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6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16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7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54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5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41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55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5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6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9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24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35A474-EFBB-4841-B5A2-558B90C73C0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420CC8-E9F4-4846-9FF1-DC6BE9842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15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B76F-2E6B-81BB-DE85-7528BE382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Concurrent packages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8880-7850-6536-BD35-683A21A64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7980" y="6033968"/>
            <a:ext cx="4414965" cy="400083"/>
          </a:xfrm>
        </p:spPr>
        <p:txBody>
          <a:bodyPr/>
          <a:lstStyle/>
          <a:p>
            <a:r>
              <a:rPr lang="ru-RU" dirty="0"/>
              <a:t>Выполнил: Хромов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33914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D04-7DBB-4A9D-212F-F5AAB4A5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D1CD-793F-7C02-CF61-7AA73FEF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Типичная операция CAS работает с тремя операндами: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Место в памяти для работы (M)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Существующее ожидаемое значение (A) переменной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Новое значение (B), которое необходимо установить</a:t>
            </a:r>
            <a:endParaRPr lang="en-US" dirty="0"/>
          </a:p>
          <a:p>
            <a:pPr marL="72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DFAF4-7344-1A65-00C4-43BAA583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03" y="3562004"/>
            <a:ext cx="7017545" cy="29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F86C-4508-FBF1-1CF1-B670C955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</a:t>
            </a:r>
            <a:r>
              <a:rPr lang="ru-RU" dirty="0"/>
              <a:t>блокировка доступа к ресурсам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4898-F073-EA78-FECE-731D13B3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13065"/>
            <a:ext cx="4697296" cy="377813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Lock</a:t>
            </a:r>
            <a:r>
              <a:rPr lang="ru-RU" dirty="0"/>
              <a:t> — интерфейс из lock framework, предоставляющий гибкий подход по ограничению доступа к ресурсам/блокам по сравнению с synchronized.</a:t>
            </a:r>
          </a:p>
          <a:p>
            <a:r>
              <a:rPr lang="ru-RU" dirty="0"/>
              <a:t>При использовании нескольких локов порядок их освобождения может быть произвольный, плюс его также можно настроить.</a:t>
            </a:r>
          </a:p>
          <a:p>
            <a:r>
              <a:rPr lang="ru-RU" dirty="0"/>
              <a:t>Еще имеется возможность обработать ситуацию, когда лок уже захвачен.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FBE694D-4505-EB1A-008F-2F67084A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013065"/>
            <a:ext cx="5893971" cy="28318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1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35BC-5F0A-479F-0D7A-313003C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Concurrent?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3A10-A55A-7BF9-5A30-1F04BFC5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977957" cy="4058751"/>
          </a:xfrm>
        </p:spPr>
        <p:txBody>
          <a:bodyPr/>
          <a:lstStyle/>
          <a:p>
            <a:r>
              <a:rPr lang="en-US" dirty="0"/>
              <a:t>JVM </a:t>
            </a:r>
            <a:r>
              <a:rPr lang="ru-RU" dirty="0"/>
              <a:t>поддерживает параллельные вычисление. В 2004 (</a:t>
            </a:r>
            <a:r>
              <a:rPr lang="en-US" dirty="0"/>
              <a:t>Java 5.0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был выпущен пакет </a:t>
            </a:r>
            <a:r>
              <a:rPr lang="en-US" dirty="0" err="1"/>
              <a:t>java.util.concurrent</a:t>
            </a:r>
            <a:r>
              <a:rPr lang="en-US" dirty="0"/>
              <a:t>.</a:t>
            </a:r>
          </a:p>
          <a:p>
            <a:r>
              <a:rPr lang="ru-RU" dirty="0"/>
              <a:t>Для создания потоков и работы с ними служит класс </a:t>
            </a:r>
            <a:r>
              <a:rPr lang="en-US" b="1" dirty="0"/>
              <a:t>Thread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Важно, что разработчику необходимо синхронизировать работу с потоками при операциях чтения и записи для ресурсов, на которые выделены несколько потоков.</a:t>
            </a:r>
          </a:p>
        </p:txBody>
      </p:sp>
      <p:pic>
        <p:nvPicPr>
          <p:cNvPr id="1026" name="Picture 2" descr="Multithreaded Servers in Java - GeeksforGeeks">
            <a:extLst>
              <a:ext uri="{FF2B5EF4-FFF2-40B4-BE49-F238E27FC236}">
                <a16:creationId xmlns:a16="http://schemas.microsoft.com/office/drawing/2014/main" id="{FAA61007-82A4-755E-79CD-8BFE5D6D3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2449"/>
            <a:ext cx="5882673" cy="30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8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3633-65D0-6CD7-C193-BF35EECE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 &amp; interface Runnable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C4F0-A12D-3BC6-66BA-C8346BF4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515951"/>
          </a:xfrm>
        </p:spPr>
        <p:txBody>
          <a:bodyPr>
            <a:normAutofit/>
          </a:bodyPr>
          <a:lstStyle/>
          <a:p>
            <a:r>
              <a:rPr lang="ru-RU" b="1" dirty="0"/>
              <a:t>Класс Thread</a:t>
            </a:r>
            <a:br>
              <a:rPr lang="ru-RU" b="1" dirty="0"/>
            </a:b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Thread в Java - это встроенный класс, который позволяет создавать и управлять потоками в Java-программе.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Он предоставляет методы для создания, запуска, приостановки, возобновления и остановки потоков.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Thread является конкретной реализацией интерфейса Runnable.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8CA35-F079-4913-0E7B-AD21F63E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338484"/>
            <a:ext cx="5873565" cy="33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F194-7783-3D8E-4331-783F0B01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624"/>
            <a:ext cx="5182205" cy="405875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Интерфейс Runnable</a:t>
            </a:r>
            <a:br>
              <a:rPr lang="ru-RU" b="1" dirty="0"/>
            </a:b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Интерфейс Runnable в Java - это функциональный интерфейс, представляющий задачу, которая может выполняться параллельно.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Он определяет единственный метод run(), который содержит код, выполняемый потоком.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Интерфейс Runnable обычно реализуется путем создания отдельного класса или с помощью лямбда-выражения.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FCE82-F311-6F05-EB62-126B145D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0" y="1737360"/>
            <a:ext cx="5182206" cy="32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B90E-D4D7-200E-06FD-B699E0D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11015"/>
            <a:ext cx="10353762" cy="2140811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Роль в параллельном программировании</a:t>
            </a:r>
            <a:br>
              <a:rPr lang="ru-RU" b="1" dirty="0"/>
            </a:b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Thread и интерфейс Runnable являются фундаментальными компонентами параллельного программирования в Java.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Они позволяют выполнять несколько задач одновременно, повышая эффективность и производительность программы.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Создавая потоки и управляя ими, разработчики могут использовать преимущества многоядерных процессоров и распределять работу между несколькими потоками.</a:t>
            </a:r>
            <a:br>
              <a:rPr lang="ru-RU" dirty="0"/>
            </a:b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Это может привести к ускорению времени выполнения и улучшению отклика приложения.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83A0E-D9FE-6DCA-255D-CCB72282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429000"/>
            <a:ext cx="4571429" cy="27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D1A-28F6-5802-0C09-A51DCF60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99" y="3429000"/>
            <a:ext cx="3197701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C3AB-F695-57B7-69F4-300C8C45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9B8C-F60D-11A1-D6DB-B7546765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ru-RU" dirty="0"/>
              <a:t>Ошибки бывают двух типов: </a:t>
            </a:r>
            <a:r>
              <a:rPr lang="en-US" b="1" dirty="0"/>
              <a:t>Thread interference, Memory consistency errors</a:t>
            </a:r>
            <a:r>
              <a:rPr lang="ru-RU" b="1" dirty="0"/>
              <a:t>.</a:t>
            </a:r>
            <a:endParaRPr lang="en-US" b="1" dirty="0"/>
          </a:p>
          <a:p>
            <a:r>
              <a:rPr lang="ru-RU" dirty="0"/>
              <a:t>Синхронизацией потоков занимаются </a:t>
            </a:r>
            <a:r>
              <a:rPr lang="ru-RU" b="1" dirty="0"/>
              <a:t>мониторы</a:t>
            </a:r>
            <a:r>
              <a:rPr lang="ru-RU" dirty="0"/>
              <a:t>.</a:t>
            </a:r>
          </a:p>
          <a:p>
            <a:r>
              <a:rPr lang="ru-RU" dirty="0"/>
              <a:t>Ключевое слово – </a:t>
            </a:r>
            <a:r>
              <a:rPr lang="en-US" b="1" dirty="0"/>
              <a:t>synchronized</a:t>
            </a:r>
            <a:r>
              <a:rPr lang="en-US" dirty="0"/>
              <a:t>.</a:t>
            </a: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00E01-86F1-355A-A16F-A0EFD958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56" y="1732449"/>
            <a:ext cx="5355742" cy="33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0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EABC-3D98-DF22-4FE8-0279642F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E7718-97CC-618D-5DB6-20A220EF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96" y="1580050"/>
            <a:ext cx="6806560" cy="42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923-A298-38D4-7736-D8F04785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</a:t>
            </a:r>
            <a:r>
              <a:rPr lang="ru-RU" dirty="0"/>
              <a:t>поля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5FB0-696E-B07D-515A-3D2B7360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Volatile</a:t>
            </a:r>
            <a:r>
              <a:rPr lang="ru-RU" dirty="0"/>
              <a:t> - переменные атомарны, то есть при чтении такой переменной используется такой же эффект, как и при получении блокировки — данные в памяти объявляются недействительными или некорректными и значение </a:t>
            </a:r>
            <a:r>
              <a:rPr lang="ru-RU" b="1" dirty="0"/>
              <a:t>volatile</a:t>
            </a:r>
            <a:r>
              <a:rPr lang="ru-RU" dirty="0"/>
              <a:t> переменной снова читается из памяти.</a:t>
            </a:r>
          </a:p>
          <a:p>
            <a:r>
              <a:rPr lang="ru-RU" dirty="0"/>
              <a:t>Если переменная помеченна, как </a:t>
            </a:r>
            <a:r>
              <a:rPr lang="ru-RU" b="1" dirty="0"/>
              <a:t>volatile</a:t>
            </a:r>
            <a:r>
              <a:rPr lang="ru-RU" dirty="0"/>
              <a:t>, она доступна глобально. Это значит то, что если поток обращается к </a:t>
            </a:r>
            <a:r>
              <a:rPr lang="ru-RU" b="1" dirty="0"/>
              <a:t>volatile</a:t>
            </a:r>
            <a:r>
              <a:rPr lang="ru-RU" dirty="0"/>
              <a:t> переменной, то получит его значение перед тем, чтобы использовать значение из кэша.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70300-BB89-E3E3-7AD9-D948FD2E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75" y="2222502"/>
            <a:ext cx="5410118" cy="24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ABE5-2F48-8264-1267-02C7206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753"/>
            <a:ext cx="10353762" cy="970450"/>
          </a:xfrm>
        </p:spPr>
        <p:txBody>
          <a:bodyPr/>
          <a:lstStyle/>
          <a:p>
            <a:r>
              <a:rPr lang="en-US" dirty="0"/>
              <a:t>Java Concurrent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D856-865D-8589-D2B6-2D2AE41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2203"/>
            <a:ext cx="10353762" cy="3215895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Concurrent Collections </a:t>
            </a:r>
            <a:r>
              <a:rPr lang="ru-RU" dirty="0"/>
              <a:t>— набор коллекций для работы в многопоточной среде. Вместо базового враппера Collections.synchronizedList с блокированием доступа ко всей коллекции используются блокировки по сегментам данных или используются wait-free алгоритмы для параллельного чтения данных.</a:t>
            </a:r>
          </a:p>
          <a:p>
            <a:pPr marL="36900" indent="0">
              <a:buNone/>
            </a:pPr>
            <a:endParaRPr lang="ru-RU" dirty="0"/>
          </a:p>
          <a:p>
            <a:r>
              <a:rPr lang="ru-RU" b="1" dirty="0"/>
              <a:t>Queues</a:t>
            </a:r>
            <a:r>
              <a:rPr lang="ru-RU" dirty="0"/>
              <a:t> — неблокирующие и блокирующие очереди для работы в многопоточной среде. Неблокирующие очереди сосредоточены на скорости и работе без блокирования потоков. Блокирующие очереди подходят для работы, когда нужно “притормозить” потоки Producer или Consumer. Например, в той ситуации, когда не выполнены какие-то из условий, очередь пуста или переполнена, или же нет свободного Consumer'a.</a:t>
            </a:r>
          </a:p>
          <a:p>
            <a:endParaRPr lang="ru-RU" dirty="0"/>
          </a:p>
          <a:p>
            <a:r>
              <a:rPr lang="ru-RU" b="1" dirty="0"/>
              <a:t>Synchronizers</a:t>
            </a:r>
            <a:r>
              <a:rPr lang="ru-RU" dirty="0"/>
              <a:t> — вспомогательные утилиты для синхронизации потоков. Представляют собой мощное оружие в “параллельных” вычислениях.</a:t>
            </a:r>
          </a:p>
          <a:p>
            <a:endParaRPr lang="ru-RU" dirty="0"/>
          </a:p>
          <a:p>
            <a:r>
              <a:rPr lang="ru-RU" b="1" dirty="0"/>
              <a:t>Executors</a:t>
            </a:r>
            <a:r>
              <a:rPr lang="ru-RU" dirty="0"/>
              <a:t> — фреймворк для более удобного и легкого создания пулов потоков, легко настроить планирование работы асинхронных задач с получением результатов.</a:t>
            </a:r>
          </a:p>
          <a:p>
            <a:endParaRPr lang="ru-RU" dirty="0"/>
          </a:p>
          <a:p>
            <a:r>
              <a:rPr lang="ru-RU" b="1" dirty="0"/>
              <a:t>Locks</a:t>
            </a:r>
            <a:r>
              <a:rPr lang="ru-RU" dirty="0"/>
              <a:t> — много гибких механизмов синхронизации потоков по сравнению с базовыми synchronized, wait, notify, notifyAll.</a:t>
            </a:r>
          </a:p>
          <a:p>
            <a:endParaRPr lang="ru-RU" dirty="0"/>
          </a:p>
          <a:p>
            <a:r>
              <a:rPr lang="ru-RU" b="1" dirty="0"/>
              <a:t>Atomics</a:t>
            </a:r>
            <a:r>
              <a:rPr lang="ru-RU" dirty="0"/>
              <a:t> — классы, которые могут поддерживать атомарные операции над примитивами и ссылками.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90DBD-508C-3113-85B0-FFFEAF7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32" y="4564148"/>
            <a:ext cx="7068336" cy="16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382</TotalTime>
  <Words>595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Concurrent packages</vt:lpstr>
      <vt:lpstr>Что такое Concurrent?</vt:lpstr>
      <vt:lpstr>Класс Thread &amp; interface Runnable</vt:lpstr>
      <vt:lpstr>PowerPoint Presentation</vt:lpstr>
      <vt:lpstr>PowerPoint Presentation</vt:lpstr>
      <vt:lpstr>Синхронизация потоков</vt:lpstr>
      <vt:lpstr>Synchronizers</vt:lpstr>
      <vt:lpstr>Volatile поля</vt:lpstr>
      <vt:lpstr>Java Concurrent</vt:lpstr>
      <vt:lpstr>Atomic operations</vt:lpstr>
      <vt:lpstr>Locks (блокировка доступа к ресурсам)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packages</dc:title>
  <dc:creator>Daniel Khromov</dc:creator>
  <cp:lastModifiedBy>Daniel Khromov</cp:lastModifiedBy>
  <cp:revision>3</cp:revision>
  <dcterms:created xsi:type="dcterms:W3CDTF">2024-04-04T08:19:12Z</dcterms:created>
  <dcterms:modified xsi:type="dcterms:W3CDTF">2024-04-04T17:23:10Z</dcterms:modified>
</cp:coreProperties>
</file>