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sldIdLst>
    <p:sldId id="256" r:id="rId2"/>
    <p:sldId id="257" r:id="rId3"/>
    <p:sldId id="259" r:id="rId4"/>
    <p:sldId id="261" r:id="rId5"/>
    <p:sldId id="262" r:id="rId6"/>
    <p:sldId id="263" r:id="rId7"/>
    <p:sldId id="283" r:id="rId8"/>
    <p:sldId id="264" r:id="rId9"/>
    <p:sldId id="265" r:id="rId10"/>
    <p:sldId id="260" r:id="rId11"/>
    <p:sldId id="266" r:id="rId12"/>
    <p:sldId id="268" r:id="rId13"/>
    <p:sldId id="269" r:id="rId14"/>
    <p:sldId id="270" r:id="rId15"/>
    <p:sldId id="289" r:id="rId16"/>
    <p:sldId id="271" r:id="rId17"/>
    <p:sldId id="290" r:id="rId18"/>
    <p:sldId id="272" r:id="rId19"/>
    <p:sldId id="273" r:id="rId20"/>
    <p:sldId id="284" r:id="rId21"/>
    <p:sldId id="291" r:id="rId22"/>
    <p:sldId id="276" r:id="rId23"/>
    <p:sldId id="277" r:id="rId24"/>
    <p:sldId id="278" r:id="rId25"/>
    <p:sldId id="279" r:id="rId26"/>
    <p:sldId id="280" r:id="rId27"/>
    <p:sldId id="285" r:id="rId28"/>
    <p:sldId id="281" r:id="rId29"/>
    <p:sldId id="292" r:id="rId30"/>
    <p:sldId id="282" r:id="rId31"/>
    <p:sldId id="286" r:id="rId32"/>
    <p:sldId id="287" r:id="rId33"/>
    <p:sldId id="288" r:id="rId34"/>
    <p:sldId id="293" r:id="rId35"/>
    <p:sldId id="294" r:id="rId36"/>
    <p:sldId id="295" r:id="rId37"/>
    <p:sldId id="296" r:id="rId38"/>
    <p:sldId id="297" r:id="rId39"/>
    <p:sldId id="298" r:id="rId40"/>
    <p:sldId id="299" r:id="rId41"/>
    <p:sldId id="300" r:id="rId42"/>
    <p:sldId id="301" r:id="rId43"/>
    <p:sldId id="302"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Средний стиль 2 — акцент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Светлый стиль 1 — акцент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83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u-RU"/>
              <a:t>Образец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F5DB4B2E-CFD6-480A-BC15-DBA2F6FC0C04}" type="datetimeFigureOut">
              <a:rPr lang="ru-RU" smtClean="0"/>
              <a:t>08.04.2024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E887B00-6036-46BC-A3D4-8EE9050A5218}" type="slidenum">
              <a:rPr lang="ru-RU" smtClean="0"/>
              <a:t>‹#›</a:t>
            </a:fld>
            <a:endParaRPr lang="ru-RU"/>
          </a:p>
        </p:txBody>
      </p:sp>
    </p:spTree>
    <p:extLst>
      <p:ext uri="{BB962C8B-B14F-4D97-AF65-F5344CB8AC3E}">
        <p14:creationId xmlns:p14="http://schemas.microsoft.com/office/powerpoint/2010/main" val="3891650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F5DB4B2E-CFD6-480A-BC15-DBA2F6FC0C04}" type="datetimeFigureOut">
              <a:rPr lang="ru-RU" smtClean="0"/>
              <a:t>08.04.2024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E887B00-6036-46BC-A3D4-8EE9050A5218}" type="slidenum">
              <a:rPr lang="ru-RU" smtClean="0"/>
              <a:t>‹#›</a:t>
            </a:fld>
            <a:endParaRPr lang="ru-RU"/>
          </a:p>
        </p:txBody>
      </p:sp>
    </p:spTree>
    <p:extLst>
      <p:ext uri="{BB962C8B-B14F-4D97-AF65-F5344CB8AC3E}">
        <p14:creationId xmlns:p14="http://schemas.microsoft.com/office/powerpoint/2010/main" val="1010273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F5DB4B2E-CFD6-480A-BC15-DBA2F6FC0C04}" type="datetimeFigureOut">
              <a:rPr lang="ru-RU" smtClean="0"/>
              <a:t>08.04.2024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E887B00-6036-46BC-A3D4-8EE9050A5218}" type="slidenum">
              <a:rPr lang="ru-RU" smtClean="0"/>
              <a:t>‹#›</a:t>
            </a:fld>
            <a:endParaRPr lang="ru-RU"/>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569593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F5DB4B2E-CFD6-480A-BC15-DBA2F6FC0C04}" type="datetimeFigureOut">
              <a:rPr lang="ru-RU" smtClean="0"/>
              <a:t>08.04.2024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E887B00-6036-46BC-A3D4-8EE9050A5218}" type="slidenum">
              <a:rPr lang="ru-RU" smtClean="0"/>
              <a:t>‹#›</a:t>
            </a:fld>
            <a:endParaRPr lang="ru-RU"/>
          </a:p>
        </p:txBody>
      </p:sp>
    </p:spTree>
    <p:extLst>
      <p:ext uri="{BB962C8B-B14F-4D97-AF65-F5344CB8AC3E}">
        <p14:creationId xmlns:p14="http://schemas.microsoft.com/office/powerpoint/2010/main" val="2767301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F5DB4B2E-CFD6-480A-BC15-DBA2F6FC0C04}" type="datetimeFigureOut">
              <a:rPr lang="ru-RU" smtClean="0"/>
              <a:t>08.04.2024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E887B00-6036-46BC-A3D4-8EE9050A5218}" type="slidenum">
              <a:rPr lang="ru-RU" smtClean="0"/>
              <a:t>‹#›</a:t>
            </a:fld>
            <a:endParaRPr lang="ru-R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862098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F5DB4B2E-CFD6-480A-BC15-DBA2F6FC0C04}" type="datetimeFigureOut">
              <a:rPr lang="ru-RU" smtClean="0"/>
              <a:t>08.04.2024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E887B00-6036-46BC-A3D4-8EE9050A5218}" type="slidenum">
              <a:rPr lang="ru-RU" smtClean="0"/>
              <a:t>‹#›</a:t>
            </a:fld>
            <a:endParaRPr lang="ru-RU"/>
          </a:p>
        </p:txBody>
      </p:sp>
    </p:spTree>
    <p:extLst>
      <p:ext uri="{BB962C8B-B14F-4D97-AF65-F5344CB8AC3E}">
        <p14:creationId xmlns:p14="http://schemas.microsoft.com/office/powerpoint/2010/main" val="7595855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F5DB4B2E-CFD6-480A-BC15-DBA2F6FC0C04}" type="datetimeFigureOut">
              <a:rPr lang="ru-RU" smtClean="0"/>
              <a:t>08.04.2024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E887B00-6036-46BC-A3D4-8EE9050A5218}" type="slidenum">
              <a:rPr lang="ru-RU" smtClean="0"/>
              <a:t>‹#›</a:t>
            </a:fld>
            <a:endParaRPr lang="ru-RU"/>
          </a:p>
        </p:txBody>
      </p:sp>
    </p:spTree>
    <p:extLst>
      <p:ext uri="{BB962C8B-B14F-4D97-AF65-F5344CB8AC3E}">
        <p14:creationId xmlns:p14="http://schemas.microsoft.com/office/powerpoint/2010/main" val="10190148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u-RU"/>
              <a:t>Образец заголовка</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F5DB4B2E-CFD6-480A-BC15-DBA2F6FC0C04}" type="datetimeFigureOut">
              <a:rPr lang="ru-RU" smtClean="0"/>
              <a:t>08.04.2024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E887B00-6036-46BC-A3D4-8EE9050A5218}" type="slidenum">
              <a:rPr lang="ru-RU" smtClean="0"/>
              <a:t>‹#›</a:t>
            </a:fld>
            <a:endParaRPr lang="ru-RU"/>
          </a:p>
        </p:txBody>
      </p:sp>
    </p:spTree>
    <p:extLst>
      <p:ext uri="{BB962C8B-B14F-4D97-AF65-F5344CB8AC3E}">
        <p14:creationId xmlns:p14="http://schemas.microsoft.com/office/powerpoint/2010/main" val="1238109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F5DB4B2E-CFD6-480A-BC15-DBA2F6FC0C04}" type="datetimeFigureOut">
              <a:rPr lang="ru-RU" smtClean="0"/>
              <a:t>08.04.2024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E887B00-6036-46BC-A3D4-8EE9050A5218}" type="slidenum">
              <a:rPr lang="ru-RU" smtClean="0"/>
              <a:t>‹#›</a:t>
            </a:fld>
            <a:endParaRPr lang="ru-RU"/>
          </a:p>
        </p:txBody>
      </p:sp>
    </p:spTree>
    <p:extLst>
      <p:ext uri="{BB962C8B-B14F-4D97-AF65-F5344CB8AC3E}">
        <p14:creationId xmlns:p14="http://schemas.microsoft.com/office/powerpoint/2010/main" val="1718823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F5DB4B2E-CFD6-480A-BC15-DBA2F6FC0C04}" type="datetimeFigureOut">
              <a:rPr lang="ru-RU" smtClean="0"/>
              <a:t>08.04.2024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E887B00-6036-46BC-A3D4-8EE9050A5218}" type="slidenum">
              <a:rPr lang="ru-RU" smtClean="0"/>
              <a:t>‹#›</a:t>
            </a:fld>
            <a:endParaRPr lang="ru-RU"/>
          </a:p>
        </p:txBody>
      </p:sp>
    </p:spTree>
    <p:extLst>
      <p:ext uri="{BB962C8B-B14F-4D97-AF65-F5344CB8AC3E}">
        <p14:creationId xmlns:p14="http://schemas.microsoft.com/office/powerpoint/2010/main" val="1258026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F5DB4B2E-CFD6-480A-BC15-DBA2F6FC0C04}" type="datetimeFigureOut">
              <a:rPr lang="ru-RU" smtClean="0"/>
              <a:t>08.04.2024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E887B00-6036-46BC-A3D4-8EE9050A5218}" type="slidenum">
              <a:rPr lang="ru-RU" smtClean="0"/>
              <a:t>‹#›</a:t>
            </a:fld>
            <a:endParaRPr lang="ru-RU"/>
          </a:p>
        </p:txBody>
      </p:sp>
    </p:spTree>
    <p:extLst>
      <p:ext uri="{BB962C8B-B14F-4D97-AF65-F5344CB8AC3E}">
        <p14:creationId xmlns:p14="http://schemas.microsoft.com/office/powerpoint/2010/main" val="3159154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F5DB4B2E-CFD6-480A-BC15-DBA2F6FC0C04}" type="datetimeFigureOut">
              <a:rPr lang="ru-RU" smtClean="0"/>
              <a:t>08.04.2024</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5E887B00-6036-46BC-A3D4-8EE9050A5218}" type="slidenum">
              <a:rPr lang="ru-RU" smtClean="0"/>
              <a:t>‹#›</a:t>
            </a:fld>
            <a:endParaRPr lang="ru-RU"/>
          </a:p>
        </p:txBody>
      </p:sp>
    </p:spTree>
    <p:extLst>
      <p:ext uri="{BB962C8B-B14F-4D97-AF65-F5344CB8AC3E}">
        <p14:creationId xmlns:p14="http://schemas.microsoft.com/office/powerpoint/2010/main" val="3403650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F5DB4B2E-CFD6-480A-BC15-DBA2F6FC0C04}" type="datetimeFigureOut">
              <a:rPr lang="ru-RU" smtClean="0"/>
              <a:t>08.04.2024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5E887B00-6036-46BC-A3D4-8EE9050A5218}" type="slidenum">
              <a:rPr lang="ru-RU" smtClean="0"/>
              <a:t>‹#›</a:t>
            </a:fld>
            <a:endParaRPr lang="ru-RU"/>
          </a:p>
        </p:txBody>
      </p:sp>
    </p:spTree>
    <p:extLst>
      <p:ext uri="{BB962C8B-B14F-4D97-AF65-F5344CB8AC3E}">
        <p14:creationId xmlns:p14="http://schemas.microsoft.com/office/powerpoint/2010/main" val="4290051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DB4B2E-CFD6-480A-BC15-DBA2F6FC0C04}" type="datetimeFigureOut">
              <a:rPr lang="ru-RU" smtClean="0"/>
              <a:t>08.04.2024</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5E887B00-6036-46BC-A3D4-8EE9050A5218}" type="slidenum">
              <a:rPr lang="ru-RU" smtClean="0"/>
              <a:t>‹#›</a:t>
            </a:fld>
            <a:endParaRPr lang="ru-RU"/>
          </a:p>
        </p:txBody>
      </p:sp>
    </p:spTree>
    <p:extLst>
      <p:ext uri="{BB962C8B-B14F-4D97-AF65-F5344CB8AC3E}">
        <p14:creationId xmlns:p14="http://schemas.microsoft.com/office/powerpoint/2010/main" val="3646883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u-RU"/>
              <a:t>Образец заголовка</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F5DB4B2E-CFD6-480A-BC15-DBA2F6FC0C04}" type="datetimeFigureOut">
              <a:rPr lang="ru-RU" smtClean="0"/>
              <a:t>08.04.2024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E887B00-6036-46BC-A3D4-8EE9050A5218}" type="slidenum">
              <a:rPr lang="ru-RU" smtClean="0"/>
              <a:t>‹#›</a:t>
            </a:fld>
            <a:endParaRPr lang="ru-RU"/>
          </a:p>
        </p:txBody>
      </p:sp>
    </p:spTree>
    <p:extLst>
      <p:ext uri="{BB962C8B-B14F-4D97-AF65-F5344CB8AC3E}">
        <p14:creationId xmlns:p14="http://schemas.microsoft.com/office/powerpoint/2010/main" val="1034474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F5DB4B2E-CFD6-480A-BC15-DBA2F6FC0C04}" type="datetimeFigureOut">
              <a:rPr lang="ru-RU" smtClean="0"/>
              <a:t>08.04.2024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E887B00-6036-46BC-A3D4-8EE9050A5218}" type="slidenum">
              <a:rPr lang="ru-RU" smtClean="0"/>
              <a:t>‹#›</a:t>
            </a:fld>
            <a:endParaRPr lang="ru-RU"/>
          </a:p>
        </p:txBody>
      </p:sp>
    </p:spTree>
    <p:extLst>
      <p:ext uri="{BB962C8B-B14F-4D97-AF65-F5344CB8AC3E}">
        <p14:creationId xmlns:p14="http://schemas.microsoft.com/office/powerpoint/2010/main" val="4075317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5DB4B2E-CFD6-480A-BC15-DBA2F6FC0C04}" type="datetimeFigureOut">
              <a:rPr lang="ru-RU" smtClean="0"/>
              <a:t>08.04.2024</a:t>
            </a:fld>
            <a:endParaRPr lang="ru-RU"/>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E887B00-6036-46BC-A3D4-8EE9050A5218}" type="slidenum">
              <a:rPr lang="ru-RU" smtClean="0"/>
              <a:t>‹#›</a:t>
            </a:fld>
            <a:endParaRPr lang="ru-RU"/>
          </a:p>
        </p:txBody>
      </p:sp>
    </p:spTree>
    <p:extLst>
      <p:ext uri="{BB962C8B-B14F-4D97-AF65-F5344CB8AC3E}">
        <p14:creationId xmlns:p14="http://schemas.microsoft.com/office/powerpoint/2010/main" val="2302452407"/>
      </p:ext>
    </p:extLst>
  </p:cSld>
  <p:clrMap bg1="dk1" tx1="lt1" bg2="dk2" tx2="lt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habr.com/ru/companies/otus/articles/553996/" TargetMode="External"/><Relationship Id="rId2" Type="http://schemas.openxmlformats.org/officeDocument/2006/relationships/hyperlink" Target="https://habr.com/ru/articles/269621/" TargetMode="External"/><Relationship Id="rId1" Type="http://schemas.openxmlformats.org/officeDocument/2006/relationships/slideLayout" Target="../slideLayouts/slideLayout2.xml"/><Relationship Id="rId4" Type="http://schemas.openxmlformats.org/officeDocument/2006/relationships/hyperlink" Target="https://www.youtube.com/watch?v=PA8z44ludgc"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web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D7CBD69-10DB-2984-202C-4F977E06AB9C}"/>
              </a:ext>
            </a:extLst>
          </p:cNvPr>
          <p:cNvSpPr>
            <a:spLocks noGrp="1"/>
          </p:cNvSpPr>
          <p:nvPr>
            <p:ph type="ctrTitle"/>
          </p:nvPr>
        </p:nvSpPr>
        <p:spPr/>
        <p:txBody>
          <a:bodyPr/>
          <a:lstStyle/>
          <a:p>
            <a:pPr algn="ctr"/>
            <a:r>
              <a:rPr lang="en-US" b="1" dirty="0"/>
              <a:t>Garbage Collector</a:t>
            </a:r>
            <a:endParaRPr lang="ru-RU" dirty="0"/>
          </a:p>
        </p:txBody>
      </p:sp>
      <p:sp>
        <p:nvSpPr>
          <p:cNvPr id="3" name="Подзаголовок 2">
            <a:extLst>
              <a:ext uri="{FF2B5EF4-FFF2-40B4-BE49-F238E27FC236}">
                <a16:creationId xmlns:a16="http://schemas.microsoft.com/office/drawing/2014/main" id="{A3AA50B0-A755-55D6-EF82-E5351CE4469B}"/>
              </a:ext>
            </a:extLst>
          </p:cNvPr>
          <p:cNvSpPr>
            <a:spLocks noGrp="1"/>
          </p:cNvSpPr>
          <p:nvPr>
            <p:ph type="subTitle" idx="1"/>
          </p:nvPr>
        </p:nvSpPr>
        <p:spPr/>
        <p:txBody>
          <a:bodyPr/>
          <a:lstStyle/>
          <a:p>
            <a:endParaRPr lang="ru-RU"/>
          </a:p>
        </p:txBody>
      </p:sp>
    </p:spTree>
    <p:extLst>
      <p:ext uri="{BB962C8B-B14F-4D97-AF65-F5344CB8AC3E}">
        <p14:creationId xmlns:p14="http://schemas.microsoft.com/office/powerpoint/2010/main" val="3609850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FA4EE38-57EB-2B1D-FFC9-B0CF51CA4456}"/>
              </a:ext>
            </a:extLst>
          </p:cNvPr>
          <p:cNvSpPr>
            <a:spLocks noGrp="1"/>
          </p:cNvSpPr>
          <p:nvPr>
            <p:ph type="title"/>
          </p:nvPr>
        </p:nvSpPr>
        <p:spPr/>
        <p:txBody>
          <a:bodyPr>
            <a:normAutofit/>
          </a:bodyPr>
          <a:lstStyle/>
          <a:p>
            <a:r>
              <a:rPr lang="ru-RU" sz="4800" dirty="0"/>
              <a:t>Виды </a:t>
            </a:r>
            <a:r>
              <a:rPr lang="en-US" sz="4800" b="1" dirty="0"/>
              <a:t>Garbage Collector</a:t>
            </a:r>
            <a:endParaRPr lang="ru-RU" sz="4800" dirty="0"/>
          </a:p>
        </p:txBody>
      </p:sp>
      <p:sp>
        <p:nvSpPr>
          <p:cNvPr id="3" name="Объект 2">
            <a:extLst>
              <a:ext uri="{FF2B5EF4-FFF2-40B4-BE49-F238E27FC236}">
                <a16:creationId xmlns:a16="http://schemas.microsoft.com/office/drawing/2014/main" id="{6F1C1989-3D31-3593-5239-405386F0C42D}"/>
              </a:ext>
            </a:extLst>
          </p:cNvPr>
          <p:cNvSpPr>
            <a:spLocks noGrp="1"/>
          </p:cNvSpPr>
          <p:nvPr>
            <p:ph idx="1"/>
          </p:nvPr>
        </p:nvSpPr>
        <p:spPr/>
        <p:txBody>
          <a:bodyPr/>
          <a:lstStyle/>
          <a:p>
            <a:r>
              <a:rPr lang="en-US" dirty="0"/>
              <a:t>Serial GC</a:t>
            </a:r>
          </a:p>
          <a:p>
            <a:r>
              <a:rPr lang="en-US" dirty="0"/>
              <a:t>Parallel CG</a:t>
            </a:r>
          </a:p>
          <a:p>
            <a:r>
              <a:rPr lang="en-US" dirty="0"/>
              <a:t>Concurrent Mark Sweep</a:t>
            </a:r>
          </a:p>
          <a:p>
            <a:r>
              <a:rPr lang="en-US" dirty="0"/>
              <a:t>Garbage-First G1</a:t>
            </a:r>
          </a:p>
          <a:p>
            <a:r>
              <a:rPr lang="en-US" dirty="0"/>
              <a:t>Epsilon GC</a:t>
            </a:r>
          </a:p>
          <a:p>
            <a:r>
              <a:rPr lang="en-US" dirty="0"/>
              <a:t>ZGC</a:t>
            </a:r>
          </a:p>
          <a:p>
            <a:r>
              <a:rPr lang="en-US" dirty="0"/>
              <a:t>Shenandoah GC</a:t>
            </a:r>
          </a:p>
          <a:p>
            <a:endParaRPr lang="ru-RU" dirty="0"/>
          </a:p>
        </p:txBody>
      </p:sp>
    </p:spTree>
    <p:extLst>
      <p:ext uri="{BB962C8B-B14F-4D97-AF65-F5344CB8AC3E}">
        <p14:creationId xmlns:p14="http://schemas.microsoft.com/office/powerpoint/2010/main" val="142465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D6F7D5C-ED18-E9EA-D997-EC616F93A159}"/>
              </a:ext>
            </a:extLst>
          </p:cNvPr>
          <p:cNvSpPr>
            <a:spLocks noGrp="1"/>
          </p:cNvSpPr>
          <p:nvPr>
            <p:ph type="title"/>
          </p:nvPr>
        </p:nvSpPr>
        <p:spPr/>
        <p:txBody>
          <a:bodyPr>
            <a:normAutofit/>
          </a:bodyPr>
          <a:lstStyle/>
          <a:p>
            <a:r>
              <a:rPr lang="en-US" sz="4800" dirty="0"/>
              <a:t>Serial GC</a:t>
            </a:r>
            <a:endParaRPr lang="ru-RU" sz="4800" dirty="0"/>
          </a:p>
        </p:txBody>
      </p:sp>
      <p:sp>
        <p:nvSpPr>
          <p:cNvPr id="3" name="Объект 2">
            <a:extLst>
              <a:ext uri="{FF2B5EF4-FFF2-40B4-BE49-F238E27FC236}">
                <a16:creationId xmlns:a16="http://schemas.microsoft.com/office/drawing/2014/main" id="{83B8EEB2-9132-C9A2-6A94-88F7A7AA85F5}"/>
              </a:ext>
            </a:extLst>
          </p:cNvPr>
          <p:cNvSpPr>
            <a:spLocks noGrp="1"/>
          </p:cNvSpPr>
          <p:nvPr>
            <p:ph idx="1"/>
          </p:nvPr>
        </p:nvSpPr>
        <p:spPr>
          <a:xfrm>
            <a:off x="677334" y="3429000"/>
            <a:ext cx="8804017" cy="3211497"/>
          </a:xfrm>
        </p:spPr>
        <p:txBody>
          <a:bodyPr>
            <a:normAutofit lnSpcReduction="10000"/>
          </a:bodyPr>
          <a:lstStyle/>
          <a:p>
            <a:pPr marL="0" indent="0">
              <a:buNone/>
            </a:pPr>
            <a:r>
              <a:rPr lang="ru-RU" dirty="0"/>
              <a:t>Для оптимизации сборки мусора память кучи дополнительно разделена на четыре области. В эти области объекты помещаются в зависимости от их возраста (как долго они используются в приложении).</a:t>
            </a:r>
          </a:p>
          <a:p>
            <a:endParaRPr lang="ru-RU" dirty="0"/>
          </a:p>
          <a:p>
            <a:r>
              <a:rPr lang="ru-RU" dirty="0"/>
              <a:t>    Young Generation (молодое поколение). Здесь создаются новые объекты. Область </a:t>
            </a:r>
            <a:r>
              <a:rPr lang="ru-RU" dirty="0" err="1"/>
              <a:t>young</a:t>
            </a:r>
            <a:r>
              <a:rPr lang="ru-RU" dirty="0"/>
              <a:t> </a:t>
            </a:r>
            <a:r>
              <a:rPr lang="ru-RU" dirty="0" err="1"/>
              <a:t>generation</a:t>
            </a:r>
            <a:r>
              <a:rPr lang="ru-RU" dirty="0"/>
              <a:t> разделена на три части раздела: </a:t>
            </a:r>
            <a:r>
              <a:rPr lang="ru-RU" dirty="0" err="1"/>
              <a:t>Eden</a:t>
            </a:r>
            <a:r>
              <a:rPr lang="ru-RU" dirty="0"/>
              <a:t> (Эдем), S0 и S1 (</a:t>
            </a:r>
            <a:r>
              <a:rPr lang="ru-RU" dirty="0" err="1"/>
              <a:t>Survivor</a:t>
            </a:r>
            <a:r>
              <a:rPr lang="ru-RU" dirty="0"/>
              <a:t> Space — область для выживших).</a:t>
            </a:r>
          </a:p>
          <a:p>
            <a:endParaRPr lang="ru-RU" dirty="0"/>
          </a:p>
          <a:p>
            <a:r>
              <a:rPr lang="ru-RU" dirty="0"/>
              <a:t>    Old Generation (старое поколение). Здесь хранятся давно живущие объекты.</a:t>
            </a:r>
          </a:p>
          <a:p>
            <a:endParaRPr lang="ru-RU" dirty="0"/>
          </a:p>
        </p:txBody>
      </p:sp>
      <p:pic>
        <p:nvPicPr>
          <p:cNvPr id="5" name="Рисунок 4">
            <a:extLst>
              <a:ext uri="{FF2B5EF4-FFF2-40B4-BE49-F238E27FC236}">
                <a16:creationId xmlns:a16="http://schemas.microsoft.com/office/drawing/2014/main" id="{134DF148-4D0D-C25E-4F90-13701DB04F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930400"/>
            <a:ext cx="7741354" cy="1204211"/>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1476655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575CAC1-D3E5-89BB-B410-B8AE23A40E09}"/>
              </a:ext>
            </a:extLst>
          </p:cNvPr>
          <p:cNvSpPr>
            <a:spLocks noGrp="1"/>
          </p:cNvSpPr>
          <p:nvPr>
            <p:ph idx="1"/>
          </p:nvPr>
        </p:nvSpPr>
        <p:spPr>
          <a:xfrm>
            <a:off x="677334" y="994299"/>
            <a:ext cx="5004349" cy="5047064"/>
          </a:xfrm>
        </p:spPr>
        <p:txBody>
          <a:bodyPr>
            <a:normAutofit/>
          </a:bodyPr>
          <a:lstStyle/>
          <a:p>
            <a:pPr marL="0" indent="0">
              <a:buNone/>
            </a:pPr>
            <a:r>
              <a:rPr lang="ru-RU" dirty="0"/>
              <a:t>Обычно объект начинает свою жизнь в регионе </a:t>
            </a:r>
            <a:r>
              <a:rPr lang="ru-RU" dirty="0" err="1"/>
              <a:t>Eden</a:t>
            </a:r>
            <a:r>
              <a:rPr lang="ru-RU" dirty="0"/>
              <a:t>. Именно сюда его помещает JVM в момент создания. Но со временем может оказаться так, что места для вновь создаваемого объекта в </a:t>
            </a:r>
            <a:r>
              <a:rPr lang="ru-RU" dirty="0" err="1"/>
              <a:t>Eden</a:t>
            </a:r>
            <a:r>
              <a:rPr lang="ru-RU" dirty="0"/>
              <a:t> нет, в таких случаях запускается малая сборка мусора.</a:t>
            </a:r>
          </a:p>
          <a:p>
            <a:endParaRPr lang="ru-RU" dirty="0"/>
          </a:p>
          <a:p>
            <a:pPr marL="0" indent="0">
              <a:buNone/>
            </a:pPr>
            <a:r>
              <a:rPr lang="ru-RU" dirty="0"/>
              <a:t>Первым делом такая сборка находит и удаляет мертвые объекты из </a:t>
            </a:r>
            <a:r>
              <a:rPr lang="ru-RU" dirty="0" err="1"/>
              <a:t>Eden</a:t>
            </a:r>
            <a:r>
              <a:rPr lang="ru-RU" dirty="0"/>
              <a:t>. Оставшиеся живые объекты переносятся в пустой регион </a:t>
            </a:r>
            <a:r>
              <a:rPr lang="ru-RU" dirty="0" err="1"/>
              <a:t>Survivor</a:t>
            </a:r>
            <a:r>
              <a:rPr lang="ru-RU" dirty="0"/>
              <a:t>. Один из двух регионов </a:t>
            </a:r>
            <a:r>
              <a:rPr lang="ru-RU" dirty="0" err="1"/>
              <a:t>Survivor</a:t>
            </a:r>
            <a:r>
              <a:rPr lang="ru-RU" dirty="0"/>
              <a:t> всегда пустой, именно он выбирается для переноса объектов из </a:t>
            </a:r>
            <a:r>
              <a:rPr lang="ru-RU" dirty="0" err="1"/>
              <a:t>Eden</a:t>
            </a:r>
            <a:endParaRPr lang="ru-RU" dirty="0"/>
          </a:p>
        </p:txBody>
      </p:sp>
      <p:pic>
        <p:nvPicPr>
          <p:cNvPr id="5" name="Рисунок 4">
            <a:extLst>
              <a:ext uri="{FF2B5EF4-FFF2-40B4-BE49-F238E27FC236}">
                <a16:creationId xmlns:a16="http://schemas.microsoft.com/office/drawing/2014/main" id="{5C333FA8-B0A1-C4C7-4292-A82F9EABC1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7018" y="1689970"/>
            <a:ext cx="5726097" cy="3181165"/>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2410374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F25ABEB5-BFE1-FA58-1E82-B5677FC2478F}"/>
              </a:ext>
            </a:extLst>
          </p:cNvPr>
          <p:cNvSpPr>
            <a:spLocks noGrp="1"/>
          </p:cNvSpPr>
          <p:nvPr>
            <p:ph idx="1"/>
          </p:nvPr>
        </p:nvSpPr>
        <p:spPr>
          <a:xfrm>
            <a:off x="677334" y="1837679"/>
            <a:ext cx="4356305" cy="4203684"/>
          </a:xfrm>
        </p:spPr>
        <p:txBody>
          <a:bodyPr/>
          <a:lstStyle/>
          <a:p>
            <a:pPr marL="0" indent="0">
              <a:buNone/>
            </a:pPr>
            <a:r>
              <a:rPr lang="ru-RU" dirty="0"/>
              <a:t>JVM постоянно следит за тем, как долго объекты перемещаются между </a:t>
            </a:r>
            <a:r>
              <a:rPr lang="ru-RU" dirty="0" err="1"/>
              <a:t>Survivor</a:t>
            </a:r>
            <a:r>
              <a:rPr lang="ru-RU" dirty="0"/>
              <a:t> 0 и </a:t>
            </a:r>
            <a:r>
              <a:rPr lang="ru-RU" dirty="0" err="1"/>
              <a:t>Survivor</a:t>
            </a:r>
            <a:r>
              <a:rPr lang="ru-RU" dirty="0"/>
              <a:t> 1, и выбирает подходящий порог для количества таких перемещений, после которого объекты перемещаются в </a:t>
            </a:r>
            <a:r>
              <a:rPr lang="ru-RU" dirty="0" err="1"/>
              <a:t>Tenured</a:t>
            </a:r>
            <a:r>
              <a:rPr lang="ru-RU" dirty="0"/>
              <a:t>, то есть переходят в старшее поколение. Если регион </a:t>
            </a:r>
            <a:r>
              <a:rPr lang="ru-RU" dirty="0" err="1"/>
              <a:t>Survivor</a:t>
            </a:r>
            <a:r>
              <a:rPr lang="ru-RU" dirty="0"/>
              <a:t> оказывается заполненным, то объекты из него также отправляются в </a:t>
            </a:r>
            <a:r>
              <a:rPr lang="ru-RU" dirty="0" err="1"/>
              <a:t>Tenured</a:t>
            </a:r>
            <a:endParaRPr lang="ru-RU" dirty="0"/>
          </a:p>
        </p:txBody>
      </p:sp>
      <p:pic>
        <p:nvPicPr>
          <p:cNvPr id="7" name="Рисунок 6">
            <a:extLst>
              <a:ext uri="{FF2B5EF4-FFF2-40B4-BE49-F238E27FC236}">
                <a16:creationId xmlns:a16="http://schemas.microsoft.com/office/drawing/2014/main" id="{7E31B1E5-7360-AEC2-7264-FE02612A23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3639" y="2137053"/>
            <a:ext cx="6644297" cy="2583894"/>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2974675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84CF6676-93A5-58DD-2E20-C0BFF39C187E}"/>
              </a:ext>
            </a:extLst>
          </p:cNvPr>
          <p:cNvSpPr>
            <a:spLocks noGrp="1"/>
          </p:cNvSpPr>
          <p:nvPr>
            <p:ph idx="1"/>
          </p:nvPr>
        </p:nvSpPr>
        <p:spPr>
          <a:xfrm>
            <a:off x="677334" y="1722268"/>
            <a:ext cx="4888965" cy="4758431"/>
          </a:xfrm>
        </p:spPr>
        <p:txBody>
          <a:bodyPr>
            <a:normAutofit/>
          </a:bodyPr>
          <a:lstStyle/>
          <a:p>
            <a:pPr marL="0" indent="0">
              <a:buNone/>
            </a:pPr>
            <a:r>
              <a:rPr lang="ru-RU" dirty="0"/>
              <a:t>В случае, когда места для новых объектов не хватает уже в </a:t>
            </a:r>
            <a:r>
              <a:rPr lang="ru-RU" dirty="0" err="1"/>
              <a:t>Tenured</a:t>
            </a:r>
            <a:r>
              <a:rPr lang="ru-RU" dirty="0"/>
              <a:t>, в дело вступает полная сборка мусора, работающая с объектами из обоих поколений. При этом старшее поколение не делится на </a:t>
            </a:r>
            <a:r>
              <a:rPr lang="ru-RU" dirty="0" err="1"/>
              <a:t>подрегионы</a:t>
            </a:r>
            <a:r>
              <a:rPr lang="ru-RU" dirty="0"/>
              <a:t> по аналогии с младшим, а представляет собой один большой кусок памяти, поэтому после удаления мертвых объектов из </a:t>
            </a:r>
            <a:r>
              <a:rPr lang="ru-RU" dirty="0" err="1"/>
              <a:t>Tenured</a:t>
            </a:r>
            <a:r>
              <a:rPr lang="ru-RU" dirty="0"/>
              <a:t> производится не перенос данных а их уплотнение, то есть размещение последовательно, без фрагментации. </a:t>
            </a:r>
          </a:p>
        </p:txBody>
      </p:sp>
      <p:pic>
        <p:nvPicPr>
          <p:cNvPr id="5" name="Рисунок 4">
            <a:extLst>
              <a:ext uri="{FF2B5EF4-FFF2-40B4-BE49-F238E27FC236}">
                <a16:creationId xmlns:a16="http://schemas.microsoft.com/office/drawing/2014/main" id="{90A7EDB3-5E59-2AAC-CDD7-2050899152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9464" y="2317889"/>
            <a:ext cx="5714286" cy="2222222"/>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3575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0639686-F93A-880A-EEE8-E4A8A7D2EE79}"/>
              </a:ext>
            </a:extLst>
          </p:cNvPr>
          <p:cNvSpPr>
            <a:spLocks noGrp="1"/>
          </p:cNvSpPr>
          <p:nvPr>
            <p:ph type="title"/>
          </p:nvPr>
        </p:nvSpPr>
        <p:spPr/>
        <p:txBody>
          <a:bodyPr>
            <a:normAutofit/>
          </a:bodyPr>
          <a:lstStyle/>
          <a:p>
            <a:r>
              <a:rPr lang="ru-RU" sz="4800" dirty="0"/>
              <a:t>Достоинства и недостатки</a:t>
            </a:r>
          </a:p>
        </p:txBody>
      </p:sp>
      <p:sp>
        <p:nvSpPr>
          <p:cNvPr id="3" name="Объект 2">
            <a:extLst>
              <a:ext uri="{FF2B5EF4-FFF2-40B4-BE49-F238E27FC236}">
                <a16:creationId xmlns:a16="http://schemas.microsoft.com/office/drawing/2014/main" id="{6A90B9FC-698C-1913-3966-129629477737}"/>
              </a:ext>
            </a:extLst>
          </p:cNvPr>
          <p:cNvSpPr>
            <a:spLocks noGrp="1"/>
          </p:cNvSpPr>
          <p:nvPr>
            <p:ph idx="1"/>
          </p:nvPr>
        </p:nvSpPr>
        <p:spPr/>
        <p:txBody>
          <a:bodyPr/>
          <a:lstStyle/>
          <a:p>
            <a:r>
              <a:rPr lang="ru-RU" dirty="0"/>
              <a:t>Основное достоинство данного сборщика — это непритязательность по части ресурсов компьютера. Так как всю работу он выполняет последовательно в одном потоке.</a:t>
            </a:r>
          </a:p>
          <a:p>
            <a:r>
              <a:rPr lang="ru-RU" dirty="0"/>
              <a:t>Главный недостаток тоже понятен — это долгие паузы на сборку мусора при заметных объемах данных.</a:t>
            </a:r>
          </a:p>
        </p:txBody>
      </p:sp>
    </p:spTree>
    <p:extLst>
      <p:ext uri="{BB962C8B-B14F-4D97-AF65-F5344CB8AC3E}">
        <p14:creationId xmlns:p14="http://schemas.microsoft.com/office/powerpoint/2010/main" val="3143533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612C151-01B1-66D6-C650-B3CF2E50BAFD}"/>
              </a:ext>
            </a:extLst>
          </p:cNvPr>
          <p:cNvSpPr>
            <a:spLocks noGrp="1"/>
          </p:cNvSpPr>
          <p:nvPr>
            <p:ph type="title"/>
          </p:nvPr>
        </p:nvSpPr>
        <p:spPr/>
        <p:txBody>
          <a:bodyPr>
            <a:normAutofit/>
          </a:bodyPr>
          <a:lstStyle/>
          <a:p>
            <a:r>
              <a:rPr lang="en-US" sz="4800" dirty="0"/>
              <a:t>Parallel GC </a:t>
            </a:r>
            <a:endParaRPr lang="ru-RU" sz="4800" dirty="0"/>
          </a:p>
        </p:txBody>
      </p:sp>
      <p:pic>
        <p:nvPicPr>
          <p:cNvPr id="5" name="Рисунок 4">
            <a:extLst>
              <a:ext uri="{FF2B5EF4-FFF2-40B4-BE49-F238E27FC236}">
                <a16:creationId xmlns:a16="http://schemas.microsoft.com/office/drawing/2014/main" id="{07D887F4-3084-6AFD-750A-15BAF90CB7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518" y="1930400"/>
            <a:ext cx="8260672" cy="3671410"/>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1259690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7AF9382-C11C-46D2-2DD4-4400F49C82D7}"/>
              </a:ext>
            </a:extLst>
          </p:cNvPr>
          <p:cNvSpPr>
            <a:spLocks noGrp="1"/>
          </p:cNvSpPr>
          <p:nvPr>
            <p:ph type="title"/>
          </p:nvPr>
        </p:nvSpPr>
        <p:spPr/>
        <p:txBody>
          <a:bodyPr>
            <a:normAutofit/>
          </a:bodyPr>
          <a:lstStyle/>
          <a:p>
            <a:r>
              <a:rPr lang="ru-RU" sz="4800" dirty="0"/>
              <a:t>Достоинства и недостатки</a:t>
            </a:r>
          </a:p>
        </p:txBody>
      </p:sp>
      <p:sp>
        <p:nvSpPr>
          <p:cNvPr id="3" name="Объект 2">
            <a:extLst>
              <a:ext uri="{FF2B5EF4-FFF2-40B4-BE49-F238E27FC236}">
                <a16:creationId xmlns:a16="http://schemas.microsoft.com/office/drawing/2014/main" id="{0E477FEF-CB52-CCF8-951D-E02917F698FB}"/>
              </a:ext>
            </a:extLst>
          </p:cNvPr>
          <p:cNvSpPr>
            <a:spLocks noGrp="1"/>
          </p:cNvSpPr>
          <p:nvPr>
            <p:ph idx="1"/>
          </p:nvPr>
        </p:nvSpPr>
        <p:spPr/>
        <p:txBody>
          <a:bodyPr/>
          <a:lstStyle/>
          <a:p>
            <a:r>
              <a:rPr lang="ru-RU" dirty="0"/>
              <a:t>Бесспорным плюсом данного сборщика на фоне </a:t>
            </a:r>
            <a:r>
              <a:rPr lang="ru-RU" dirty="0" err="1"/>
              <a:t>Serial</a:t>
            </a:r>
            <a:r>
              <a:rPr lang="ru-RU" dirty="0"/>
              <a:t> GC является возможность автоматической подстройки под требуемые параметры производительности и меньшие паузы на время </a:t>
            </a:r>
            <a:r>
              <a:rPr lang="ru-RU" dirty="0" err="1"/>
              <a:t>cборок</a:t>
            </a:r>
            <a:r>
              <a:rPr lang="ru-RU" dirty="0"/>
              <a:t>. При наличии нескольких процессорных ядер выигрыш в скорости будет практически во всех приложениях.</a:t>
            </a:r>
          </a:p>
          <a:p>
            <a:endParaRPr lang="ru-RU" dirty="0"/>
          </a:p>
          <a:p>
            <a:r>
              <a:rPr lang="ru-RU" dirty="0"/>
              <a:t>Определенная фрагментация памяти, конечно, является минусом, но вряд ли она будет существенной для большинства приложений, так как сборщиком используется относительно небольшое количество потоков.</a:t>
            </a:r>
          </a:p>
        </p:txBody>
      </p:sp>
    </p:spTree>
    <p:extLst>
      <p:ext uri="{BB962C8B-B14F-4D97-AF65-F5344CB8AC3E}">
        <p14:creationId xmlns:p14="http://schemas.microsoft.com/office/powerpoint/2010/main" val="474677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9C79618-F443-E554-4C56-6A393C5A2928}"/>
              </a:ext>
            </a:extLst>
          </p:cNvPr>
          <p:cNvSpPr>
            <a:spLocks noGrp="1"/>
          </p:cNvSpPr>
          <p:nvPr>
            <p:ph type="title"/>
          </p:nvPr>
        </p:nvSpPr>
        <p:spPr/>
        <p:txBody>
          <a:bodyPr>
            <a:normAutofit/>
          </a:bodyPr>
          <a:lstStyle/>
          <a:p>
            <a:r>
              <a:rPr lang="en-US" sz="4800" dirty="0"/>
              <a:t>Concurrent Mark Sweep</a:t>
            </a:r>
            <a:endParaRPr lang="ru-RU" sz="4800" dirty="0"/>
          </a:p>
        </p:txBody>
      </p:sp>
      <p:sp>
        <p:nvSpPr>
          <p:cNvPr id="3" name="Объект 2">
            <a:extLst>
              <a:ext uri="{FF2B5EF4-FFF2-40B4-BE49-F238E27FC236}">
                <a16:creationId xmlns:a16="http://schemas.microsoft.com/office/drawing/2014/main" id="{7E2634A3-36FD-183A-5323-EA3FE57C1396}"/>
              </a:ext>
            </a:extLst>
          </p:cNvPr>
          <p:cNvSpPr>
            <a:spLocks noGrp="1"/>
          </p:cNvSpPr>
          <p:nvPr>
            <p:ph idx="1"/>
          </p:nvPr>
        </p:nvSpPr>
        <p:spPr/>
        <p:txBody>
          <a:bodyPr/>
          <a:lstStyle/>
          <a:p>
            <a:pPr marL="0" indent="0">
              <a:buNone/>
            </a:pPr>
            <a:r>
              <a:rPr lang="ru-RU" dirty="0"/>
              <a:t>CMS GC использует ту же самую организацию памяти, что и уже рассмотренные </a:t>
            </a:r>
            <a:r>
              <a:rPr lang="ru-RU" dirty="0" err="1"/>
              <a:t>Serial</a:t>
            </a:r>
            <a:r>
              <a:rPr lang="ru-RU" dirty="0"/>
              <a:t> / </a:t>
            </a:r>
            <a:r>
              <a:rPr lang="ru-RU" dirty="0" err="1"/>
              <a:t>Parallel</a:t>
            </a:r>
            <a:r>
              <a:rPr lang="ru-RU" dirty="0"/>
              <a:t> GC: регионы </a:t>
            </a:r>
            <a:r>
              <a:rPr lang="ru-RU" dirty="0" err="1"/>
              <a:t>Eden</a:t>
            </a:r>
            <a:r>
              <a:rPr lang="ru-RU" dirty="0"/>
              <a:t> + </a:t>
            </a:r>
            <a:r>
              <a:rPr lang="ru-RU" dirty="0" err="1"/>
              <a:t>Survivor</a:t>
            </a:r>
            <a:r>
              <a:rPr lang="ru-RU" dirty="0"/>
              <a:t> 0 + </a:t>
            </a:r>
            <a:r>
              <a:rPr lang="ru-RU" dirty="0" err="1"/>
              <a:t>Survivor</a:t>
            </a:r>
            <a:r>
              <a:rPr lang="ru-RU" dirty="0"/>
              <a:t> 1 + </a:t>
            </a:r>
            <a:r>
              <a:rPr lang="ru-RU" dirty="0" err="1"/>
              <a:t>Tenured</a:t>
            </a:r>
            <a:r>
              <a:rPr lang="ru-RU" dirty="0"/>
              <a:t> и такие же принципы малой сборки мусора. Отличия начинаются только тогда, когда дело доходит до полной сборки. В случае CMS ее называют старшей (</a:t>
            </a:r>
            <a:r>
              <a:rPr lang="ru-RU" dirty="0" err="1"/>
              <a:t>major</a:t>
            </a:r>
            <a:r>
              <a:rPr lang="ru-RU" dirty="0"/>
              <a:t>) сборкой, а не полной, так как она не затрагивает объекты младшего поколения. В результате, малая и старшая сборки здесь всегда разделены.</a:t>
            </a:r>
          </a:p>
        </p:txBody>
      </p:sp>
    </p:spTree>
    <p:extLst>
      <p:ext uri="{BB962C8B-B14F-4D97-AF65-F5344CB8AC3E}">
        <p14:creationId xmlns:p14="http://schemas.microsoft.com/office/powerpoint/2010/main" val="814883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415AE137-D25F-726C-3CFF-AA5E5DFE6236}"/>
              </a:ext>
            </a:extLst>
          </p:cNvPr>
          <p:cNvSpPr>
            <a:spLocks noGrp="1"/>
          </p:cNvSpPr>
          <p:nvPr>
            <p:ph idx="1"/>
          </p:nvPr>
        </p:nvSpPr>
        <p:spPr>
          <a:xfrm>
            <a:off x="677334" y="3966946"/>
            <a:ext cx="8596668" cy="2074416"/>
          </a:xfrm>
        </p:spPr>
        <p:txBody>
          <a:bodyPr/>
          <a:lstStyle/>
          <a:p>
            <a:pPr marL="0" indent="0">
              <a:buNone/>
            </a:pPr>
            <a:r>
              <a:rPr lang="ru-RU" dirty="0"/>
              <a:t>Старшая сборка мусора начинается с остановки основных потоков приложения и пометки всех объектов, напрямую доступных из корней. После этого приложение возобновляет свою работу, а сборщик параллельно с ним производит поиск всех живых объектов, доступных по ссылкам из тех самых помеченных корневых объектов (эту часть он делает в одном или в нескольких потоках).</a:t>
            </a:r>
          </a:p>
        </p:txBody>
      </p:sp>
      <p:pic>
        <p:nvPicPr>
          <p:cNvPr id="5" name="Рисунок 4">
            <a:extLst>
              <a:ext uri="{FF2B5EF4-FFF2-40B4-BE49-F238E27FC236}">
                <a16:creationId xmlns:a16="http://schemas.microsoft.com/office/drawing/2014/main" id="{335CF780-DF8C-FD92-6974-89681F986E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5975" y="816638"/>
            <a:ext cx="7519385" cy="2506462"/>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2099569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8AC9E5-A77A-5E89-41B4-D7EC69D46292}"/>
              </a:ext>
            </a:extLst>
          </p:cNvPr>
          <p:cNvSpPr>
            <a:spLocks noGrp="1"/>
          </p:cNvSpPr>
          <p:nvPr>
            <p:ph type="title"/>
          </p:nvPr>
        </p:nvSpPr>
        <p:spPr/>
        <p:txBody>
          <a:bodyPr>
            <a:normAutofit/>
          </a:bodyPr>
          <a:lstStyle/>
          <a:p>
            <a:r>
              <a:rPr lang="ru-RU" sz="4800" dirty="0"/>
              <a:t>Что такое </a:t>
            </a:r>
            <a:r>
              <a:rPr lang="en-US" sz="4800" b="1" dirty="0"/>
              <a:t>Garbage Collector</a:t>
            </a:r>
            <a:r>
              <a:rPr lang="en-US" sz="4800" dirty="0"/>
              <a:t>?</a:t>
            </a:r>
            <a:endParaRPr lang="ru-RU" sz="4800" dirty="0"/>
          </a:p>
        </p:txBody>
      </p:sp>
      <p:sp>
        <p:nvSpPr>
          <p:cNvPr id="3" name="Объект 2">
            <a:extLst>
              <a:ext uri="{FF2B5EF4-FFF2-40B4-BE49-F238E27FC236}">
                <a16:creationId xmlns:a16="http://schemas.microsoft.com/office/drawing/2014/main" id="{75A25A5B-5D8B-3AC8-DD40-BAF86655B096}"/>
              </a:ext>
            </a:extLst>
          </p:cNvPr>
          <p:cNvSpPr>
            <a:spLocks noGrp="1"/>
          </p:cNvSpPr>
          <p:nvPr>
            <p:ph idx="1"/>
          </p:nvPr>
        </p:nvSpPr>
        <p:spPr/>
        <p:txBody>
          <a:bodyPr/>
          <a:lstStyle/>
          <a:p>
            <a:r>
              <a:rPr lang="ru-RU" sz="1800" kern="100" dirty="0">
                <a:effectLst/>
                <a:latin typeface="Times New Roman" panose="02020603050405020304" pitchFamily="18" charset="0"/>
                <a:ea typeface="Calibri" panose="020F0502020204030204" pitchFamily="34" charset="0"/>
                <a:cs typeface="Times New Roman" panose="02020603050405020304" pitchFamily="18" charset="0"/>
              </a:rPr>
              <a:t>Сборка мусора — это процесс восстановления заполненной памяти среды выполнения путем уничтожения неиспользуемых объектов.</a:t>
            </a:r>
          </a:p>
          <a:p>
            <a:pPr algn="just">
              <a:spcAft>
                <a:spcPts val="800"/>
              </a:spcAft>
            </a:pPr>
            <a:r>
              <a:rPr lang="ru-RU" sz="1800" kern="100" dirty="0">
                <a:effectLst/>
                <a:latin typeface="Times New Roman" panose="02020603050405020304" pitchFamily="18" charset="0"/>
                <a:ea typeface="Calibri" panose="020F0502020204030204" pitchFamily="34" charset="0"/>
                <a:cs typeface="Times New Roman" panose="02020603050405020304" pitchFamily="18" charset="0"/>
              </a:rPr>
              <a:t>В таких языках, как C и C++, программист отвечает как за создание, так и за уничтожение объектов. Иногда программист может забыть уничтожить бесполезные объекты, и выделенная им память не освобождается. Расходуется все больше и больше системной памяти, и в конечном итоге она больше не выделяется. Такие приложения страдают от “утечек памяти”.</a:t>
            </a:r>
          </a:p>
          <a:p>
            <a:pPr algn="just">
              <a:spcAft>
                <a:spcPts val="800"/>
              </a:spcAft>
            </a:pPr>
            <a:r>
              <a:rPr lang="ru-RU" sz="1800" kern="100" dirty="0">
                <a:effectLst/>
                <a:latin typeface="Times New Roman" panose="02020603050405020304" pitchFamily="18" charset="0"/>
                <a:ea typeface="Calibri" panose="020F0502020204030204" pitchFamily="34" charset="0"/>
                <a:cs typeface="Times New Roman" panose="02020603050405020304" pitchFamily="18" charset="0"/>
              </a:rPr>
              <a:t>В Java сборка мусора происходит автоматически в течение всего времени работы программы. Это устраняет необходимость выделения памяти и, следовательно, позволяет избежать утечек.</a:t>
            </a:r>
          </a:p>
          <a:p>
            <a:endParaRPr lang="ru-RU" dirty="0"/>
          </a:p>
        </p:txBody>
      </p:sp>
    </p:spTree>
    <p:extLst>
      <p:ext uri="{BB962C8B-B14F-4D97-AF65-F5344CB8AC3E}">
        <p14:creationId xmlns:p14="http://schemas.microsoft.com/office/powerpoint/2010/main" val="2205328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415AE137-D25F-726C-3CFF-AA5E5DFE6236}"/>
              </a:ext>
            </a:extLst>
          </p:cNvPr>
          <p:cNvSpPr>
            <a:spLocks noGrp="1"/>
          </p:cNvSpPr>
          <p:nvPr>
            <p:ph idx="1"/>
          </p:nvPr>
        </p:nvSpPr>
        <p:spPr>
          <a:xfrm>
            <a:off x="677334" y="3966946"/>
            <a:ext cx="8596668" cy="2074416"/>
          </a:xfrm>
        </p:spPr>
        <p:txBody>
          <a:bodyPr/>
          <a:lstStyle/>
          <a:p>
            <a:pPr marL="0" indent="0">
              <a:buNone/>
            </a:pPr>
            <a:r>
              <a:rPr lang="ru-RU" dirty="0"/>
              <a:t>После того, как живые объекты помечены, работа основных потоков приложения возобновляется, а сборщик производит очистку памяти от мертвых объектов в нескольких параллельных потоках. При этом следует иметь в виду, что после очистки не производится упаковка объектов в старшем поколении, так как делать это при работающем приложении весьма затруднительно.</a:t>
            </a:r>
          </a:p>
        </p:txBody>
      </p:sp>
      <p:pic>
        <p:nvPicPr>
          <p:cNvPr id="5" name="Рисунок 4">
            <a:extLst>
              <a:ext uri="{FF2B5EF4-FFF2-40B4-BE49-F238E27FC236}">
                <a16:creationId xmlns:a16="http://schemas.microsoft.com/office/drawing/2014/main" id="{335CF780-DF8C-FD92-6974-89681F986E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5975" y="816638"/>
            <a:ext cx="7519385" cy="2506462"/>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2185711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4F2759A-C4AC-06F4-06B9-5A732D686209}"/>
              </a:ext>
            </a:extLst>
          </p:cNvPr>
          <p:cNvSpPr>
            <a:spLocks noGrp="1"/>
          </p:cNvSpPr>
          <p:nvPr>
            <p:ph type="title"/>
          </p:nvPr>
        </p:nvSpPr>
        <p:spPr/>
        <p:txBody>
          <a:bodyPr>
            <a:normAutofit/>
          </a:bodyPr>
          <a:lstStyle/>
          <a:p>
            <a:r>
              <a:rPr lang="ru-RU" sz="4800" dirty="0"/>
              <a:t>Достоинства и недостатки</a:t>
            </a:r>
          </a:p>
        </p:txBody>
      </p:sp>
      <p:sp>
        <p:nvSpPr>
          <p:cNvPr id="3" name="Объект 2">
            <a:extLst>
              <a:ext uri="{FF2B5EF4-FFF2-40B4-BE49-F238E27FC236}">
                <a16:creationId xmlns:a16="http://schemas.microsoft.com/office/drawing/2014/main" id="{70FA0A50-00B1-47E1-04FD-EB249C4F7730}"/>
              </a:ext>
            </a:extLst>
          </p:cNvPr>
          <p:cNvSpPr>
            <a:spLocks noGrp="1"/>
          </p:cNvSpPr>
          <p:nvPr>
            <p:ph idx="1"/>
          </p:nvPr>
        </p:nvSpPr>
        <p:spPr/>
        <p:txBody>
          <a:bodyPr>
            <a:normAutofit/>
          </a:bodyPr>
          <a:lstStyle/>
          <a:p>
            <a:r>
              <a:rPr lang="ru-RU" dirty="0"/>
              <a:t>Достоинством данного сборщика по сравнению с рассмотренными ранее </a:t>
            </a:r>
            <a:r>
              <a:rPr lang="ru-RU" dirty="0" err="1"/>
              <a:t>Serial</a:t>
            </a:r>
            <a:r>
              <a:rPr lang="ru-RU" dirty="0"/>
              <a:t> / </a:t>
            </a:r>
            <a:r>
              <a:rPr lang="ru-RU" dirty="0" err="1"/>
              <a:t>Parallel</a:t>
            </a:r>
            <a:r>
              <a:rPr lang="ru-RU" dirty="0"/>
              <a:t> GC является его ориентированность на минимизацию времен простоя, что является критическим фактором для многих приложений. </a:t>
            </a:r>
          </a:p>
          <a:p>
            <a:r>
              <a:rPr lang="ru-RU" dirty="0"/>
              <a:t>Но для выполнения этой задачи приходится жертвовать ресурсами процессора и зачастую общей пропускной способностью. Также сборщик не уплотняет объекты в старшем поколении, что приводит к фрагментации </a:t>
            </a:r>
            <a:r>
              <a:rPr lang="ru-RU" dirty="0" err="1"/>
              <a:t>Tenured</a:t>
            </a:r>
            <a:r>
              <a:rPr lang="ru-RU" dirty="0"/>
              <a:t>. Этот факт приводит к необходимости выделять приложению больше памяти, чем потребовалось бы для других сборщиков (Oracle советует на 20% больше).</a:t>
            </a:r>
          </a:p>
        </p:txBody>
      </p:sp>
    </p:spTree>
    <p:extLst>
      <p:ext uri="{BB962C8B-B14F-4D97-AF65-F5344CB8AC3E}">
        <p14:creationId xmlns:p14="http://schemas.microsoft.com/office/powerpoint/2010/main" val="23213474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27E416BC-6915-CE92-7F55-AF5CA87E116B}"/>
              </a:ext>
            </a:extLst>
          </p:cNvPr>
          <p:cNvSpPr>
            <a:spLocks noGrp="1"/>
          </p:cNvSpPr>
          <p:nvPr>
            <p:ph type="title"/>
          </p:nvPr>
        </p:nvSpPr>
        <p:spPr/>
        <p:txBody>
          <a:bodyPr>
            <a:normAutofit/>
          </a:bodyPr>
          <a:lstStyle/>
          <a:p>
            <a:r>
              <a:rPr lang="en-US" sz="4800" dirty="0"/>
              <a:t>Garbage-First (G1)</a:t>
            </a:r>
            <a:endParaRPr lang="ru-RU" sz="4800" dirty="0"/>
          </a:p>
        </p:txBody>
      </p:sp>
      <p:sp>
        <p:nvSpPr>
          <p:cNvPr id="5" name="Объект 4">
            <a:extLst>
              <a:ext uri="{FF2B5EF4-FFF2-40B4-BE49-F238E27FC236}">
                <a16:creationId xmlns:a16="http://schemas.microsoft.com/office/drawing/2014/main" id="{45E4388F-2DB5-650F-E035-DCAAC2FE87FA}"/>
              </a:ext>
            </a:extLst>
          </p:cNvPr>
          <p:cNvSpPr>
            <a:spLocks noGrp="1"/>
          </p:cNvSpPr>
          <p:nvPr>
            <p:ph idx="1"/>
          </p:nvPr>
        </p:nvSpPr>
        <p:spPr>
          <a:xfrm>
            <a:off x="677333" y="3559946"/>
            <a:ext cx="8431155" cy="2481416"/>
          </a:xfrm>
        </p:spPr>
        <p:txBody>
          <a:bodyPr>
            <a:normAutofit/>
          </a:bodyPr>
          <a:lstStyle/>
          <a:p>
            <a:pPr marL="0" indent="0">
              <a:buNone/>
            </a:pPr>
            <a:r>
              <a:rPr lang="ru-RU" dirty="0"/>
              <a:t>Первое, что бросается в глаза при рассмотрении G1 — это изменение подхода к организации кучи. Здесь память разбивается на множество регионов одинакового размера. Размер этих регионов зависит от общего размера кучи и по умолчанию выбирается так, чтобы их было не больше 2048, обычно получается от 1 до 32 МБ. Исключение составляют только так называемые громадные (</a:t>
            </a:r>
            <a:r>
              <a:rPr lang="ru-RU" dirty="0" err="1"/>
              <a:t>humongous</a:t>
            </a:r>
            <a:r>
              <a:rPr lang="ru-RU" dirty="0"/>
              <a:t>) регионы, которые создаются объединением обычных регионов для размещения очень больших объектов.</a:t>
            </a:r>
          </a:p>
        </p:txBody>
      </p:sp>
      <p:pic>
        <p:nvPicPr>
          <p:cNvPr id="7" name="Рисунок 6">
            <a:extLst>
              <a:ext uri="{FF2B5EF4-FFF2-40B4-BE49-F238E27FC236}">
                <a16:creationId xmlns:a16="http://schemas.microsoft.com/office/drawing/2014/main" id="{07D0ECF5-BA7B-E656-C1A7-EB59056B6B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554" y="1678698"/>
            <a:ext cx="8276711" cy="1619356"/>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22451476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1465E92-9AD2-04F9-3F5A-B502CFE9491F}"/>
              </a:ext>
            </a:extLst>
          </p:cNvPr>
          <p:cNvSpPr>
            <a:spLocks noGrp="1"/>
          </p:cNvSpPr>
          <p:nvPr>
            <p:ph idx="1"/>
          </p:nvPr>
        </p:nvSpPr>
        <p:spPr/>
        <p:txBody>
          <a:bodyPr/>
          <a:lstStyle/>
          <a:p>
            <a:pPr marL="0" indent="0">
              <a:buNone/>
            </a:pPr>
            <a:r>
              <a:rPr lang="ru-RU" dirty="0"/>
              <a:t>Малые сборки выполняются периодически для очистки младшего поколения и переноса объектов в регионы </a:t>
            </a:r>
            <a:r>
              <a:rPr lang="ru-RU" dirty="0" err="1"/>
              <a:t>Survivor</a:t>
            </a:r>
            <a:r>
              <a:rPr lang="ru-RU" dirty="0"/>
              <a:t>, либо их повышения до старшего поколения с переносом в </a:t>
            </a:r>
            <a:r>
              <a:rPr lang="ru-RU" dirty="0" err="1"/>
              <a:t>Tenured</a:t>
            </a:r>
            <a:r>
              <a:rPr lang="ru-RU" dirty="0"/>
              <a:t>. Над переносом объектов трудятся несколько потоков, и на время этого процесса работа основного приложения останавливается. Это уже знакомый нам подход из рассмотренных ранее сборщиков, но отличие состоит в том, что очистка выполняется не на всем поколении, а только на части регионов, которые сборщик сможет очистить не превышая желаемого времени. При этом он выбирает для очистки те регионы, в которых, по его мнению, скопилось наибольшее количество мусора и очистка которых принесет наибольший результат. Отсюда как раз название </a:t>
            </a:r>
            <a:r>
              <a:rPr lang="ru-RU" dirty="0" err="1"/>
              <a:t>Garbage</a:t>
            </a:r>
            <a:r>
              <a:rPr lang="ru-RU" dirty="0"/>
              <a:t> First — мусор в первую очередь.</a:t>
            </a:r>
          </a:p>
        </p:txBody>
      </p:sp>
    </p:spTree>
    <p:extLst>
      <p:ext uri="{BB962C8B-B14F-4D97-AF65-F5344CB8AC3E}">
        <p14:creationId xmlns:p14="http://schemas.microsoft.com/office/powerpoint/2010/main" val="3231259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3AE1C66B-6628-8AA9-A8B8-13BF4B1040C3}"/>
              </a:ext>
            </a:extLst>
          </p:cNvPr>
          <p:cNvSpPr>
            <a:spLocks noGrp="1"/>
          </p:cNvSpPr>
          <p:nvPr>
            <p:ph idx="1"/>
          </p:nvPr>
        </p:nvSpPr>
        <p:spPr>
          <a:xfrm>
            <a:off x="632946" y="713119"/>
            <a:ext cx="8596668" cy="5431762"/>
          </a:xfrm>
        </p:spPr>
        <p:txBody>
          <a:bodyPr>
            <a:normAutofit/>
          </a:bodyPr>
          <a:lstStyle/>
          <a:p>
            <a:pPr marL="0" indent="0">
              <a:buNone/>
            </a:pPr>
            <a:r>
              <a:rPr lang="ru-RU" dirty="0"/>
              <a:t>А с полной сборкой (точнее, здесь она называется смешанной (</a:t>
            </a:r>
            <a:r>
              <a:rPr lang="ru-RU" dirty="0" err="1"/>
              <a:t>mixed</a:t>
            </a:r>
            <a:r>
              <a:rPr lang="ru-RU" dirty="0"/>
              <a:t>)) все немного хитроумнее, чем в рассмотренных ранее сборщиках. В G1 существует процесс, называемый циклом пометки (</a:t>
            </a:r>
            <a:r>
              <a:rPr lang="ru-RU" dirty="0" err="1"/>
              <a:t>marking</a:t>
            </a:r>
            <a:r>
              <a:rPr lang="ru-RU" dirty="0"/>
              <a:t> </a:t>
            </a:r>
            <a:r>
              <a:rPr lang="ru-RU" dirty="0" err="1"/>
              <a:t>cycle</a:t>
            </a:r>
            <a:r>
              <a:rPr lang="ru-RU" dirty="0"/>
              <a:t>), который работает параллельно с основным приложением и составляет список живых объектов. </a:t>
            </a:r>
          </a:p>
          <a:p>
            <a:r>
              <a:rPr lang="ru-RU" dirty="0"/>
              <a:t>    </a:t>
            </a:r>
            <a:r>
              <a:rPr lang="ru-RU" dirty="0" err="1"/>
              <a:t>Initial</a:t>
            </a:r>
            <a:r>
              <a:rPr lang="ru-RU" dirty="0"/>
              <a:t> </a:t>
            </a:r>
            <a:r>
              <a:rPr lang="ru-RU" dirty="0" err="1"/>
              <a:t>mark</a:t>
            </a:r>
            <a:r>
              <a:rPr lang="ru-RU" dirty="0"/>
              <a:t>. Пометка корней (с остановкой основного приложения) с использованием информации, полученной из малых сборок.</a:t>
            </a:r>
          </a:p>
          <a:p>
            <a:r>
              <a:rPr lang="ru-RU" dirty="0"/>
              <a:t>    </a:t>
            </a:r>
            <a:r>
              <a:rPr lang="ru-RU" dirty="0" err="1"/>
              <a:t>Concurrent</a:t>
            </a:r>
            <a:r>
              <a:rPr lang="ru-RU" dirty="0"/>
              <a:t> </a:t>
            </a:r>
            <a:r>
              <a:rPr lang="ru-RU" dirty="0" err="1"/>
              <a:t>marking</a:t>
            </a:r>
            <a:r>
              <a:rPr lang="ru-RU" dirty="0"/>
              <a:t>. Пометка всех живых объектов в куче в нескольких потоках, параллельно с работой основного приложения.</a:t>
            </a:r>
          </a:p>
          <a:p>
            <a:r>
              <a:rPr lang="ru-RU" dirty="0"/>
              <a:t>    </a:t>
            </a:r>
            <a:r>
              <a:rPr lang="ru-RU" dirty="0" err="1"/>
              <a:t>Remark</a:t>
            </a:r>
            <a:r>
              <a:rPr lang="ru-RU" dirty="0"/>
              <a:t>. Дополнительный поиск не учтенных ранее живых объектов (с остановкой основного приложения).</a:t>
            </a:r>
          </a:p>
          <a:p>
            <a:r>
              <a:rPr lang="ru-RU" dirty="0"/>
              <a:t>    </a:t>
            </a:r>
            <a:r>
              <a:rPr lang="ru-RU" dirty="0" err="1"/>
              <a:t>Cleanup</a:t>
            </a:r>
            <a:r>
              <a:rPr lang="ru-RU" dirty="0"/>
              <a:t>. Очистка вспомогательных структур учета ссылок на объекты и поиск пустых регионов, которые уже можно использовать для размещения новых объектов. Первая часть этого шага выполняется при остановленном основном приложении.</a:t>
            </a:r>
          </a:p>
          <a:p>
            <a:endParaRPr lang="ru-RU" dirty="0"/>
          </a:p>
        </p:txBody>
      </p:sp>
    </p:spTree>
    <p:extLst>
      <p:ext uri="{BB962C8B-B14F-4D97-AF65-F5344CB8AC3E}">
        <p14:creationId xmlns:p14="http://schemas.microsoft.com/office/powerpoint/2010/main" val="21078331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1910D352-BFF9-50C7-81E7-DFA639230FB6}"/>
              </a:ext>
            </a:extLst>
          </p:cNvPr>
          <p:cNvSpPr>
            <a:spLocks noGrp="1"/>
          </p:cNvSpPr>
          <p:nvPr>
            <p:ph idx="1"/>
          </p:nvPr>
        </p:nvSpPr>
        <p:spPr>
          <a:xfrm>
            <a:off x="677334" y="852255"/>
            <a:ext cx="8596668" cy="5189107"/>
          </a:xfrm>
        </p:spPr>
        <p:txBody>
          <a:bodyPr>
            <a:normAutofit/>
          </a:bodyPr>
          <a:lstStyle/>
          <a:p>
            <a:pPr marL="0" indent="0">
              <a:buNone/>
            </a:pPr>
            <a:r>
              <a:rPr lang="ru-RU" dirty="0"/>
              <a:t>Следует иметь в виду, что для получения списка живых объектов G1 использует алгоритм </a:t>
            </a:r>
            <a:r>
              <a:rPr lang="ru-RU" dirty="0" err="1"/>
              <a:t>Snapshot</a:t>
            </a:r>
            <a:r>
              <a:rPr lang="ru-RU" dirty="0"/>
              <a:t>-</a:t>
            </a:r>
            <a:r>
              <a:rPr lang="ru-RU" dirty="0" err="1"/>
              <a:t>At</a:t>
            </a:r>
            <a:r>
              <a:rPr lang="ru-RU" dirty="0"/>
              <a:t>-The-</a:t>
            </a:r>
            <a:r>
              <a:rPr lang="ru-RU" dirty="0" err="1"/>
              <a:t>Beginning</a:t>
            </a:r>
            <a:r>
              <a:rPr lang="ru-RU" dirty="0"/>
              <a:t> (SATB), то есть в список живых попадают все объекты, которые были таковыми на момент начала работы алгоритма, плюс все объекты, созданные за время его выполнения. Это, в частности, означает, что G1 допускает наличие плавающего мусора</a:t>
            </a:r>
          </a:p>
          <a:p>
            <a:endParaRPr lang="ru-RU" dirty="0"/>
          </a:p>
          <a:p>
            <a:pPr marL="0" indent="0">
              <a:buNone/>
            </a:pPr>
            <a:r>
              <a:rPr lang="ru-RU" dirty="0"/>
              <a:t>После окончания цикла пометки G1 переключается на выполнение смешанных сборок. Это значит, что при каждой сборке к набору регионов младшего поколения, подлежащих очистке, добавляется некоторое количество регионов старшего поколения. Количество таких сборок и количество очищаемых регионов старшего поколения выбирается исходя из имеющейся у сборщика статистики о предыдущих сборках таким образом, чтобы не выходить за требуемое время сборки. Как только сборщик очистил достаточно памяти, он переключается обратно в режим малых сборок.</a:t>
            </a:r>
          </a:p>
          <a:p>
            <a:endParaRPr lang="ru-RU" dirty="0"/>
          </a:p>
        </p:txBody>
      </p:sp>
    </p:spTree>
    <p:extLst>
      <p:ext uri="{BB962C8B-B14F-4D97-AF65-F5344CB8AC3E}">
        <p14:creationId xmlns:p14="http://schemas.microsoft.com/office/powerpoint/2010/main" val="13087847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89E893C6-E38D-7A8E-5590-6C249FD6228C}"/>
              </a:ext>
            </a:extLst>
          </p:cNvPr>
          <p:cNvSpPr>
            <a:spLocks noGrp="1"/>
          </p:cNvSpPr>
          <p:nvPr>
            <p:ph idx="1"/>
          </p:nvPr>
        </p:nvSpPr>
        <p:spPr>
          <a:xfrm>
            <a:off x="677334" y="4847208"/>
            <a:ext cx="8596668" cy="1194154"/>
          </a:xfrm>
        </p:spPr>
        <p:txBody>
          <a:bodyPr>
            <a:normAutofit/>
          </a:bodyPr>
          <a:lstStyle/>
          <a:p>
            <a:pPr marL="0" indent="0">
              <a:buNone/>
            </a:pPr>
            <a:r>
              <a:rPr lang="ru-RU" dirty="0"/>
              <a:t>Очередной цикл пометки и, как следствие, очередные смешанные сборки будут запущены тогда, когда заполненность кучи превысит определенный порог.</a:t>
            </a:r>
          </a:p>
          <a:p>
            <a:pPr marL="0" indent="0">
              <a:buNone/>
            </a:pPr>
            <a:endParaRPr lang="ru-RU" dirty="0"/>
          </a:p>
          <a:p>
            <a:endParaRPr lang="ru-RU" dirty="0"/>
          </a:p>
        </p:txBody>
      </p:sp>
      <p:pic>
        <p:nvPicPr>
          <p:cNvPr id="5" name="Рисунок 4">
            <a:extLst>
              <a:ext uri="{FF2B5EF4-FFF2-40B4-BE49-F238E27FC236}">
                <a16:creationId xmlns:a16="http://schemas.microsoft.com/office/drawing/2014/main" id="{DD0CA380-11DB-B158-D95B-9E26112097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908" y="1074089"/>
            <a:ext cx="8106448" cy="3524543"/>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28306951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2B1D1164-5FC2-EAE0-6350-032EEB720783}"/>
              </a:ext>
            </a:extLst>
          </p:cNvPr>
          <p:cNvSpPr>
            <a:spLocks noGrp="1"/>
          </p:cNvSpPr>
          <p:nvPr>
            <p:ph idx="1"/>
          </p:nvPr>
        </p:nvSpPr>
        <p:spPr>
          <a:xfrm>
            <a:off x="677334" y="1917577"/>
            <a:ext cx="8596668" cy="4123785"/>
          </a:xfrm>
        </p:spPr>
        <p:txBody>
          <a:bodyPr/>
          <a:lstStyle/>
          <a:p>
            <a:pPr marL="0" indent="0">
              <a:buNone/>
            </a:pPr>
            <a:r>
              <a:rPr lang="ru-RU" dirty="0"/>
              <a:t>Может оказаться так, что в процессе очистки памяти в куче не остается свободных регионов, в которые можно было бы копировать выжившие объекты. В таком случае сборщик выполняет полную сборку мусора по всей куче при остановленных основных потоках приложения.</a:t>
            </a:r>
          </a:p>
          <a:p>
            <a:endParaRPr lang="ru-RU" dirty="0"/>
          </a:p>
          <a:p>
            <a:pPr marL="0" indent="0">
              <a:buNone/>
            </a:pPr>
            <a:r>
              <a:rPr lang="ru-RU" dirty="0"/>
              <a:t>G1 может менять количество регионов, закрепленных за определенным поколением, для оптимизации будущих сборок.</a:t>
            </a:r>
          </a:p>
          <a:p>
            <a:endParaRPr lang="ru-RU" dirty="0"/>
          </a:p>
        </p:txBody>
      </p:sp>
    </p:spTree>
    <p:extLst>
      <p:ext uri="{BB962C8B-B14F-4D97-AF65-F5344CB8AC3E}">
        <p14:creationId xmlns:p14="http://schemas.microsoft.com/office/powerpoint/2010/main" val="26035142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a:extLst>
              <a:ext uri="{FF2B5EF4-FFF2-40B4-BE49-F238E27FC236}">
                <a16:creationId xmlns:a16="http://schemas.microsoft.com/office/drawing/2014/main" id="{85C5CB42-0509-37DC-97F2-3EBB633E7CE3}"/>
              </a:ext>
            </a:extLst>
          </p:cNvPr>
          <p:cNvSpPr>
            <a:spLocks noGrp="1"/>
          </p:cNvSpPr>
          <p:nvPr>
            <p:ph type="title"/>
          </p:nvPr>
        </p:nvSpPr>
        <p:spPr/>
        <p:txBody>
          <a:bodyPr>
            <a:normAutofit/>
          </a:bodyPr>
          <a:lstStyle/>
          <a:p>
            <a:r>
              <a:rPr lang="en-US" sz="4800" dirty="0"/>
              <a:t>Humongous objects</a:t>
            </a:r>
            <a:endParaRPr lang="ru-RU" sz="4800" dirty="0"/>
          </a:p>
        </p:txBody>
      </p:sp>
      <p:sp>
        <p:nvSpPr>
          <p:cNvPr id="3" name="Объект 2">
            <a:extLst>
              <a:ext uri="{FF2B5EF4-FFF2-40B4-BE49-F238E27FC236}">
                <a16:creationId xmlns:a16="http://schemas.microsoft.com/office/drawing/2014/main" id="{993A3904-2446-72DB-DE8F-D4497F0E7D8C}"/>
              </a:ext>
            </a:extLst>
          </p:cNvPr>
          <p:cNvSpPr>
            <a:spLocks noGrp="1"/>
          </p:cNvSpPr>
          <p:nvPr>
            <p:ph idx="1"/>
          </p:nvPr>
        </p:nvSpPr>
        <p:spPr/>
        <p:txBody>
          <a:bodyPr>
            <a:normAutofit/>
          </a:bodyPr>
          <a:lstStyle/>
          <a:p>
            <a:pPr marL="0" indent="0">
              <a:buNone/>
            </a:pPr>
            <a:r>
              <a:rPr lang="ru-RU" dirty="0"/>
              <a:t>С точки зрения JVM любой объект размером больше половины региона считается громадным и обрабатывается специальным образом:</a:t>
            </a:r>
          </a:p>
          <a:p>
            <a:endParaRPr lang="ru-RU" dirty="0"/>
          </a:p>
          <a:p>
            <a:r>
              <a:rPr lang="ru-RU" dirty="0"/>
              <a:t>    Он никогда не перемещается между регионами.</a:t>
            </a:r>
          </a:p>
          <a:p>
            <a:r>
              <a:rPr lang="ru-RU" dirty="0"/>
              <a:t>    Он может удаляться в рамках цикла пометки или полной сборки мусора.</a:t>
            </a:r>
          </a:p>
          <a:p>
            <a:r>
              <a:rPr lang="ru-RU" dirty="0"/>
              <a:t>    В регион, занятый громадным объектом, больше никого не подселяют, даже если в нем остается свободное место.</a:t>
            </a:r>
          </a:p>
          <a:p>
            <a:endParaRPr lang="ru-RU" dirty="0"/>
          </a:p>
        </p:txBody>
      </p:sp>
    </p:spTree>
    <p:extLst>
      <p:ext uri="{BB962C8B-B14F-4D97-AF65-F5344CB8AC3E}">
        <p14:creationId xmlns:p14="http://schemas.microsoft.com/office/powerpoint/2010/main" val="6022226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74E4653-3871-C6EC-6259-B3514C941294}"/>
              </a:ext>
            </a:extLst>
          </p:cNvPr>
          <p:cNvSpPr>
            <a:spLocks noGrp="1"/>
          </p:cNvSpPr>
          <p:nvPr>
            <p:ph type="title"/>
          </p:nvPr>
        </p:nvSpPr>
        <p:spPr/>
        <p:txBody>
          <a:bodyPr>
            <a:normAutofit/>
          </a:bodyPr>
          <a:lstStyle/>
          <a:p>
            <a:r>
              <a:rPr lang="ru-RU" sz="4800" dirty="0"/>
              <a:t>Достоинства и недостатки</a:t>
            </a:r>
          </a:p>
        </p:txBody>
      </p:sp>
      <p:sp>
        <p:nvSpPr>
          <p:cNvPr id="3" name="Объект 2">
            <a:extLst>
              <a:ext uri="{FF2B5EF4-FFF2-40B4-BE49-F238E27FC236}">
                <a16:creationId xmlns:a16="http://schemas.microsoft.com/office/drawing/2014/main" id="{7F26C7C7-224F-490A-9147-E5612C60F517}"/>
              </a:ext>
            </a:extLst>
          </p:cNvPr>
          <p:cNvSpPr>
            <a:spLocks noGrp="1"/>
          </p:cNvSpPr>
          <p:nvPr>
            <p:ph idx="1"/>
          </p:nvPr>
        </p:nvSpPr>
        <p:spPr/>
        <p:txBody>
          <a:bodyPr/>
          <a:lstStyle/>
          <a:p>
            <a:r>
              <a:rPr lang="ru-RU" dirty="0"/>
              <a:t>В целом считается, что сборщик G1 более аккуратно предсказывает размеры пауз, чем CMS, и лучше распределяет сборки во времени, чтобы не допустить длительных остановок приложения, особенно при больших размерах кучи. При этом он лишен и некоторых других недостатков CMS, например, он не фрагментирует память.</a:t>
            </a:r>
          </a:p>
          <a:p>
            <a:endParaRPr lang="ru-RU" dirty="0"/>
          </a:p>
          <a:p>
            <a:r>
              <a:rPr lang="ru-RU" dirty="0"/>
              <a:t>Расплатой за достоинства G1 являются ресурсы процессора, которые он использует для выполнения достаточно большой части своей работы параллельно с основной программой. В результате страдает пропускная способность приложения. Целевым значением пропускной способности по умолчанию для G1 является 90%. Для </a:t>
            </a:r>
            <a:r>
              <a:rPr lang="ru-RU" dirty="0" err="1"/>
              <a:t>Parallel</a:t>
            </a:r>
            <a:r>
              <a:rPr lang="ru-RU" dirty="0"/>
              <a:t> GC, например, это значение равно 99%.</a:t>
            </a:r>
          </a:p>
        </p:txBody>
      </p:sp>
    </p:spTree>
    <p:extLst>
      <p:ext uri="{BB962C8B-B14F-4D97-AF65-F5344CB8AC3E}">
        <p14:creationId xmlns:p14="http://schemas.microsoft.com/office/powerpoint/2010/main" val="3096691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C48D890-2703-7131-27E9-08409BA27A59}"/>
              </a:ext>
            </a:extLst>
          </p:cNvPr>
          <p:cNvSpPr>
            <a:spLocks noGrp="1"/>
          </p:cNvSpPr>
          <p:nvPr>
            <p:ph type="title"/>
          </p:nvPr>
        </p:nvSpPr>
        <p:spPr/>
        <p:txBody>
          <a:bodyPr>
            <a:normAutofit/>
          </a:bodyPr>
          <a:lstStyle/>
          <a:p>
            <a:r>
              <a:rPr lang="ru-RU" sz="4800" dirty="0"/>
              <a:t>Эффективность работы </a:t>
            </a:r>
          </a:p>
        </p:txBody>
      </p:sp>
      <p:sp>
        <p:nvSpPr>
          <p:cNvPr id="3" name="Объект 2">
            <a:extLst>
              <a:ext uri="{FF2B5EF4-FFF2-40B4-BE49-F238E27FC236}">
                <a16:creationId xmlns:a16="http://schemas.microsoft.com/office/drawing/2014/main" id="{2F01C8FA-8D96-CEEA-9AA8-FF67C95C21A4}"/>
              </a:ext>
            </a:extLst>
          </p:cNvPr>
          <p:cNvSpPr>
            <a:spLocks noGrp="1"/>
          </p:cNvSpPr>
          <p:nvPr>
            <p:ph idx="1"/>
          </p:nvPr>
        </p:nvSpPr>
        <p:spPr/>
        <p:txBody>
          <a:bodyPr/>
          <a:lstStyle/>
          <a:p>
            <a:pPr marL="0" indent="0">
              <a:buNone/>
            </a:pPr>
            <a:r>
              <a:rPr lang="ru-RU" dirty="0"/>
              <a:t>При определении эффективности работы сборщика мусора учитываются следующие факторы:</a:t>
            </a:r>
          </a:p>
          <a:p>
            <a:r>
              <a:rPr lang="ru-RU" dirty="0"/>
              <a:t>    Максимальная задержка — максимальное время, на которое сборщик приостанавливает выполнение программы для выполнения одной сборки. </a:t>
            </a:r>
          </a:p>
          <a:p>
            <a:r>
              <a:rPr lang="ru-RU" dirty="0"/>
              <a:t>Пропускная способность — отношение общего времени работы программы к общему времени простоя, вызванного сборкой мусора, на длительном промежутке времени.</a:t>
            </a:r>
          </a:p>
          <a:p>
            <a:r>
              <a:rPr lang="ru-RU" dirty="0"/>
              <a:t>    Потребляемые ресурсы — объем ресурсов процессора и/или дополнительной памяти, потребляемых сборщиком.</a:t>
            </a:r>
          </a:p>
          <a:p>
            <a:endParaRPr lang="ru-RU" dirty="0"/>
          </a:p>
        </p:txBody>
      </p:sp>
    </p:spTree>
    <p:extLst>
      <p:ext uri="{BB962C8B-B14F-4D97-AF65-F5344CB8AC3E}">
        <p14:creationId xmlns:p14="http://schemas.microsoft.com/office/powerpoint/2010/main" val="13756898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FDCA1D4-AB7A-2AB6-F721-003713AD7366}"/>
              </a:ext>
            </a:extLst>
          </p:cNvPr>
          <p:cNvSpPr>
            <a:spLocks noGrp="1"/>
          </p:cNvSpPr>
          <p:nvPr>
            <p:ph type="title"/>
          </p:nvPr>
        </p:nvSpPr>
        <p:spPr/>
        <p:txBody>
          <a:bodyPr>
            <a:normAutofit/>
          </a:bodyPr>
          <a:lstStyle/>
          <a:p>
            <a:r>
              <a:rPr lang="en-US" sz="4800" dirty="0"/>
              <a:t>ZGC</a:t>
            </a:r>
            <a:endParaRPr lang="ru-RU" sz="4800" dirty="0"/>
          </a:p>
        </p:txBody>
      </p:sp>
      <p:sp>
        <p:nvSpPr>
          <p:cNvPr id="3" name="Объект 2">
            <a:extLst>
              <a:ext uri="{FF2B5EF4-FFF2-40B4-BE49-F238E27FC236}">
                <a16:creationId xmlns:a16="http://schemas.microsoft.com/office/drawing/2014/main" id="{737F4F21-BB42-D5FE-DA26-1646C6818695}"/>
              </a:ext>
            </a:extLst>
          </p:cNvPr>
          <p:cNvSpPr>
            <a:spLocks noGrp="1"/>
          </p:cNvSpPr>
          <p:nvPr>
            <p:ph idx="1"/>
          </p:nvPr>
        </p:nvSpPr>
        <p:spPr/>
        <p:txBody>
          <a:bodyPr/>
          <a:lstStyle/>
          <a:p>
            <a:pPr marL="0" indent="0">
              <a:buNone/>
            </a:pPr>
            <a:r>
              <a:rPr lang="ru-RU" dirty="0"/>
              <a:t>Официальное описание говорит нам о том, что при его проектировании ставились следующие цели:</a:t>
            </a:r>
          </a:p>
          <a:p>
            <a:endParaRPr lang="ru-RU" dirty="0"/>
          </a:p>
          <a:p>
            <a:r>
              <a:rPr lang="ru-RU" dirty="0"/>
              <a:t>    Поддерживать паузы STW на уровне меньше одной миллисекунды.</a:t>
            </a:r>
          </a:p>
          <a:p>
            <a:endParaRPr lang="ru-RU" dirty="0"/>
          </a:p>
          <a:p>
            <a:r>
              <a:rPr lang="ru-RU" dirty="0"/>
              <a:t>    Сделать так, чтобы паузы не увеличивались с ростом размера кучи, количества живых объектов или количества корневых ссылок.</a:t>
            </a:r>
          </a:p>
          <a:p>
            <a:endParaRPr lang="ru-RU" dirty="0"/>
          </a:p>
          <a:p>
            <a:r>
              <a:rPr lang="ru-RU" dirty="0"/>
              <a:t>    Поддерживать кучи размером до 16 ТБ.</a:t>
            </a:r>
          </a:p>
        </p:txBody>
      </p:sp>
    </p:spTree>
    <p:extLst>
      <p:ext uri="{BB962C8B-B14F-4D97-AF65-F5344CB8AC3E}">
        <p14:creationId xmlns:p14="http://schemas.microsoft.com/office/powerpoint/2010/main" val="580327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7BF63229-C3AD-C40A-1E58-FD80EDD54ED2}"/>
              </a:ext>
            </a:extLst>
          </p:cNvPr>
          <p:cNvSpPr>
            <a:spLocks noGrp="1"/>
          </p:cNvSpPr>
          <p:nvPr>
            <p:ph idx="1"/>
          </p:nvPr>
        </p:nvSpPr>
        <p:spPr>
          <a:xfrm>
            <a:off x="677334" y="861134"/>
            <a:ext cx="8596668" cy="5663953"/>
          </a:xfrm>
        </p:spPr>
        <p:txBody>
          <a:bodyPr>
            <a:normAutofit/>
          </a:bodyPr>
          <a:lstStyle/>
          <a:p>
            <a:pPr marL="0" indent="0">
              <a:buNone/>
            </a:pPr>
            <a:r>
              <a:rPr lang="ru-RU" dirty="0"/>
              <a:t>Для достижения своих целей ZGC использует подход, называемый раскрашиванием указателей. На практике это означает, что каждый 64-битный указатель (а ZGC поддерживает только 64-битные системы) содержит не только адрес памяти, но и дополнительные метаданные, определяющие текущий статус указателя.</a:t>
            </a:r>
            <a:endParaRPr lang="en-US" dirty="0"/>
          </a:p>
          <a:p>
            <a:pPr marL="0" indent="0">
              <a:buNone/>
            </a:pPr>
            <a:endParaRPr lang="en-US" dirty="0"/>
          </a:p>
          <a:p>
            <a:r>
              <a:rPr lang="ru-RU" dirty="0"/>
              <a:t> Marked0 и Marked1</a:t>
            </a:r>
            <a:r>
              <a:rPr lang="en-US" dirty="0"/>
              <a:t> </a:t>
            </a:r>
            <a:r>
              <a:rPr lang="ru-RU" dirty="0"/>
              <a:t>— используются для пометки указателей на разных фазах сборки.</a:t>
            </a:r>
          </a:p>
          <a:p>
            <a:endParaRPr lang="ru-RU" dirty="0"/>
          </a:p>
          <a:p>
            <a:r>
              <a:rPr lang="ru-RU" dirty="0"/>
              <a:t>    </a:t>
            </a:r>
            <a:r>
              <a:rPr lang="ru-RU" dirty="0" err="1"/>
              <a:t>Remapped</a:t>
            </a:r>
            <a:r>
              <a:rPr lang="en-US" dirty="0"/>
              <a:t> </a:t>
            </a:r>
            <a:r>
              <a:rPr lang="ru-RU" dirty="0"/>
              <a:t>— указатель помечается этим битом в случае, если адрес в указателе является окончательным и не должен модифицироваться в рамках текущего цикла сборки.</a:t>
            </a:r>
          </a:p>
          <a:p>
            <a:endParaRPr lang="ru-RU" dirty="0"/>
          </a:p>
          <a:p>
            <a:r>
              <a:rPr lang="ru-RU" dirty="0"/>
              <a:t>    </a:t>
            </a:r>
            <a:r>
              <a:rPr lang="ru-RU" dirty="0" err="1"/>
              <a:t>Finalizable</a:t>
            </a:r>
            <a:r>
              <a:rPr lang="en-US" dirty="0"/>
              <a:t> </a:t>
            </a:r>
            <a:r>
              <a:rPr lang="ru-RU" dirty="0"/>
              <a:t>— этим битом помечаются объекты, достижимые только из </a:t>
            </a:r>
            <a:r>
              <a:rPr lang="ru-RU" dirty="0" err="1"/>
              <a:t>финализатора</a:t>
            </a:r>
            <a:r>
              <a:rPr lang="ru-RU" dirty="0"/>
              <a:t>.</a:t>
            </a:r>
          </a:p>
        </p:txBody>
      </p:sp>
    </p:spTree>
    <p:extLst>
      <p:ext uri="{BB962C8B-B14F-4D97-AF65-F5344CB8AC3E}">
        <p14:creationId xmlns:p14="http://schemas.microsoft.com/office/powerpoint/2010/main" val="31222272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8644479-188B-1B2E-FE05-ABFBBAA04C3F}"/>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03863B9E-2C73-1209-43F5-3CA0A59EC726}"/>
              </a:ext>
            </a:extLst>
          </p:cNvPr>
          <p:cNvSpPr>
            <a:spLocks noGrp="1"/>
          </p:cNvSpPr>
          <p:nvPr>
            <p:ph idx="1"/>
          </p:nvPr>
        </p:nvSpPr>
        <p:spPr>
          <a:xfrm>
            <a:off x="677334" y="5140170"/>
            <a:ext cx="8596668" cy="901191"/>
          </a:xfrm>
        </p:spPr>
        <p:txBody>
          <a:bodyPr/>
          <a:lstStyle/>
          <a:p>
            <a:pPr marL="0" indent="0">
              <a:buNone/>
            </a:pPr>
            <a:r>
              <a:rPr lang="ru-RU" dirty="0"/>
              <a:t>Комбинация этих флагов определяет состояние указателя, которое при описании ZGC называется его "цветом".</a:t>
            </a:r>
          </a:p>
        </p:txBody>
      </p:sp>
      <p:pic>
        <p:nvPicPr>
          <p:cNvPr id="5" name="Рисунок 4">
            <a:extLst>
              <a:ext uri="{FF2B5EF4-FFF2-40B4-BE49-F238E27FC236}">
                <a16:creationId xmlns:a16="http://schemas.microsoft.com/office/drawing/2014/main" id="{91360687-406E-8591-9006-FBD4A65520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2192499"/>
            <a:ext cx="8596668" cy="1531970"/>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4557727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334336B-C78B-7B9E-8CE8-E7B267FDC61A}"/>
              </a:ext>
            </a:extLst>
          </p:cNvPr>
          <p:cNvSpPr>
            <a:spLocks noGrp="1"/>
          </p:cNvSpPr>
          <p:nvPr>
            <p:ph type="title"/>
          </p:nvPr>
        </p:nvSpPr>
        <p:spPr/>
        <p:txBody>
          <a:bodyPr>
            <a:normAutofit/>
          </a:bodyPr>
          <a:lstStyle/>
          <a:p>
            <a:r>
              <a:rPr lang="ru-RU" sz="4800" dirty="0"/>
              <a:t>Барьеры</a:t>
            </a:r>
          </a:p>
        </p:txBody>
      </p:sp>
      <p:sp>
        <p:nvSpPr>
          <p:cNvPr id="3" name="Объект 2">
            <a:extLst>
              <a:ext uri="{FF2B5EF4-FFF2-40B4-BE49-F238E27FC236}">
                <a16:creationId xmlns:a16="http://schemas.microsoft.com/office/drawing/2014/main" id="{57F59BB0-F616-4C23-BFF8-C1259EC16936}"/>
              </a:ext>
            </a:extLst>
          </p:cNvPr>
          <p:cNvSpPr>
            <a:spLocks noGrp="1"/>
          </p:cNvSpPr>
          <p:nvPr>
            <p:ph idx="1"/>
          </p:nvPr>
        </p:nvSpPr>
        <p:spPr/>
        <p:txBody>
          <a:bodyPr/>
          <a:lstStyle/>
          <a:p>
            <a:pPr marL="0" indent="0">
              <a:buNone/>
            </a:pPr>
            <a:r>
              <a:rPr lang="ru-RU" dirty="0"/>
              <a:t>Еще одной особенностью ZGC является использование т. н. барьеров (</a:t>
            </a:r>
            <a:r>
              <a:rPr lang="ru-RU" dirty="0" err="1"/>
              <a:t>barriers</a:t>
            </a:r>
            <a:r>
              <a:rPr lang="ru-RU" dirty="0"/>
              <a:t>) во время конкурентных фаз сборки мусора (когда сборщик работает одновременно с приложением, не останавливая его выполнение).</a:t>
            </a:r>
          </a:p>
          <a:p>
            <a:endParaRPr lang="ru-RU" dirty="0"/>
          </a:p>
          <a:p>
            <a:pPr marL="0" indent="0">
              <a:buNone/>
            </a:pPr>
            <a:r>
              <a:rPr lang="ru-RU" dirty="0"/>
              <a:t>Барьер — это просто функция, которая принимает указатель на объект в памяти, анализирует цвет этого указателя, в зависимости от цвета выполняет какие-либо действия с этим указателем или даже с самим объектом, на который он ссылается, после чего возвращает актуальное значение указателя, которое необходимо использовать для доступа к объекту.</a:t>
            </a:r>
          </a:p>
        </p:txBody>
      </p:sp>
    </p:spTree>
    <p:extLst>
      <p:ext uri="{BB962C8B-B14F-4D97-AF65-F5344CB8AC3E}">
        <p14:creationId xmlns:p14="http://schemas.microsoft.com/office/powerpoint/2010/main" val="34630953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F9BEF54-9A79-EE63-7A6A-12915B2021D7}"/>
              </a:ext>
            </a:extLst>
          </p:cNvPr>
          <p:cNvSpPr>
            <a:spLocks noGrp="1"/>
          </p:cNvSpPr>
          <p:nvPr>
            <p:ph type="title"/>
          </p:nvPr>
        </p:nvSpPr>
        <p:spPr/>
        <p:txBody>
          <a:bodyPr>
            <a:normAutofit/>
          </a:bodyPr>
          <a:lstStyle/>
          <a:p>
            <a:r>
              <a:rPr lang="ru-RU" sz="4800" dirty="0"/>
              <a:t>Достоинства и недостатки</a:t>
            </a:r>
          </a:p>
        </p:txBody>
      </p:sp>
      <p:sp>
        <p:nvSpPr>
          <p:cNvPr id="3" name="Объект 2">
            <a:extLst>
              <a:ext uri="{FF2B5EF4-FFF2-40B4-BE49-F238E27FC236}">
                <a16:creationId xmlns:a16="http://schemas.microsoft.com/office/drawing/2014/main" id="{72D5222F-2DFA-E3AC-F34F-4F4F589BFE83}"/>
              </a:ext>
            </a:extLst>
          </p:cNvPr>
          <p:cNvSpPr>
            <a:spLocks noGrp="1"/>
          </p:cNvSpPr>
          <p:nvPr>
            <p:ph idx="1"/>
          </p:nvPr>
        </p:nvSpPr>
        <p:spPr>
          <a:xfrm>
            <a:off x="677334" y="2160589"/>
            <a:ext cx="8596668" cy="4497663"/>
          </a:xfrm>
        </p:spPr>
        <p:txBody>
          <a:bodyPr>
            <a:normAutofit fontScale="92500" lnSpcReduction="20000"/>
          </a:bodyPr>
          <a:lstStyle/>
          <a:p>
            <a:r>
              <a:rPr lang="ru-RU" dirty="0"/>
              <a:t>На практике ZGC, действительно, позволяет добиться очень коротких пауз, в том числе на очень больших кучах, что очень хорошо для приложений, чувствительных даже к коротким задержкам в обработке запросов. </a:t>
            </a:r>
          </a:p>
          <a:p>
            <a:r>
              <a:rPr lang="ru-RU" dirty="0"/>
              <a:t>Из-за наличия длительных конкурентных фаз сборки может страдать пропускная способность приложения. Насколько сильно — зависит от конкретного приложения.</a:t>
            </a:r>
          </a:p>
          <a:p>
            <a:r>
              <a:rPr lang="ru-RU" dirty="0"/>
              <a:t>Используемые для доступа к объектам барьеры совсем не бесплатные. В разных источниках фигурируют оценки замедления перехода по указателю на 4-5%, но это в оптимистичном сценарии, когда цвет указателя "хороший" и барьеру не требуется менять сам указатель или переносить соответствующий объект на новое место. В случае обнаружения "нехорошего" цвета указателя барьеру придется уйти на длинный путь и потратить значительно больше времени на приведение данных в порядок.</a:t>
            </a:r>
          </a:p>
          <a:p>
            <a:r>
              <a:rPr lang="ru-RU" dirty="0"/>
              <a:t>Чтобы держать паузы на </a:t>
            </a:r>
            <a:r>
              <a:rPr lang="ru-RU" dirty="0" err="1"/>
              <a:t>субмиллисекундном</a:t>
            </a:r>
            <a:r>
              <a:rPr lang="ru-RU" dirty="0"/>
              <a:t> уровне и не допускать полных сборок мусора ZGC требуется достаточное количество свободных регионов памяти. Если ваше приложение очень активно создает новые объекты, ему, скорее всего, потребуется куча чуть большего размера, чем при использовании того же G1.</a:t>
            </a:r>
          </a:p>
        </p:txBody>
      </p:sp>
    </p:spTree>
    <p:extLst>
      <p:ext uri="{BB962C8B-B14F-4D97-AF65-F5344CB8AC3E}">
        <p14:creationId xmlns:p14="http://schemas.microsoft.com/office/powerpoint/2010/main" val="31501860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BF423F-25F2-D2AA-E214-13C597D1F1C4}"/>
              </a:ext>
            </a:extLst>
          </p:cNvPr>
          <p:cNvSpPr>
            <a:spLocks noGrp="1"/>
          </p:cNvSpPr>
          <p:nvPr>
            <p:ph type="title"/>
          </p:nvPr>
        </p:nvSpPr>
        <p:spPr/>
        <p:txBody>
          <a:bodyPr>
            <a:normAutofit/>
          </a:bodyPr>
          <a:lstStyle/>
          <a:p>
            <a:r>
              <a:rPr lang="en-US" sz="4800" dirty="0"/>
              <a:t>Shenandoah GC</a:t>
            </a:r>
            <a:endParaRPr lang="ru-RU" sz="4800" dirty="0"/>
          </a:p>
        </p:txBody>
      </p:sp>
      <p:sp>
        <p:nvSpPr>
          <p:cNvPr id="3" name="Объект 2">
            <a:extLst>
              <a:ext uri="{FF2B5EF4-FFF2-40B4-BE49-F238E27FC236}">
                <a16:creationId xmlns:a16="http://schemas.microsoft.com/office/drawing/2014/main" id="{47975D80-0141-FEF4-A2E6-C615333CA40E}"/>
              </a:ext>
            </a:extLst>
          </p:cNvPr>
          <p:cNvSpPr>
            <a:spLocks noGrp="1"/>
          </p:cNvSpPr>
          <p:nvPr>
            <p:ph idx="1"/>
          </p:nvPr>
        </p:nvSpPr>
        <p:spPr/>
        <p:txBody>
          <a:bodyPr/>
          <a:lstStyle/>
          <a:p>
            <a:pPr marL="0" indent="0">
              <a:buNone/>
            </a:pPr>
            <a:r>
              <a:rPr lang="ru-RU" dirty="0" err="1"/>
              <a:t>Shenandoah</a:t>
            </a:r>
            <a:r>
              <a:rPr lang="ru-RU" dirty="0"/>
              <a:t> GC позиционируется как сборщик, который стремится поддерживать короткие паузы даже на кучах большого объема, за счет выполнения как можно большего количества работы по сборке мусора в конкурентном режиме, то есть одновременно с работой основных потоков приложения.</a:t>
            </a:r>
          </a:p>
          <a:p>
            <a:endParaRPr lang="ru-RU" dirty="0"/>
          </a:p>
          <a:p>
            <a:pPr marL="0" indent="0">
              <a:buNone/>
            </a:pPr>
            <a:r>
              <a:rPr lang="ru-RU" dirty="0"/>
              <a:t>Похожие цели ставились при разработке ZGC и у этих сборщиков есть схожие черты, их часто сравнивают друг с другом на реальных приложениях.</a:t>
            </a:r>
          </a:p>
        </p:txBody>
      </p:sp>
    </p:spTree>
    <p:extLst>
      <p:ext uri="{BB962C8B-B14F-4D97-AF65-F5344CB8AC3E}">
        <p14:creationId xmlns:p14="http://schemas.microsoft.com/office/powerpoint/2010/main" val="21292078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12E8FA7-1A94-6A1A-8B06-D97717D9B889}"/>
              </a:ext>
            </a:extLst>
          </p:cNvPr>
          <p:cNvSpPr>
            <a:spLocks noGrp="1"/>
          </p:cNvSpPr>
          <p:nvPr>
            <p:ph type="title"/>
          </p:nvPr>
        </p:nvSpPr>
        <p:spPr/>
        <p:txBody>
          <a:bodyPr>
            <a:normAutofit/>
          </a:bodyPr>
          <a:lstStyle/>
          <a:p>
            <a:r>
              <a:rPr lang="ru-RU" dirty="0"/>
              <a:t>Указатели перенаправления Брукса</a:t>
            </a:r>
          </a:p>
        </p:txBody>
      </p:sp>
      <p:sp>
        <p:nvSpPr>
          <p:cNvPr id="3" name="Объект 2">
            <a:extLst>
              <a:ext uri="{FF2B5EF4-FFF2-40B4-BE49-F238E27FC236}">
                <a16:creationId xmlns:a16="http://schemas.microsoft.com/office/drawing/2014/main" id="{C9A28BEF-B5E1-8273-92EF-F2868FB10124}"/>
              </a:ext>
            </a:extLst>
          </p:cNvPr>
          <p:cNvSpPr>
            <a:spLocks noGrp="1"/>
          </p:cNvSpPr>
          <p:nvPr>
            <p:ph idx="1"/>
          </p:nvPr>
        </p:nvSpPr>
        <p:spPr/>
        <p:txBody>
          <a:bodyPr/>
          <a:lstStyle/>
          <a:p>
            <a:pPr marL="0" indent="0">
              <a:buNone/>
            </a:pPr>
            <a:r>
              <a:rPr lang="ru-RU" dirty="0"/>
              <a:t>При размещении объекта в памяти JVM добавляет к нему заголовок, в котором хранятся метаданные, используемые при блокировках, хэшировании, работе других сборщиков (Mark Word), а также указатель на класс этого объекта (Class </a:t>
            </a:r>
            <a:r>
              <a:rPr lang="ru-RU" dirty="0" err="1"/>
              <a:t>Pointer</a:t>
            </a:r>
            <a:r>
              <a:rPr lang="ru-RU" dirty="0"/>
              <a:t>).</a:t>
            </a:r>
          </a:p>
          <a:p>
            <a:endParaRPr lang="ru-RU" dirty="0"/>
          </a:p>
          <a:p>
            <a:pPr marL="0" indent="0">
              <a:buNone/>
            </a:pPr>
            <a:r>
              <a:rPr lang="ru-RU" dirty="0"/>
              <a:t>В случае использования </a:t>
            </a:r>
            <a:r>
              <a:rPr lang="ru-RU" dirty="0" err="1"/>
              <a:t>Shenandoah</a:t>
            </a:r>
            <a:r>
              <a:rPr lang="ru-RU" dirty="0"/>
              <a:t> накладные расходы на хранение каждого объекта немного увеличиваются и перед упомянутым заголовком добавляется еще так называемый указатель перенаправления (</a:t>
            </a:r>
            <a:r>
              <a:rPr lang="ru-RU" dirty="0" err="1"/>
              <a:t>indirection</a:t>
            </a:r>
            <a:r>
              <a:rPr lang="ru-RU" dirty="0"/>
              <a:t> </a:t>
            </a:r>
            <a:r>
              <a:rPr lang="ru-RU" dirty="0" err="1"/>
              <a:t>pointer</a:t>
            </a:r>
            <a:r>
              <a:rPr lang="ru-RU" dirty="0"/>
              <a:t>). По сути, это указатель на базовый Java-объект, но при наличии копии этого объекта (появившейся в результате перемещения при сборке мусора) он указывает на целевую версию этого объекта:</a:t>
            </a:r>
          </a:p>
        </p:txBody>
      </p:sp>
    </p:spTree>
    <p:extLst>
      <p:ext uri="{BB962C8B-B14F-4D97-AF65-F5344CB8AC3E}">
        <p14:creationId xmlns:p14="http://schemas.microsoft.com/office/powerpoint/2010/main" val="2473033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8E226C60-3587-3F63-EF55-B3625D937E19}"/>
              </a:ext>
            </a:extLst>
          </p:cNvPr>
          <p:cNvSpPr>
            <a:spLocks noGrp="1"/>
          </p:cNvSpPr>
          <p:nvPr>
            <p:ph idx="1"/>
          </p:nvPr>
        </p:nvSpPr>
        <p:spPr>
          <a:xfrm>
            <a:off x="677334" y="4864963"/>
            <a:ext cx="8596668" cy="1176399"/>
          </a:xfrm>
        </p:spPr>
        <p:txBody>
          <a:bodyPr/>
          <a:lstStyle/>
          <a:p>
            <a:pPr marL="0" indent="0">
              <a:buNone/>
            </a:pPr>
            <a:r>
              <a:rPr lang="ru-RU" dirty="0"/>
              <a:t>Это значит, что при обращении к объекту по указателю в некоторых случаях необходимо совершить дополнительный переход в новое место его размещения.</a:t>
            </a:r>
          </a:p>
        </p:txBody>
      </p:sp>
      <p:pic>
        <p:nvPicPr>
          <p:cNvPr id="5" name="Рисунок 4">
            <a:extLst>
              <a:ext uri="{FF2B5EF4-FFF2-40B4-BE49-F238E27FC236}">
                <a16:creationId xmlns:a16="http://schemas.microsoft.com/office/drawing/2014/main" id="{86173E24-0495-E88D-F05F-0998406BB0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9357" y="1595214"/>
            <a:ext cx="7356371" cy="2942548"/>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2688102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B6F535A-F71E-677B-4D21-DF0FDF55FDD3}"/>
              </a:ext>
            </a:extLst>
          </p:cNvPr>
          <p:cNvSpPr>
            <a:spLocks noGrp="1"/>
          </p:cNvSpPr>
          <p:nvPr>
            <p:ph type="title"/>
          </p:nvPr>
        </p:nvSpPr>
        <p:spPr/>
        <p:txBody>
          <a:bodyPr>
            <a:normAutofit/>
          </a:bodyPr>
          <a:lstStyle/>
          <a:p>
            <a:r>
              <a:rPr lang="ru-RU" sz="4800" dirty="0"/>
              <a:t>Организация кучи</a:t>
            </a:r>
          </a:p>
        </p:txBody>
      </p:sp>
      <p:sp>
        <p:nvSpPr>
          <p:cNvPr id="3" name="Объект 2">
            <a:extLst>
              <a:ext uri="{FF2B5EF4-FFF2-40B4-BE49-F238E27FC236}">
                <a16:creationId xmlns:a16="http://schemas.microsoft.com/office/drawing/2014/main" id="{290A1CAA-E265-6978-9807-6952828D0DCC}"/>
              </a:ext>
            </a:extLst>
          </p:cNvPr>
          <p:cNvSpPr>
            <a:spLocks noGrp="1"/>
          </p:cNvSpPr>
          <p:nvPr>
            <p:ph idx="1"/>
          </p:nvPr>
        </p:nvSpPr>
        <p:spPr/>
        <p:txBody>
          <a:bodyPr>
            <a:normAutofit lnSpcReduction="10000"/>
          </a:bodyPr>
          <a:lstStyle/>
          <a:p>
            <a:pPr marL="0" indent="0">
              <a:buNone/>
            </a:pPr>
            <a:r>
              <a:rPr lang="ru-RU" dirty="0" err="1"/>
              <a:t>Shenandoah</a:t>
            </a:r>
            <a:r>
              <a:rPr lang="ru-RU" dirty="0"/>
              <a:t> организует кучу, разбивая ее на большое количество регионов равных размеров. В каждый момент времени регион может:</a:t>
            </a:r>
          </a:p>
          <a:p>
            <a:endParaRPr lang="ru-RU" dirty="0"/>
          </a:p>
          <a:p>
            <a:r>
              <a:rPr lang="ru-RU" dirty="0"/>
              <a:t>    размещать живые объекты и не подлежать очистке,</a:t>
            </a:r>
          </a:p>
          <a:p>
            <a:endParaRPr lang="ru-RU" dirty="0"/>
          </a:p>
          <a:p>
            <a:r>
              <a:rPr lang="ru-RU" dirty="0"/>
              <a:t>    размещать живые объекты и подлежать очистке,</a:t>
            </a:r>
          </a:p>
          <a:p>
            <a:endParaRPr lang="ru-RU" dirty="0"/>
          </a:p>
          <a:p>
            <a:r>
              <a:rPr lang="ru-RU" dirty="0"/>
              <a:t>    быть забронированным под перемещение живых объектов из очищаемых регионов,</a:t>
            </a:r>
          </a:p>
          <a:p>
            <a:endParaRPr lang="ru-RU" dirty="0"/>
          </a:p>
          <a:p>
            <a:r>
              <a:rPr lang="ru-RU" dirty="0"/>
              <a:t>    не использоваться.</a:t>
            </a:r>
          </a:p>
        </p:txBody>
      </p:sp>
    </p:spTree>
    <p:extLst>
      <p:ext uri="{BB962C8B-B14F-4D97-AF65-F5344CB8AC3E}">
        <p14:creationId xmlns:p14="http://schemas.microsoft.com/office/powerpoint/2010/main" val="10964711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25F3158-5C1F-72BD-4C9C-5E70E68775E7}"/>
              </a:ext>
            </a:extLst>
          </p:cNvPr>
          <p:cNvSpPr>
            <a:spLocks noGrp="1"/>
          </p:cNvSpPr>
          <p:nvPr>
            <p:ph type="title"/>
          </p:nvPr>
        </p:nvSpPr>
        <p:spPr/>
        <p:txBody>
          <a:bodyPr>
            <a:normAutofit/>
          </a:bodyPr>
          <a:lstStyle/>
          <a:p>
            <a:r>
              <a:rPr lang="ru-RU" sz="4800" dirty="0"/>
              <a:t>Достоинства и недостатки</a:t>
            </a:r>
          </a:p>
        </p:txBody>
      </p:sp>
      <p:sp>
        <p:nvSpPr>
          <p:cNvPr id="3" name="Объект 2">
            <a:extLst>
              <a:ext uri="{FF2B5EF4-FFF2-40B4-BE49-F238E27FC236}">
                <a16:creationId xmlns:a16="http://schemas.microsoft.com/office/drawing/2014/main" id="{2E8988C9-F59B-66F3-12B0-230177A830A9}"/>
              </a:ext>
            </a:extLst>
          </p:cNvPr>
          <p:cNvSpPr>
            <a:spLocks noGrp="1"/>
          </p:cNvSpPr>
          <p:nvPr>
            <p:ph idx="1"/>
          </p:nvPr>
        </p:nvSpPr>
        <p:spPr/>
        <p:txBody>
          <a:bodyPr>
            <a:normAutofit/>
          </a:bodyPr>
          <a:lstStyle/>
          <a:p>
            <a:r>
              <a:rPr lang="ru-RU" dirty="0"/>
              <a:t>В итоге </a:t>
            </a:r>
            <a:r>
              <a:rPr lang="ru-RU" dirty="0" err="1"/>
              <a:t>Shenandoah</a:t>
            </a:r>
            <a:r>
              <a:rPr lang="ru-RU" dirty="0"/>
              <a:t> — еще один сборщик, достаточно активно разменивающий доступные приложению ресурсы на короткие паузы. </a:t>
            </a:r>
          </a:p>
          <a:p>
            <a:r>
              <a:rPr lang="ru-RU" dirty="0" err="1"/>
              <a:t>Shenandoah</a:t>
            </a:r>
            <a:r>
              <a:rPr lang="ru-RU" dirty="0"/>
              <a:t> предлагает множество настроек под специфику работы приложения, в том числе возможность выбора из </a:t>
            </a:r>
            <a:r>
              <a:rPr lang="ru-RU" dirty="0" err="1"/>
              <a:t>преднастроенных</a:t>
            </a:r>
            <a:r>
              <a:rPr lang="ru-RU" dirty="0"/>
              <a:t> режимов.</a:t>
            </a:r>
          </a:p>
          <a:p>
            <a:r>
              <a:rPr lang="ru-RU" dirty="0"/>
              <a:t>Платой за это, естественно, является повышенное потребление ресурсов и уменьшение общей пропускной способности приложения. Поэтому сборщик больше подойдет в тех случаях, когда приоритетом является маленькое время отклика.</a:t>
            </a:r>
          </a:p>
        </p:txBody>
      </p:sp>
    </p:spTree>
    <p:extLst>
      <p:ext uri="{BB962C8B-B14F-4D97-AF65-F5344CB8AC3E}">
        <p14:creationId xmlns:p14="http://schemas.microsoft.com/office/powerpoint/2010/main" val="2756811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6471126-4A17-E0B6-35D3-4270E5FE71B2}"/>
              </a:ext>
            </a:extLst>
          </p:cNvPr>
          <p:cNvSpPr>
            <a:spLocks noGrp="1"/>
          </p:cNvSpPr>
          <p:nvPr>
            <p:ph type="title"/>
          </p:nvPr>
        </p:nvSpPr>
        <p:spPr/>
        <p:txBody>
          <a:bodyPr>
            <a:normAutofit/>
          </a:bodyPr>
          <a:lstStyle/>
          <a:p>
            <a:r>
              <a:rPr lang="ru-RU" sz="4800" dirty="0"/>
              <a:t>Нахождение мусора</a:t>
            </a:r>
          </a:p>
        </p:txBody>
      </p:sp>
      <p:sp>
        <p:nvSpPr>
          <p:cNvPr id="3" name="Объект 2">
            <a:extLst>
              <a:ext uri="{FF2B5EF4-FFF2-40B4-BE49-F238E27FC236}">
                <a16:creationId xmlns:a16="http://schemas.microsoft.com/office/drawing/2014/main" id="{69778682-DA39-E834-8A1A-103FEB6F0375}"/>
              </a:ext>
            </a:extLst>
          </p:cNvPr>
          <p:cNvSpPr>
            <a:spLocks noGrp="1"/>
          </p:cNvSpPr>
          <p:nvPr>
            <p:ph idx="1"/>
          </p:nvPr>
        </p:nvSpPr>
        <p:spPr>
          <a:xfrm>
            <a:off x="677334" y="2160589"/>
            <a:ext cx="8596668" cy="4426642"/>
          </a:xfrm>
        </p:spPr>
        <p:txBody>
          <a:bodyPr>
            <a:normAutofit/>
          </a:bodyPr>
          <a:lstStyle/>
          <a:p>
            <a:pPr marL="0" indent="0">
              <a:buNone/>
            </a:pPr>
            <a:r>
              <a:rPr lang="ru-RU" dirty="0"/>
              <a:t>Когда Java-программы выполняются на JVM, объекты создаются в куче, которая представляет собой часть памяти, выделенную для них.</a:t>
            </a:r>
          </a:p>
          <a:p>
            <a:pPr marL="0" indent="0">
              <a:buNone/>
            </a:pPr>
            <a:r>
              <a:rPr lang="ru-RU" dirty="0"/>
              <a:t>Пока Java-приложение работает, в нем создаются и запускаются новые объекты. В конце концов некоторые объекты перестают быть нужны. Можно сказать, что в любой момент времени память кучи состоит из двух типов объектов.</a:t>
            </a:r>
          </a:p>
          <a:p>
            <a:r>
              <a:rPr lang="ru-RU" dirty="0"/>
              <a:t>    Живые — эти объекты используются, на них ссылаются откуда-то еще.</a:t>
            </a:r>
          </a:p>
          <a:p>
            <a:r>
              <a:rPr lang="ru-RU" dirty="0"/>
              <a:t>    Мертвые — эти объекты больше нигде не используются, ссылок на них нет.</a:t>
            </a:r>
          </a:p>
          <a:p>
            <a:pPr marL="0" indent="0">
              <a:buNone/>
            </a:pPr>
            <a:endParaRPr lang="ru-RU" dirty="0"/>
          </a:p>
          <a:p>
            <a:pPr marL="0" indent="0">
              <a:buNone/>
            </a:pPr>
            <a:r>
              <a:rPr lang="ru-RU" dirty="0"/>
              <a:t>Сборщик мусора находит эти неиспользуемые объекты и удаляет их, чтобы освободить память.</a:t>
            </a:r>
          </a:p>
          <a:p>
            <a:endParaRPr lang="ru-RU" dirty="0"/>
          </a:p>
        </p:txBody>
      </p:sp>
    </p:spTree>
    <p:extLst>
      <p:ext uri="{BB962C8B-B14F-4D97-AF65-F5344CB8AC3E}">
        <p14:creationId xmlns:p14="http://schemas.microsoft.com/office/powerpoint/2010/main" val="25262174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6EE3A6D-F403-A23C-1566-D446154D9512}"/>
              </a:ext>
            </a:extLst>
          </p:cNvPr>
          <p:cNvSpPr>
            <a:spLocks noGrp="1"/>
          </p:cNvSpPr>
          <p:nvPr>
            <p:ph type="title"/>
          </p:nvPr>
        </p:nvSpPr>
        <p:spPr/>
        <p:txBody>
          <a:bodyPr>
            <a:normAutofit/>
          </a:bodyPr>
          <a:lstStyle/>
          <a:p>
            <a:r>
              <a:rPr lang="en-US" sz="4800" dirty="0"/>
              <a:t>Epsilon GC</a:t>
            </a:r>
            <a:endParaRPr lang="ru-RU" sz="4800" dirty="0"/>
          </a:p>
        </p:txBody>
      </p:sp>
      <p:sp>
        <p:nvSpPr>
          <p:cNvPr id="3" name="Объект 2">
            <a:extLst>
              <a:ext uri="{FF2B5EF4-FFF2-40B4-BE49-F238E27FC236}">
                <a16:creationId xmlns:a16="http://schemas.microsoft.com/office/drawing/2014/main" id="{CFB19E66-BE1E-14CF-3C6B-400338667D62}"/>
              </a:ext>
            </a:extLst>
          </p:cNvPr>
          <p:cNvSpPr>
            <a:spLocks noGrp="1"/>
          </p:cNvSpPr>
          <p:nvPr>
            <p:ph idx="1"/>
          </p:nvPr>
        </p:nvSpPr>
        <p:spPr>
          <a:xfrm>
            <a:off x="677334" y="1518082"/>
            <a:ext cx="8596668" cy="5078027"/>
          </a:xfrm>
        </p:spPr>
        <p:txBody>
          <a:bodyPr>
            <a:normAutofit/>
          </a:bodyPr>
          <a:lstStyle/>
          <a:p>
            <a:r>
              <a:rPr lang="ru-RU" dirty="0"/>
              <a:t>Во-первых, он может использоваться приложениями, которые при старте создают все нужные им объекты, а после этого вообще не мусорят. В этом случае и первоначальное выделение памяти и дальнейшая работа может происходить быстрее.</a:t>
            </a:r>
          </a:p>
          <a:p>
            <a:endParaRPr lang="ru-RU" dirty="0"/>
          </a:p>
          <a:p>
            <a:r>
              <a:rPr lang="ru-RU" dirty="0"/>
              <a:t>Во-вторых, он подойдет короткоживущим приложениям, которые сами по себе завершаются быстрее, чем успевают занять весь разрешенный им объем памяти. </a:t>
            </a:r>
          </a:p>
          <a:p>
            <a:endParaRPr lang="ru-RU" dirty="0"/>
          </a:p>
          <a:p>
            <a:r>
              <a:rPr lang="ru-RU" dirty="0"/>
              <a:t>В-третьих, его можно использовать для целей анализа накладных расходов, привносимых другими сборщиками конкретно в ваше приложение. </a:t>
            </a:r>
          </a:p>
        </p:txBody>
      </p:sp>
    </p:spTree>
    <p:extLst>
      <p:ext uri="{BB962C8B-B14F-4D97-AF65-F5344CB8AC3E}">
        <p14:creationId xmlns:p14="http://schemas.microsoft.com/office/powerpoint/2010/main" val="19042900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1F9D133-8895-410A-310A-035C5BD76066}"/>
              </a:ext>
            </a:extLst>
          </p:cNvPr>
          <p:cNvSpPr>
            <a:spLocks noGrp="1"/>
          </p:cNvSpPr>
          <p:nvPr>
            <p:ph type="title"/>
          </p:nvPr>
        </p:nvSpPr>
        <p:spPr/>
        <p:txBody>
          <a:bodyPr/>
          <a:lstStyle/>
          <a:p>
            <a:r>
              <a:rPr lang="ru-RU" dirty="0"/>
              <a:t>Настройка </a:t>
            </a:r>
            <a:r>
              <a:rPr lang="en-US" dirty="0"/>
              <a:t>GC</a:t>
            </a:r>
            <a:endParaRPr lang="ru-RU" dirty="0"/>
          </a:p>
        </p:txBody>
      </p:sp>
      <p:graphicFrame>
        <p:nvGraphicFramePr>
          <p:cNvPr id="4" name="Объект 3">
            <a:extLst>
              <a:ext uri="{FF2B5EF4-FFF2-40B4-BE49-F238E27FC236}">
                <a16:creationId xmlns:a16="http://schemas.microsoft.com/office/drawing/2014/main" id="{9C8717BD-1F94-ED18-8B83-95BFAFF3BD52}"/>
              </a:ext>
            </a:extLst>
          </p:cNvPr>
          <p:cNvGraphicFramePr>
            <a:graphicFrameLocks noGrp="1"/>
          </p:cNvGraphicFramePr>
          <p:nvPr>
            <p:ph idx="1"/>
            <p:extLst>
              <p:ext uri="{D42A27DB-BD31-4B8C-83A1-F6EECF244321}">
                <p14:modId xmlns:p14="http://schemas.microsoft.com/office/powerpoint/2010/main" val="227150370"/>
              </p:ext>
            </p:extLst>
          </p:nvPr>
        </p:nvGraphicFramePr>
        <p:xfrm>
          <a:off x="677334" y="2080689"/>
          <a:ext cx="8596312" cy="3531675"/>
        </p:xfrm>
        <a:graphic>
          <a:graphicData uri="http://schemas.openxmlformats.org/drawingml/2006/table">
            <a:tbl>
              <a:tblPr firstRow="1" bandRow="1">
                <a:tableStyleId>{68D230F3-CF80-4859-8CE7-A43EE81993B5}</a:tableStyleId>
              </a:tblPr>
              <a:tblGrid>
                <a:gridCol w="4298156">
                  <a:extLst>
                    <a:ext uri="{9D8B030D-6E8A-4147-A177-3AD203B41FA5}">
                      <a16:colId xmlns:a16="http://schemas.microsoft.com/office/drawing/2014/main" val="3999095388"/>
                    </a:ext>
                  </a:extLst>
                </a:gridCol>
                <a:gridCol w="4298156">
                  <a:extLst>
                    <a:ext uri="{9D8B030D-6E8A-4147-A177-3AD203B41FA5}">
                      <a16:colId xmlns:a16="http://schemas.microsoft.com/office/drawing/2014/main" val="3777946896"/>
                    </a:ext>
                  </a:extLst>
                </a:gridCol>
              </a:tblGrid>
              <a:tr h="493835">
                <a:tc>
                  <a:txBody>
                    <a:bodyPr/>
                    <a:lstStyle/>
                    <a:p>
                      <a:r>
                        <a:rPr lang="ru-RU" b="1" dirty="0"/>
                        <a:t>Флаг</a:t>
                      </a:r>
                      <a:endParaRPr lang="ru-RU" dirty="0"/>
                    </a:p>
                  </a:txBody>
                  <a:tcPr anchor="ctr"/>
                </a:tc>
                <a:tc>
                  <a:txBody>
                    <a:bodyPr/>
                    <a:lstStyle/>
                    <a:p>
                      <a:r>
                        <a:rPr lang="ru-RU" b="1"/>
                        <a:t>Описание</a:t>
                      </a:r>
                      <a:endParaRPr lang="ru-RU"/>
                    </a:p>
                  </a:txBody>
                  <a:tcPr anchor="ctr"/>
                </a:tc>
                <a:extLst>
                  <a:ext uri="{0D108BD9-81ED-4DB2-BD59-A6C34878D82A}">
                    <a16:rowId xmlns:a16="http://schemas.microsoft.com/office/drawing/2014/main" val="4292033208"/>
                  </a:ext>
                </a:extLst>
              </a:tr>
              <a:tr h="370840">
                <a:tc>
                  <a:txBody>
                    <a:bodyPr/>
                    <a:lstStyle/>
                    <a:p>
                      <a:r>
                        <a:rPr lang="en-US" dirty="0"/>
                        <a:t>-XX:+</a:t>
                      </a:r>
                      <a:r>
                        <a:rPr lang="en-US" dirty="0" err="1"/>
                        <a:t>UseSerialGC</a:t>
                      </a:r>
                      <a:endParaRPr lang="en-US" dirty="0"/>
                    </a:p>
                  </a:txBody>
                  <a:tcPr anchor="ctr"/>
                </a:tc>
                <a:tc>
                  <a:txBody>
                    <a:bodyPr/>
                    <a:lstStyle/>
                    <a:p>
                      <a:r>
                        <a:rPr lang="ru-RU" dirty="0"/>
                        <a:t>Выбор тип </a:t>
                      </a:r>
                      <a:r>
                        <a:rPr lang="en-US" dirty="0"/>
                        <a:t>GC</a:t>
                      </a:r>
                      <a:endParaRPr lang="ru-RU" dirty="0"/>
                    </a:p>
                  </a:txBody>
                  <a:tcPr anchor="ctr"/>
                </a:tc>
                <a:extLst>
                  <a:ext uri="{0D108BD9-81ED-4DB2-BD59-A6C34878D82A}">
                    <a16:rowId xmlns:a16="http://schemas.microsoft.com/office/drawing/2014/main" val="2386808228"/>
                  </a:ext>
                </a:extLst>
              </a:tr>
              <a:tr h="370840">
                <a:tc>
                  <a:txBody>
                    <a:bodyPr/>
                    <a:lstStyle/>
                    <a:p>
                      <a:r>
                        <a:rPr lang="en-US" dirty="0"/>
                        <a:t>-</a:t>
                      </a:r>
                      <a:r>
                        <a:rPr lang="en-US" dirty="0" err="1"/>
                        <a:t>Xms</a:t>
                      </a:r>
                      <a:endParaRPr lang="en-US" dirty="0"/>
                    </a:p>
                  </a:txBody>
                  <a:tcPr anchor="ctr"/>
                </a:tc>
                <a:tc>
                  <a:txBody>
                    <a:bodyPr/>
                    <a:lstStyle/>
                    <a:p>
                      <a:r>
                        <a:rPr lang="ru-RU" dirty="0"/>
                        <a:t>Первоначальный размер кучи</a:t>
                      </a:r>
                    </a:p>
                  </a:txBody>
                  <a:tcPr anchor="ctr"/>
                </a:tc>
                <a:extLst>
                  <a:ext uri="{0D108BD9-81ED-4DB2-BD59-A6C34878D82A}">
                    <a16:rowId xmlns:a16="http://schemas.microsoft.com/office/drawing/2014/main" val="3050948821"/>
                  </a:ext>
                </a:extLst>
              </a:tr>
              <a:tr h="370840">
                <a:tc>
                  <a:txBody>
                    <a:bodyPr/>
                    <a:lstStyle/>
                    <a:p>
                      <a:r>
                        <a:rPr lang="en-US"/>
                        <a:t>-Xmx</a:t>
                      </a:r>
                    </a:p>
                  </a:txBody>
                  <a:tcPr anchor="ctr"/>
                </a:tc>
                <a:tc>
                  <a:txBody>
                    <a:bodyPr/>
                    <a:lstStyle/>
                    <a:p>
                      <a:r>
                        <a:rPr lang="ru-RU" dirty="0"/>
                        <a:t>Максимальный размер куча</a:t>
                      </a:r>
                    </a:p>
                  </a:txBody>
                  <a:tcPr anchor="ctr"/>
                </a:tc>
                <a:extLst>
                  <a:ext uri="{0D108BD9-81ED-4DB2-BD59-A6C34878D82A}">
                    <a16:rowId xmlns:a16="http://schemas.microsoft.com/office/drawing/2014/main" val="1330168368"/>
                  </a:ext>
                </a:extLst>
              </a:tr>
              <a:tr h="370840">
                <a:tc>
                  <a:txBody>
                    <a:bodyPr/>
                    <a:lstStyle/>
                    <a:p>
                      <a:r>
                        <a:rPr lang="en-US"/>
                        <a:t>-XX:NewRatio=n</a:t>
                      </a:r>
                    </a:p>
                  </a:txBody>
                  <a:tcPr anchor="ctr"/>
                </a:tc>
                <a:tc>
                  <a:txBody>
                    <a:bodyPr/>
                    <a:lstStyle/>
                    <a:p>
                      <a:r>
                        <a:rPr lang="ru-RU"/>
                        <a:t>Отношение размера </a:t>
                      </a:r>
                      <a:r>
                        <a:rPr lang="en-US"/>
                        <a:t>Old Generation </a:t>
                      </a:r>
                      <a:r>
                        <a:rPr lang="ru-RU"/>
                        <a:t>к </a:t>
                      </a:r>
                      <a:r>
                        <a:rPr lang="en-US"/>
                        <a:t>Young Generation</a:t>
                      </a:r>
                    </a:p>
                  </a:txBody>
                  <a:tcPr anchor="ctr"/>
                </a:tc>
                <a:extLst>
                  <a:ext uri="{0D108BD9-81ED-4DB2-BD59-A6C34878D82A}">
                    <a16:rowId xmlns:a16="http://schemas.microsoft.com/office/drawing/2014/main" val="617349422"/>
                  </a:ext>
                </a:extLst>
              </a:tr>
              <a:tr h="370840">
                <a:tc>
                  <a:txBody>
                    <a:bodyPr/>
                    <a:lstStyle/>
                    <a:p>
                      <a:r>
                        <a:rPr lang="en-US"/>
                        <a:t>-XX:SurvivorRatio=n</a:t>
                      </a:r>
                    </a:p>
                  </a:txBody>
                  <a:tcPr anchor="ctr"/>
                </a:tc>
                <a:tc>
                  <a:txBody>
                    <a:bodyPr/>
                    <a:lstStyle/>
                    <a:p>
                      <a:r>
                        <a:rPr lang="ru-RU"/>
                        <a:t>Отношение размера Eden к Survivor</a:t>
                      </a:r>
                    </a:p>
                  </a:txBody>
                  <a:tcPr anchor="ctr"/>
                </a:tc>
                <a:extLst>
                  <a:ext uri="{0D108BD9-81ED-4DB2-BD59-A6C34878D82A}">
                    <a16:rowId xmlns:a16="http://schemas.microsoft.com/office/drawing/2014/main" val="1719264318"/>
                  </a:ext>
                </a:extLst>
              </a:tr>
              <a:tr h="370840">
                <a:tc>
                  <a:txBody>
                    <a:bodyPr/>
                    <a:lstStyle/>
                    <a:p>
                      <a:r>
                        <a:rPr lang="en-US"/>
                        <a:t>-XX:MaxTenuringThreshold=n</a:t>
                      </a:r>
                    </a:p>
                  </a:txBody>
                  <a:tcPr anchor="ctr"/>
                </a:tc>
                <a:tc>
                  <a:txBody>
                    <a:bodyPr/>
                    <a:lstStyle/>
                    <a:p>
                      <a:r>
                        <a:rPr lang="ru-RU" dirty="0"/>
                        <a:t>Возраст объекта, когда объект перемещается из области </a:t>
                      </a:r>
                      <a:r>
                        <a:rPr lang="ru-RU" dirty="0" err="1"/>
                        <a:t>Survivor</a:t>
                      </a:r>
                      <a:r>
                        <a:rPr lang="ru-RU" dirty="0"/>
                        <a:t> в область Old Generation</a:t>
                      </a:r>
                    </a:p>
                  </a:txBody>
                  <a:tcPr anchor="ctr"/>
                </a:tc>
                <a:extLst>
                  <a:ext uri="{0D108BD9-81ED-4DB2-BD59-A6C34878D82A}">
                    <a16:rowId xmlns:a16="http://schemas.microsoft.com/office/drawing/2014/main" val="1430262849"/>
                  </a:ext>
                </a:extLst>
              </a:tr>
            </a:tbl>
          </a:graphicData>
        </a:graphic>
      </p:graphicFrame>
    </p:spTree>
    <p:extLst>
      <p:ext uri="{BB962C8B-B14F-4D97-AF65-F5344CB8AC3E}">
        <p14:creationId xmlns:p14="http://schemas.microsoft.com/office/powerpoint/2010/main" val="27294922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6BAC65-6E78-554B-1BB1-89C50032D011}"/>
              </a:ext>
            </a:extLst>
          </p:cNvPr>
          <p:cNvSpPr>
            <a:spLocks noGrp="1"/>
          </p:cNvSpPr>
          <p:nvPr>
            <p:ph type="title"/>
          </p:nvPr>
        </p:nvSpPr>
        <p:spPr/>
        <p:txBody>
          <a:bodyPr/>
          <a:lstStyle/>
          <a:p>
            <a:r>
              <a:rPr lang="ru-RU" dirty="0"/>
              <a:t>Инструменты мониторинга</a:t>
            </a:r>
          </a:p>
        </p:txBody>
      </p:sp>
      <p:graphicFrame>
        <p:nvGraphicFramePr>
          <p:cNvPr id="4" name="Объект 3">
            <a:extLst>
              <a:ext uri="{FF2B5EF4-FFF2-40B4-BE49-F238E27FC236}">
                <a16:creationId xmlns:a16="http://schemas.microsoft.com/office/drawing/2014/main" id="{D2D35267-8305-851A-1174-B4A751A0BCA8}"/>
              </a:ext>
            </a:extLst>
          </p:cNvPr>
          <p:cNvGraphicFramePr>
            <a:graphicFrameLocks noGrp="1"/>
          </p:cNvGraphicFramePr>
          <p:nvPr>
            <p:ph idx="1"/>
            <p:extLst>
              <p:ext uri="{D42A27DB-BD31-4B8C-83A1-F6EECF244321}">
                <p14:modId xmlns:p14="http://schemas.microsoft.com/office/powerpoint/2010/main" val="2856693367"/>
              </p:ext>
            </p:extLst>
          </p:nvPr>
        </p:nvGraphicFramePr>
        <p:xfrm>
          <a:off x="677690" y="1645920"/>
          <a:ext cx="8596312" cy="4602480"/>
        </p:xfrm>
        <a:graphic>
          <a:graphicData uri="http://schemas.openxmlformats.org/drawingml/2006/table">
            <a:tbl>
              <a:tblPr firstRow="1" bandRow="1">
                <a:tableStyleId>{68D230F3-CF80-4859-8CE7-A43EE81993B5}</a:tableStyleId>
              </a:tblPr>
              <a:tblGrid>
                <a:gridCol w="4298156">
                  <a:extLst>
                    <a:ext uri="{9D8B030D-6E8A-4147-A177-3AD203B41FA5}">
                      <a16:colId xmlns:a16="http://schemas.microsoft.com/office/drawing/2014/main" val="3196605648"/>
                    </a:ext>
                  </a:extLst>
                </a:gridCol>
                <a:gridCol w="4298156">
                  <a:extLst>
                    <a:ext uri="{9D8B030D-6E8A-4147-A177-3AD203B41FA5}">
                      <a16:colId xmlns:a16="http://schemas.microsoft.com/office/drawing/2014/main" val="174621463"/>
                    </a:ext>
                  </a:extLst>
                </a:gridCol>
              </a:tblGrid>
              <a:tr h="370840">
                <a:tc>
                  <a:txBody>
                    <a:bodyPr/>
                    <a:lstStyle/>
                    <a:p>
                      <a:r>
                        <a:rPr lang="en-US" sz="1600" dirty="0"/>
                        <a:t>-</a:t>
                      </a:r>
                      <a:r>
                        <a:rPr lang="en-US" sz="1600" dirty="0" err="1"/>
                        <a:t>verbose:gc</a:t>
                      </a:r>
                      <a:endParaRPr lang="en-US" sz="1600" dirty="0"/>
                    </a:p>
                  </a:txBody>
                  <a:tcPr anchor="ctr"/>
                </a:tc>
                <a:tc>
                  <a:txBody>
                    <a:bodyPr/>
                    <a:lstStyle/>
                    <a:p>
                      <a:r>
                        <a:rPr lang="ru-RU" sz="1600" dirty="0"/>
                        <a:t>Включает режим логирования сборок мусора в </a:t>
                      </a:r>
                      <a:r>
                        <a:rPr lang="ru-RU" sz="1600" dirty="0" err="1"/>
                        <a:t>stdout</a:t>
                      </a:r>
                      <a:r>
                        <a:rPr lang="ru-RU" sz="1600" dirty="0"/>
                        <a:t>.</a:t>
                      </a:r>
                    </a:p>
                  </a:txBody>
                  <a:tcPr anchor="ctr"/>
                </a:tc>
                <a:extLst>
                  <a:ext uri="{0D108BD9-81ED-4DB2-BD59-A6C34878D82A}">
                    <a16:rowId xmlns:a16="http://schemas.microsoft.com/office/drawing/2014/main" val="4270247074"/>
                  </a:ext>
                </a:extLst>
              </a:tr>
              <a:tr h="370840">
                <a:tc>
                  <a:txBody>
                    <a:bodyPr/>
                    <a:lstStyle/>
                    <a:p>
                      <a:r>
                        <a:rPr lang="en-US" sz="1600" dirty="0"/>
                        <a:t>-</a:t>
                      </a:r>
                      <a:r>
                        <a:rPr lang="en-US" sz="1600" dirty="0" err="1"/>
                        <a:t>Xloggc:filename</a:t>
                      </a:r>
                      <a:endParaRPr lang="en-US" sz="1600" dirty="0"/>
                    </a:p>
                  </a:txBody>
                  <a:tcPr anchor="ctr"/>
                </a:tc>
                <a:tc>
                  <a:txBody>
                    <a:bodyPr/>
                    <a:lstStyle/>
                    <a:p>
                      <a:r>
                        <a:rPr lang="ru-RU" sz="1600"/>
                        <a:t>Указывает имя файла, в который должна логироваться информация о сборках мусора. Имеет приоритет над -verbose:gc.</a:t>
                      </a:r>
                    </a:p>
                  </a:txBody>
                  <a:tcPr anchor="ctr"/>
                </a:tc>
                <a:extLst>
                  <a:ext uri="{0D108BD9-81ED-4DB2-BD59-A6C34878D82A}">
                    <a16:rowId xmlns:a16="http://schemas.microsoft.com/office/drawing/2014/main" val="175251447"/>
                  </a:ext>
                </a:extLst>
              </a:tr>
              <a:tr h="370840">
                <a:tc>
                  <a:txBody>
                    <a:bodyPr/>
                    <a:lstStyle/>
                    <a:p>
                      <a:r>
                        <a:rPr lang="en-US" sz="1600" dirty="0"/>
                        <a:t>-XX:+</a:t>
                      </a:r>
                      <a:r>
                        <a:rPr lang="en-US" sz="1600" dirty="0" err="1"/>
                        <a:t>PrintGCTimeStamps</a:t>
                      </a:r>
                      <a:endParaRPr lang="en-US" sz="1600" dirty="0"/>
                    </a:p>
                  </a:txBody>
                  <a:tcPr anchor="ctr"/>
                </a:tc>
                <a:tc>
                  <a:txBody>
                    <a:bodyPr/>
                    <a:lstStyle/>
                    <a:p>
                      <a:r>
                        <a:rPr lang="ru-RU" sz="1600"/>
                        <a:t>Добавляет к информации о сборках временные метки (в виде количества секунд, прошедших с начала работы программы).</a:t>
                      </a:r>
                    </a:p>
                  </a:txBody>
                  <a:tcPr anchor="ctr"/>
                </a:tc>
                <a:extLst>
                  <a:ext uri="{0D108BD9-81ED-4DB2-BD59-A6C34878D82A}">
                    <a16:rowId xmlns:a16="http://schemas.microsoft.com/office/drawing/2014/main" val="3645572874"/>
                  </a:ext>
                </a:extLst>
              </a:tr>
              <a:tr h="370840">
                <a:tc>
                  <a:txBody>
                    <a:bodyPr/>
                    <a:lstStyle/>
                    <a:p>
                      <a:r>
                        <a:rPr lang="en-US" sz="1600"/>
                        <a:t>-XX:+PrintGCDetails</a:t>
                      </a:r>
                    </a:p>
                  </a:txBody>
                  <a:tcPr anchor="ctr"/>
                </a:tc>
                <a:tc>
                  <a:txBody>
                    <a:bodyPr/>
                    <a:lstStyle/>
                    <a:p>
                      <a:r>
                        <a:rPr lang="ru-RU" sz="1600"/>
                        <a:t>Включает расширенный вывод информации о сборках мусора.</a:t>
                      </a:r>
                    </a:p>
                  </a:txBody>
                  <a:tcPr anchor="ctr"/>
                </a:tc>
                <a:extLst>
                  <a:ext uri="{0D108BD9-81ED-4DB2-BD59-A6C34878D82A}">
                    <a16:rowId xmlns:a16="http://schemas.microsoft.com/office/drawing/2014/main" val="210630260"/>
                  </a:ext>
                </a:extLst>
              </a:tr>
              <a:tr h="370840">
                <a:tc>
                  <a:txBody>
                    <a:bodyPr/>
                    <a:lstStyle/>
                    <a:p>
                      <a:r>
                        <a:rPr lang="en-US" sz="1600" dirty="0"/>
                        <a:t>-XX:+</a:t>
                      </a:r>
                      <a:r>
                        <a:rPr lang="en-US" sz="1600" dirty="0" err="1"/>
                        <a:t>PrintFlagsFinal</a:t>
                      </a:r>
                      <a:endParaRPr lang="en-US" sz="1600" dirty="0"/>
                    </a:p>
                  </a:txBody>
                  <a:tcPr anchor="ctr"/>
                </a:tc>
                <a:tc>
                  <a:txBody>
                    <a:bodyPr/>
                    <a:lstStyle/>
                    <a:p>
                      <a:r>
                        <a:rPr lang="ru-RU" sz="1600" dirty="0"/>
                        <a:t>При старте приложения выводит в </a:t>
                      </a:r>
                      <a:r>
                        <a:rPr lang="ru-RU" sz="1600" dirty="0" err="1"/>
                        <a:t>stdout</a:t>
                      </a:r>
                      <a:r>
                        <a:rPr lang="ru-RU" sz="1600" dirty="0"/>
                        <a:t> значения всех опций, заданных явно или установленных самой JVM. Сюда же попадают опции, относящиеся к сборке мусора. Часто бывает полезно посмотреть на присвоенные им значения.</a:t>
                      </a:r>
                    </a:p>
                  </a:txBody>
                  <a:tcPr anchor="ctr"/>
                </a:tc>
                <a:extLst>
                  <a:ext uri="{0D108BD9-81ED-4DB2-BD59-A6C34878D82A}">
                    <a16:rowId xmlns:a16="http://schemas.microsoft.com/office/drawing/2014/main" val="1083846832"/>
                  </a:ext>
                </a:extLst>
              </a:tr>
            </a:tbl>
          </a:graphicData>
        </a:graphic>
      </p:graphicFrame>
    </p:spTree>
    <p:extLst>
      <p:ext uri="{BB962C8B-B14F-4D97-AF65-F5344CB8AC3E}">
        <p14:creationId xmlns:p14="http://schemas.microsoft.com/office/powerpoint/2010/main" val="3673296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1A54C39-FBB4-38D7-9EC0-158922AF347D}"/>
              </a:ext>
            </a:extLst>
          </p:cNvPr>
          <p:cNvSpPr>
            <a:spLocks noGrp="1"/>
          </p:cNvSpPr>
          <p:nvPr>
            <p:ph type="title"/>
          </p:nvPr>
        </p:nvSpPr>
        <p:spPr/>
        <p:txBody>
          <a:bodyPr/>
          <a:lstStyle/>
          <a:p>
            <a:r>
              <a:rPr lang="ru-RU" dirty="0"/>
              <a:t>Источники</a:t>
            </a:r>
          </a:p>
        </p:txBody>
      </p:sp>
      <p:sp>
        <p:nvSpPr>
          <p:cNvPr id="3" name="Объект 2">
            <a:extLst>
              <a:ext uri="{FF2B5EF4-FFF2-40B4-BE49-F238E27FC236}">
                <a16:creationId xmlns:a16="http://schemas.microsoft.com/office/drawing/2014/main" id="{69F283E1-31F3-AA68-C10B-895DAFA19198}"/>
              </a:ext>
            </a:extLst>
          </p:cNvPr>
          <p:cNvSpPr>
            <a:spLocks noGrp="1"/>
          </p:cNvSpPr>
          <p:nvPr>
            <p:ph idx="1"/>
          </p:nvPr>
        </p:nvSpPr>
        <p:spPr/>
        <p:txBody>
          <a:bodyPr/>
          <a:lstStyle/>
          <a:p>
            <a:r>
              <a:rPr lang="ru-RU" dirty="0"/>
              <a:t>Серия постов «</a:t>
            </a:r>
            <a:r>
              <a:rPr lang="ru-RU" b="1" dirty="0"/>
              <a:t>Дюк, вынеси мусор!» - </a:t>
            </a:r>
            <a:r>
              <a:rPr lang="en-US" b="1" dirty="0">
                <a:hlinkClick r:id="rId2"/>
              </a:rPr>
              <a:t>https://habr.com/ru/articles/269621/</a:t>
            </a:r>
            <a:endParaRPr lang="ru-RU" b="1" dirty="0"/>
          </a:p>
          <a:p>
            <a:r>
              <a:rPr lang="ru-RU" b="1" dirty="0"/>
              <a:t>Избавляемся от мусора в Java - </a:t>
            </a:r>
            <a:r>
              <a:rPr lang="en-US" b="1" dirty="0">
                <a:hlinkClick r:id="rId3"/>
              </a:rPr>
              <a:t>https://habr.com/ru/companies/otus/articles/553996/</a:t>
            </a:r>
            <a:endParaRPr lang="ru-RU" b="1" dirty="0"/>
          </a:p>
          <a:p>
            <a:r>
              <a:rPr lang="ru-RU" b="1" dirty="0"/>
              <a:t>Разбираем </a:t>
            </a:r>
            <a:r>
              <a:rPr lang="en-US" b="1" dirty="0"/>
              <a:t>Garbage Collector </a:t>
            </a:r>
            <a:r>
              <a:rPr lang="ru-RU" b="1" dirty="0"/>
              <a:t>в </a:t>
            </a:r>
            <a:r>
              <a:rPr lang="en-US" b="1" dirty="0"/>
              <a:t>Java. </a:t>
            </a:r>
            <a:r>
              <a:rPr lang="ru-RU" b="1" dirty="0"/>
              <a:t>Михаил Ивашко | </a:t>
            </a:r>
            <a:r>
              <a:rPr lang="en-US" b="1" dirty="0" err="1"/>
              <a:t>SoftTeco</a:t>
            </a:r>
            <a:r>
              <a:rPr lang="en-US" b="1" dirty="0"/>
              <a:t> Meetup</a:t>
            </a:r>
            <a:r>
              <a:rPr lang="ru-RU" b="1" dirty="0"/>
              <a:t> - </a:t>
            </a:r>
            <a:r>
              <a:rPr lang="en-US" b="1" dirty="0">
                <a:hlinkClick r:id="rId4"/>
              </a:rPr>
              <a:t>https://www.youtube.com/watch?v=PA8z44ludgc</a:t>
            </a:r>
            <a:endParaRPr lang="ru-RU" b="1" dirty="0"/>
          </a:p>
          <a:p>
            <a:endParaRPr lang="ru-RU" b="1" dirty="0"/>
          </a:p>
        </p:txBody>
      </p:sp>
    </p:spTree>
    <p:extLst>
      <p:ext uri="{BB962C8B-B14F-4D97-AF65-F5344CB8AC3E}">
        <p14:creationId xmlns:p14="http://schemas.microsoft.com/office/powerpoint/2010/main" val="278972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0638821-5C92-D690-F779-37916929B27C}"/>
              </a:ext>
            </a:extLst>
          </p:cNvPr>
          <p:cNvSpPr>
            <a:spLocks noGrp="1"/>
          </p:cNvSpPr>
          <p:nvPr>
            <p:ph idx="1"/>
          </p:nvPr>
        </p:nvSpPr>
        <p:spPr>
          <a:xfrm>
            <a:off x="677334" y="2160589"/>
            <a:ext cx="4667023" cy="3880773"/>
          </a:xfrm>
        </p:spPr>
        <p:txBody>
          <a:bodyPr/>
          <a:lstStyle/>
          <a:p>
            <a:r>
              <a:rPr lang="ru-RU" dirty="0"/>
              <a:t>Чаще всего для целей малой сборки мусора объект считается мертвым и подлежащим утилизации, если до него невозможно добраться по ссылкам ни из объектов старшего поколения, ни из так называемых корней (</a:t>
            </a:r>
            <a:r>
              <a:rPr lang="ru-RU" dirty="0" err="1"/>
              <a:t>roots</a:t>
            </a:r>
            <a:r>
              <a:rPr lang="ru-RU" dirty="0"/>
              <a:t>), к каковым относятся ссылки из стеков потоков, статические члены классов и т. п.</a:t>
            </a:r>
          </a:p>
        </p:txBody>
      </p:sp>
      <p:pic>
        <p:nvPicPr>
          <p:cNvPr id="5" name="Рисунок 4">
            <a:extLst>
              <a:ext uri="{FF2B5EF4-FFF2-40B4-BE49-F238E27FC236}">
                <a16:creationId xmlns:a16="http://schemas.microsoft.com/office/drawing/2014/main" id="{FB720385-73FE-674B-10BA-3A6A89A28D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713390"/>
            <a:ext cx="3812466" cy="3431219"/>
          </a:xfrm>
          <a:prstGeom prst="rect">
            <a:avLst/>
          </a:prstGeom>
        </p:spPr>
      </p:pic>
    </p:spTree>
    <p:extLst>
      <p:ext uri="{BB962C8B-B14F-4D97-AF65-F5344CB8AC3E}">
        <p14:creationId xmlns:p14="http://schemas.microsoft.com/office/powerpoint/2010/main" val="2420162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91ED2D-3C88-0B6C-2BD2-4EE3F328F074}"/>
              </a:ext>
            </a:extLst>
          </p:cNvPr>
          <p:cNvSpPr>
            <a:spLocks noGrp="1"/>
          </p:cNvSpPr>
          <p:nvPr>
            <p:ph type="title"/>
          </p:nvPr>
        </p:nvSpPr>
        <p:spPr/>
        <p:txBody>
          <a:bodyPr>
            <a:normAutofit/>
          </a:bodyPr>
          <a:lstStyle/>
          <a:p>
            <a:r>
              <a:rPr lang="en-US" sz="4800" dirty="0"/>
              <a:t>Mark &amp; Sweep</a:t>
            </a:r>
            <a:endParaRPr lang="ru-RU" sz="4800" dirty="0"/>
          </a:p>
        </p:txBody>
      </p:sp>
      <p:sp>
        <p:nvSpPr>
          <p:cNvPr id="3" name="Объект 2">
            <a:extLst>
              <a:ext uri="{FF2B5EF4-FFF2-40B4-BE49-F238E27FC236}">
                <a16:creationId xmlns:a16="http://schemas.microsoft.com/office/drawing/2014/main" id="{EB0AA946-7F6C-5ED8-B3E0-3EFC491425A9}"/>
              </a:ext>
            </a:extLst>
          </p:cNvPr>
          <p:cNvSpPr>
            <a:spLocks noGrp="1"/>
          </p:cNvSpPr>
          <p:nvPr>
            <p:ph idx="1"/>
          </p:nvPr>
        </p:nvSpPr>
        <p:spPr>
          <a:xfrm>
            <a:off x="677334" y="2160588"/>
            <a:ext cx="8596668" cy="4400009"/>
          </a:xfrm>
        </p:spPr>
        <p:txBody>
          <a:bodyPr>
            <a:normAutofit fontScale="92500" lnSpcReduction="10000"/>
          </a:bodyPr>
          <a:lstStyle/>
          <a:p>
            <a:pPr marL="0" indent="0">
              <a:buNone/>
            </a:pPr>
            <a:r>
              <a:rPr lang="ru-RU" dirty="0"/>
              <a:t>Для сборки мусора используется алгоритм пометок (Mark &amp; </a:t>
            </a:r>
            <a:r>
              <a:rPr lang="ru-RU" dirty="0" err="1"/>
              <a:t>Sweep</a:t>
            </a:r>
            <a:r>
              <a:rPr lang="ru-RU" dirty="0"/>
              <a:t>). Этот алгоритм состоит из трех этапов:</a:t>
            </a:r>
          </a:p>
          <a:p>
            <a:endParaRPr lang="ru-RU" dirty="0"/>
          </a:p>
          <a:p>
            <a:r>
              <a:rPr lang="ru-RU" dirty="0"/>
              <a:t>    Mark (маркировка). На первом этапе GC сканирует все объекты и помечает живые (объекты, которые все еще используются). На этом шаге выполнение программы приостанавливается. Поэтому этот шаг также называется "Stop </a:t>
            </a:r>
            <a:r>
              <a:rPr lang="ru-RU" dirty="0" err="1"/>
              <a:t>the</a:t>
            </a:r>
            <a:r>
              <a:rPr lang="ru-RU" dirty="0"/>
              <a:t> World" .</a:t>
            </a:r>
          </a:p>
          <a:p>
            <a:endParaRPr lang="ru-RU" dirty="0"/>
          </a:p>
          <a:p>
            <a:r>
              <a:rPr lang="ru-RU" dirty="0"/>
              <a:t>    </a:t>
            </a:r>
            <a:r>
              <a:rPr lang="ru-RU" dirty="0" err="1"/>
              <a:t>Sweep</a:t>
            </a:r>
            <a:r>
              <a:rPr lang="ru-RU" dirty="0"/>
              <a:t> (очистка). На этом шаге освобождается память, занятая объектами, не отмеченными на предыдущем шаге.</a:t>
            </a:r>
          </a:p>
          <a:p>
            <a:endParaRPr lang="ru-RU" dirty="0"/>
          </a:p>
          <a:p>
            <a:r>
              <a:rPr lang="ru-RU" dirty="0"/>
              <a:t>    Compact (уплотнение). Объекты, пережившие очистку, перемещаются в единый  непрерывный блок памяти. Это уменьшает фрагментацию кучи и позволяет проще и быстрее размещать новые объекты.</a:t>
            </a:r>
          </a:p>
          <a:p>
            <a:endParaRPr lang="ru-RU" dirty="0"/>
          </a:p>
        </p:txBody>
      </p:sp>
    </p:spTree>
    <p:extLst>
      <p:ext uri="{BB962C8B-B14F-4D97-AF65-F5344CB8AC3E}">
        <p14:creationId xmlns:p14="http://schemas.microsoft.com/office/powerpoint/2010/main" val="2474708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B2B12229-E1C6-05E2-D065-31BAE46382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708" y="1678716"/>
            <a:ext cx="8362765" cy="3500567"/>
          </a:xfrm>
          <a:prstGeom prst="roundRect">
            <a:avLst>
              <a:gd name="adj" fmla="val 6312"/>
            </a:avLst>
          </a:prstGeom>
          <a:solidFill>
            <a:srgbClr val="FFFFFF">
              <a:shade val="85000"/>
            </a:srgbClr>
          </a:solidFill>
          <a:ln>
            <a:noFill/>
          </a:ln>
          <a:effectLst/>
        </p:spPr>
      </p:pic>
    </p:spTree>
    <p:extLst>
      <p:ext uri="{BB962C8B-B14F-4D97-AF65-F5344CB8AC3E}">
        <p14:creationId xmlns:p14="http://schemas.microsoft.com/office/powerpoint/2010/main" val="3406183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573EF5E-4AE9-E245-906D-6501CF3073D8}"/>
              </a:ext>
            </a:extLst>
          </p:cNvPr>
          <p:cNvSpPr>
            <a:spLocks noGrp="1"/>
          </p:cNvSpPr>
          <p:nvPr>
            <p:ph type="title"/>
          </p:nvPr>
        </p:nvSpPr>
        <p:spPr/>
        <p:txBody>
          <a:bodyPr>
            <a:normAutofit/>
          </a:bodyPr>
          <a:lstStyle/>
          <a:p>
            <a:r>
              <a:rPr lang="en-US" sz="4800" dirty="0"/>
              <a:t>Stop the World</a:t>
            </a:r>
            <a:endParaRPr lang="ru-RU" sz="4800" dirty="0"/>
          </a:p>
        </p:txBody>
      </p:sp>
      <p:sp>
        <p:nvSpPr>
          <p:cNvPr id="3" name="Объект 2">
            <a:extLst>
              <a:ext uri="{FF2B5EF4-FFF2-40B4-BE49-F238E27FC236}">
                <a16:creationId xmlns:a16="http://schemas.microsoft.com/office/drawing/2014/main" id="{63D45E64-9AD1-2277-6182-748FCD34EF41}"/>
              </a:ext>
            </a:extLst>
          </p:cNvPr>
          <p:cNvSpPr>
            <a:spLocks noGrp="1"/>
          </p:cNvSpPr>
          <p:nvPr>
            <p:ph idx="1"/>
          </p:nvPr>
        </p:nvSpPr>
        <p:spPr>
          <a:xfrm>
            <a:off x="677335" y="4651899"/>
            <a:ext cx="9141368" cy="1389463"/>
          </a:xfrm>
        </p:spPr>
        <p:txBody>
          <a:bodyPr>
            <a:normAutofit/>
          </a:bodyPr>
          <a:lstStyle/>
          <a:p>
            <a:r>
              <a:rPr lang="ru-RU" dirty="0"/>
              <a:t>Когда запускается этап </a:t>
            </a:r>
            <a:r>
              <a:rPr lang="ru-RU" dirty="0" err="1"/>
              <a:t>mark</a:t>
            </a:r>
            <a:r>
              <a:rPr lang="ru-RU" dirty="0"/>
              <a:t>, работа приложения останавливается. После завершения </a:t>
            </a:r>
            <a:r>
              <a:rPr lang="ru-RU" dirty="0" err="1"/>
              <a:t>mark</a:t>
            </a:r>
            <a:r>
              <a:rPr lang="ru-RU" dirty="0"/>
              <a:t> приложение возобновляет свою работу. Любая сборка мусора — это "Stop </a:t>
            </a:r>
            <a:r>
              <a:rPr lang="ru-RU" dirty="0" err="1"/>
              <a:t>the</a:t>
            </a:r>
            <a:r>
              <a:rPr lang="ru-RU" dirty="0"/>
              <a:t> World".</a:t>
            </a:r>
          </a:p>
        </p:txBody>
      </p:sp>
      <p:pic>
        <p:nvPicPr>
          <p:cNvPr id="5" name="Рисунок 4">
            <a:extLst>
              <a:ext uri="{FF2B5EF4-FFF2-40B4-BE49-F238E27FC236}">
                <a16:creationId xmlns:a16="http://schemas.microsoft.com/office/drawing/2014/main" id="{39DD3CEB-5FA5-2B60-3D60-5B7AEF5D87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5031" y="1930400"/>
            <a:ext cx="6205975" cy="2375270"/>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309290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A4D72EF-7CA6-1C96-B067-8EEC53931804}"/>
              </a:ext>
            </a:extLst>
          </p:cNvPr>
          <p:cNvSpPr>
            <a:spLocks noGrp="1"/>
          </p:cNvSpPr>
          <p:nvPr>
            <p:ph type="title"/>
          </p:nvPr>
        </p:nvSpPr>
        <p:spPr/>
        <p:txBody>
          <a:bodyPr>
            <a:normAutofit/>
          </a:bodyPr>
          <a:lstStyle/>
          <a:p>
            <a:r>
              <a:rPr lang="ru-RU" sz="4800" dirty="0"/>
              <a:t>Гипотеза о поколениях</a:t>
            </a:r>
          </a:p>
        </p:txBody>
      </p:sp>
      <p:sp>
        <p:nvSpPr>
          <p:cNvPr id="3" name="Объект 2">
            <a:extLst>
              <a:ext uri="{FF2B5EF4-FFF2-40B4-BE49-F238E27FC236}">
                <a16:creationId xmlns:a16="http://schemas.microsoft.com/office/drawing/2014/main" id="{3F61FA0A-C25D-BAC7-DA6C-5CF6BE98CECA}"/>
              </a:ext>
            </a:extLst>
          </p:cNvPr>
          <p:cNvSpPr>
            <a:spLocks noGrp="1"/>
          </p:cNvSpPr>
          <p:nvPr>
            <p:ph idx="1"/>
          </p:nvPr>
        </p:nvSpPr>
        <p:spPr>
          <a:xfrm>
            <a:off x="677334" y="1695635"/>
            <a:ext cx="5838876" cy="4820575"/>
          </a:xfrm>
        </p:spPr>
        <p:txBody>
          <a:bodyPr>
            <a:normAutofit/>
          </a:bodyPr>
          <a:lstStyle/>
          <a:p>
            <a:pPr marL="0" indent="0">
              <a:buNone/>
            </a:pPr>
            <a:r>
              <a:rPr lang="ru-RU" dirty="0"/>
              <a:t>Для оптимизации этапов </a:t>
            </a:r>
            <a:r>
              <a:rPr lang="ru-RU" dirty="0" err="1"/>
              <a:t>mark</a:t>
            </a:r>
            <a:r>
              <a:rPr lang="ru-RU" dirty="0"/>
              <a:t> и </a:t>
            </a:r>
            <a:r>
              <a:rPr lang="ru-RU" dirty="0" err="1"/>
              <a:t>sweep</a:t>
            </a:r>
            <a:r>
              <a:rPr lang="ru-RU" dirty="0"/>
              <a:t> используются поколения. Гипотеза о поколениях говорит о следующем:</a:t>
            </a:r>
          </a:p>
          <a:p>
            <a:endParaRPr lang="ru-RU" dirty="0"/>
          </a:p>
          <a:p>
            <a:r>
              <a:rPr lang="ru-RU" dirty="0"/>
              <a:t>    Большинство объектов живут недолго.</a:t>
            </a:r>
          </a:p>
          <a:p>
            <a:endParaRPr lang="ru-RU" dirty="0"/>
          </a:p>
          <a:p>
            <a:r>
              <a:rPr lang="ru-RU" dirty="0"/>
              <a:t>    Если объект выживает, то он, скорее всего, будет жить вечно.</a:t>
            </a:r>
          </a:p>
          <a:p>
            <a:endParaRPr lang="ru-RU" dirty="0"/>
          </a:p>
          <a:p>
            <a:r>
              <a:rPr lang="ru-RU" dirty="0"/>
              <a:t>    Этапы </a:t>
            </a:r>
            <a:r>
              <a:rPr lang="ru-RU" dirty="0" err="1"/>
              <a:t>mark</a:t>
            </a:r>
            <a:r>
              <a:rPr lang="ru-RU" dirty="0"/>
              <a:t> и </a:t>
            </a:r>
            <a:r>
              <a:rPr lang="ru-RU" dirty="0" err="1"/>
              <a:t>sweep</a:t>
            </a:r>
            <a:r>
              <a:rPr lang="ru-RU" dirty="0"/>
              <a:t> занимают меньше времени при большом количестве мусора. То есть маркировка будет происходить быстрее, если анализируемая область небольшая и в ней много мертвых объектов.</a:t>
            </a:r>
          </a:p>
          <a:p>
            <a:endParaRPr lang="ru-RU" dirty="0"/>
          </a:p>
        </p:txBody>
      </p:sp>
      <p:pic>
        <p:nvPicPr>
          <p:cNvPr id="5" name="Рисунок 4">
            <a:extLst>
              <a:ext uri="{FF2B5EF4-FFF2-40B4-BE49-F238E27FC236}">
                <a16:creationId xmlns:a16="http://schemas.microsoft.com/office/drawing/2014/main" id="{00FD0095-640D-14C3-2E89-1E0F4DB5A0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8054" y="1841698"/>
            <a:ext cx="3809524" cy="3174603"/>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249527658"/>
      </p:ext>
    </p:extLst>
  </p:cSld>
  <p:clrMapOvr>
    <a:masterClrMapping/>
  </p:clrMapOvr>
</p:sld>
</file>

<file path=ppt/theme/theme1.xml><?xml version="1.0" encoding="utf-8"?>
<a:theme xmlns:a="http://schemas.openxmlformats.org/drawingml/2006/main" name="Аспект">
  <a:themeElements>
    <a:clrScheme name="Синий и зеленый">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Аспект">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Аспект">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227</TotalTime>
  <Words>3052</Words>
  <Application>Microsoft Office PowerPoint</Application>
  <PresentationFormat>Широкоэкранный</PresentationFormat>
  <Paragraphs>179</Paragraphs>
  <Slides>43</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43</vt:i4>
      </vt:variant>
    </vt:vector>
  </HeadingPairs>
  <TitlesOfParts>
    <vt:vector size="48" baseType="lpstr">
      <vt:lpstr>Arial</vt:lpstr>
      <vt:lpstr>Times New Roman</vt:lpstr>
      <vt:lpstr>Trebuchet MS</vt:lpstr>
      <vt:lpstr>Wingdings 3</vt:lpstr>
      <vt:lpstr>Аспект</vt:lpstr>
      <vt:lpstr>Garbage Collector</vt:lpstr>
      <vt:lpstr>Что такое Garbage Collector?</vt:lpstr>
      <vt:lpstr>Эффективность работы </vt:lpstr>
      <vt:lpstr>Нахождение мусора</vt:lpstr>
      <vt:lpstr>Презентация PowerPoint</vt:lpstr>
      <vt:lpstr>Mark &amp; Sweep</vt:lpstr>
      <vt:lpstr>Презентация PowerPoint</vt:lpstr>
      <vt:lpstr>Stop the World</vt:lpstr>
      <vt:lpstr>Гипотеза о поколениях</vt:lpstr>
      <vt:lpstr>Виды Garbage Collector</vt:lpstr>
      <vt:lpstr>Serial GC</vt:lpstr>
      <vt:lpstr>Презентация PowerPoint</vt:lpstr>
      <vt:lpstr>Презентация PowerPoint</vt:lpstr>
      <vt:lpstr>Презентация PowerPoint</vt:lpstr>
      <vt:lpstr>Достоинства и недостатки</vt:lpstr>
      <vt:lpstr>Parallel GC </vt:lpstr>
      <vt:lpstr>Достоинства и недостатки</vt:lpstr>
      <vt:lpstr>Concurrent Mark Sweep</vt:lpstr>
      <vt:lpstr>Презентация PowerPoint</vt:lpstr>
      <vt:lpstr>Презентация PowerPoint</vt:lpstr>
      <vt:lpstr>Достоинства и недостатки</vt:lpstr>
      <vt:lpstr>Garbage-First (G1)</vt:lpstr>
      <vt:lpstr>Презентация PowerPoint</vt:lpstr>
      <vt:lpstr>Презентация PowerPoint</vt:lpstr>
      <vt:lpstr>Презентация PowerPoint</vt:lpstr>
      <vt:lpstr>Презентация PowerPoint</vt:lpstr>
      <vt:lpstr>Презентация PowerPoint</vt:lpstr>
      <vt:lpstr>Humongous objects</vt:lpstr>
      <vt:lpstr>Достоинства и недостатки</vt:lpstr>
      <vt:lpstr>ZGC</vt:lpstr>
      <vt:lpstr>Презентация PowerPoint</vt:lpstr>
      <vt:lpstr>Презентация PowerPoint</vt:lpstr>
      <vt:lpstr>Барьеры</vt:lpstr>
      <vt:lpstr>Достоинства и недостатки</vt:lpstr>
      <vt:lpstr>Shenandoah GC</vt:lpstr>
      <vt:lpstr>Указатели перенаправления Брукса</vt:lpstr>
      <vt:lpstr>Презентация PowerPoint</vt:lpstr>
      <vt:lpstr>Организация кучи</vt:lpstr>
      <vt:lpstr>Достоинства и недостатки</vt:lpstr>
      <vt:lpstr>Epsilon GC</vt:lpstr>
      <vt:lpstr>Настройка GC</vt:lpstr>
      <vt:lpstr>Инструменты мониторинга</vt:lpstr>
      <vt:lpstr>Источники</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Garbage Collector</dc:title>
  <dc:creator>SpeedFlash SpeedFlash</dc:creator>
  <cp:lastModifiedBy>SpeedFlash SpeedFlash</cp:lastModifiedBy>
  <cp:revision>4</cp:revision>
  <dcterms:created xsi:type="dcterms:W3CDTF">2024-04-06T16:22:09Z</dcterms:created>
  <dcterms:modified xsi:type="dcterms:W3CDTF">2024-04-08T15:32:56Z</dcterms:modified>
</cp:coreProperties>
</file>