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57" r:id="rId4"/>
    <p:sldId id="259" r:id="rId5"/>
    <p:sldId id="263" r:id="rId6"/>
    <p:sldId id="266" r:id="rId7"/>
    <p:sldId id="267" r:id="rId8"/>
    <p:sldId id="268" r:id="rId9"/>
    <p:sldId id="260" r:id="rId10"/>
    <p:sldId id="278" r:id="rId11"/>
    <p:sldId id="269" r:id="rId12"/>
    <p:sldId id="261" r:id="rId13"/>
    <p:sldId id="273" r:id="rId14"/>
    <p:sldId id="274" r:id="rId15"/>
    <p:sldId id="262" r:id="rId16"/>
    <p:sldId id="271" r:id="rId17"/>
    <p:sldId id="282" r:id="rId18"/>
    <p:sldId id="272" r:id="rId19"/>
    <p:sldId id="275" r:id="rId20"/>
    <p:sldId id="280" r:id="rId21"/>
    <p:sldId id="281" r:id="rId22"/>
    <p:sldId id="283" r:id="rId23"/>
    <p:sldId id="284" r:id="rId24"/>
    <p:sldId id="285" r:id="rId25"/>
    <p:sldId id="286" r:id="rId26"/>
    <p:sldId id="287" r:id="rId27"/>
    <p:sldId id="277" r:id="rId28"/>
    <p:sldId id="288" r:id="rId29"/>
    <p:sldId id="279" r:id="rId30"/>
    <p:sldId id="276" r:id="rId31"/>
    <p:sldId id="289" r:id="rId32"/>
    <p:sldId id="290" r:id="rId33"/>
    <p:sldId id="291" r:id="rId34"/>
    <p:sldId id="264" r:id="rId35"/>
    <p:sldId id="265" r:id="rId3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нтон Тимберг" initials="АТ" lastIdx="1" clrIdx="0">
    <p:extLst>
      <p:ext uri="{19B8F6BF-5375-455C-9EA6-DF929625EA0E}">
        <p15:presenceInfo xmlns:p15="http://schemas.microsoft.com/office/powerpoint/2012/main" userId="26c93e4d632a0f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1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125" d="100"/>
          <a:sy n="125" d="100"/>
        </p:scale>
        <p:origin x="65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8432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32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83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25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73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29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79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86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826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194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67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786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601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632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863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03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328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67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59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o31lsqzIV4&amp;t=2035s&amp;ab_channel=SergeyNemchinskiy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javarush.com/groups/posts/2361-kakie-zadachi-reshaet-shablon-proektirovanija-adapter" TargetMode="External"/><Relationship Id="rId4" Type="http://schemas.openxmlformats.org/officeDocument/2006/relationships/hyperlink" Target="https://refactoring.guru/ru/design-pattern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1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  <p:txBody>
          <a:bodyPr/>
          <a:lstStyle/>
          <a:p>
            <a:endParaRPr lang="ru-RU" dirty="0"/>
          </a:p>
        </p:txBody>
      </p:sp>
      <p:sp>
        <p:nvSpPr>
          <p:cNvPr id="5" name="Text 2"/>
          <p:cNvSpPr/>
          <p:nvPr/>
        </p:nvSpPr>
        <p:spPr>
          <a:xfrm>
            <a:off x="374094" y="151448"/>
            <a:ext cx="7477601" cy="19659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5400" kern="0" spc="-18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Roboto Mono" pitchFamily="34" charset="-120"/>
              </a:rPr>
              <a:t>Введение в паттерны </a:t>
            </a:r>
            <a:r>
              <a:rPr lang="en-US" sz="5400" kern="0" spc="-181" dirty="0" err="1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Roboto Mono" pitchFamily="34" charset="-120"/>
              </a:rPr>
              <a:t>проектирования</a:t>
            </a:r>
            <a:r>
              <a:rPr lang="en-US" sz="5400" kern="0" spc="-18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Roboto Mono" pitchFamily="34" charset="-120"/>
              </a:rPr>
              <a:t> GOF</a:t>
            </a:r>
            <a:br>
              <a:rPr lang="en-US" sz="6036" kern="0" spc="-181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</a:b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374094" y="3178672"/>
            <a:ext cx="7477601" cy="46927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itchFamily="34" charset="-120"/>
              </a:rPr>
              <a:t>Паттерны проектирования - это проверенные и эффективные решения распространенных проблем в разработке программного обеспечения. Они </a:t>
            </a:r>
            <a:r>
              <a:rPr lang="en-US" sz="1750" kern="0" spc="-35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itchFamily="34" charset="-120"/>
              </a:rPr>
              <a:t>были</a:t>
            </a:r>
            <a:r>
              <a:rPr lang="en-US" sz="175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itchFamily="34" charset="-120"/>
              </a:rPr>
              <a:t> </a:t>
            </a:r>
            <a:r>
              <a:rPr lang="en-US" sz="1750" kern="0" spc="-35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itchFamily="34" charset="-120"/>
              </a:rPr>
              <a:t>разработаны</a:t>
            </a:r>
            <a:r>
              <a:rPr lang="ru-RU" sz="175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itchFamily="34" charset="-120"/>
              </a:rPr>
              <a:t>(а скорее собраны и систематизированы)</a:t>
            </a:r>
            <a:r>
              <a:rPr lang="en-US" sz="175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itchFamily="34" charset="-120"/>
              </a:rPr>
              <a:t> "Бандой четырех" (</a:t>
            </a:r>
            <a:r>
              <a:rPr lang="ru-RU" sz="175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itchFamily="34" charset="-120"/>
              </a:rPr>
              <a:t>Эрих </a:t>
            </a:r>
            <a:r>
              <a:rPr lang="en-US" sz="1750" kern="0" spc="-35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itchFamily="34" charset="-120"/>
              </a:rPr>
              <a:t>Гамма</a:t>
            </a:r>
            <a:r>
              <a:rPr lang="en-US" sz="175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itchFamily="34" charset="-120"/>
              </a:rPr>
              <a:t>, </a:t>
            </a:r>
            <a:r>
              <a:rPr lang="ru-RU" sz="175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itchFamily="34" charset="-120"/>
              </a:rPr>
              <a:t>Ричард </a:t>
            </a:r>
            <a:r>
              <a:rPr lang="en-US" sz="1750" kern="0" spc="-35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itchFamily="34" charset="-120"/>
              </a:rPr>
              <a:t>Хелм</a:t>
            </a:r>
            <a:r>
              <a:rPr lang="en-US" sz="175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itchFamily="34" charset="-120"/>
              </a:rPr>
              <a:t>, </a:t>
            </a:r>
            <a:r>
              <a:rPr lang="ru-RU" sz="175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itchFamily="34" charset="-120"/>
              </a:rPr>
              <a:t>Ральф </a:t>
            </a:r>
            <a:r>
              <a:rPr lang="en-US" sz="1750" kern="0" spc="-35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itchFamily="34" charset="-120"/>
              </a:rPr>
              <a:t>Джонсон</a:t>
            </a:r>
            <a:r>
              <a:rPr lang="en-US" sz="175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itchFamily="34" charset="-120"/>
              </a:rPr>
              <a:t>, </a:t>
            </a:r>
            <a:r>
              <a:rPr lang="ru-RU" sz="175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itchFamily="34" charset="-120"/>
              </a:rPr>
              <a:t>Джон </a:t>
            </a:r>
            <a:r>
              <a:rPr lang="en-US" sz="1750" kern="0" spc="-35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itchFamily="34" charset="-120"/>
              </a:rPr>
              <a:t>Влиссидес</a:t>
            </a:r>
            <a:r>
              <a:rPr lang="en-US" sz="175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itchFamily="34" charset="-120"/>
              </a:rPr>
              <a:t>) и изложены в их фундаментальной книге "Паттерны </a:t>
            </a:r>
            <a:r>
              <a:rPr lang="en-US" sz="1750" kern="0" spc="-35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itchFamily="34" charset="-120"/>
              </a:rPr>
              <a:t>проектирования</a:t>
            </a:r>
            <a:r>
              <a:rPr lang="en-US" sz="175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itchFamily="34" charset="-120"/>
              </a:rPr>
              <a:t>".</a:t>
            </a:r>
            <a:br>
              <a:rPr lang="ru-RU" sz="175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itchFamily="34" charset="-120"/>
              </a:rPr>
            </a:br>
            <a:br>
              <a:rPr lang="ru-RU" sz="175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itchFamily="34" charset="-120"/>
              </a:rPr>
            </a:br>
            <a:r>
              <a:rPr lang="ru-RU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Многие из паттернов имели предысторию использования в компьютерных науках и программной инженерии до публикации их книги в 1994 году. Однако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GoF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сыграли ключевую роль в популяризации паттернов проектирования среди широкой аудитории разработчиков, предоставив унифицированный язык для обсуждения, документации и применения этих решений в практике программирования.</a:t>
            </a:r>
            <a:br>
              <a:rPr lang="ru-RU" sz="1750" kern="0" spc="-35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endParaRPr lang="en-US" sz="1750" dirty="0"/>
          </a:p>
        </p:txBody>
      </p:sp>
      <p:sp>
        <p:nvSpPr>
          <p:cNvPr id="11" name="Text 2">
            <a:extLst>
              <a:ext uri="{FF2B5EF4-FFF2-40B4-BE49-F238E27FC236}">
                <a16:creationId xmlns:a16="http://schemas.microsoft.com/office/drawing/2014/main" id="{9716D965-5945-4655-B437-F906FF363F53}"/>
              </a:ext>
            </a:extLst>
          </p:cNvPr>
          <p:cNvSpPr/>
          <p:nvPr/>
        </p:nvSpPr>
        <p:spPr>
          <a:xfrm>
            <a:off x="4808221" y="1667828"/>
            <a:ext cx="3493964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2000" kern="0" spc="-181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Gang of</a:t>
            </a:r>
            <a:r>
              <a:rPr lang="ru-RU" sz="2000" kern="0" spc="-181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 </a:t>
            </a:r>
            <a:r>
              <a:rPr lang="en-US" sz="2000" kern="0" spc="-181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four – </a:t>
            </a:r>
            <a:r>
              <a:rPr lang="ru-RU" sz="2000" kern="0" spc="-181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банда четырёх</a:t>
            </a:r>
            <a:br>
              <a:rPr lang="en-US" sz="6036" kern="0" spc="-181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</a:br>
            <a:endParaRPr lang="en-US" sz="24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1025A0C-EACA-48B2-A396-C466DF797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9161" y="0"/>
            <a:ext cx="611124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sp>
        <p:nvSpPr>
          <p:cNvPr id="14" name="Shape 2">
            <a:extLst>
              <a:ext uri="{FF2B5EF4-FFF2-40B4-BE49-F238E27FC236}">
                <a16:creationId xmlns:a16="http://schemas.microsoft.com/office/drawing/2014/main" id="{0F3538C3-8A1C-4CB0-8464-B279BF699684}"/>
              </a:ext>
            </a:extLst>
          </p:cNvPr>
          <p:cNvSpPr/>
          <p:nvPr/>
        </p:nvSpPr>
        <p:spPr>
          <a:xfrm>
            <a:off x="0" y="36214"/>
            <a:ext cx="14630400" cy="8229600"/>
          </a:xfrm>
          <a:prstGeom prst="rect">
            <a:avLst/>
          </a:prstGeom>
          <a:solidFill>
            <a:srgbClr val="212121">
              <a:alpha val="80000"/>
            </a:srgbClr>
          </a:solidFill>
          <a:ln/>
        </p:spPr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3E9480A-5381-4E18-A2EA-FAE03DF99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155" y="665810"/>
            <a:ext cx="9726126" cy="4235571"/>
          </a:xfrm>
          <a:prstGeom prst="rect">
            <a:avLst/>
          </a:prstGeom>
        </p:spPr>
      </p:pic>
      <p:sp>
        <p:nvSpPr>
          <p:cNvPr id="15" name="Text 4">
            <a:extLst>
              <a:ext uri="{FF2B5EF4-FFF2-40B4-BE49-F238E27FC236}">
                <a16:creationId xmlns:a16="http://schemas.microsoft.com/office/drawing/2014/main" id="{94ABE2A4-5AF1-4EC5-AD16-916DEBEC03BE}"/>
              </a:ext>
            </a:extLst>
          </p:cNvPr>
          <p:cNvSpPr/>
          <p:nvPr/>
        </p:nvSpPr>
        <p:spPr>
          <a:xfrm>
            <a:off x="247604" y="5717402"/>
            <a:ext cx="13997227" cy="22600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ru-RU" sz="24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Применимость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Когда заранее неизвестны типы и зависимости объектов, с которыми должен работать ваш код.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Когда вы хотите дать возможность пользователям расширять части вашего фреймворка или библиотеки</a:t>
            </a:r>
            <a:r>
              <a:rPr lang="ru-RU" sz="2400" b="1" dirty="0">
                <a:solidFill>
                  <a:schemeClr val="bg1"/>
                </a:solidFill>
                <a:latin typeface="PT Sans" panose="020B0503020203020204" pitchFamily="34" charset="-52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Избавить класс от привязки к конкретным классам продуктов</a:t>
            </a:r>
            <a:r>
              <a:rPr lang="ru-RU" sz="2400" b="1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.</a:t>
            </a:r>
            <a:endParaRPr lang="ru-RU" sz="2400" b="1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algn="just"/>
            <a:endParaRPr lang="ru-RU" sz="2400" b="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93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1B7183B-7B06-42E7-BC5D-D60813B1A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09" y="352334"/>
            <a:ext cx="5601482" cy="129558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0AE1F73-977A-478A-B6E9-DD4E015A0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1717" y="2262363"/>
            <a:ext cx="3572374" cy="194337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56815310-5062-45CA-85E6-B561606F9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7127" y="352334"/>
            <a:ext cx="6973273" cy="7163800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CB7D92C4-2A67-4A59-9BE5-4536005933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493" y="4820183"/>
            <a:ext cx="7192379" cy="269595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B0D36252-23EC-4C69-8E6D-BB0CDDE293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677" y="1714599"/>
            <a:ext cx="3620005" cy="3038899"/>
          </a:xfrm>
          <a:prstGeom prst="rect">
            <a:avLst/>
          </a:prstGeom>
        </p:spPr>
      </p:pic>
      <p:sp>
        <p:nvSpPr>
          <p:cNvPr id="34" name="Text 4">
            <a:extLst>
              <a:ext uri="{FF2B5EF4-FFF2-40B4-BE49-F238E27FC236}">
                <a16:creationId xmlns:a16="http://schemas.microsoft.com/office/drawing/2014/main" id="{380FE511-4663-47CD-9270-4F5469D79605}"/>
              </a:ext>
            </a:extLst>
          </p:cNvPr>
          <p:cNvSpPr/>
          <p:nvPr/>
        </p:nvSpPr>
        <p:spPr>
          <a:xfrm>
            <a:off x="5867791" y="7723228"/>
            <a:ext cx="8554535" cy="3693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80000"/>
              </a:lnSpc>
              <a:buSzPct val="100000"/>
            </a:pPr>
            <a:r>
              <a:rPr lang="en-US" sz="2000" kern="0" spc="-35" dirty="0">
                <a:solidFill>
                  <a:schemeClr val="accent1"/>
                </a:solidFill>
                <a:latin typeface="Söhne"/>
                <a:ea typeface="Roboto" pitchFamily="34" charset="-122"/>
              </a:rPr>
              <a:t>https://javarush.com/groups/posts/2372--patternih-proektirovanija-factorymethod</a:t>
            </a:r>
            <a:endParaRPr lang="ru-RU" sz="2000" kern="0" spc="-35" dirty="0">
              <a:solidFill>
                <a:schemeClr val="accent1"/>
              </a:solidFill>
              <a:latin typeface="Söhne"/>
              <a:ea typeface="Roboto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715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sp>
        <p:nvSpPr>
          <p:cNvPr id="4" name="Text 2"/>
          <p:cNvSpPr/>
          <p:nvPr/>
        </p:nvSpPr>
        <p:spPr>
          <a:xfrm>
            <a:off x="485418" y="553402"/>
            <a:ext cx="918281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Roboto Mono" pitchFamily="34" charset="-120"/>
              </a:rPr>
              <a:t>Паттерн "Абстрактная фабрика"</a:t>
            </a:r>
            <a:endParaRPr lang="en-US" sz="4374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485418" y="1903928"/>
            <a:ext cx="6417887" cy="25347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kern="0" spc="-35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Абстрактная фабрика - это паттерн, который предоставляет интерфейс для создания связанных или зависимых объектов без указания их конкретных классов. Это позволяет системе работать с продуктами различных семейств, не заботясь о деталях их реализации.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485417" y="5344715"/>
            <a:ext cx="6229708" cy="20752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kern="0" spc="-35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Паттерн "Абстрактная фабрика" полезен при создании приложений, которым требуется поддержка нескольких платформ или сред с похожими, но не идентичными компонентами.</a:t>
            </a:r>
            <a:endParaRPr lang="en-US" sz="2800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32D54D2B-E9B3-44CB-B9A1-ADA008970358}"/>
              </a:ext>
            </a:extLst>
          </p:cNvPr>
          <p:cNvSpPr/>
          <p:nvPr/>
        </p:nvSpPr>
        <p:spPr>
          <a:xfrm>
            <a:off x="7915277" y="1904046"/>
            <a:ext cx="6150829" cy="22107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Factory Method </a:t>
            </a:r>
            <a:r>
              <a:rPr lang="ru-RU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может быть составной частью паттерна </a:t>
            </a: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Abstract Factory.</a:t>
            </a:r>
          </a:p>
          <a:p>
            <a:pPr marL="0" indent="0">
              <a:lnSpc>
                <a:spcPts val="2799"/>
              </a:lnSpc>
              <a:buNone/>
            </a:pPr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Abstract Factory </a:t>
            </a:r>
            <a:r>
              <a:rPr lang="ru-RU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использует </a:t>
            </a: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Factory Method </a:t>
            </a:r>
            <a:r>
              <a:rPr lang="ru-RU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для создания семейств объектов.</a:t>
            </a:r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B1CBCDA-4C34-43CF-9EB9-9EA6F32C8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540" y="4316741"/>
            <a:ext cx="7744445" cy="387222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">
            <a:extLst>
              <a:ext uri="{FF2B5EF4-FFF2-40B4-BE49-F238E27FC236}">
                <a16:creationId xmlns:a16="http://schemas.microsoft.com/office/drawing/2014/main" id="{0D4230B3-B47D-4862-8596-1CC2C86CF38A}"/>
              </a:ext>
            </a:extLst>
          </p:cNvPr>
          <p:cNvSpPr/>
          <p:nvPr/>
        </p:nvSpPr>
        <p:spPr>
          <a:xfrm>
            <a:off x="0" y="-21789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sp>
        <p:nvSpPr>
          <p:cNvPr id="4" name="Text 2"/>
          <p:cNvSpPr/>
          <p:nvPr/>
        </p:nvSpPr>
        <p:spPr>
          <a:xfrm>
            <a:off x="2838093" y="518398"/>
            <a:ext cx="8954214" cy="11780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639"/>
              </a:lnSpc>
              <a:buNone/>
            </a:pPr>
            <a:r>
              <a:rPr lang="en-US" sz="3711" kern="0" spc="-111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Структура паттерна "Абстрактная фабрика"</a:t>
            </a:r>
            <a:endParaRPr lang="en-US" sz="3711" dirty="0"/>
          </a:p>
        </p:txBody>
      </p:sp>
      <p:sp>
        <p:nvSpPr>
          <p:cNvPr id="5" name="Text 3"/>
          <p:cNvSpPr/>
          <p:nvPr/>
        </p:nvSpPr>
        <p:spPr>
          <a:xfrm>
            <a:off x="2838093" y="2167533"/>
            <a:ext cx="2356366" cy="2944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19"/>
              </a:lnSpc>
              <a:buNone/>
            </a:pPr>
            <a:r>
              <a:rPr lang="en-US" sz="1855" kern="0" spc="-5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AbstractFactory</a:t>
            </a:r>
            <a:endParaRPr lang="en-US" sz="1855" dirty="0"/>
          </a:p>
        </p:txBody>
      </p:sp>
      <p:sp>
        <p:nvSpPr>
          <p:cNvPr id="6" name="Text 4"/>
          <p:cNvSpPr/>
          <p:nvPr/>
        </p:nvSpPr>
        <p:spPr>
          <a:xfrm>
            <a:off x="2838093" y="2650450"/>
            <a:ext cx="2677835" cy="27131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75"/>
              </a:lnSpc>
              <a:buNone/>
            </a:pPr>
            <a:r>
              <a:rPr lang="en-US" sz="1484" kern="0" spc="-3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Абстрактный класс или интерфейс, определяющий операции для создания абстрактных продуктов. Он декларирует интерфейс для производства семейств связанных или зависимых объектов без указания их конкретных классов.</a:t>
            </a:r>
            <a:endParaRPr lang="en-US" sz="1484" dirty="0"/>
          </a:p>
        </p:txBody>
      </p:sp>
      <p:sp>
        <p:nvSpPr>
          <p:cNvPr id="7" name="Text 5"/>
          <p:cNvSpPr/>
          <p:nvPr/>
        </p:nvSpPr>
        <p:spPr>
          <a:xfrm>
            <a:off x="5983367" y="2167533"/>
            <a:ext cx="2356366" cy="2944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19"/>
              </a:lnSpc>
              <a:buNone/>
            </a:pPr>
            <a:r>
              <a:rPr lang="en-US" sz="1855" kern="0" spc="-5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ConcreteFactory</a:t>
            </a:r>
            <a:endParaRPr lang="en-US" sz="1855" dirty="0"/>
          </a:p>
        </p:txBody>
      </p:sp>
      <p:sp>
        <p:nvSpPr>
          <p:cNvPr id="8" name="Text 6"/>
          <p:cNvSpPr/>
          <p:nvPr/>
        </p:nvSpPr>
        <p:spPr>
          <a:xfrm>
            <a:off x="5983367" y="2650450"/>
            <a:ext cx="2677835" cy="24117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75"/>
              </a:lnSpc>
              <a:buNone/>
            </a:pPr>
            <a:r>
              <a:rPr lang="en-US" sz="1484" kern="0" spc="-3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Конкретные реализации фабрик, которые наследуются от AbstractFactory и реализуют операции создания конкретных продуктов. Каждая ConcreteFactory отвечает за производство одного семейства продуктов.</a:t>
            </a:r>
            <a:endParaRPr lang="en-US" sz="1484" dirty="0"/>
          </a:p>
        </p:txBody>
      </p:sp>
      <p:sp>
        <p:nvSpPr>
          <p:cNvPr id="9" name="Text 7"/>
          <p:cNvSpPr/>
          <p:nvPr/>
        </p:nvSpPr>
        <p:spPr>
          <a:xfrm>
            <a:off x="9128641" y="2167533"/>
            <a:ext cx="2356366" cy="2944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19"/>
              </a:lnSpc>
              <a:buNone/>
            </a:pPr>
            <a:r>
              <a:rPr lang="en-US" sz="1855" kern="0" spc="-5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AbstractProduct</a:t>
            </a:r>
            <a:endParaRPr lang="en-US" sz="1855" dirty="0"/>
          </a:p>
        </p:txBody>
      </p:sp>
      <p:sp>
        <p:nvSpPr>
          <p:cNvPr id="10" name="Text 8"/>
          <p:cNvSpPr/>
          <p:nvPr/>
        </p:nvSpPr>
        <p:spPr>
          <a:xfrm>
            <a:off x="9128641" y="2650450"/>
            <a:ext cx="2677835" cy="21102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75"/>
              </a:lnSpc>
              <a:buNone/>
            </a:pPr>
            <a:r>
              <a:rPr lang="en-US" sz="1484" kern="0" spc="-3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Определяет интерфейс для типа продукта. Продукты создаются соответствующими ConcreteFactory и используются совместно с другими продуктами того же семейства.</a:t>
            </a:r>
            <a:endParaRPr lang="en-US" sz="1484" dirty="0"/>
          </a:p>
        </p:txBody>
      </p:sp>
      <p:sp>
        <p:nvSpPr>
          <p:cNvPr id="11" name="Text 9"/>
          <p:cNvSpPr/>
          <p:nvPr/>
        </p:nvSpPr>
        <p:spPr>
          <a:xfrm>
            <a:off x="2675574" y="6081831"/>
            <a:ext cx="2356366" cy="2944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19"/>
              </a:lnSpc>
              <a:buNone/>
            </a:pPr>
            <a:r>
              <a:rPr lang="en-US" sz="1855" kern="0" spc="-5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ConcreteProduct</a:t>
            </a:r>
            <a:endParaRPr lang="en-US" sz="1855" dirty="0"/>
          </a:p>
        </p:txBody>
      </p:sp>
      <p:sp>
        <p:nvSpPr>
          <p:cNvPr id="12" name="Text 10"/>
          <p:cNvSpPr/>
          <p:nvPr/>
        </p:nvSpPr>
        <p:spPr>
          <a:xfrm>
            <a:off x="2675574" y="6565403"/>
            <a:ext cx="8700790" cy="21102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75"/>
              </a:lnSpc>
              <a:buNone/>
            </a:pPr>
            <a:r>
              <a:rPr lang="en-US" sz="1484" kern="0" spc="-3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Конкретные реализации продуктов, которые создаются соответствующими ConcreteFactory. Эти продукты реализуют интерфейс, определенный в AbstractProduct.</a:t>
            </a:r>
            <a:endParaRPr lang="en-US" sz="1484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">
            <a:extLst>
              <a:ext uri="{FF2B5EF4-FFF2-40B4-BE49-F238E27FC236}">
                <a16:creationId xmlns:a16="http://schemas.microsoft.com/office/drawing/2014/main" id="{29BE9EE8-BA1B-4B1D-B13A-DB4DD36A3801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sp>
        <p:nvSpPr>
          <p:cNvPr id="4" name="Text 2"/>
          <p:cNvSpPr/>
          <p:nvPr/>
        </p:nvSpPr>
        <p:spPr>
          <a:xfrm>
            <a:off x="3621167" y="427673"/>
            <a:ext cx="7388066" cy="9720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kern="0" spc="-92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Использование паттерна "Абстрактная фабрика"</a:t>
            </a:r>
            <a:endParaRPr lang="en-US" sz="3062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167" y="1710690"/>
            <a:ext cx="777597" cy="139338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632008" y="1866186"/>
            <a:ext cx="3765709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kern="0" spc="-4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Независимость от создания объектов</a:t>
            </a:r>
            <a:endParaRPr lang="en-US" sz="1531" dirty="0"/>
          </a:p>
        </p:txBody>
      </p:sp>
      <p:sp>
        <p:nvSpPr>
          <p:cNvPr id="7" name="Text 4"/>
          <p:cNvSpPr/>
          <p:nvPr/>
        </p:nvSpPr>
        <p:spPr>
          <a:xfrm>
            <a:off x="4632008" y="2202418"/>
            <a:ext cx="6377226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Когда необходимо абстрагироваться от конкретных классов создаваемых объектов, паттерн "Абстрактная фабрика" позволяет это сделать. Это особенно полезно в больших системах, где модули не должны напрямую зависеть от реализации друг друга.</a:t>
            </a:r>
            <a:endParaRPr lang="en-US" sz="1225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167" y="3104078"/>
            <a:ext cx="777597" cy="164211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632008" y="3259574"/>
            <a:ext cx="3654981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kern="0" spc="-4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Группирование связанных продуктов</a:t>
            </a:r>
            <a:endParaRPr lang="en-US" sz="1531" dirty="0"/>
          </a:p>
        </p:txBody>
      </p:sp>
      <p:sp>
        <p:nvSpPr>
          <p:cNvPr id="10" name="Text 6"/>
          <p:cNvSpPr/>
          <p:nvPr/>
        </p:nvSpPr>
        <p:spPr>
          <a:xfrm>
            <a:off x="4632008" y="3595807"/>
            <a:ext cx="6377226" cy="9948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Если продукты должны работать вместе и вы хотите гарантировать, что клиенты используют объекты только из одного семейства, паттерн "Абстрактная фабрика" обеспечивает эту возможность. Это обеспечивает консистентность и предотвращает ошибки, связанные с несовместимостью объектов.</a:t>
            </a:r>
            <a:endParaRPr lang="en-US" sz="1225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1167" y="4746188"/>
            <a:ext cx="777597" cy="164211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4632008" y="4901684"/>
            <a:ext cx="354413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kern="0" spc="-4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Легкая замена семейств продуктов</a:t>
            </a:r>
            <a:endParaRPr lang="en-US" sz="1531" dirty="0"/>
          </a:p>
        </p:txBody>
      </p:sp>
      <p:sp>
        <p:nvSpPr>
          <p:cNvPr id="13" name="Text 8"/>
          <p:cNvSpPr/>
          <p:nvPr/>
        </p:nvSpPr>
        <p:spPr>
          <a:xfrm>
            <a:off x="4632008" y="5237917"/>
            <a:ext cx="6377226" cy="9948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Когда в вашем приложении могут использоваться различные варианты или темы, и вы хотите иметь возможность легко переключаться между ними, паттерн "Абстрактная фабрика" позволяет изменять визуальные компоненты всего приложения, используя соответствующую фабрику.</a:t>
            </a:r>
            <a:endParaRPr lang="en-US" sz="1225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1167" y="6388298"/>
            <a:ext cx="777597" cy="1642110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4632008" y="6543794"/>
            <a:ext cx="3876437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kern="0" spc="-4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Поддержка новых вариантов продуктов</a:t>
            </a:r>
            <a:endParaRPr lang="en-US" sz="1531" dirty="0"/>
          </a:p>
        </p:txBody>
      </p:sp>
      <p:sp>
        <p:nvSpPr>
          <p:cNvPr id="16" name="Text 10"/>
          <p:cNvSpPr/>
          <p:nvPr/>
        </p:nvSpPr>
        <p:spPr>
          <a:xfrm>
            <a:off x="4632008" y="6880027"/>
            <a:ext cx="6377226" cy="9948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Если продукты могут быть расширены в будущем добавлением новых семейств продуктов, паттерн "Абстрактная фабрика" обеспечивает расширяемость системы. Он позволяет добавлять новые варианты продуктов без изменения существующего кода, который использует фабрику.</a:t>
            </a:r>
            <a:endParaRPr lang="en-US" sz="1225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24B513-3C72-4C76-B499-5523E2CE8F78}"/>
              </a:ext>
            </a:extLst>
          </p:cNvPr>
          <p:cNvSpPr txBox="1"/>
          <p:nvPr/>
        </p:nvSpPr>
        <p:spPr>
          <a:xfrm>
            <a:off x="7351633" y="7629881"/>
            <a:ext cx="7315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0" spc="-35" dirty="0">
                <a:solidFill>
                  <a:schemeClr val="accent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https://www.youtube.com/watch?v=lDAmTcmnpx4&amp;ab_channel=AlexeyPashchenko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3452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sp>
        <p:nvSpPr>
          <p:cNvPr id="4" name="Text 2"/>
          <p:cNvSpPr/>
          <p:nvPr/>
        </p:nvSpPr>
        <p:spPr>
          <a:xfrm>
            <a:off x="216813" y="191246"/>
            <a:ext cx="601634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Roboto Mono" pitchFamily="34" charset="-120"/>
              </a:rPr>
              <a:t>Паттерн "Строитель"</a:t>
            </a:r>
            <a:endParaRPr lang="en-US" sz="4374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290199" y="21655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kern="0" spc="-66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 Mono" pitchFamily="34" charset="-120"/>
              </a:rPr>
              <a:t>Структура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290199" y="2639322"/>
            <a:ext cx="4784170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400" kern="0" spc="-35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Паттерн "Строитель" определяет отдельный объект для построения сложных объектов. Он скрывает детали реализации от клиента и позволяет использовать одинаковый процесс построения для получения различных представлений.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5612752" y="21914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kern="0" spc="-66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Использование</a:t>
            </a:r>
            <a:endParaRPr lang="en-US" sz="2800" dirty="0"/>
          </a:p>
        </p:txBody>
      </p:sp>
      <p:sp>
        <p:nvSpPr>
          <p:cNvPr id="8" name="Text 6"/>
          <p:cNvSpPr/>
          <p:nvPr/>
        </p:nvSpPr>
        <p:spPr>
          <a:xfrm>
            <a:off x="5601659" y="2639322"/>
            <a:ext cx="3714988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400" kern="0" spc="-35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Паттерн применяется, когда конструкция объекта сложна и изменяется во времени, либо когда необходимо поддерживать различные представления одного и того же объекта.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9843937" y="21914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kern="0" spc="-66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Преимущества</a:t>
            </a:r>
            <a:endParaRPr lang="en-US" sz="2800" dirty="0"/>
          </a:p>
        </p:txBody>
      </p:sp>
      <p:sp>
        <p:nvSpPr>
          <p:cNvPr id="10" name="Text 8"/>
          <p:cNvSpPr/>
          <p:nvPr/>
        </p:nvSpPr>
        <p:spPr>
          <a:xfrm>
            <a:off x="9843937" y="2634504"/>
            <a:ext cx="362441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400" kern="0" spc="-35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Паттерн позволяет повторно использовать код построения, изолировать сложную логику конструирования и управлять процессом создания объектов.</a:t>
            </a:r>
            <a:endParaRPr lang="en-US" sz="24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39A78E8-7FEE-4750-A2E4-5FFEF23A3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48" y="6039327"/>
            <a:ext cx="7347888" cy="1810783"/>
          </a:xfrm>
          <a:prstGeom prst="rect">
            <a:avLst/>
          </a:prstGeom>
        </p:spPr>
      </p:pic>
      <p:sp>
        <p:nvSpPr>
          <p:cNvPr id="16" name="Text 6">
            <a:extLst>
              <a:ext uri="{FF2B5EF4-FFF2-40B4-BE49-F238E27FC236}">
                <a16:creationId xmlns:a16="http://schemas.microsoft.com/office/drawing/2014/main" id="{EAB1661D-A8E6-4320-AD1C-26BC0BEAEC28}"/>
              </a:ext>
            </a:extLst>
          </p:cNvPr>
          <p:cNvSpPr/>
          <p:nvPr/>
        </p:nvSpPr>
        <p:spPr>
          <a:xfrm>
            <a:off x="216813" y="1017213"/>
            <a:ext cx="1309076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400" kern="0" spc="-35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Паттерн</a:t>
            </a:r>
            <a:r>
              <a:rPr lang="en-US" sz="2400" kern="0" spc="-35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ru-RU" sz="2400" b="0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позволяет создавать сложные объекты пошагово. Строитель даёт возможность использовать один и тот же код строительства для получения разных представлений объектов.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-5626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sp>
        <p:nvSpPr>
          <p:cNvPr id="4" name="Text 2"/>
          <p:cNvSpPr/>
          <p:nvPr/>
        </p:nvSpPr>
        <p:spPr>
          <a:xfrm>
            <a:off x="271672" y="626349"/>
            <a:ext cx="601634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 err="1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Roboto Mono" pitchFamily="34" charset="-120"/>
              </a:rPr>
              <a:t>Паттерн</a:t>
            </a:r>
            <a:r>
              <a:rPr lang="en-US" sz="4374" kern="0" spc="-13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Roboto Mono" pitchFamily="34" charset="-120"/>
              </a:rPr>
              <a:t> “</a:t>
            </a:r>
            <a:r>
              <a:rPr lang="ru-RU" sz="4374" kern="0" spc="-13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Roboto Mono" pitchFamily="34" charset="-120"/>
              </a:rPr>
              <a:t>Прототип</a:t>
            </a:r>
            <a:r>
              <a:rPr lang="en-US" sz="4374" kern="0" spc="-13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Roboto Mono" pitchFamily="34" charset="-120"/>
              </a:rPr>
              <a:t>”</a:t>
            </a:r>
            <a:endParaRPr lang="en-US" sz="4374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7FB0C882-4273-4E3E-AFD9-AAE3DE45864F}"/>
              </a:ext>
            </a:extLst>
          </p:cNvPr>
          <p:cNvSpPr/>
          <p:nvPr/>
        </p:nvSpPr>
        <p:spPr>
          <a:xfrm>
            <a:off x="271672" y="1488805"/>
            <a:ext cx="12995343" cy="18639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Fira Sans" pitchFamily="34" charset="-120"/>
              </a:rPr>
              <a:t>Паттерн "Прототип" </a:t>
            </a:r>
            <a:r>
              <a:rPr lang="en-US" sz="2400" kern="0" spc="-35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Fira Sans" pitchFamily="34" charset="-120"/>
              </a:rPr>
              <a:t>позволяет</a:t>
            </a:r>
            <a:r>
              <a:rPr lang="en-US" sz="240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Fira Sans" pitchFamily="34" charset="-120"/>
              </a:rPr>
              <a:t> создавать новые объекты путем копирования существующих. Этот подход особенно ценен, когда создание нового объекта является ресурсоемкой операцией или когда необходимо обеспечить высокую гибкость и эффективность при разработке сложных систем. </a:t>
            </a:r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3911C6-9F11-4B70-ABE0-F500C5795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522" y="3509779"/>
            <a:ext cx="10162315" cy="439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45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-5626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sp>
        <p:nvSpPr>
          <p:cNvPr id="26" name="Text 2">
            <a:extLst>
              <a:ext uri="{FF2B5EF4-FFF2-40B4-BE49-F238E27FC236}">
                <a16:creationId xmlns:a16="http://schemas.microsoft.com/office/drawing/2014/main" id="{ED855EEF-428D-4C0B-8381-77507B49E775}"/>
              </a:ext>
            </a:extLst>
          </p:cNvPr>
          <p:cNvSpPr/>
          <p:nvPr/>
        </p:nvSpPr>
        <p:spPr>
          <a:xfrm>
            <a:off x="266046" y="1509127"/>
            <a:ext cx="1013090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BF3FA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Fira Mono" pitchFamily="34" charset="-120"/>
              </a:rPr>
              <a:t>Преимущества паттерна "Прототип"</a:t>
            </a:r>
            <a:endParaRPr lang="en-US" sz="4374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7" name="Text 3">
            <a:extLst>
              <a:ext uri="{FF2B5EF4-FFF2-40B4-BE49-F238E27FC236}">
                <a16:creationId xmlns:a16="http://schemas.microsoft.com/office/drawing/2014/main" id="{E64730A4-E15B-4F42-94A9-C19E540F9FAF}"/>
              </a:ext>
            </a:extLst>
          </p:cNvPr>
          <p:cNvSpPr/>
          <p:nvPr/>
        </p:nvSpPr>
        <p:spPr>
          <a:xfrm>
            <a:off x="266046" y="279287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Гибкость</a:t>
            </a:r>
            <a:endParaRPr lang="en-US" sz="2187" dirty="0"/>
          </a:p>
        </p:txBody>
      </p:sp>
      <p:sp>
        <p:nvSpPr>
          <p:cNvPr id="28" name="Text 4">
            <a:extLst>
              <a:ext uri="{FF2B5EF4-FFF2-40B4-BE49-F238E27FC236}">
                <a16:creationId xmlns:a16="http://schemas.microsoft.com/office/drawing/2014/main" id="{7EF55B5D-AC1A-4CFF-825F-C84DB8753140}"/>
              </a:ext>
            </a:extLst>
          </p:cNvPr>
          <p:cNvSpPr/>
          <p:nvPr/>
        </p:nvSpPr>
        <p:spPr>
          <a:xfrm>
            <a:off x="266046" y="3312528"/>
            <a:ext cx="3722145" cy="35540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Паттерн "Прототип" позволяет создавать новые объекты без необходимости определения конкретных классов, что обеспечивает большую гибкость и адаптивность системы. Это особенно ценно в проектах, где требуется динамическое создание и изменение объектов.</a:t>
            </a:r>
            <a:endParaRPr lang="en-US" sz="1750" dirty="0"/>
          </a:p>
        </p:txBody>
      </p:sp>
      <p:sp>
        <p:nvSpPr>
          <p:cNvPr id="29" name="Text 5">
            <a:extLst>
              <a:ext uri="{FF2B5EF4-FFF2-40B4-BE49-F238E27FC236}">
                <a16:creationId xmlns:a16="http://schemas.microsoft.com/office/drawing/2014/main" id="{F9FF9F1E-3DA5-4D45-A309-F87946554987}"/>
              </a:ext>
            </a:extLst>
          </p:cNvPr>
          <p:cNvSpPr/>
          <p:nvPr/>
        </p:nvSpPr>
        <p:spPr>
          <a:xfrm>
            <a:off x="5005378" y="279287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Эффективность</a:t>
            </a:r>
            <a:endParaRPr lang="en-US" sz="2187" dirty="0"/>
          </a:p>
        </p:txBody>
      </p:sp>
      <p:sp>
        <p:nvSpPr>
          <p:cNvPr id="30" name="Text 6">
            <a:extLst>
              <a:ext uri="{FF2B5EF4-FFF2-40B4-BE49-F238E27FC236}">
                <a16:creationId xmlns:a16="http://schemas.microsoft.com/office/drawing/2014/main" id="{9AB49784-AE6E-4996-BDF1-7EA5DB76BBE9}"/>
              </a:ext>
            </a:extLst>
          </p:cNvPr>
          <p:cNvSpPr/>
          <p:nvPr/>
        </p:nvSpPr>
        <p:spPr>
          <a:xfrm>
            <a:off x="5005378" y="3318321"/>
            <a:ext cx="3990911" cy="39094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Клонирование объектов вместо их создания "с нуля" может быть значительно более эффективным, особенно когда процесс создания нового объекта требует больших вычислительных или временных затрат. Это позволяет оптимизировать производительность системы.</a:t>
            </a:r>
            <a:endParaRPr lang="en-US" sz="1750" dirty="0"/>
          </a:p>
        </p:txBody>
      </p:sp>
      <p:sp>
        <p:nvSpPr>
          <p:cNvPr id="31" name="Text 7">
            <a:extLst>
              <a:ext uri="{FF2B5EF4-FFF2-40B4-BE49-F238E27FC236}">
                <a16:creationId xmlns:a16="http://schemas.microsoft.com/office/drawing/2014/main" id="{0E42062D-8339-4A50-9588-F70F92C5770F}"/>
              </a:ext>
            </a:extLst>
          </p:cNvPr>
          <p:cNvSpPr/>
          <p:nvPr/>
        </p:nvSpPr>
        <p:spPr>
          <a:xfrm>
            <a:off x="9744710" y="2801287"/>
            <a:ext cx="284868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Конфиденциальность</a:t>
            </a:r>
            <a:endParaRPr lang="en-US" sz="2187" dirty="0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220B361C-3483-40F4-9701-7582EFAEDF8B}"/>
              </a:ext>
            </a:extLst>
          </p:cNvPr>
          <p:cNvSpPr/>
          <p:nvPr/>
        </p:nvSpPr>
        <p:spPr>
          <a:xfrm>
            <a:off x="9744710" y="3318321"/>
            <a:ext cx="3900952" cy="35540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Паттерн "Прототип" может помочь в обеспечении конфиденциальности содержимого объекта, предоставляя копии объектов без раскрытия их внутренней реализации. Это может быть полезно в системах, где необходимо защитить чувствительную информацию.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754473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1">
            <a:extLst>
              <a:ext uri="{FF2B5EF4-FFF2-40B4-BE49-F238E27FC236}">
                <a16:creationId xmlns:a16="http://schemas.microsoft.com/office/drawing/2014/main" id="{91786402-EE6C-4AE5-8E5B-2A5B728D0D4B}"/>
              </a:ext>
            </a:extLst>
          </p:cNvPr>
          <p:cNvSpPr/>
          <p:nvPr/>
        </p:nvSpPr>
        <p:spPr>
          <a:xfrm>
            <a:off x="-5626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sp>
        <p:nvSpPr>
          <p:cNvPr id="4" name="Text 2"/>
          <p:cNvSpPr/>
          <p:nvPr/>
        </p:nvSpPr>
        <p:spPr>
          <a:xfrm>
            <a:off x="1901100" y="931546"/>
            <a:ext cx="10816947" cy="11780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639"/>
              </a:lnSpc>
              <a:buNone/>
            </a:pPr>
            <a:r>
              <a:rPr lang="en-US" sz="4400" kern="0" spc="-111" dirty="0">
                <a:solidFill>
                  <a:srgbClr val="FBF3FA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Fira Mono" pitchFamily="34" charset="-120"/>
              </a:rPr>
              <a:t>Когда применять паттерн "Прототип"</a:t>
            </a:r>
            <a:endParaRPr lang="en-US" sz="4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2838093" y="2222540"/>
            <a:ext cx="424101" cy="424101"/>
          </a:xfrm>
          <a:prstGeom prst="roundRect">
            <a:avLst>
              <a:gd name="adj" fmla="val 13335"/>
            </a:avLst>
          </a:prstGeom>
          <a:solidFill>
            <a:srgbClr val="212126"/>
          </a:solidFill>
          <a:ln/>
        </p:spPr>
      </p:sp>
      <p:sp>
        <p:nvSpPr>
          <p:cNvPr id="6" name="Text 4"/>
          <p:cNvSpPr/>
          <p:nvPr/>
        </p:nvSpPr>
        <p:spPr>
          <a:xfrm>
            <a:off x="2969538" y="2257901"/>
            <a:ext cx="161211" cy="3533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83"/>
              </a:lnSpc>
              <a:buNone/>
            </a:pPr>
            <a:r>
              <a:rPr lang="en-US" sz="2227" kern="0" spc="-67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1</a:t>
            </a:r>
            <a:endParaRPr lang="en-US" sz="2227" dirty="0"/>
          </a:p>
        </p:txBody>
      </p:sp>
      <p:sp>
        <p:nvSpPr>
          <p:cNvPr id="7" name="Text 5"/>
          <p:cNvSpPr/>
          <p:nvPr/>
        </p:nvSpPr>
        <p:spPr>
          <a:xfrm>
            <a:off x="3450669" y="2287310"/>
            <a:ext cx="3770352" cy="5888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19"/>
              </a:lnSpc>
              <a:buNone/>
            </a:pPr>
            <a:r>
              <a:rPr lang="en-US" sz="1855" kern="0" spc="-5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Динамическое создание классов</a:t>
            </a:r>
            <a:endParaRPr lang="en-US" sz="1855" dirty="0"/>
          </a:p>
        </p:txBody>
      </p:sp>
      <p:sp>
        <p:nvSpPr>
          <p:cNvPr id="8" name="Text 6"/>
          <p:cNvSpPr/>
          <p:nvPr/>
        </p:nvSpPr>
        <p:spPr>
          <a:xfrm>
            <a:off x="3450669" y="2989183"/>
            <a:ext cx="3770352" cy="15073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75"/>
              </a:lnSpc>
              <a:buNone/>
            </a:pPr>
            <a:r>
              <a:rPr lang="en-US" sz="1484" kern="0" spc="-3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Если система должна быть независимой от того, как её продукты создаются, компонуются и представляются, и когда продукты должны клонироваться из прототипа вместо классовой иерархии.</a:t>
            </a:r>
            <a:endParaRPr lang="en-US" sz="1484" dirty="0"/>
          </a:p>
        </p:txBody>
      </p:sp>
      <p:sp>
        <p:nvSpPr>
          <p:cNvPr id="9" name="Shape 7"/>
          <p:cNvSpPr/>
          <p:nvPr/>
        </p:nvSpPr>
        <p:spPr>
          <a:xfrm>
            <a:off x="7409498" y="2222540"/>
            <a:ext cx="424101" cy="424101"/>
          </a:xfrm>
          <a:prstGeom prst="roundRect">
            <a:avLst>
              <a:gd name="adj" fmla="val 13335"/>
            </a:avLst>
          </a:prstGeom>
          <a:solidFill>
            <a:srgbClr val="212126"/>
          </a:solidFill>
          <a:ln/>
        </p:spPr>
      </p:sp>
      <p:sp>
        <p:nvSpPr>
          <p:cNvPr id="10" name="Text 8"/>
          <p:cNvSpPr/>
          <p:nvPr/>
        </p:nvSpPr>
        <p:spPr>
          <a:xfrm>
            <a:off x="7540942" y="2257901"/>
            <a:ext cx="161211" cy="3533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83"/>
              </a:lnSpc>
              <a:buNone/>
            </a:pPr>
            <a:r>
              <a:rPr lang="en-US" sz="2227" kern="0" spc="-67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2</a:t>
            </a:r>
            <a:endParaRPr lang="en-US" sz="2227" dirty="0"/>
          </a:p>
        </p:txBody>
      </p:sp>
      <p:sp>
        <p:nvSpPr>
          <p:cNvPr id="11" name="Text 9"/>
          <p:cNvSpPr/>
          <p:nvPr/>
        </p:nvSpPr>
        <p:spPr>
          <a:xfrm>
            <a:off x="8022074" y="2287310"/>
            <a:ext cx="3770352" cy="5888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19"/>
              </a:lnSpc>
              <a:buNone/>
            </a:pPr>
            <a:r>
              <a:rPr lang="en-US" sz="1855" kern="0" spc="-5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Избежание параллельной иерархии классов фабрик</a:t>
            </a:r>
            <a:endParaRPr lang="en-US" sz="1855" dirty="0"/>
          </a:p>
        </p:txBody>
      </p:sp>
      <p:sp>
        <p:nvSpPr>
          <p:cNvPr id="12" name="Text 10"/>
          <p:cNvSpPr/>
          <p:nvPr/>
        </p:nvSpPr>
        <p:spPr>
          <a:xfrm>
            <a:off x="8022074" y="2989183"/>
            <a:ext cx="3770352" cy="15073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75"/>
              </a:lnSpc>
              <a:buNone/>
            </a:pPr>
            <a:r>
              <a:rPr lang="en-US" sz="1484" kern="0" spc="-3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Использование паттерна "Прототип" может избавить от необходимости внедрения отдельной иерархии классов фабрик, соответствующей иерархии классов продуктов.</a:t>
            </a:r>
            <a:endParaRPr lang="en-US" sz="1484" dirty="0"/>
          </a:p>
        </p:txBody>
      </p:sp>
      <p:sp>
        <p:nvSpPr>
          <p:cNvPr id="13" name="Shape 11"/>
          <p:cNvSpPr/>
          <p:nvPr/>
        </p:nvSpPr>
        <p:spPr>
          <a:xfrm>
            <a:off x="2838093" y="4832271"/>
            <a:ext cx="424101" cy="424101"/>
          </a:xfrm>
          <a:prstGeom prst="roundRect">
            <a:avLst>
              <a:gd name="adj" fmla="val 13335"/>
            </a:avLst>
          </a:prstGeom>
          <a:solidFill>
            <a:srgbClr val="212126"/>
          </a:solidFill>
          <a:ln/>
        </p:spPr>
      </p:sp>
      <p:sp>
        <p:nvSpPr>
          <p:cNvPr id="14" name="Text 12"/>
          <p:cNvSpPr/>
          <p:nvPr/>
        </p:nvSpPr>
        <p:spPr>
          <a:xfrm>
            <a:off x="2969538" y="4867632"/>
            <a:ext cx="161211" cy="3533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83"/>
              </a:lnSpc>
              <a:buNone/>
            </a:pPr>
            <a:r>
              <a:rPr lang="en-US" sz="2227" kern="0" spc="-67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3</a:t>
            </a:r>
            <a:endParaRPr lang="en-US" sz="2227" dirty="0"/>
          </a:p>
        </p:txBody>
      </p:sp>
      <p:sp>
        <p:nvSpPr>
          <p:cNvPr id="15" name="Text 13"/>
          <p:cNvSpPr/>
          <p:nvPr/>
        </p:nvSpPr>
        <p:spPr>
          <a:xfrm>
            <a:off x="3450669" y="4897041"/>
            <a:ext cx="3770352" cy="5888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19"/>
              </a:lnSpc>
              <a:buNone/>
            </a:pPr>
            <a:r>
              <a:rPr lang="en-US" sz="1855" kern="0" spc="-5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Упрощение создания сложных объектов</a:t>
            </a:r>
            <a:endParaRPr lang="en-US" sz="1855" dirty="0"/>
          </a:p>
        </p:txBody>
      </p:sp>
      <p:sp>
        <p:nvSpPr>
          <p:cNvPr id="16" name="Text 14"/>
          <p:cNvSpPr/>
          <p:nvPr/>
        </p:nvSpPr>
        <p:spPr>
          <a:xfrm>
            <a:off x="3450669" y="5598914"/>
            <a:ext cx="3770352" cy="21102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75"/>
              </a:lnSpc>
              <a:buNone/>
            </a:pPr>
            <a:r>
              <a:rPr lang="en-US" sz="1484" kern="0" spc="-3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Когда объекты должны создаваться со множеством возможных конфигураций и состояний, наличие преинициализированных прототипов для каждой конфигурации позволяет легко создавать новые экземпляры путем клонирования.</a:t>
            </a:r>
            <a:endParaRPr lang="en-US" sz="1484" dirty="0"/>
          </a:p>
        </p:txBody>
      </p:sp>
      <p:sp>
        <p:nvSpPr>
          <p:cNvPr id="17" name="Shape 15"/>
          <p:cNvSpPr/>
          <p:nvPr/>
        </p:nvSpPr>
        <p:spPr>
          <a:xfrm>
            <a:off x="7409498" y="4832271"/>
            <a:ext cx="424101" cy="424101"/>
          </a:xfrm>
          <a:prstGeom prst="roundRect">
            <a:avLst>
              <a:gd name="adj" fmla="val 13335"/>
            </a:avLst>
          </a:prstGeom>
          <a:solidFill>
            <a:srgbClr val="212126"/>
          </a:solidFill>
          <a:ln/>
        </p:spPr>
      </p:sp>
      <p:sp>
        <p:nvSpPr>
          <p:cNvPr id="18" name="Text 16"/>
          <p:cNvSpPr/>
          <p:nvPr/>
        </p:nvSpPr>
        <p:spPr>
          <a:xfrm>
            <a:off x="7540942" y="4867632"/>
            <a:ext cx="161211" cy="3533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83"/>
              </a:lnSpc>
              <a:buNone/>
            </a:pPr>
            <a:r>
              <a:rPr lang="en-US" sz="2227" kern="0" spc="-67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4</a:t>
            </a:r>
            <a:endParaRPr lang="en-US" sz="2227" dirty="0"/>
          </a:p>
        </p:txBody>
      </p:sp>
      <p:sp>
        <p:nvSpPr>
          <p:cNvPr id="19" name="Text 17"/>
          <p:cNvSpPr/>
          <p:nvPr/>
        </p:nvSpPr>
        <p:spPr>
          <a:xfrm>
            <a:off x="8022074" y="4897041"/>
            <a:ext cx="3770352" cy="5888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19"/>
              </a:lnSpc>
              <a:buNone/>
            </a:pPr>
            <a:r>
              <a:rPr lang="en-US" sz="1855" kern="0" spc="-5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Обеспечение конфиденциальности</a:t>
            </a:r>
            <a:endParaRPr lang="en-US" sz="1855" dirty="0"/>
          </a:p>
        </p:txBody>
      </p:sp>
      <p:sp>
        <p:nvSpPr>
          <p:cNvPr id="20" name="Text 18"/>
          <p:cNvSpPr/>
          <p:nvPr/>
        </p:nvSpPr>
        <p:spPr>
          <a:xfrm>
            <a:off x="8022074" y="5598914"/>
            <a:ext cx="3770352" cy="1808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75"/>
              </a:lnSpc>
              <a:buNone/>
            </a:pPr>
            <a:r>
              <a:rPr lang="en-US" sz="1484" kern="0" spc="-3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Клонирование может помочь в обеспечении конфиденциальности содержимого объекта для других объектов или систем, предоставляя копию объекта без необходимости раскрывать его точную реализацию.</a:t>
            </a:r>
            <a:endParaRPr lang="en-US" sz="1484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5" name="Text 2"/>
          <p:cNvSpPr/>
          <p:nvPr/>
        </p:nvSpPr>
        <p:spPr>
          <a:xfrm>
            <a:off x="574119" y="404336"/>
            <a:ext cx="7477601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kern="0" spc="-18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Паттерн "Адаптер"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574119" y="1461433"/>
            <a:ext cx="13713381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Паттерн "Адаптер" (Adapter) </a:t>
            </a:r>
            <a:r>
              <a:rPr lang="en-US" sz="24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служит</a:t>
            </a:r>
            <a:r>
              <a:rPr lang="en-US" sz="24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для преобразования интерфейса одного класса в интерфейс другого класса, который ожидают клиенты. Это позволяет классам с несовместимыми интерфейсами работать вместе, что было бы невозможно без адаптации. Данный шаблон часто используется для обеспечения совместной работы новых классов с уже существующими классами без изменения исходного кода последних.</a:t>
            </a:r>
            <a:endParaRPr lang="en-US" sz="2400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55E9DB4-86CC-42AB-A1C0-8F2EA6BD9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185" y="3430063"/>
            <a:ext cx="10162315" cy="43952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-32293"/>
            <a:ext cx="14630400" cy="8229600"/>
          </a:xfrm>
          <a:prstGeom prst="rect">
            <a:avLst/>
          </a:prstGeom>
          <a:solidFill>
            <a:srgbClr val="212121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422553" y="521970"/>
            <a:ext cx="633293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 err="1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Порождающие</a:t>
            </a:r>
            <a:r>
              <a:rPr lang="en-US" sz="4374" kern="0" spc="-13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4374" kern="0" spc="-131" dirty="0" err="1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паттерны</a:t>
            </a:r>
            <a:r>
              <a:rPr lang="ru-RU" sz="4374" kern="0" spc="-13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kern="0" spc="-13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(создание объектов)</a:t>
            </a:r>
            <a:endParaRPr lang="en-US" sz="1600" dirty="0"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219912" y="2896462"/>
            <a:ext cx="10339628" cy="10610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000" kern="0" spc="-35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itchFamily="34" charset="-120"/>
              </a:rPr>
              <a:t>Фабричный</a:t>
            </a:r>
            <a:r>
              <a:rPr lang="en-US" sz="200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itchFamily="34" charset="-120"/>
              </a:rPr>
              <a:t> </a:t>
            </a:r>
            <a:r>
              <a:rPr lang="en-US" sz="2000" kern="0" spc="-35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itchFamily="34" charset="-120"/>
              </a:rPr>
              <a:t>метод</a:t>
            </a:r>
            <a:r>
              <a:rPr lang="en-US" sz="200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itchFamily="34" charset="-120"/>
              </a:rPr>
              <a:t> </a:t>
            </a:r>
            <a:r>
              <a:rPr lang="ru-RU" sz="200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itchFamily="34" charset="-120"/>
              </a:rPr>
              <a:t>(</a:t>
            </a:r>
            <a:r>
              <a:rPr lang="en-US" sz="200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itchFamily="34" charset="-120"/>
              </a:rPr>
              <a:t>Factory Method</a:t>
            </a:r>
            <a:r>
              <a:rPr lang="ru-RU" sz="200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itchFamily="34" charset="-120"/>
              </a:rPr>
              <a:t>) </a:t>
            </a:r>
            <a:r>
              <a:rPr lang="en-US" sz="200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itchFamily="34" charset="-120"/>
              </a:rPr>
              <a:t>: </a:t>
            </a:r>
            <a:r>
              <a:rPr lang="en-US" sz="2000" kern="0" spc="-35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itchFamily="34" charset="-120"/>
              </a:rPr>
              <a:t>Определяет</a:t>
            </a:r>
            <a:r>
              <a:rPr lang="en-US" sz="200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itchFamily="34" charset="-120"/>
              </a:rPr>
              <a:t> интерфейс создания объекта, но позволяет подклассам решать, </a:t>
            </a:r>
            <a:r>
              <a:rPr lang="en-US" sz="2000" kern="0" spc="-35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itchFamily="34" charset="-120"/>
              </a:rPr>
              <a:t>какой</a:t>
            </a:r>
            <a:r>
              <a:rPr lang="en-US" sz="200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itchFamily="34" charset="-120"/>
              </a:rPr>
              <a:t> </a:t>
            </a:r>
            <a:r>
              <a:rPr lang="en-US" sz="2000" kern="0" spc="-35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itchFamily="34" charset="-120"/>
              </a:rPr>
              <a:t>класс</a:t>
            </a:r>
            <a:r>
              <a:rPr lang="en-US" sz="200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itchFamily="34" charset="-120"/>
              </a:rPr>
              <a:t> инстанциировать.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1170381" y="5115146"/>
            <a:ext cx="10743488" cy="11569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000" kern="0" spc="-35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itchFamily="34" charset="-120"/>
              </a:rPr>
              <a:t>Абстрактная</a:t>
            </a:r>
            <a:r>
              <a:rPr lang="en-US" sz="200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itchFamily="34" charset="-120"/>
              </a:rPr>
              <a:t> </a:t>
            </a:r>
            <a:r>
              <a:rPr lang="en-US" sz="2000" kern="0" spc="-35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itchFamily="34" charset="-120"/>
              </a:rPr>
              <a:t>фабрика</a:t>
            </a:r>
            <a:r>
              <a:rPr lang="ru-RU" sz="200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itchFamily="34" charset="-120"/>
              </a:rPr>
              <a:t> (</a:t>
            </a:r>
            <a:r>
              <a:rPr lang="en-US" sz="200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itchFamily="34" charset="-120"/>
              </a:rPr>
              <a:t>Abstract Factory): Предоставляет интерфейс для создания семейства взаимосвязанных или взаимозависимых объектов без указания их конкретных классов.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170381" y="6489771"/>
            <a:ext cx="11109248" cy="12613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000" b="1" kern="0" spc="-35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itchFamily="34" charset="-120"/>
              </a:rPr>
              <a:t>Строитель</a:t>
            </a:r>
            <a:r>
              <a:rPr lang="en-US" sz="2000" b="1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itchFamily="34" charset="-120"/>
              </a:rPr>
              <a:t> (Builder):</a:t>
            </a:r>
            <a:r>
              <a:rPr lang="en-US" sz="200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itchFamily="34" charset="-120"/>
              </a:rPr>
              <a:t> Отделяет построение сложного объекта от его представления, так что один и тот же процесс построения может создать различные представления.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 4">
            <a:extLst>
              <a:ext uri="{FF2B5EF4-FFF2-40B4-BE49-F238E27FC236}">
                <a16:creationId xmlns:a16="http://schemas.microsoft.com/office/drawing/2014/main" id="{CA686A44-1328-4033-9BCE-04BFDC5B10E6}"/>
              </a:ext>
            </a:extLst>
          </p:cNvPr>
          <p:cNvSpPr/>
          <p:nvPr/>
        </p:nvSpPr>
        <p:spPr>
          <a:xfrm>
            <a:off x="1219912" y="1766918"/>
            <a:ext cx="10545369" cy="10610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Font typeface="Arial" panose="020B0604020202020204" pitchFamily="34" charset="0"/>
              <a:buChar char="•"/>
            </a:pPr>
            <a:r>
              <a:rPr lang="ru-RU" sz="200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Одиночка (</a:t>
            </a:r>
            <a:r>
              <a:rPr lang="en-US" sz="200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Singleton): </a:t>
            </a:r>
            <a:r>
              <a:rPr lang="ru-RU" sz="200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Обеспечивает создание только одного экземпляра класса, предоставляет к нему глобальную точку доступа.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E963254E-6D09-4A92-97DC-7760BFF9C0BE}"/>
              </a:ext>
            </a:extLst>
          </p:cNvPr>
          <p:cNvSpPr/>
          <p:nvPr/>
        </p:nvSpPr>
        <p:spPr>
          <a:xfrm>
            <a:off x="1219911" y="4022165"/>
            <a:ext cx="10644429" cy="8753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Font typeface="Arial" panose="020B0604020202020204" pitchFamily="34" charset="0"/>
              <a:buChar char="•"/>
            </a:pPr>
            <a:r>
              <a:rPr lang="ru-RU" sz="200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itchFamily="34" charset="-120"/>
              </a:rPr>
              <a:t>Прототип (</a:t>
            </a:r>
            <a:r>
              <a:rPr lang="en-US" sz="200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itchFamily="34" charset="-120"/>
              </a:rPr>
              <a:t>Prototype</a:t>
            </a:r>
            <a:r>
              <a:rPr lang="ru-RU" sz="200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itchFamily="34" charset="-120"/>
              </a:rPr>
              <a:t>) </a:t>
            </a:r>
            <a:r>
              <a:rPr lang="en-US" sz="200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itchFamily="34" charset="-120"/>
              </a:rPr>
              <a:t>: </a:t>
            </a:r>
            <a:r>
              <a:rPr lang="ru-RU" sz="200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itchFamily="34" charset="-120"/>
              </a:rPr>
              <a:t>Позволяет копировать объекты не вдаваясь в подробности их реализации.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11" name="Text 2">
            <a:extLst>
              <a:ext uri="{FF2B5EF4-FFF2-40B4-BE49-F238E27FC236}">
                <a16:creationId xmlns:a16="http://schemas.microsoft.com/office/drawing/2014/main" id="{B232B315-49D2-427E-9529-B6716C630B6B}"/>
              </a:ext>
            </a:extLst>
          </p:cNvPr>
          <p:cNvSpPr/>
          <p:nvPr/>
        </p:nvSpPr>
        <p:spPr>
          <a:xfrm>
            <a:off x="574118" y="523100"/>
            <a:ext cx="8248055" cy="694373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Структура паттерна "Адаптер"</a:t>
            </a:r>
            <a:endParaRPr lang="en-US" sz="4374" dirty="0"/>
          </a:p>
        </p:txBody>
      </p:sp>
      <p:sp>
        <p:nvSpPr>
          <p:cNvPr id="12" name="Text 3">
            <a:extLst>
              <a:ext uri="{FF2B5EF4-FFF2-40B4-BE49-F238E27FC236}">
                <a16:creationId xmlns:a16="http://schemas.microsoft.com/office/drawing/2014/main" id="{7FDBFFA0-2B45-43BE-BCAC-E2A1F3363E45}"/>
              </a:ext>
            </a:extLst>
          </p:cNvPr>
          <p:cNvSpPr/>
          <p:nvPr/>
        </p:nvSpPr>
        <p:spPr>
          <a:xfrm>
            <a:off x="574119" y="1581208"/>
            <a:ext cx="1371338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Паттерн "Адаптер" может быть реализован двумя основными способами: через наследование (классовый адаптер) и через композицию (объектный адаптер). Классовый адаптер использует множественное наследование (которое поддерживается не во всех языках программирования, например, не в Java) для адаптации одного интерфейса к другому. Объектный адаптер использует композицию объектов для достижения той же цели.</a:t>
            </a:r>
            <a:endParaRPr lang="en-US" sz="2000" dirty="0"/>
          </a:p>
        </p:txBody>
      </p:sp>
      <p:sp>
        <p:nvSpPr>
          <p:cNvPr id="13" name="Text 4">
            <a:extLst>
              <a:ext uri="{FF2B5EF4-FFF2-40B4-BE49-F238E27FC236}">
                <a16:creationId xmlns:a16="http://schemas.microsoft.com/office/drawing/2014/main" id="{196FC1C3-FC78-44E3-A56B-BF77B74302CC}"/>
              </a:ext>
            </a:extLst>
          </p:cNvPr>
          <p:cNvSpPr/>
          <p:nvPr/>
        </p:nvSpPr>
        <p:spPr>
          <a:xfrm>
            <a:off x="574118" y="37187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600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Классовый адаптер</a:t>
            </a:r>
            <a:endParaRPr lang="en-US" sz="3600" dirty="0"/>
          </a:p>
        </p:txBody>
      </p:sp>
      <p:sp>
        <p:nvSpPr>
          <p:cNvPr id="14" name="Text 5">
            <a:extLst>
              <a:ext uri="{FF2B5EF4-FFF2-40B4-BE49-F238E27FC236}">
                <a16:creationId xmlns:a16="http://schemas.microsoft.com/office/drawing/2014/main" id="{AEB64D6E-BDD3-4481-A382-1C28D6C00202}"/>
              </a:ext>
            </a:extLst>
          </p:cNvPr>
          <p:cNvSpPr/>
          <p:nvPr/>
        </p:nvSpPr>
        <p:spPr>
          <a:xfrm>
            <a:off x="574118" y="4426382"/>
            <a:ext cx="500622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Использует множественное наследование для адаптации одного интерфейса к другому. Этот подход менее гибкий, так как зависит от поддержки множественного наследования в используемом языке программирования.</a:t>
            </a:r>
            <a:endParaRPr lang="en-US" sz="2000" dirty="0"/>
          </a:p>
        </p:txBody>
      </p:sp>
      <p:sp>
        <p:nvSpPr>
          <p:cNvPr id="15" name="Text 6">
            <a:extLst>
              <a:ext uri="{FF2B5EF4-FFF2-40B4-BE49-F238E27FC236}">
                <a16:creationId xmlns:a16="http://schemas.microsoft.com/office/drawing/2014/main" id="{134D4DB4-9CED-42B6-9DC4-4591956D0A13}"/>
              </a:ext>
            </a:extLst>
          </p:cNvPr>
          <p:cNvSpPr/>
          <p:nvPr/>
        </p:nvSpPr>
        <p:spPr>
          <a:xfrm>
            <a:off x="7200900" y="37660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4000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Объектный адаптер</a:t>
            </a:r>
            <a:endParaRPr lang="en-US" sz="4000" dirty="0"/>
          </a:p>
        </p:txBody>
      </p:sp>
      <p:sp>
        <p:nvSpPr>
          <p:cNvPr id="16" name="Text 7">
            <a:extLst>
              <a:ext uri="{FF2B5EF4-FFF2-40B4-BE49-F238E27FC236}">
                <a16:creationId xmlns:a16="http://schemas.microsoft.com/office/drawing/2014/main" id="{8F24F987-078E-44DF-AE8B-0C2960B9EBB9}"/>
              </a:ext>
            </a:extLst>
          </p:cNvPr>
          <p:cNvSpPr/>
          <p:nvPr/>
        </p:nvSpPr>
        <p:spPr>
          <a:xfrm>
            <a:off x="7200900" y="4426382"/>
            <a:ext cx="500622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Использует композицию объектов для достижения той же цели, что и классовый адаптер. Этот подход более гибкий, так как не зависит от особенностей языка программирования.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6032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11" name="Text 2">
            <a:extLst>
              <a:ext uri="{FF2B5EF4-FFF2-40B4-BE49-F238E27FC236}">
                <a16:creationId xmlns:a16="http://schemas.microsoft.com/office/drawing/2014/main" id="{B232B315-49D2-427E-9529-B6716C630B6B}"/>
              </a:ext>
            </a:extLst>
          </p:cNvPr>
          <p:cNvSpPr/>
          <p:nvPr/>
        </p:nvSpPr>
        <p:spPr>
          <a:xfrm>
            <a:off x="574118" y="523100"/>
            <a:ext cx="12699922" cy="694373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468"/>
              </a:lnSpc>
              <a:buNone/>
            </a:pPr>
            <a:r>
              <a:rPr lang="en-US" sz="6000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“</a:t>
            </a:r>
            <a:r>
              <a:rPr lang="ru-RU" sz="6000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Декоратор</a:t>
            </a:r>
            <a:r>
              <a:rPr lang="en-US" sz="6000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”</a:t>
            </a:r>
            <a:r>
              <a:rPr lang="ru-RU" sz="6000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или Оболочка(</a:t>
            </a:r>
            <a:r>
              <a:rPr lang="en-US" sz="6000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Wrapper</a:t>
            </a:r>
            <a:r>
              <a:rPr lang="ru-RU" sz="6000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)</a:t>
            </a:r>
            <a:endParaRPr lang="en-US" sz="6000" dirty="0"/>
          </a:p>
        </p:txBody>
      </p:sp>
      <p:sp>
        <p:nvSpPr>
          <p:cNvPr id="12" name="Text 3">
            <a:extLst>
              <a:ext uri="{FF2B5EF4-FFF2-40B4-BE49-F238E27FC236}">
                <a16:creationId xmlns:a16="http://schemas.microsoft.com/office/drawing/2014/main" id="{7FDBFFA0-2B45-43BE-BCAC-E2A1F3363E45}"/>
              </a:ext>
            </a:extLst>
          </p:cNvPr>
          <p:cNvSpPr/>
          <p:nvPr/>
        </p:nvSpPr>
        <p:spPr>
          <a:xfrm>
            <a:off x="574119" y="1581208"/>
            <a:ext cx="1371338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Паттерн</a:t>
            </a:r>
            <a:r>
              <a:rPr lang="en-US" sz="24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“</a:t>
            </a:r>
            <a:r>
              <a:rPr lang="ru-RU" sz="24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Декоратор</a:t>
            </a:r>
            <a:r>
              <a:rPr lang="en-US" sz="24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” </a:t>
            </a:r>
            <a:r>
              <a:rPr lang="ru-RU" sz="2400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предназначен для динамического подключения дополнительного поведения к объекту. Шаблон Декоратор предоставляет хорошую и гибкую альтернативу практике создания подклассов с целью расширения функциональности.</a:t>
            </a:r>
            <a:endParaRPr lang="en-US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4ECB9D-A670-402F-B306-2F3329F37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026" y="3311299"/>
            <a:ext cx="10162315" cy="439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95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D3C506F-952D-4417-9415-EA7C74433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584" y="634364"/>
            <a:ext cx="6651364" cy="256984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331EA9-46C7-4200-9E63-F4CA583D2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5" y="3204209"/>
            <a:ext cx="8951595" cy="483102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7286DE1-1685-44C4-B70E-EB2E4AF76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90" y="422910"/>
            <a:ext cx="5143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52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02F7F0-500A-4206-A24E-AA10546C5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" y="331469"/>
            <a:ext cx="7932420" cy="5701427"/>
          </a:xfrm>
          <a:prstGeom prst="rect">
            <a:avLst/>
          </a:prstGeom>
        </p:spPr>
      </p:pic>
      <p:sp>
        <p:nvSpPr>
          <p:cNvPr id="9" name="Text 4">
            <a:extLst>
              <a:ext uri="{FF2B5EF4-FFF2-40B4-BE49-F238E27FC236}">
                <a16:creationId xmlns:a16="http://schemas.microsoft.com/office/drawing/2014/main" id="{62B7AACB-51BA-4764-B49E-5090E1FEE3FE}"/>
              </a:ext>
            </a:extLst>
          </p:cNvPr>
          <p:cNvSpPr/>
          <p:nvPr/>
        </p:nvSpPr>
        <p:spPr>
          <a:xfrm>
            <a:off x="8794781" y="7660951"/>
            <a:ext cx="5660359" cy="3693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80000"/>
              </a:lnSpc>
              <a:buSzPct val="100000"/>
            </a:pPr>
            <a:r>
              <a:rPr lang="en-US" sz="2000" kern="0" spc="-35" dirty="0">
                <a:solidFill>
                  <a:schemeClr val="accent1"/>
                </a:solidFill>
                <a:latin typeface="Söhne"/>
                <a:ea typeface="Roboto" pitchFamily="34" charset="-122"/>
              </a:rPr>
              <a:t>https://refactoring.guru/ru/design-patterns/decorator</a:t>
            </a:r>
            <a:endParaRPr lang="ru-RU" sz="2000" kern="0" spc="-35" dirty="0">
              <a:solidFill>
                <a:schemeClr val="accent1"/>
              </a:solidFill>
              <a:latin typeface="Söhne"/>
              <a:ea typeface="Roboto" pitchFamily="34" charset="-122"/>
            </a:endParaRPr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1AA1B947-276E-4D8D-B067-1C7201778ABF}"/>
              </a:ext>
            </a:extLst>
          </p:cNvPr>
          <p:cNvSpPr/>
          <p:nvPr/>
        </p:nvSpPr>
        <p:spPr>
          <a:xfrm>
            <a:off x="7475219" y="692704"/>
            <a:ext cx="7071359" cy="4199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r>
              <a:rPr lang="ru-RU" sz="2400" b="0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Последняя обёртка в списке и будет тем объектом, с которым клиент будет работать в остальное время. Для остального клиентского кода, по сути, ничего не изменится, ведь все обёртки имеют точно такой же интерфейс, что и базовый класс оповещений.</a:t>
            </a:r>
          </a:p>
          <a:p>
            <a:pPr algn="l"/>
            <a:r>
              <a:rPr lang="ru-RU" sz="2400" b="0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Таким же образом можно изменять не только способ доставки оповещений, но и форматирование, список адресатов и так далее. К тому же клиент может «</a:t>
            </a:r>
            <a:r>
              <a:rPr lang="ru-RU" sz="2400" b="0" i="0" dirty="0" err="1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дообернуть</a:t>
            </a:r>
            <a:r>
              <a:rPr lang="ru-RU" sz="2400" b="0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» объект любыми другими обёртками, когда ему захочется.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B15DA08-0F2E-4668-9A6A-CD49807D5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799" y="5179071"/>
            <a:ext cx="4305901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24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8B934639-C18A-4D93-A365-7276C9D54ED9}"/>
              </a:ext>
            </a:extLst>
          </p:cNvPr>
          <p:cNvSpPr/>
          <p:nvPr/>
        </p:nvSpPr>
        <p:spPr>
          <a:xfrm>
            <a:off x="574119" y="2122228"/>
            <a:ext cx="5765721" cy="52691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3200" b="0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 Большая гибкость, чем у наследования.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200" b="0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 Позволяет добавлять обязанности на лету.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200" b="0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 Можно добавлять несколько новых обязанностей сразу.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200" b="0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 Позволяет иметь несколько мелких объектов вместо одного объекта на все случаи жизни.</a:t>
            </a:r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C391F0B4-2E52-4BA4-BF19-B562EFE4701F}"/>
              </a:ext>
            </a:extLst>
          </p:cNvPr>
          <p:cNvSpPr/>
          <p:nvPr/>
        </p:nvSpPr>
        <p:spPr>
          <a:xfrm>
            <a:off x="574119" y="1089718"/>
            <a:ext cx="3812500" cy="6781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r>
              <a:rPr lang="ru-RU" sz="4000" dirty="0">
                <a:solidFill>
                  <a:schemeClr val="bg1"/>
                </a:solidFill>
                <a:latin typeface="PT Sans" panose="020B0503020203020204" pitchFamily="34" charset="-52"/>
              </a:rPr>
              <a:t>Преимущества</a:t>
            </a:r>
            <a:endParaRPr lang="ru-RU" sz="4000" b="0" i="0" dirty="0">
              <a:solidFill>
                <a:schemeClr val="bg1"/>
              </a:solidFill>
              <a:effectLst/>
              <a:latin typeface="PT Sans" panose="020B0503020203020204" pitchFamily="34" charset="-52"/>
            </a:endParaRPr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3BBBB343-4BFC-4F9D-A1B4-8E6E5F227186}"/>
              </a:ext>
            </a:extLst>
          </p:cNvPr>
          <p:cNvSpPr/>
          <p:nvPr/>
        </p:nvSpPr>
        <p:spPr>
          <a:xfrm>
            <a:off x="7912179" y="1105016"/>
            <a:ext cx="3812500" cy="6781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r>
              <a:rPr lang="ru-RU" sz="4000" dirty="0">
                <a:solidFill>
                  <a:schemeClr val="bg1"/>
                </a:solidFill>
                <a:latin typeface="PT Sans" panose="020B0503020203020204" pitchFamily="34" charset="-52"/>
              </a:rPr>
              <a:t>Недостатки</a:t>
            </a:r>
            <a:endParaRPr lang="ru-RU" sz="4000" b="0" i="0" dirty="0">
              <a:solidFill>
                <a:schemeClr val="bg1"/>
              </a:solidFill>
              <a:effectLst/>
              <a:latin typeface="PT Sans" panose="020B0503020203020204" pitchFamily="34" charset="-52"/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36E9D26-E114-477D-9A8D-310095F82BE5}"/>
              </a:ext>
            </a:extLst>
          </p:cNvPr>
          <p:cNvSpPr/>
          <p:nvPr/>
        </p:nvSpPr>
        <p:spPr>
          <a:xfrm>
            <a:off x="7912179" y="2122228"/>
            <a:ext cx="5765721" cy="52691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3200" b="0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Трудно конфигурировать многократно обёрнутые объекты.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200" b="0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 Обилие крошечных 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1233610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9B2EB14E-7041-483A-879C-B824B4869CBA}"/>
              </a:ext>
            </a:extLst>
          </p:cNvPr>
          <p:cNvSpPr/>
          <p:nvPr/>
        </p:nvSpPr>
        <p:spPr>
          <a:xfrm>
            <a:off x="574118" y="523100"/>
            <a:ext cx="12699922" cy="694373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468"/>
              </a:lnSpc>
              <a:buNone/>
            </a:pPr>
            <a:r>
              <a:rPr lang="en-US" sz="6000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“</a:t>
            </a:r>
            <a:r>
              <a:rPr lang="ru-RU" sz="6000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Прокси</a:t>
            </a:r>
            <a:r>
              <a:rPr lang="en-US" sz="6000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”</a:t>
            </a:r>
            <a:r>
              <a:rPr lang="ru-RU" sz="6000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(</a:t>
            </a:r>
            <a:r>
              <a:rPr lang="en-US" sz="6000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Proxy</a:t>
            </a:r>
            <a:r>
              <a:rPr lang="ru-RU" sz="6000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)</a:t>
            </a:r>
            <a:endParaRPr lang="en-US" sz="6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96BD7F-0EE6-44DF-B0A5-9359FB647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42" y="1299979"/>
            <a:ext cx="10162315" cy="4395201"/>
          </a:xfrm>
          <a:prstGeom prst="rect">
            <a:avLst/>
          </a:prstGeom>
        </p:spPr>
      </p:pic>
      <p:sp>
        <p:nvSpPr>
          <p:cNvPr id="11" name="Text 3">
            <a:extLst>
              <a:ext uri="{FF2B5EF4-FFF2-40B4-BE49-F238E27FC236}">
                <a16:creationId xmlns:a16="http://schemas.microsoft.com/office/drawing/2014/main" id="{FD6D3B07-A8E4-4374-B47B-610EBD523160}"/>
              </a:ext>
            </a:extLst>
          </p:cNvPr>
          <p:cNvSpPr/>
          <p:nvPr/>
        </p:nvSpPr>
        <p:spPr>
          <a:xfrm>
            <a:off x="671942" y="5787968"/>
            <a:ext cx="12809221" cy="15958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r>
              <a:rPr lang="ru-RU" sz="2400" b="1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Заместитель</a:t>
            </a:r>
            <a:r>
              <a:rPr lang="ru-RU" sz="2400" b="0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 — это структурный паттерн проектирования, который позволяет подставлять вместо реальных объектов специальные объекты-заменители. Эти объекты перехватывают вызовы к оригинальному объекту, позволяя сделать что-то </a:t>
            </a:r>
            <a:r>
              <a:rPr lang="ru-RU" sz="2400" b="0" i="1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до</a:t>
            </a:r>
            <a:r>
              <a:rPr lang="ru-RU" sz="2400" b="0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 или </a:t>
            </a:r>
            <a:r>
              <a:rPr lang="ru-RU" sz="2400" b="0" i="1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после</a:t>
            </a:r>
            <a:r>
              <a:rPr lang="ru-RU" sz="2400" b="0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 передачи вызова оригиналу.</a:t>
            </a:r>
          </a:p>
        </p:txBody>
      </p:sp>
    </p:spTree>
    <p:extLst>
      <p:ext uri="{BB962C8B-B14F-4D97-AF65-F5344CB8AC3E}">
        <p14:creationId xmlns:p14="http://schemas.microsoft.com/office/powerpoint/2010/main" val="1856186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FD6D3B07-A8E4-4374-B47B-610EBD523160}"/>
              </a:ext>
            </a:extLst>
          </p:cNvPr>
          <p:cNvSpPr/>
          <p:nvPr/>
        </p:nvSpPr>
        <p:spPr>
          <a:xfrm>
            <a:off x="481442" y="568268"/>
            <a:ext cx="12809221" cy="69907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r>
              <a:rPr lang="ru-RU" sz="4000" b="1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Применимость</a:t>
            </a:r>
            <a:br>
              <a:rPr lang="en-US" sz="4000" b="1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</a:br>
            <a:endParaRPr lang="ru-RU" sz="4000" b="1" i="0" dirty="0">
              <a:solidFill>
                <a:schemeClr val="bg1"/>
              </a:solidFill>
              <a:effectLst/>
              <a:latin typeface="PT Sans" panose="020B0503020203020204" pitchFamily="34" charset="-52"/>
            </a:endParaRPr>
          </a:p>
          <a:p>
            <a:pPr algn="l"/>
            <a:r>
              <a:rPr lang="ru-RU" sz="2800" b="1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 Ленивая инициализация (виртуальный прокси). Когда у вас есть тяжёлый объект, грузящий данные из файловой системы или базы данных.</a:t>
            </a:r>
            <a:br>
              <a:rPr lang="en-US" sz="2800" b="1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</a:br>
            <a:br>
              <a:rPr lang="en-US" sz="2800" b="1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</a:br>
            <a:r>
              <a:rPr lang="ru-RU" sz="2800" b="1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Защита доступа (защищающий прокси). Когда в программе есть разные типы пользователей, и вам хочется защищать объект от неавторизованного доступа. Например, если ваши объекты — это важная часть операционной системы, а пользователи — сторонние программы (хорошие или вредоносные).</a:t>
            </a:r>
            <a:br>
              <a:rPr lang="en-US" sz="2800" b="1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</a:br>
            <a:br>
              <a:rPr lang="en-US" sz="2800" b="1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</a:br>
            <a:r>
              <a:rPr lang="ru-RU" sz="2800" b="1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Логирование запросов (</a:t>
            </a:r>
            <a:r>
              <a:rPr lang="ru-RU" sz="2800" b="1" i="0" dirty="0" err="1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логирующий</a:t>
            </a:r>
            <a:r>
              <a:rPr lang="ru-RU" sz="2800" b="1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 прокси). Когда требуется хранить историю обращений к сервисному объекту.</a:t>
            </a:r>
            <a:br>
              <a:rPr lang="en-US" sz="2800" b="1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</a:br>
            <a:br>
              <a:rPr lang="en-US" sz="2800" b="1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</a:br>
            <a:r>
              <a:rPr lang="ru-RU" sz="2800" b="1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Кеширование объектов («умная» ссылка). Когда нужно кешировать результаты запросов клиентов и управлять их жизненным циклом.</a:t>
            </a:r>
          </a:p>
        </p:txBody>
      </p:sp>
    </p:spTree>
    <p:extLst>
      <p:ext uri="{BB962C8B-B14F-4D97-AF65-F5344CB8AC3E}">
        <p14:creationId xmlns:p14="http://schemas.microsoft.com/office/powerpoint/2010/main" val="1790801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5" name="Text 2"/>
          <p:cNvSpPr/>
          <p:nvPr/>
        </p:nvSpPr>
        <p:spPr>
          <a:xfrm>
            <a:off x="574119" y="404336"/>
            <a:ext cx="9324261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kern="0" spc="-18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“</a:t>
            </a:r>
            <a:r>
              <a:rPr lang="ru-RU" sz="6036" b="1" kern="0" spc="-18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Компоновщик</a:t>
            </a:r>
            <a:r>
              <a:rPr lang="en-US" sz="6036" b="1" kern="0" spc="-18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”</a:t>
            </a:r>
            <a:r>
              <a:rPr lang="ru-RU" sz="6036" b="1" kern="0" spc="-18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(</a:t>
            </a:r>
            <a:r>
              <a:rPr lang="en-US" sz="6036" b="1" kern="0" spc="-18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Composite)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574119" y="1461433"/>
            <a:ext cx="13713381" cy="8017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2000" b="1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Компоновщик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 — это структурный паттерн проектирования, который позволяет сгруппировать множество объектов в древовидную структуру, а затем работать с ней так, как будто это единичный объект.</a:t>
            </a:r>
          </a:p>
          <a:p>
            <a:pPr marL="0" indent="0">
              <a:lnSpc>
                <a:spcPts val="2799"/>
              </a:lnSpc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E284B5-8948-4E5B-9A13-5304E5441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057" y="3059640"/>
            <a:ext cx="6096000" cy="3810000"/>
          </a:xfrm>
          <a:prstGeom prst="rect">
            <a:avLst/>
          </a:prstGeom>
        </p:spPr>
      </p:pic>
      <p:sp>
        <p:nvSpPr>
          <p:cNvPr id="11" name="Text 3">
            <a:extLst>
              <a:ext uri="{FF2B5EF4-FFF2-40B4-BE49-F238E27FC236}">
                <a16:creationId xmlns:a16="http://schemas.microsoft.com/office/drawing/2014/main" id="{94DC4523-2545-4EA0-BD41-239113AEFFCC}"/>
              </a:ext>
            </a:extLst>
          </p:cNvPr>
          <p:cNvSpPr/>
          <p:nvPr/>
        </p:nvSpPr>
        <p:spPr>
          <a:xfrm>
            <a:off x="574118" y="2823985"/>
            <a:ext cx="7477601" cy="958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r>
              <a:rPr lang="ru-RU" b="1" i="0" dirty="0">
                <a:solidFill>
                  <a:srgbClr val="ECECEC"/>
                </a:solidFill>
                <a:effectLst/>
                <a:latin typeface="Söhne"/>
              </a:rPr>
              <a:t>Компонент (</a:t>
            </a:r>
            <a:r>
              <a:rPr lang="ru-RU" b="1" i="0" dirty="0" err="1">
                <a:solidFill>
                  <a:srgbClr val="ECECEC"/>
                </a:solidFill>
                <a:effectLst/>
                <a:latin typeface="Söhne"/>
              </a:rPr>
              <a:t>Component</a:t>
            </a:r>
            <a:r>
              <a:rPr lang="ru-RU" b="1" i="0" dirty="0">
                <a:solidFill>
                  <a:srgbClr val="ECECEC"/>
                </a:solidFill>
                <a:effectLst/>
                <a:latin typeface="Söhne"/>
              </a:rPr>
              <a:t>)</a:t>
            </a:r>
          </a:p>
          <a:p>
            <a:pPr algn="l"/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Это абстрактный класс или интерфейс, определяющий общие операции для как простых, так и составных объектов иерархии.</a:t>
            </a:r>
          </a:p>
        </p:txBody>
      </p:sp>
      <p:sp>
        <p:nvSpPr>
          <p:cNvPr id="12" name="Text 3">
            <a:extLst>
              <a:ext uri="{FF2B5EF4-FFF2-40B4-BE49-F238E27FC236}">
                <a16:creationId xmlns:a16="http://schemas.microsoft.com/office/drawing/2014/main" id="{7FEE60CE-A4BE-48DF-B1C8-14E779F5F46F}"/>
              </a:ext>
            </a:extLst>
          </p:cNvPr>
          <p:cNvSpPr/>
          <p:nvPr/>
        </p:nvSpPr>
        <p:spPr>
          <a:xfrm>
            <a:off x="574118" y="2354402"/>
            <a:ext cx="6741081" cy="4480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2400" dirty="0">
                <a:solidFill>
                  <a:srgbClr val="ECECEC"/>
                </a:solidFill>
                <a:latin typeface="Söhne"/>
              </a:rPr>
              <a:t>О</a:t>
            </a:r>
            <a:r>
              <a:rPr lang="ru-RU" sz="2400" b="0" i="0" dirty="0">
                <a:solidFill>
                  <a:srgbClr val="ECECEC"/>
                </a:solidFill>
                <a:effectLst/>
                <a:latin typeface="Söhne"/>
              </a:rPr>
              <a:t>сновные концепции паттерна "Компоновщик":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 3">
            <a:extLst>
              <a:ext uri="{FF2B5EF4-FFF2-40B4-BE49-F238E27FC236}">
                <a16:creationId xmlns:a16="http://schemas.microsoft.com/office/drawing/2014/main" id="{3206F621-4936-4B64-9379-54F46D674DBF}"/>
              </a:ext>
            </a:extLst>
          </p:cNvPr>
          <p:cNvSpPr/>
          <p:nvPr/>
        </p:nvSpPr>
        <p:spPr>
          <a:xfrm>
            <a:off x="574117" y="3934601"/>
            <a:ext cx="7477601" cy="958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r>
              <a:rPr lang="ru-RU" b="1" i="0" dirty="0">
                <a:solidFill>
                  <a:srgbClr val="ECECEC"/>
                </a:solidFill>
                <a:effectLst/>
                <a:latin typeface="Söhne"/>
              </a:rPr>
              <a:t>Лист (</a:t>
            </a:r>
            <a:r>
              <a:rPr lang="ru-RU" b="1" i="0" dirty="0" err="1">
                <a:solidFill>
                  <a:srgbClr val="ECECEC"/>
                </a:solidFill>
                <a:effectLst/>
                <a:latin typeface="Söhne"/>
              </a:rPr>
              <a:t>Leaf</a:t>
            </a:r>
            <a:r>
              <a:rPr lang="ru-RU" b="1" i="0" dirty="0">
                <a:solidFill>
                  <a:srgbClr val="ECECEC"/>
                </a:solidFill>
                <a:effectLst/>
                <a:latin typeface="Söhne"/>
              </a:rPr>
              <a:t>)</a:t>
            </a:r>
          </a:p>
          <a:p>
            <a:pPr algn="l"/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Это классы, представляющие конечные (неделимые) объекты структуры. Лист не может иметь дочерних элементов.</a:t>
            </a:r>
          </a:p>
        </p:txBody>
      </p:sp>
      <p:sp>
        <p:nvSpPr>
          <p:cNvPr id="14" name="Text 3">
            <a:extLst>
              <a:ext uri="{FF2B5EF4-FFF2-40B4-BE49-F238E27FC236}">
                <a16:creationId xmlns:a16="http://schemas.microsoft.com/office/drawing/2014/main" id="{0FCCC644-76D8-4801-BC1F-F8E81AE0D173}"/>
              </a:ext>
            </a:extLst>
          </p:cNvPr>
          <p:cNvSpPr/>
          <p:nvPr/>
        </p:nvSpPr>
        <p:spPr>
          <a:xfrm>
            <a:off x="574116" y="4964640"/>
            <a:ext cx="7477601" cy="14742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r>
              <a:rPr lang="ru-RU" b="1" i="0" dirty="0">
                <a:solidFill>
                  <a:srgbClr val="ECECEC"/>
                </a:solidFill>
                <a:effectLst/>
                <a:latin typeface="Söhne"/>
              </a:rPr>
              <a:t>Композит (</a:t>
            </a:r>
            <a:r>
              <a:rPr lang="ru-RU" b="1" i="0" dirty="0" err="1">
                <a:solidFill>
                  <a:srgbClr val="ECECEC"/>
                </a:solidFill>
                <a:effectLst/>
                <a:latin typeface="Söhne"/>
              </a:rPr>
              <a:t>Composite</a:t>
            </a:r>
            <a:r>
              <a:rPr lang="ru-RU" b="1" i="0" dirty="0">
                <a:solidFill>
                  <a:srgbClr val="ECECEC"/>
                </a:solidFill>
                <a:effectLst/>
                <a:latin typeface="Söhne"/>
              </a:rPr>
              <a:t>)</a:t>
            </a:r>
          </a:p>
          <a:p>
            <a:pPr algn="l"/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Это классы, которые представляют составные объекты, то есть такие, которые могут содержать другие объекты (листья или другие композиты). Композиты хранят дочерние компоненты и реализуют связанные с ними операции, определённые в </a:t>
            </a:r>
            <a:r>
              <a:rPr lang="en-US" dirty="0">
                <a:solidFill>
                  <a:srgbClr val="ECECEC"/>
                </a:solidFill>
                <a:latin typeface="Söhne"/>
              </a:rPr>
              <a:t>Component.</a:t>
            </a:r>
            <a:endParaRPr lang="ru-RU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15" name="Text 3">
            <a:extLst>
              <a:ext uri="{FF2B5EF4-FFF2-40B4-BE49-F238E27FC236}">
                <a16:creationId xmlns:a16="http://schemas.microsoft.com/office/drawing/2014/main" id="{56546F6A-B6C6-4C05-B2E0-F59F1185474F}"/>
              </a:ext>
            </a:extLst>
          </p:cNvPr>
          <p:cNvSpPr/>
          <p:nvPr/>
        </p:nvSpPr>
        <p:spPr>
          <a:xfrm>
            <a:off x="574119" y="6606186"/>
            <a:ext cx="7617381" cy="8017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r>
              <a:rPr lang="ru-RU" b="1" i="0" dirty="0">
                <a:solidFill>
                  <a:srgbClr val="ECECEC"/>
                </a:solidFill>
                <a:effectLst/>
                <a:latin typeface="Söhne"/>
              </a:rPr>
              <a:t>Клиент (Client)</a:t>
            </a:r>
          </a:p>
          <a:p>
            <a:pPr algn="l"/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Клиент работает с элементами структуры, используя интерфейс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US" dirty="0">
                <a:solidFill>
                  <a:srgbClr val="ECECEC"/>
                </a:solidFill>
                <a:latin typeface="Söhne"/>
              </a:rPr>
              <a:t>Component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4916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850506-C82F-4603-B9A1-105BB80A9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54" y="493394"/>
            <a:ext cx="4947285" cy="494728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82CEC60-5DD2-466A-BDFA-8FC58C136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55" y="590991"/>
            <a:ext cx="5335685" cy="5335685"/>
          </a:xfrm>
          <a:prstGeom prst="rect">
            <a:avLst/>
          </a:prstGeom>
        </p:spPr>
      </p:pic>
      <p:sp>
        <p:nvSpPr>
          <p:cNvPr id="16" name="Text 3">
            <a:extLst>
              <a:ext uri="{FF2B5EF4-FFF2-40B4-BE49-F238E27FC236}">
                <a16:creationId xmlns:a16="http://schemas.microsoft.com/office/drawing/2014/main" id="{3A805FA0-2623-4B77-A749-37E68B540055}"/>
              </a:ext>
            </a:extLst>
          </p:cNvPr>
          <p:cNvSpPr/>
          <p:nvPr/>
        </p:nvSpPr>
        <p:spPr>
          <a:xfrm>
            <a:off x="6284593" y="572716"/>
            <a:ext cx="5465447" cy="5931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r>
              <a:rPr lang="ru-RU" sz="3200" b="1" dirty="0">
                <a:solidFill>
                  <a:srgbClr val="ECECEC"/>
                </a:solidFill>
                <a:latin typeface="Söhne"/>
              </a:rPr>
              <a:t>Как узнать цену всего заказа?</a:t>
            </a:r>
            <a:endParaRPr lang="ru-RU" sz="3200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17" name="Text 3">
            <a:extLst>
              <a:ext uri="{FF2B5EF4-FFF2-40B4-BE49-F238E27FC236}">
                <a16:creationId xmlns:a16="http://schemas.microsoft.com/office/drawing/2014/main" id="{402D1D6F-F4B3-4B44-85ED-E2418D23A15C}"/>
              </a:ext>
            </a:extLst>
          </p:cNvPr>
          <p:cNvSpPr/>
          <p:nvPr/>
        </p:nvSpPr>
        <p:spPr>
          <a:xfrm>
            <a:off x="6284592" y="1442004"/>
            <a:ext cx="7820028" cy="2101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r>
              <a:rPr lang="ru-RU" sz="3200" b="0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Открыть все коробки заказа, перебрать все продукты и посчитать их суммарную стоимость</a:t>
            </a:r>
            <a:r>
              <a:rPr lang="ru-RU" sz="3200" b="1" dirty="0">
                <a:solidFill>
                  <a:schemeClr val="bg1"/>
                </a:solidFill>
                <a:latin typeface="Söhne"/>
              </a:rPr>
              <a:t>? </a:t>
            </a:r>
            <a:r>
              <a:rPr lang="ru-RU" sz="3200" b="0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перебрать коробки простым циклом не выйдет.</a:t>
            </a:r>
            <a:endParaRPr lang="ru-RU" sz="32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14B8C432-DFC2-47A2-B5F0-AD0A03273FC0}"/>
              </a:ext>
            </a:extLst>
          </p:cNvPr>
          <p:cNvSpPr/>
          <p:nvPr/>
        </p:nvSpPr>
        <p:spPr>
          <a:xfrm>
            <a:off x="6284593" y="3825380"/>
            <a:ext cx="7820028" cy="2101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r>
              <a:rPr lang="ru-RU" sz="3200" b="0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Компоновщик предлагает рассматривать продукт и коробку через единый интерфейс с общим методом получения стоимости.</a:t>
            </a:r>
            <a:endParaRPr lang="ru-RU" sz="32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20" name="Text 3">
            <a:extLst>
              <a:ext uri="{FF2B5EF4-FFF2-40B4-BE49-F238E27FC236}">
                <a16:creationId xmlns:a16="http://schemas.microsoft.com/office/drawing/2014/main" id="{52DDD31B-16D5-4AA6-AF33-3E9D9309772E}"/>
              </a:ext>
            </a:extLst>
          </p:cNvPr>
          <p:cNvSpPr/>
          <p:nvPr/>
        </p:nvSpPr>
        <p:spPr>
          <a:xfrm>
            <a:off x="418878" y="6013395"/>
            <a:ext cx="13960062" cy="2101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r>
              <a:rPr lang="ru-RU" sz="3200" b="0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Продукт просто вернёт свою цену.  Коробка спросит цену каждого предмета внутри себя и вернёт сумму результатов. Если одним из внутренних предметов окажется коробка поменьше, она тоже будет перебирать своё содержимое, и так далее, пока не будут посчитаны все составные части.</a:t>
            </a:r>
            <a:endParaRPr lang="ru-RU" sz="32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047820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16" name="Text 3">
            <a:extLst>
              <a:ext uri="{FF2B5EF4-FFF2-40B4-BE49-F238E27FC236}">
                <a16:creationId xmlns:a16="http://schemas.microsoft.com/office/drawing/2014/main" id="{7E51636A-BC87-4D3A-B5C8-DD6E8E192711}"/>
              </a:ext>
            </a:extLst>
          </p:cNvPr>
          <p:cNvSpPr/>
          <p:nvPr/>
        </p:nvSpPr>
        <p:spPr>
          <a:xfrm>
            <a:off x="322659" y="238512"/>
            <a:ext cx="4127422" cy="6507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r>
              <a:rPr lang="ru-RU" sz="3600" b="1" i="0" dirty="0">
                <a:solidFill>
                  <a:srgbClr val="ECECEC"/>
                </a:solidFill>
                <a:effectLst/>
                <a:latin typeface="Söhne"/>
              </a:rPr>
              <a:t>Когда применять?</a:t>
            </a:r>
            <a:endParaRPr lang="ru-RU" sz="3600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17" name="Text 3">
            <a:extLst>
              <a:ext uri="{FF2B5EF4-FFF2-40B4-BE49-F238E27FC236}">
                <a16:creationId xmlns:a16="http://schemas.microsoft.com/office/drawing/2014/main" id="{6DCAD7A5-002A-4C2D-B9DF-88B63DD7C63E}"/>
              </a:ext>
            </a:extLst>
          </p:cNvPr>
          <p:cNvSpPr/>
          <p:nvPr/>
        </p:nvSpPr>
        <p:spPr>
          <a:xfrm>
            <a:off x="322658" y="1013460"/>
            <a:ext cx="10436782" cy="66522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buFont typeface="+mj-lt"/>
              <a:buAutoNum type="arabicPeriod"/>
            </a:pPr>
            <a:r>
              <a:rPr lang="ru-RU" sz="2400" b="1" i="0" dirty="0">
                <a:solidFill>
                  <a:srgbClr val="ECECEC"/>
                </a:solidFill>
                <a:effectLst/>
                <a:latin typeface="Söhne"/>
              </a:rPr>
              <a:t>Иерархические структуры</a:t>
            </a:r>
            <a:r>
              <a:rPr lang="ru-RU" sz="2400" b="0" i="0" dirty="0">
                <a:solidFill>
                  <a:srgbClr val="ECECEC"/>
                </a:solidFill>
                <a:effectLst/>
                <a:latin typeface="Söhne"/>
              </a:rPr>
              <a:t>: Когда есть объекты, составляющие иерархическую древовидную структуру, где одни и те же операции должны выполняться как над отдельными объектами, так и над группами объектов.</a:t>
            </a:r>
          </a:p>
          <a:p>
            <a:pPr algn="l">
              <a:buFont typeface="+mj-lt"/>
              <a:buAutoNum type="arabicPeriod"/>
            </a:pPr>
            <a:endParaRPr lang="ru-RU" sz="2400" b="0" i="0" dirty="0">
              <a:solidFill>
                <a:srgbClr val="ECECEC"/>
              </a:solidFill>
              <a:effectLst/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ru-RU" sz="2400" b="1" i="0" dirty="0">
                <a:solidFill>
                  <a:srgbClr val="ECECEC"/>
                </a:solidFill>
                <a:effectLst/>
                <a:latin typeface="Söhne"/>
              </a:rPr>
              <a:t>Единообразие объектов и композиций</a:t>
            </a:r>
            <a:r>
              <a:rPr lang="ru-RU" sz="2400" b="0" i="0" dirty="0">
                <a:solidFill>
                  <a:srgbClr val="ECECEC"/>
                </a:solidFill>
                <a:effectLst/>
                <a:latin typeface="Söhne"/>
              </a:rPr>
              <a:t>: Когда нужно обеспечить единообразное обращение как к составным, так и к индивидуальным объектам. "Компоновщик" позволяет клиенту работать с этими объектами одинаково.</a:t>
            </a:r>
          </a:p>
          <a:p>
            <a:pPr>
              <a:buFont typeface="+mj-lt"/>
              <a:buAutoNum type="arabicPeriod"/>
            </a:pPr>
            <a:endParaRPr lang="ru-RU" sz="2400" dirty="0">
              <a:solidFill>
                <a:srgbClr val="ECECEC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ru-RU" sz="2400" b="1" i="0" dirty="0">
                <a:solidFill>
                  <a:srgbClr val="ECECEC"/>
                </a:solidFill>
                <a:effectLst/>
                <a:latin typeface="Söhne"/>
              </a:rPr>
              <a:t>Простое и композитное поведение</a:t>
            </a:r>
            <a:r>
              <a:rPr lang="ru-RU" sz="2400" b="0" i="0" dirty="0">
                <a:solidFill>
                  <a:srgbClr val="ECECEC"/>
                </a:solidFill>
                <a:effectLst/>
                <a:latin typeface="Söhne"/>
              </a:rPr>
              <a:t>: Когда вы хотите обеспечить код, который использует простые объекты, чтобы не знал о составных. То есть вы можете контролировать сложные структуры, так же как и простые элементы структуры.</a:t>
            </a:r>
          </a:p>
          <a:p>
            <a:pPr>
              <a:buFont typeface="+mj-lt"/>
              <a:buAutoNum type="arabicPeriod"/>
            </a:pPr>
            <a:endParaRPr lang="ru-RU" sz="2400" b="0" i="0" dirty="0">
              <a:solidFill>
                <a:srgbClr val="ECECEC"/>
              </a:solidFill>
              <a:effectLst/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ru-RU" sz="2400" b="1" i="0" dirty="0">
                <a:solidFill>
                  <a:srgbClr val="ECECEC"/>
                </a:solidFill>
                <a:effectLst/>
                <a:latin typeface="Söhne"/>
              </a:rPr>
              <a:t>Добавление новых компонентов динамически</a:t>
            </a:r>
            <a:r>
              <a:rPr lang="ru-RU" sz="2400" b="0" i="0" dirty="0">
                <a:solidFill>
                  <a:srgbClr val="ECECEC"/>
                </a:solidFill>
                <a:effectLst/>
                <a:latin typeface="Söhne"/>
              </a:rPr>
              <a:t>: Если ваша структура должна быть динамически расширяема новыми компонентами, позволяя им входить в составные объекты без изменения кода клиента или существующих компонентов.</a:t>
            </a:r>
          </a:p>
          <a:p>
            <a:pPr>
              <a:buFont typeface="+mj-lt"/>
              <a:buAutoNum type="arabicPeriod"/>
            </a:pPr>
            <a:endParaRPr lang="ru-RU" sz="2400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ru-RU" sz="2400" b="0" i="0" dirty="0">
              <a:solidFill>
                <a:srgbClr val="ECECEC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95409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19" name="Image 0" descr="preencoded.png">
            <a:extLst>
              <a:ext uri="{FF2B5EF4-FFF2-40B4-BE49-F238E27FC236}">
                <a16:creationId xmlns:a16="http://schemas.microsoft.com/office/drawing/2014/main" id="{38E8D047-A1F5-458D-8382-4FE34976F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0" name="Shape 2">
            <a:extLst>
              <a:ext uri="{FF2B5EF4-FFF2-40B4-BE49-F238E27FC236}">
                <a16:creationId xmlns:a16="http://schemas.microsoft.com/office/drawing/2014/main" id="{3967A73D-6C2B-4F6C-A73A-B466C09DE44D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>
              <a:alpha val="80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482441" y="507801"/>
            <a:ext cx="633293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 err="1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Roboto Mono" pitchFamily="34" charset="-120"/>
              </a:rPr>
              <a:t>Структурные</a:t>
            </a:r>
            <a:r>
              <a:rPr lang="en-US" sz="4374" kern="0" spc="-13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Roboto Mono" pitchFamily="34" charset="-120"/>
              </a:rPr>
              <a:t> </a:t>
            </a:r>
            <a:r>
              <a:rPr lang="en-US" sz="4374" kern="0" spc="-131" dirty="0" err="1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Roboto Mono" pitchFamily="34" charset="-120"/>
              </a:rPr>
              <a:t>паттерны</a:t>
            </a:r>
            <a:r>
              <a:rPr lang="ru-RU" sz="4374" kern="0" spc="-13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Roboto Mono" pitchFamily="34" charset="-120"/>
              </a:rPr>
              <a:t> </a:t>
            </a:r>
            <a:r>
              <a:rPr lang="ru-RU" sz="1600" kern="0" spc="-13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Roboto Mono" pitchFamily="34" charset="-120"/>
              </a:rPr>
              <a:t>(композиция объектов или классов)</a:t>
            </a:r>
            <a:endParaRPr lang="en-US" sz="1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8" name="Text 4">
            <a:extLst>
              <a:ext uri="{FF2B5EF4-FFF2-40B4-BE49-F238E27FC236}">
                <a16:creationId xmlns:a16="http://schemas.microsoft.com/office/drawing/2014/main" id="{510076ED-D6BA-494B-9643-2A79387356BA}"/>
              </a:ext>
            </a:extLst>
          </p:cNvPr>
          <p:cNvSpPr/>
          <p:nvPr/>
        </p:nvSpPr>
        <p:spPr>
          <a:xfrm>
            <a:off x="1219912" y="1709975"/>
            <a:ext cx="11535968" cy="55482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457200" indent="-457200" algn="l">
              <a:buSzPct val="100000"/>
              <a:buFont typeface="Arial" panose="020B0604020202020204" pitchFamily="34" charset="0"/>
              <a:buChar char="•"/>
            </a:pPr>
            <a:r>
              <a:rPr lang="ru-RU" sz="200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Адаптер (</a:t>
            </a:r>
            <a:r>
              <a:rPr lang="en-US" sz="200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Adapter): </a:t>
            </a:r>
            <a:r>
              <a:rPr lang="ru-RU" sz="200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Позволяет объектам с несовместимыми интерфейсами работать вместе.</a:t>
            </a: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</a:pPr>
            <a:endParaRPr lang="ru-RU" sz="2000" kern="0" spc="-35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</a:pPr>
            <a:r>
              <a:rPr lang="ru-RU" sz="200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Мост (</a:t>
            </a:r>
            <a:r>
              <a:rPr lang="en-US" sz="200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Bridge): </a:t>
            </a:r>
            <a:r>
              <a:rPr lang="ru-RU" sz="200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Разделяет абстракцию и реализацию так, чтобы они могли изменяться независимо.</a:t>
            </a: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</a:pPr>
            <a:endParaRPr lang="ru-RU" sz="2000" kern="0" spc="-35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</a:pPr>
            <a:r>
              <a:rPr lang="ru-RU" sz="200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Компоновщик (</a:t>
            </a:r>
            <a:r>
              <a:rPr lang="en-US" sz="200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Composite): </a:t>
            </a:r>
            <a:r>
              <a:rPr lang="ru-RU" sz="200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Составляет объекты в </a:t>
            </a:r>
            <a:r>
              <a:rPr lang="ru-RU" sz="2000" kern="0" spc="-35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дервовидные</a:t>
            </a:r>
            <a:r>
              <a:rPr lang="ru-RU" sz="200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структуры для представления часть-целое.</a:t>
            </a: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</a:pPr>
            <a:endParaRPr lang="ru-RU" sz="2000" kern="0" spc="-35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</a:pPr>
            <a:r>
              <a:rPr lang="ru-RU" sz="200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Декоратор (</a:t>
            </a:r>
            <a:r>
              <a:rPr lang="en-US" sz="200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Decorator): </a:t>
            </a:r>
            <a:r>
              <a:rPr lang="ru-RU" sz="200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Динамически добавляет объектам новые обязанности без изменения их реализации.</a:t>
            </a: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</a:pPr>
            <a:endParaRPr lang="ru-RU" sz="2000" kern="0" spc="-35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ru-RU" sz="200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Фасад (</a:t>
            </a:r>
            <a:r>
              <a:rPr lang="en-US" sz="200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Facade): </a:t>
            </a:r>
            <a:r>
              <a:rPr lang="ru-RU" sz="200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Предоставляет единый интерфейс для доступа к набору интерфейсов в подсистеме.</a:t>
            </a: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</a:pPr>
            <a:endParaRPr lang="ru-RU" sz="2000" kern="0" spc="-35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</a:pPr>
            <a:r>
              <a:rPr lang="ru-RU" sz="200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Легковес (</a:t>
            </a:r>
            <a:r>
              <a:rPr lang="en-US" sz="200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Flyweight): </a:t>
            </a:r>
            <a:r>
              <a:rPr lang="ru-RU" sz="200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Разделяет один экземпляр объекта между множеством структур для минимизации использования памяти или вычислительных ресурсов.</a:t>
            </a: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</a:pPr>
            <a:endParaRPr lang="ru-RU" sz="2000" kern="0" spc="-35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</a:pPr>
            <a:r>
              <a:rPr lang="ru-RU" sz="200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Заместитель (</a:t>
            </a:r>
            <a:r>
              <a:rPr lang="en-US" sz="200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Proxy): </a:t>
            </a:r>
            <a:r>
              <a:rPr lang="ru-RU" sz="200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Предоставляет заменитель или </a:t>
            </a:r>
            <a:r>
              <a:rPr lang="ru-RU" sz="2000" kern="0" spc="-35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местозаменитель</a:t>
            </a:r>
            <a:r>
              <a:rPr lang="ru-RU" sz="200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другого объекта для контроля доступа к нему.</a:t>
            </a:r>
          </a:p>
          <a:p>
            <a:pPr algn="l">
              <a:lnSpc>
                <a:spcPts val="3149"/>
              </a:lnSpc>
              <a:buSzPct val="100000"/>
            </a:pPr>
            <a:endParaRPr lang="ru-RU" sz="2000" kern="0" spc="-35" dirty="0">
              <a:solidFill>
                <a:schemeClr val="accent2">
                  <a:lumMod val="60000"/>
                  <a:lumOff val="40000"/>
                </a:schemeClr>
              </a:solidFill>
              <a:latin typeface="Franklin Gothic Medium" panose="020B0603020102020204" pitchFamily="34" charset="0"/>
              <a:ea typeface="Roboto" pitchFamily="34" charset="-122"/>
            </a:endParaRPr>
          </a:p>
          <a:p>
            <a:pPr marL="457200" indent="-457200" algn="l">
              <a:lnSpc>
                <a:spcPts val="3149"/>
              </a:lnSpc>
              <a:buSzPct val="100000"/>
              <a:buAutoNum type="arabicPeriod"/>
            </a:pPr>
            <a:endParaRPr lang="ru-RU" sz="2000" kern="0" spc="-35" dirty="0">
              <a:solidFill>
                <a:schemeClr val="accent2">
                  <a:lumMod val="60000"/>
                  <a:lumOff val="40000"/>
                </a:schemeClr>
              </a:solidFill>
              <a:latin typeface="Franklin Gothic Medium" panose="020B0603020102020204" pitchFamily="34" charset="0"/>
              <a:ea typeface="Roboto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5" name="Text 2"/>
          <p:cNvSpPr/>
          <p:nvPr/>
        </p:nvSpPr>
        <p:spPr>
          <a:xfrm>
            <a:off x="574119" y="404336"/>
            <a:ext cx="7477601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kern="0" spc="-18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“</a:t>
            </a:r>
            <a:r>
              <a:rPr lang="ru-RU" sz="6036" b="1" kern="0" spc="-18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Мост</a:t>
            </a:r>
            <a:r>
              <a:rPr lang="en-US" sz="6036" b="1" kern="0" spc="-18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”</a:t>
            </a:r>
            <a:r>
              <a:rPr lang="ru-RU" sz="6036" b="1" kern="0" spc="-18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(</a:t>
            </a:r>
            <a:r>
              <a:rPr lang="en-US" sz="6036" b="1" kern="0" spc="-18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Bridge</a:t>
            </a:r>
            <a:r>
              <a:rPr lang="ru-RU" sz="6036" b="1" kern="0" spc="-18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)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574119" y="1461433"/>
            <a:ext cx="13713381" cy="128176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Паттерн "Мост" (Bridge) применяется для разделения абстракции от её реализации таким образом, чтобы они могли изменяться независимо друг от друга. Этот паттерн помогает избежать построения жёсткой связи между абстракцией и её реализацией, что облегчает их независимое развитие.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98192B7-1069-4D4C-BF8C-D2CB28EC8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759" y="2358389"/>
            <a:ext cx="7477600" cy="529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34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320DE638-003A-4D38-B15D-62C3DDE3E811}"/>
              </a:ext>
            </a:extLst>
          </p:cNvPr>
          <p:cNvSpPr/>
          <p:nvPr/>
        </p:nvSpPr>
        <p:spPr>
          <a:xfrm>
            <a:off x="574116" y="4230051"/>
            <a:ext cx="13713381" cy="18805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r>
              <a:rPr lang="ru-RU" sz="2400" b="1" i="0" dirty="0">
                <a:solidFill>
                  <a:srgbClr val="ECECEC"/>
                </a:solidFill>
                <a:effectLst/>
                <a:latin typeface="Söhne"/>
              </a:rPr>
              <a:t>Ключевые моменты</a:t>
            </a:r>
            <a:r>
              <a:rPr lang="ru-RU" sz="2400" b="0" i="0" dirty="0">
                <a:solidFill>
                  <a:srgbClr val="ECECEC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ECECEC"/>
                </a:solidFill>
                <a:effectLst/>
                <a:latin typeface="Söhne"/>
              </a:rPr>
              <a:t>Идеально подходит для систем, где изменения в способе реализации абстракции не должны влиять на клиентский код.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ECECEC"/>
                </a:solidFill>
                <a:effectLst/>
                <a:latin typeface="Söhne"/>
              </a:rPr>
              <a:t>Важно правильно определить границы между абстракцией и её реализацией, чтобы паттерн был эффективным.</a:t>
            </a:r>
          </a:p>
        </p:txBody>
      </p:sp>
      <p:sp>
        <p:nvSpPr>
          <p:cNvPr id="20" name="Text 3">
            <a:extLst>
              <a:ext uri="{FF2B5EF4-FFF2-40B4-BE49-F238E27FC236}">
                <a16:creationId xmlns:a16="http://schemas.microsoft.com/office/drawing/2014/main" id="{6B29C2D2-F31A-4F7C-8807-21EC8D01DD48}"/>
              </a:ext>
            </a:extLst>
          </p:cNvPr>
          <p:cNvSpPr/>
          <p:nvPr/>
        </p:nvSpPr>
        <p:spPr>
          <a:xfrm>
            <a:off x="574116" y="6110585"/>
            <a:ext cx="13713381" cy="12817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r>
              <a:rPr lang="ru-RU" sz="2400" b="0" i="0" dirty="0">
                <a:solidFill>
                  <a:srgbClr val="ECECEC"/>
                </a:solidFill>
                <a:effectLst/>
                <a:latin typeface="Söhne"/>
              </a:rPr>
              <a:t>Разделение абстракции и реализации в паттерне "Мост" достигается за счет создания двух отдельных иерархий: одна для абстракций (часто представленных интерфейсами или абстрактными классами) и одна для реализаций (конкретные реализации этих интерфейсов или абстрактных классов). Это позволяет абстракции и реализации изменяться независимо друг от друга, предоставляя большую гибкость в проектировании и возможность повторного использования кода.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B550A0E-BA6F-487B-9C7D-CBC9FA46C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150" y="541020"/>
            <a:ext cx="9236202" cy="40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4522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15239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17" name="Text 3">
            <a:extLst>
              <a:ext uri="{FF2B5EF4-FFF2-40B4-BE49-F238E27FC236}">
                <a16:creationId xmlns:a16="http://schemas.microsoft.com/office/drawing/2014/main" id="{E208398C-C800-41C3-B7B8-DAEC8948C66C}"/>
              </a:ext>
            </a:extLst>
          </p:cNvPr>
          <p:cNvSpPr/>
          <p:nvPr/>
        </p:nvSpPr>
        <p:spPr>
          <a:xfrm>
            <a:off x="374689" y="3802380"/>
            <a:ext cx="13713381" cy="43129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r>
              <a:rPr lang="ru-RU" sz="2800" b="0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Вы можете развивать программу в двух разных направлениях: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иметь несколько видов GUI (например, для простых пользователей и администраторов);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поддерживать много видов API (например, работать под Windows, Linux и </a:t>
            </a:r>
            <a:r>
              <a:rPr lang="ru-RU" sz="2800" b="0" i="0" dirty="0" err="1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macOS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).</a:t>
            </a:r>
          </a:p>
          <a:p>
            <a:pPr algn="l"/>
            <a:r>
              <a:rPr lang="ru-RU" sz="2800" b="0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Такая программа может выглядеть как один большой клубок кода, в котором намешаны условные операторы слоёв GUI и API.</a:t>
            </a:r>
            <a:br>
              <a:rPr lang="ru-RU" sz="2800" b="0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</a:br>
            <a:r>
              <a:rPr lang="ru-RU" sz="2800" b="0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Мы можем решить эту проблему, применив Мост. Паттерн предлагает распутать этот код, разделив его на две части: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Абстракцию: слой графического интерфейса приложения.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Реализацию: слой взаимодействия с операционной системой.</a:t>
            </a:r>
          </a:p>
          <a:p>
            <a:pPr algn="l"/>
            <a:endParaRPr lang="ru-RU" sz="2800" b="0" i="0" dirty="0">
              <a:solidFill>
                <a:schemeClr val="bg1"/>
              </a:solidFill>
              <a:effectLst/>
              <a:latin typeface="PT Sans" panose="020B0503020203020204" pitchFamily="34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6A07E7-8F33-437F-B0FF-A9DEB4063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89" y="292316"/>
            <a:ext cx="8583223" cy="1457528"/>
          </a:xfrm>
          <a:prstGeom prst="rect">
            <a:avLst/>
          </a:prstGeom>
        </p:spPr>
      </p:pic>
      <p:sp>
        <p:nvSpPr>
          <p:cNvPr id="10" name="Text 3">
            <a:extLst>
              <a:ext uri="{FF2B5EF4-FFF2-40B4-BE49-F238E27FC236}">
                <a16:creationId xmlns:a16="http://schemas.microsoft.com/office/drawing/2014/main" id="{F02B47AB-D0A4-4DEC-80DE-BDD1C43EB3CC}"/>
              </a:ext>
            </a:extLst>
          </p:cNvPr>
          <p:cNvSpPr/>
          <p:nvPr/>
        </p:nvSpPr>
        <p:spPr>
          <a:xfrm>
            <a:off x="374689" y="1935481"/>
            <a:ext cx="13713381" cy="25603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r>
              <a:rPr lang="ru-RU" sz="2800" b="0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Если говорить о реальных программах, то абстракцией может выступать графический интерфейс программы (GUI), а реализацией — низкоуровневый код операционной системы (API), к которому графический интерфейс обращается по реакции на действия пользователя.</a:t>
            </a:r>
            <a:endParaRPr lang="ru-RU" sz="28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52960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15239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05914268-1FB5-432E-8CF0-B250E969BFE0}"/>
              </a:ext>
            </a:extLst>
          </p:cNvPr>
          <p:cNvSpPr/>
          <p:nvPr/>
        </p:nvSpPr>
        <p:spPr>
          <a:xfrm>
            <a:off x="374689" y="3657601"/>
            <a:ext cx="13713381" cy="4038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r>
              <a:rPr lang="ru-RU" sz="3200" b="1" i="0" dirty="0">
                <a:solidFill>
                  <a:srgbClr val="ECECEC"/>
                </a:solidFill>
                <a:effectLst/>
                <a:latin typeface="Söhne"/>
              </a:rPr>
              <a:t>Преимущества паттерна "Мост":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200" b="1" i="0" dirty="0">
                <a:solidFill>
                  <a:srgbClr val="ECECEC"/>
                </a:solidFill>
                <a:effectLst/>
                <a:latin typeface="Söhne"/>
              </a:rPr>
              <a:t>Гибкость и расширяемость</a:t>
            </a:r>
            <a:r>
              <a:rPr lang="ru-RU" sz="3200" b="0" i="0" dirty="0">
                <a:solidFill>
                  <a:srgbClr val="ECECEC"/>
                </a:solidFill>
                <a:effectLst/>
                <a:latin typeface="Söhne"/>
              </a:rPr>
              <a:t>: Абстракция и реализация могут развиваться независимо друг от друга, что делает систему более гибкой к изменениям.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200" b="1" i="0" dirty="0">
                <a:solidFill>
                  <a:srgbClr val="ECECEC"/>
                </a:solidFill>
                <a:effectLst/>
                <a:latin typeface="Söhne"/>
              </a:rPr>
              <a:t>Избегание жестких связей</a:t>
            </a:r>
            <a:r>
              <a:rPr lang="ru-RU" sz="3200" b="0" i="0" dirty="0">
                <a:solidFill>
                  <a:srgbClr val="ECECEC"/>
                </a:solidFill>
                <a:effectLst/>
                <a:latin typeface="Söhne"/>
              </a:rPr>
              <a:t>: Помогает избежать построения фиксированной иерархии наследования, которая может стать жесткой и негибкой.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200" b="1" i="0" dirty="0">
                <a:solidFill>
                  <a:srgbClr val="ECECEC"/>
                </a:solidFill>
                <a:effectLst/>
                <a:latin typeface="Söhne"/>
              </a:rPr>
              <a:t>Принцип открытости/закрытости</a:t>
            </a:r>
            <a:r>
              <a:rPr lang="ru-RU" sz="3200" b="0" i="0" dirty="0">
                <a:solidFill>
                  <a:srgbClr val="ECECEC"/>
                </a:solidFill>
                <a:effectLst/>
                <a:latin typeface="Söhne"/>
              </a:rPr>
              <a:t>: Паттерн поддерживает принцип открытости/закрытости, так как вы можете вводить новые абстракции и реализации независимо друг от друга.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E611617-09EE-49FB-9CB9-3CDA8C50A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940" y="289561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493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sp>
        <p:nvSpPr>
          <p:cNvPr id="5" name="Text 2"/>
          <p:cNvSpPr/>
          <p:nvPr/>
        </p:nvSpPr>
        <p:spPr>
          <a:xfrm>
            <a:off x="833199" y="721281"/>
            <a:ext cx="664964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 err="1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Паттерн</a:t>
            </a:r>
            <a:r>
              <a:rPr lang="en-US" sz="4374" kern="0" spc="-131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 "</a:t>
            </a:r>
            <a:r>
              <a:rPr lang="en-US" sz="4374" kern="0" spc="-131" dirty="0" err="1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Наблюдатель</a:t>
            </a:r>
            <a:r>
              <a:rPr lang="en-US" sz="4374" kern="0" spc="-131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"</a:t>
            </a:r>
            <a:endParaRPr lang="en-US" sz="4374" dirty="0"/>
          </a:p>
        </p:txBody>
      </p:sp>
      <p:sp>
        <p:nvSpPr>
          <p:cNvPr id="7" name="Text 3"/>
          <p:cNvSpPr/>
          <p:nvPr/>
        </p:nvSpPr>
        <p:spPr>
          <a:xfrm>
            <a:off x="2277428" y="197108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Определение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277428" y="2451497"/>
            <a:ext cx="786217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Паттерн "Наблюдатель" - это поведенческий паттерн проектирования, который позволяет объектам подписываться на уведомления об изменениях состояния других объектов.</a:t>
            </a:r>
            <a:endParaRPr lang="en-US" sz="1750" dirty="0"/>
          </a:p>
        </p:txBody>
      </p:sp>
      <p:sp>
        <p:nvSpPr>
          <p:cNvPr id="10" name="Text 5"/>
          <p:cNvSpPr/>
          <p:nvPr/>
        </p:nvSpPr>
        <p:spPr>
          <a:xfrm>
            <a:off x="2277428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Использование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2277428" y="4442460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Паттерн "Наблюдатель" применяется, когда изменения в одном объекте должны автоматически приводить к обновлению связанных с ним объектов.</a:t>
            </a:r>
            <a:endParaRPr lang="en-US" sz="1750" dirty="0"/>
          </a:p>
        </p:txBody>
      </p:sp>
      <p:sp>
        <p:nvSpPr>
          <p:cNvPr id="13" name="Text 7"/>
          <p:cNvSpPr/>
          <p:nvPr/>
        </p:nvSpPr>
        <p:spPr>
          <a:xfrm>
            <a:off x="2277428" y="57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Преимущества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2277428" y="6219944"/>
            <a:ext cx="786217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Паттерн обеспечивает гибкое взаимодействие между объектами, позволяя избегать жёсткой связи между ними и способствуя повторному использованию кода.</a:t>
            </a:r>
            <a:endParaRPr lang="en-US" sz="1750" dirty="0"/>
          </a:p>
        </p:txBody>
      </p:sp>
      <p:sp>
        <p:nvSpPr>
          <p:cNvPr id="17" name="Text 3">
            <a:extLst>
              <a:ext uri="{FF2B5EF4-FFF2-40B4-BE49-F238E27FC236}">
                <a16:creationId xmlns:a16="http://schemas.microsoft.com/office/drawing/2014/main" id="{786E81F5-5C8F-424A-8ECA-4119912895F4}"/>
              </a:ext>
            </a:extLst>
          </p:cNvPr>
          <p:cNvSpPr/>
          <p:nvPr/>
        </p:nvSpPr>
        <p:spPr>
          <a:xfrm>
            <a:off x="1613416" y="2701826"/>
            <a:ext cx="143947" cy="4544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579"/>
              </a:lnSpc>
              <a:buNone/>
            </a:pPr>
            <a:r>
              <a:rPr lang="en-US" sz="1988" kern="0" spc="-6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1</a:t>
            </a:r>
            <a:endParaRPr lang="en-US" sz="1988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5D8D3126-367B-480F-8B6E-6D9656D53C37}"/>
              </a:ext>
            </a:extLst>
          </p:cNvPr>
          <p:cNvSpPr/>
          <p:nvPr/>
        </p:nvSpPr>
        <p:spPr>
          <a:xfrm>
            <a:off x="1613415" y="4442460"/>
            <a:ext cx="143947" cy="4544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579"/>
              </a:lnSpc>
              <a:buNone/>
            </a:pPr>
            <a:r>
              <a:rPr lang="en-US" sz="1988" kern="0" spc="-6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2</a:t>
            </a:r>
            <a:endParaRPr lang="en-US" sz="1988" dirty="0"/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44FD4104-F2C3-4B5F-B80E-BBC2B97F53DF}"/>
              </a:ext>
            </a:extLst>
          </p:cNvPr>
          <p:cNvSpPr/>
          <p:nvPr/>
        </p:nvSpPr>
        <p:spPr>
          <a:xfrm>
            <a:off x="1541442" y="6254472"/>
            <a:ext cx="143947" cy="4544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579"/>
              </a:lnSpc>
              <a:buNone/>
            </a:pPr>
            <a:r>
              <a:rPr lang="en-US" sz="1988" kern="0" spc="-6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3</a:t>
            </a:r>
            <a:endParaRPr lang="en-US" sz="1988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sp>
        <p:nvSpPr>
          <p:cNvPr id="5" name="Text 2"/>
          <p:cNvSpPr/>
          <p:nvPr/>
        </p:nvSpPr>
        <p:spPr>
          <a:xfrm>
            <a:off x="490299" y="463153"/>
            <a:ext cx="3540681" cy="10075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ru-RU" sz="6036" kern="0" spc="-181" dirty="0">
                <a:solidFill>
                  <a:srgbClr val="FFFFFF"/>
                </a:solidFill>
                <a:ea typeface="Roboto Mono" pitchFamily="34" charset="-122"/>
              </a:rPr>
              <a:t>Источники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490299" y="1562219"/>
            <a:ext cx="911852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chemeClr val="accent1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https://www.youtube.com/watch?v=Ho31lsqzIV4&amp;t=2035s&amp;ab_channel=SergeyNemchinskiy</a:t>
            </a:r>
            <a:br>
              <a:rPr lang="en-US" sz="1750" kern="0" spc="-35" dirty="0">
                <a:solidFill>
                  <a:schemeClr val="accent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1750" kern="0" spc="-35" dirty="0">
                <a:solidFill>
                  <a:schemeClr val="accent1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https://refactoring.guru/ru/design-patterns</a:t>
            </a:r>
            <a:br>
              <a:rPr lang="en-US" sz="1750" kern="0" spc="-35" dirty="0">
                <a:solidFill>
                  <a:schemeClr val="accent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1750" kern="0" spc="-35" dirty="0">
                <a:solidFill>
                  <a:schemeClr val="accent1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https://javarush.com/groups/posts/2361-kakie-zadachi-reshaet-shablon-proektirovanija-adapter</a:t>
            </a:r>
            <a:endParaRPr lang="ru-RU" sz="1750" kern="0" spc="-35" dirty="0">
              <a:solidFill>
                <a:schemeClr val="accent1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chemeClr val="accent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https://www.youtube.com/watch?v=lDAmTcmnpx4&amp;ab_channel=AlexeyPashchenko</a:t>
            </a:r>
            <a:br>
              <a:rPr lang="en-US" sz="1750" kern="0" spc="-35" dirty="0">
                <a:solidFill>
                  <a:schemeClr val="accent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endParaRPr lang="en-US" sz="175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25" name="Image 0" descr="preencoded.png">
            <a:extLst>
              <a:ext uri="{FF2B5EF4-FFF2-40B4-BE49-F238E27FC236}">
                <a16:creationId xmlns:a16="http://schemas.microsoft.com/office/drawing/2014/main" id="{0ECB3EFD-9196-4C4D-80DB-3FFB7FB7C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" y="7620"/>
            <a:ext cx="14630400" cy="8229600"/>
          </a:xfrm>
          <a:prstGeom prst="rect">
            <a:avLst/>
          </a:prstGeom>
        </p:spPr>
      </p:pic>
      <p:sp>
        <p:nvSpPr>
          <p:cNvPr id="24" name="Shape 2">
            <a:extLst>
              <a:ext uri="{FF2B5EF4-FFF2-40B4-BE49-F238E27FC236}">
                <a16:creationId xmlns:a16="http://schemas.microsoft.com/office/drawing/2014/main" id="{773FAFC1-04CB-46D2-BD9D-F8774CAECA81}"/>
              </a:ext>
            </a:extLst>
          </p:cNvPr>
          <p:cNvSpPr/>
          <p:nvPr/>
        </p:nvSpPr>
        <p:spPr>
          <a:xfrm>
            <a:off x="0" y="-7620"/>
            <a:ext cx="14630400" cy="8229600"/>
          </a:xfrm>
          <a:prstGeom prst="rect">
            <a:avLst/>
          </a:prstGeom>
          <a:solidFill>
            <a:srgbClr val="212121">
              <a:alpha val="80000"/>
            </a:srgbClr>
          </a:solidFill>
          <a:ln/>
        </p:spPr>
      </p:sp>
      <p:sp>
        <p:nvSpPr>
          <p:cNvPr id="22" name="Text 2">
            <a:extLst>
              <a:ext uri="{FF2B5EF4-FFF2-40B4-BE49-F238E27FC236}">
                <a16:creationId xmlns:a16="http://schemas.microsoft.com/office/drawing/2014/main" id="{E1B5F143-B0B8-4D1E-9EE2-57BC5C04605B}"/>
              </a:ext>
            </a:extLst>
          </p:cNvPr>
          <p:cNvSpPr/>
          <p:nvPr/>
        </p:nvSpPr>
        <p:spPr>
          <a:xfrm>
            <a:off x="482440" y="296027"/>
            <a:ext cx="74042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374" kern="0" spc="-13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Roboto Mono" pitchFamily="34" charset="-120"/>
              </a:rPr>
              <a:t>Поведенческие</a:t>
            </a:r>
            <a:r>
              <a:rPr lang="en-US" sz="4374" kern="0" spc="-13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Roboto Mono" pitchFamily="34" charset="-120"/>
              </a:rPr>
              <a:t> </a:t>
            </a:r>
            <a:r>
              <a:rPr lang="en-US" sz="4374" kern="0" spc="-131" dirty="0" err="1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Roboto Mono" pitchFamily="34" charset="-120"/>
              </a:rPr>
              <a:t>паттерны</a:t>
            </a:r>
            <a:r>
              <a:rPr lang="en-US" sz="4374" kern="0" spc="-13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Roboto Mono" pitchFamily="34" charset="-120"/>
              </a:rPr>
              <a:t> </a:t>
            </a:r>
            <a:r>
              <a:rPr lang="en-US" sz="1600" kern="0" spc="-13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Roboto Mono" pitchFamily="34" charset="-120"/>
              </a:rPr>
              <a:t>(</a:t>
            </a:r>
            <a:r>
              <a:rPr lang="ru-RU" sz="1600" kern="0" spc="-13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Roboto Mono" pitchFamily="34" charset="-120"/>
              </a:rPr>
              <a:t>взаимодействие классов и объектов между собой)</a:t>
            </a:r>
            <a:endParaRPr lang="en-US" sz="1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3" name="Text 4">
            <a:extLst>
              <a:ext uri="{FF2B5EF4-FFF2-40B4-BE49-F238E27FC236}">
                <a16:creationId xmlns:a16="http://schemas.microsoft.com/office/drawing/2014/main" id="{ACAE79A8-FE31-437E-8ADD-13E54BD4E4FB}"/>
              </a:ext>
            </a:extLst>
          </p:cNvPr>
          <p:cNvSpPr/>
          <p:nvPr/>
        </p:nvSpPr>
        <p:spPr>
          <a:xfrm>
            <a:off x="482440" y="1131921"/>
            <a:ext cx="13832923" cy="65928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Цепочка обязанностей (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Chain of Responsibility)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позволяет объектам передавать запросы по цепочке обработчиков.</a:t>
            </a:r>
          </a:p>
          <a:p>
            <a:pPr algn="l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ru-RU" sz="2000" b="0" i="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Команда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(Command)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превращает запросы в объекты, позволяя управлять ими как одним целым.</a:t>
            </a:r>
          </a:p>
          <a:p>
            <a:pPr algn="l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ru-RU" sz="2000" b="0" i="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Интерпретатор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Intepreter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определяет представление грамматики для заданного языка и интерпретатор для его грамматики.</a:t>
            </a:r>
          </a:p>
          <a:p>
            <a:pPr algn="l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ru-RU" sz="2000" b="0" i="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Итератор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(Iterator)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предоставляет механизм для последовательного доступа к элементам коллекции без раскрытия её внутреннего представления.</a:t>
            </a:r>
          </a:p>
          <a:p>
            <a:pPr algn="l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ru-RU" sz="2000" b="0" i="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Посредник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(Mediator)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уменьшает сложность взаимодействия между объектами, обеспечивая централизованное управление взаимодействием.</a:t>
            </a:r>
          </a:p>
          <a:p>
            <a:pPr algn="l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ru-RU" sz="2000" b="0" i="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Хранитель (</a:t>
            </a:r>
            <a:r>
              <a:rPr lang="ru-RU" sz="20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Memento</a:t>
            </a:r>
            <a:r>
              <a:rPr lang="ru-RU" sz="2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позволяет сохранять и восстанавливать прошлые состояния объекта.</a:t>
            </a:r>
          </a:p>
          <a:p>
            <a:pPr algn="l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ru-RU" sz="2000" b="0" i="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Наблюдатель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(Observer)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создаёт механизм подписки, позволяя объектам следить за событиями друг друга.</a:t>
            </a:r>
          </a:p>
          <a:p>
            <a:pPr algn="l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ru-RU" sz="2000" b="0" i="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Состояние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(State)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позволяет объекту изменять своё поведение в зависимости от внутреннего состояния.</a:t>
            </a:r>
          </a:p>
          <a:p>
            <a:pPr algn="l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ru-RU" sz="2000" b="0" i="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Стратегия</a:t>
            </a:r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(Strategy)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определяет семейство алгоритмов и делает их взаимозаменяемыми.</a:t>
            </a:r>
          </a:p>
          <a:p>
            <a:pPr algn="l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ru-RU" sz="2000" b="0" i="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Шаблонный метод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(Template Method)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определяет основу алгоритма, оставляя детали реализации для подклассов.</a:t>
            </a:r>
          </a:p>
          <a:p>
            <a:pPr algn="l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ru-RU" sz="2000" b="0" i="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Посетитель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(Visitor)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позволяет добавлять новые операции к объектам без изменения классов этих объектов.</a:t>
            </a:r>
          </a:p>
          <a:p>
            <a:pPr algn="l">
              <a:lnSpc>
                <a:spcPct val="80000"/>
              </a:lnSpc>
              <a:buSzPct val="100000"/>
            </a:pPr>
            <a:endParaRPr lang="ru-RU" sz="2000" kern="0" spc="-35" dirty="0">
              <a:solidFill>
                <a:schemeClr val="accent2">
                  <a:lumMod val="60000"/>
                  <a:lumOff val="40000"/>
                </a:schemeClr>
              </a:solidFill>
              <a:latin typeface="Franklin Gothic Medium" panose="020B0603020102020204" pitchFamily="34" charset="0"/>
              <a:ea typeface="Roboto" pitchFamily="34" charset="-122"/>
            </a:endParaRPr>
          </a:p>
          <a:p>
            <a:pPr marL="457200" indent="-457200" algn="l">
              <a:lnSpc>
                <a:spcPct val="80000"/>
              </a:lnSpc>
              <a:buSzPct val="100000"/>
              <a:buAutoNum type="arabicPeriod"/>
            </a:pPr>
            <a:endParaRPr lang="ru-RU" sz="2000" kern="0" spc="-35" dirty="0">
              <a:solidFill>
                <a:schemeClr val="accent2">
                  <a:lumMod val="60000"/>
                  <a:lumOff val="40000"/>
                </a:schemeClr>
              </a:solidFill>
              <a:latin typeface="Franklin Gothic Medium" panose="020B0603020102020204" pitchFamily="34" charset="0"/>
              <a:ea typeface="Roboto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sp>
        <p:nvSpPr>
          <p:cNvPr id="4" name="Text 2"/>
          <p:cNvSpPr/>
          <p:nvPr/>
        </p:nvSpPr>
        <p:spPr>
          <a:xfrm>
            <a:off x="2326124" y="626819"/>
            <a:ext cx="5181600" cy="6311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70"/>
              </a:lnSpc>
              <a:buNone/>
            </a:pPr>
            <a:r>
              <a:rPr lang="en-US" sz="3976" kern="0" spc="-119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Roboto Mono" pitchFamily="34" charset="-120"/>
              </a:rPr>
              <a:t>Паттерн "Одиночка"</a:t>
            </a:r>
            <a:endParaRPr lang="en-US" sz="3976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801" y="1591151"/>
            <a:ext cx="1583055" cy="148709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844296" y="2300168"/>
            <a:ext cx="143947" cy="4544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579"/>
              </a:lnSpc>
              <a:buNone/>
            </a:pPr>
            <a:r>
              <a:rPr lang="en-US" sz="1988" kern="0" spc="-6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1</a:t>
            </a:r>
            <a:endParaRPr lang="en-US" sz="1988" dirty="0"/>
          </a:p>
        </p:txBody>
      </p:sp>
      <p:sp>
        <p:nvSpPr>
          <p:cNvPr id="7" name="Text 4"/>
          <p:cNvSpPr/>
          <p:nvPr/>
        </p:nvSpPr>
        <p:spPr>
          <a:xfrm>
            <a:off x="5909786" y="1954649"/>
            <a:ext cx="3453646" cy="3156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5"/>
              </a:lnSpc>
              <a:buNone/>
            </a:pPr>
            <a:r>
              <a:rPr lang="en-US" sz="1988" kern="0" spc="-6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Глобальная точка доступа</a:t>
            </a:r>
            <a:endParaRPr lang="en-US" sz="1988" dirty="0"/>
          </a:p>
        </p:txBody>
      </p:sp>
      <p:sp>
        <p:nvSpPr>
          <p:cNvPr id="8" name="Text 5"/>
          <p:cNvSpPr/>
          <p:nvPr/>
        </p:nvSpPr>
        <p:spPr>
          <a:xfrm>
            <a:off x="5909786" y="2391370"/>
            <a:ext cx="4127183" cy="323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45"/>
              </a:lnSpc>
              <a:buNone/>
            </a:pPr>
            <a:r>
              <a:rPr lang="en-US" sz="1591" kern="0" spc="-32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Единственный доступный экземпляр класса</a:t>
            </a:r>
            <a:endParaRPr lang="en-US" sz="1591" dirty="0"/>
          </a:p>
        </p:txBody>
      </p:sp>
      <p:sp>
        <p:nvSpPr>
          <p:cNvPr id="9" name="Shape 6"/>
          <p:cNvSpPr/>
          <p:nvPr/>
        </p:nvSpPr>
        <p:spPr>
          <a:xfrm>
            <a:off x="5758339" y="3080831"/>
            <a:ext cx="6303764" cy="20181"/>
          </a:xfrm>
          <a:prstGeom prst="rect">
            <a:avLst/>
          </a:prstGeom>
          <a:solidFill>
            <a:srgbClr val="7F9919"/>
          </a:solidFill>
          <a:ln/>
        </p:spPr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155" y="3128724"/>
            <a:ext cx="3166229" cy="1487091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4844296" y="3644979"/>
            <a:ext cx="143947" cy="4544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579"/>
              </a:lnSpc>
              <a:buNone/>
            </a:pPr>
            <a:r>
              <a:rPr lang="en-US" sz="1988" kern="0" spc="-6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2</a:t>
            </a:r>
            <a:endParaRPr lang="en-US" sz="1988" dirty="0"/>
          </a:p>
        </p:txBody>
      </p:sp>
      <p:sp>
        <p:nvSpPr>
          <p:cNvPr id="12" name="Text 8"/>
          <p:cNvSpPr/>
          <p:nvPr/>
        </p:nvSpPr>
        <p:spPr>
          <a:xfrm>
            <a:off x="6701314" y="3330654"/>
            <a:ext cx="2524958" cy="3156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5"/>
              </a:lnSpc>
              <a:buNone/>
            </a:pPr>
            <a:r>
              <a:rPr lang="en-US" sz="1988" kern="0" spc="-6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Контроль доступа</a:t>
            </a:r>
            <a:endParaRPr lang="en-US" sz="1988" dirty="0"/>
          </a:p>
        </p:txBody>
      </p:sp>
      <p:sp>
        <p:nvSpPr>
          <p:cNvPr id="13" name="Text 9"/>
          <p:cNvSpPr/>
          <p:nvPr/>
        </p:nvSpPr>
        <p:spPr>
          <a:xfrm>
            <a:off x="6701314" y="3767376"/>
            <a:ext cx="5209342" cy="6465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45"/>
              </a:lnSpc>
              <a:buNone/>
            </a:pPr>
            <a:r>
              <a:rPr lang="en-US" sz="1591" kern="0" spc="-32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Гарантирует, что никакие другие объекты не могут быть созданы</a:t>
            </a:r>
            <a:endParaRPr lang="en-US" sz="1591" dirty="0"/>
          </a:p>
        </p:txBody>
      </p:sp>
      <p:sp>
        <p:nvSpPr>
          <p:cNvPr id="14" name="Shape 10"/>
          <p:cNvSpPr/>
          <p:nvPr/>
        </p:nvSpPr>
        <p:spPr>
          <a:xfrm>
            <a:off x="6549866" y="4618405"/>
            <a:ext cx="5512237" cy="20181"/>
          </a:xfrm>
          <a:prstGeom prst="rect">
            <a:avLst/>
          </a:prstGeom>
          <a:solidFill>
            <a:srgbClr val="7F9919"/>
          </a:solidFill>
          <a:ln/>
        </p:spPr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1627" y="4666297"/>
            <a:ext cx="4749403" cy="1487091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4844296" y="5182553"/>
            <a:ext cx="143947" cy="4544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579"/>
              </a:lnSpc>
              <a:buNone/>
            </a:pPr>
            <a:r>
              <a:rPr lang="en-US" sz="1988" kern="0" spc="-6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3</a:t>
            </a:r>
            <a:endParaRPr lang="en-US" sz="1988" dirty="0"/>
          </a:p>
        </p:txBody>
      </p:sp>
      <p:sp>
        <p:nvSpPr>
          <p:cNvPr id="17" name="Text 12"/>
          <p:cNvSpPr/>
          <p:nvPr/>
        </p:nvSpPr>
        <p:spPr>
          <a:xfrm>
            <a:off x="7492960" y="4868228"/>
            <a:ext cx="2524958" cy="3156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5"/>
              </a:lnSpc>
              <a:buNone/>
            </a:pPr>
            <a:r>
              <a:rPr lang="en-US" sz="1988" kern="0" spc="-6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Инициализация</a:t>
            </a:r>
            <a:endParaRPr lang="en-US" sz="1988" dirty="0"/>
          </a:p>
        </p:txBody>
      </p:sp>
      <p:sp>
        <p:nvSpPr>
          <p:cNvPr id="18" name="Text 13"/>
          <p:cNvSpPr/>
          <p:nvPr/>
        </p:nvSpPr>
        <p:spPr>
          <a:xfrm>
            <a:off x="7492960" y="5304949"/>
            <a:ext cx="4417695" cy="6465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45"/>
              </a:lnSpc>
              <a:buNone/>
            </a:pPr>
            <a:r>
              <a:rPr lang="en-US" sz="1591" kern="0" spc="-32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Определяет процесс создания единственного экземпляра</a:t>
            </a:r>
            <a:endParaRPr lang="en-US" sz="1591" dirty="0"/>
          </a:p>
        </p:txBody>
      </p:sp>
      <p:sp>
        <p:nvSpPr>
          <p:cNvPr id="19" name="Text 14"/>
          <p:cNvSpPr/>
          <p:nvPr/>
        </p:nvSpPr>
        <p:spPr>
          <a:xfrm>
            <a:off x="2517696" y="6380559"/>
            <a:ext cx="9594890" cy="12930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45"/>
              </a:lnSpc>
              <a:buNone/>
            </a:pPr>
            <a:r>
              <a:rPr lang="en-US" sz="1591" kern="0" spc="-32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Паттерн "Одиночка" (Singleton) - это порождающий паттерн проектирования, который гарантирует, что для определенного класса существует только один экземпляр, и предоставляет к нему глобальную точку доступа. Он контролирует создание новых экземпляров, обеспечивая, что для данного класса будет создан только один объект.</a:t>
            </a:r>
            <a:endParaRPr lang="en-US" sz="159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>
            <a:extLst>
              <a:ext uri="{FF2B5EF4-FFF2-40B4-BE49-F238E27FC236}">
                <a16:creationId xmlns:a16="http://schemas.microsoft.com/office/drawing/2014/main" id="{483F0494-D5BC-430B-96CC-62C0794BFE7C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4277E-1C21-4A95-BC59-96A9BCE2947F}"/>
              </a:ext>
            </a:extLst>
          </p:cNvPr>
          <p:cNvSpPr txBox="1"/>
          <p:nvPr/>
        </p:nvSpPr>
        <p:spPr>
          <a:xfrm>
            <a:off x="381000" y="549623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Eager initialization (</a:t>
            </a:r>
            <a:r>
              <a:rPr lang="ru-RU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Жадная)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6497FF0-C059-46AA-85CD-9A263B74E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05" y="1042558"/>
            <a:ext cx="5582429" cy="2048161"/>
          </a:xfrm>
          <a:prstGeom prst="rect">
            <a:avLst/>
          </a:prstGeom>
        </p:spPr>
      </p:pic>
      <p:sp>
        <p:nvSpPr>
          <p:cNvPr id="7" name="Text 4">
            <a:extLst>
              <a:ext uri="{FF2B5EF4-FFF2-40B4-BE49-F238E27FC236}">
                <a16:creationId xmlns:a16="http://schemas.microsoft.com/office/drawing/2014/main" id="{58D612F2-1702-4FEA-A0B9-59C51826792E}"/>
              </a:ext>
            </a:extLst>
          </p:cNvPr>
          <p:cNvSpPr/>
          <p:nvPr/>
        </p:nvSpPr>
        <p:spPr>
          <a:xfrm>
            <a:off x="6257535" y="982906"/>
            <a:ext cx="8306190" cy="25221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80000"/>
              </a:lnSpc>
              <a:buSzPct val="100000"/>
            </a:pPr>
            <a:r>
              <a:rPr lang="ru-RU" sz="2000" b="0" i="0" dirty="0">
                <a:solidFill>
                  <a:srgbClr val="ECECEC"/>
                </a:solidFill>
                <a:effectLst/>
                <a:latin typeface="Söhne"/>
              </a:rPr>
              <a:t>Обычная жадная инициализация (</a:t>
            </a:r>
            <a:r>
              <a:rPr lang="ru-RU" sz="2000" b="0" i="0" dirty="0" err="1">
                <a:solidFill>
                  <a:srgbClr val="ECECEC"/>
                </a:solidFill>
                <a:effectLst/>
                <a:latin typeface="Söhne"/>
              </a:rPr>
              <a:t>Eager</a:t>
            </a:r>
            <a:r>
              <a:rPr lang="ru-RU" sz="20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sz="2000" b="0" i="0" dirty="0" err="1">
                <a:solidFill>
                  <a:srgbClr val="ECECEC"/>
                </a:solidFill>
                <a:effectLst/>
                <a:latin typeface="Söhne"/>
              </a:rPr>
              <a:t>Initialization</a:t>
            </a:r>
            <a:r>
              <a:rPr lang="ru-RU" sz="2000" b="0" i="0" dirty="0">
                <a:solidFill>
                  <a:srgbClr val="ECECEC"/>
                </a:solidFill>
                <a:effectLst/>
                <a:latin typeface="Söhne"/>
              </a:rPr>
              <a:t>) считается </a:t>
            </a:r>
            <a:r>
              <a:rPr lang="ru-RU" sz="2000" b="0" i="0" dirty="0" err="1">
                <a:solidFill>
                  <a:srgbClr val="ECECEC"/>
                </a:solidFill>
                <a:effectLst/>
                <a:latin typeface="Söhne"/>
              </a:rPr>
              <a:t>потокобезопасной</a:t>
            </a:r>
            <a:r>
              <a:rPr lang="ru-RU" sz="2000" b="0" i="0" dirty="0">
                <a:solidFill>
                  <a:srgbClr val="ECECEC"/>
                </a:solidFill>
                <a:effectLst/>
                <a:latin typeface="Söhne"/>
              </a:rPr>
              <a:t>, потому что экземпляр класса создается в момент загрузки класса в JVM, что происходит единожды. JVM строго контролирует процесс загрузки классов, и это гарантирует, что все статические инициализаторы будут выполнены в </a:t>
            </a:r>
            <a:r>
              <a:rPr lang="ru-RU" sz="2000" b="0" i="0" dirty="0" err="1">
                <a:solidFill>
                  <a:srgbClr val="ECECEC"/>
                </a:solidFill>
                <a:effectLst/>
                <a:latin typeface="Söhne"/>
              </a:rPr>
              <a:t>потокобезопасной</a:t>
            </a:r>
            <a:r>
              <a:rPr lang="ru-RU" sz="2000" b="0" i="0" dirty="0">
                <a:solidFill>
                  <a:srgbClr val="ECECEC"/>
                </a:solidFill>
                <a:effectLst/>
                <a:latin typeface="Söhne"/>
              </a:rPr>
              <a:t> манере. К тому времени, когда класс доступен для использования, экземпляр </a:t>
            </a:r>
            <a:r>
              <a:rPr lang="ru-RU" sz="2000" b="0" i="0" dirty="0" err="1">
                <a:solidFill>
                  <a:srgbClr val="ECECEC"/>
                </a:solidFill>
                <a:effectLst/>
                <a:latin typeface="Söhne"/>
              </a:rPr>
              <a:t>Singleton</a:t>
            </a:r>
            <a:r>
              <a:rPr lang="ru-RU" sz="2000" b="0" i="0" dirty="0">
                <a:solidFill>
                  <a:srgbClr val="ECECEC"/>
                </a:solidFill>
                <a:effectLst/>
                <a:latin typeface="Söhne"/>
              </a:rPr>
              <a:t> уже будет инициализирован и готов к использованию.</a:t>
            </a:r>
            <a:endParaRPr lang="ru-RU" sz="2000" kern="0" spc="-35" dirty="0">
              <a:solidFill>
                <a:schemeClr val="accent2">
                  <a:lumMod val="60000"/>
                  <a:lumOff val="40000"/>
                </a:schemeClr>
              </a:solidFill>
              <a:latin typeface="Franklin Gothic Medium" panose="020B0603020102020204" pitchFamily="34" charset="0"/>
              <a:ea typeface="Roboto" pitchFamily="34" charset="-122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3ECC46A-E212-49A8-B44C-006AF9185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11" y="4324036"/>
            <a:ext cx="5296639" cy="2705478"/>
          </a:xfrm>
          <a:prstGeom prst="rect">
            <a:avLst/>
          </a:prstGeom>
        </p:spPr>
      </p:pic>
      <p:sp>
        <p:nvSpPr>
          <p:cNvPr id="14" name="Text 4">
            <a:extLst>
              <a:ext uri="{FF2B5EF4-FFF2-40B4-BE49-F238E27FC236}">
                <a16:creationId xmlns:a16="http://schemas.microsoft.com/office/drawing/2014/main" id="{874A9D83-0519-453C-BB58-66AD94AA82FE}"/>
              </a:ext>
            </a:extLst>
          </p:cNvPr>
          <p:cNvSpPr/>
          <p:nvPr/>
        </p:nvSpPr>
        <p:spPr>
          <a:xfrm>
            <a:off x="6190860" y="3463537"/>
            <a:ext cx="8306190" cy="25221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80000"/>
              </a:lnSpc>
              <a:buSzPct val="100000"/>
            </a:pPr>
            <a:endParaRPr lang="ru-RU" sz="2000" kern="0" spc="-35" dirty="0">
              <a:solidFill>
                <a:schemeClr val="accent2">
                  <a:lumMod val="60000"/>
                  <a:lumOff val="40000"/>
                </a:schemeClr>
              </a:solidFill>
              <a:latin typeface="Franklin Gothic Medium" panose="020B0603020102020204" pitchFamily="34" charset="0"/>
              <a:ea typeface="Roboto" pitchFamily="34" charset="-122"/>
            </a:endParaRPr>
          </a:p>
        </p:txBody>
      </p:sp>
      <p:sp>
        <p:nvSpPr>
          <p:cNvPr id="19" name="Text 4">
            <a:extLst>
              <a:ext uri="{FF2B5EF4-FFF2-40B4-BE49-F238E27FC236}">
                <a16:creationId xmlns:a16="http://schemas.microsoft.com/office/drawing/2014/main" id="{E5F06AE7-E83B-4659-8828-8DF0D0BAA526}"/>
              </a:ext>
            </a:extLst>
          </p:cNvPr>
          <p:cNvSpPr/>
          <p:nvPr/>
        </p:nvSpPr>
        <p:spPr>
          <a:xfrm>
            <a:off x="6190860" y="4320445"/>
            <a:ext cx="8306190" cy="25221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80000"/>
              </a:lnSpc>
              <a:buSzPct val="100000"/>
            </a:pPr>
            <a:r>
              <a:rPr lang="ru-RU" sz="2000" b="0" i="0" dirty="0">
                <a:solidFill>
                  <a:srgbClr val="ECECEC"/>
                </a:solidFill>
                <a:effectLst/>
                <a:latin typeface="Söhne"/>
              </a:rPr>
              <a:t>В случае ленивой инициализации (</a:t>
            </a:r>
            <a:r>
              <a:rPr lang="ru-RU" sz="2000" b="0" i="0" dirty="0" err="1">
                <a:solidFill>
                  <a:srgbClr val="ECECEC"/>
                </a:solidFill>
                <a:effectLst/>
                <a:latin typeface="Söhne"/>
              </a:rPr>
              <a:t>Lazy</a:t>
            </a:r>
            <a:r>
              <a:rPr lang="ru-RU" sz="20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sz="2000" b="0" i="0" dirty="0" err="1">
                <a:solidFill>
                  <a:srgbClr val="ECECEC"/>
                </a:solidFill>
                <a:effectLst/>
                <a:latin typeface="Söhne"/>
              </a:rPr>
              <a:t>Initialization</a:t>
            </a:r>
            <a:r>
              <a:rPr lang="ru-RU" sz="2000" b="0" i="0" dirty="0">
                <a:solidFill>
                  <a:srgbClr val="ECECEC"/>
                </a:solidFill>
                <a:effectLst/>
                <a:latin typeface="Söhne"/>
              </a:rPr>
              <a:t>), экземпляр класса создается при первом вызове метода</a:t>
            </a:r>
            <a:r>
              <a:rPr lang="en-US" sz="20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ECECEC"/>
                </a:solidFill>
                <a:effectLst/>
                <a:latin typeface="Söhne"/>
              </a:rPr>
              <a:t>getInstance</a:t>
            </a:r>
            <a:r>
              <a:rPr lang="ru-RU" sz="2000" b="0" i="0" dirty="0">
                <a:solidFill>
                  <a:srgbClr val="ECECEC"/>
                </a:solidFill>
                <a:effectLst/>
                <a:latin typeface="Söhne"/>
              </a:rPr>
              <a:t>. Без дополнительных мер предосторожности, таких как синхронизация, несколько потоков могут одновременно обнаружить, что экземпляр еще не создан и попытаться создать его. Это может привести к созданию нескольких экземпляров, что нарушает основное правило паттерна </a:t>
            </a:r>
            <a:r>
              <a:rPr lang="ru-RU" sz="2000" b="0" i="0" dirty="0" err="1">
                <a:solidFill>
                  <a:srgbClr val="ECECEC"/>
                </a:solidFill>
                <a:effectLst/>
                <a:latin typeface="Söhne"/>
              </a:rPr>
              <a:t>Singleton</a:t>
            </a:r>
            <a:r>
              <a:rPr lang="ru-RU" sz="2000" b="0" i="0" dirty="0">
                <a:solidFill>
                  <a:srgbClr val="ECECEC"/>
                </a:solidFill>
                <a:effectLst/>
                <a:latin typeface="Söhne"/>
              </a:rPr>
              <a:t> - наличие одного и только одного экземпляра класса.</a:t>
            </a:r>
            <a:endParaRPr lang="ru-RU" sz="2000" kern="0" spc="-35" dirty="0">
              <a:solidFill>
                <a:schemeClr val="accent2">
                  <a:lumMod val="60000"/>
                  <a:lumOff val="40000"/>
                </a:schemeClr>
              </a:solidFill>
              <a:latin typeface="Franklin Gothic Medium" panose="020B0603020102020204" pitchFamily="34" charset="0"/>
              <a:ea typeface="Roboto" pitchFamily="34" charset="-12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1E8DA6-DFEE-4D9A-A004-3094E4C4C556}"/>
              </a:ext>
            </a:extLst>
          </p:cNvPr>
          <p:cNvSpPr txBox="1"/>
          <p:nvPr/>
        </p:nvSpPr>
        <p:spPr>
          <a:xfrm>
            <a:off x="447111" y="3829204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Lazy initialization (</a:t>
            </a:r>
            <a:r>
              <a:rPr lang="ru-RU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Ленивая)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231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">
            <a:extLst>
              <a:ext uri="{FF2B5EF4-FFF2-40B4-BE49-F238E27FC236}">
                <a16:creationId xmlns:a16="http://schemas.microsoft.com/office/drawing/2014/main" id="{A2A29C78-E803-49F3-B8E7-2DF70047DA27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sp>
        <p:nvSpPr>
          <p:cNvPr id="3" name="Shape 2">
            <a:extLst>
              <a:ext uri="{FF2B5EF4-FFF2-40B4-BE49-F238E27FC236}">
                <a16:creationId xmlns:a16="http://schemas.microsoft.com/office/drawing/2014/main" id="{68D6F3C6-2A18-4BD8-A664-ECD17FCC2C27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>
              <a:alpha val="80000"/>
            </a:srgbClr>
          </a:solidFill>
          <a:ln/>
        </p:spPr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8C7974F-2A72-4C96-B4B4-61558C22C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73" y="815335"/>
            <a:ext cx="5753903" cy="3877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47783F-04B0-43F2-B91E-61128A16C4DC}"/>
              </a:ext>
            </a:extLst>
          </p:cNvPr>
          <p:cNvSpPr txBox="1"/>
          <p:nvPr/>
        </p:nvSpPr>
        <p:spPr>
          <a:xfrm>
            <a:off x="381000" y="364957"/>
            <a:ext cx="992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Lazy initialization</a:t>
            </a:r>
            <a:r>
              <a:rPr lang="ru-RU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thread-safe (</a:t>
            </a:r>
            <a:r>
              <a:rPr lang="ru-RU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Ленивая)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с двойной проверкой блокировки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54C2F107-C304-40AE-9F39-65F8EBA2EDA1}"/>
              </a:ext>
            </a:extLst>
          </p:cNvPr>
          <p:cNvSpPr/>
          <p:nvPr/>
        </p:nvSpPr>
        <p:spPr>
          <a:xfrm>
            <a:off x="6385727" y="815335"/>
            <a:ext cx="8306190" cy="25221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80000"/>
              </a:lnSpc>
              <a:buSzPct val="100000"/>
            </a:pPr>
            <a:r>
              <a:rPr lang="ru-RU" sz="2000" b="0" i="0" dirty="0">
                <a:solidFill>
                  <a:schemeClr val="bg1"/>
                </a:solidFill>
                <a:effectLst/>
                <a:latin typeface="Söhne"/>
              </a:rPr>
              <a:t>Эта реализация использует двойную проверку блокировки для обеспечения </a:t>
            </a:r>
            <a:r>
              <a:rPr lang="ru-RU" sz="2000" b="0" i="0" dirty="0" err="1">
                <a:solidFill>
                  <a:schemeClr val="bg1"/>
                </a:solidFill>
                <a:effectLst/>
                <a:latin typeface="Söhne"/>
              </a:rPr>
              <a:t>потокобезопасности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Söhne"/>
              </a:rPr>
              <a:t>. Это означает, что экземпляр создается только тогда, когда он впервые запрашивается, но при этом гарантируется, что только один экземпляр будет создан, даже если несколько потоков одновременно попытаются получить доступ к экземпляру. </a:t>
            </a:r>
            <a:endParaRPr lang="ru-RU" sz="2000" kern="0" spc="-35" dirty="0">
              <a:solidFill>
                <a:schemeClr val="bg1"/>
              </a:solidFill>
              <a:latin typeface="Söhne"/>
              <a:ea typeface="Roboto" pitchFamily="34" charset="-122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47EF0E8-AF73-4586-BEA5-A2A291462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73" y="5217889"/>
            <a:ext cx="6058746" cy="2486372"/>
          </a:xfrm>
          <a:prstGeom prst="rect">
            <a:avLst/>
          </a:prstGeom>
        </p:spPr>
      </p:pic>
      <p:sp>
        <p:nvSpPr>
          <p:cNvPr id="12" name="Text 4">
            <a:extLst>
              <a:ext uri="{FF2B5EF4-FFF2-40B4-BE49-F238E27FC236}">
                <a16:creationId xmlns:a16="http://schemas.microsoft.com/office/drawing/2014/main" id="{E48AACAC-33D2-44E7-9A71-84140C0EF362}"/>
              </a:ext>
            </a:extLst>
          </p:cNvPr>
          <p:cNvSpPr/>
          <p:nvPr/>
        </p:nvSpPr>
        <p:spPr>
          <a:xfrm>
            <a:off x="6506019" y="5234370"/>
            <a:ext cx="8306190" cy="25221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80000"/>
              </a:lnSpc>
              <a:buSzPct val="100000"/>
            </a:pPr>
            <a:r>
              <a:rPr lang="ru-RU" sz="2000" b="0" i="0" dirty="0">
                <a:solidFill>
                  <a:schemeClr val="bg1"/>
                </a:solidFill>
                <a:effectLst/>
                <a:latin typeface="__Inter_aaf875"/>
              </a:rPr>
              <a:t>Эта реализация использует статический вложенный класс для </a:t>
            </a:r>
          </a:p>
          <a:p>
            <a:pPr algn="l">
              <a:lnSpc>
                <a:spcPct val="80000"/>
              </a:lnSpc>
              <a:buSzPct val="100000"/>
            </a:pPr>
            <a:r>
              <a:rPr lang="ru-RU" sz="2000" b="0" i="0" dirty="0">
                <a:solidFill>
                  <a:schemeClr val="bg1"/>
                </a:solidFill>
                <a:effectLst/>
                <a:latin typeface="__Inter_aaf875"/>
              </a:rPr>
              <a:t>создания экземпляра класса. Это гарантирует, что экземпляр </a:t>
            </a:r>
          </a:p>
          <a:p>
            <a:pPr algn="l">
              <a:lnSpc>
                <a:spcPct val="80000"/>
              </a:lnSpc>
              <a:buSzPct val="100000"/>
            </a:pPr>
            <a:r>
              <a:rPr lang="ru-RU" sz="2000" b="0" i="0" dirty="0">
                <a:solidFill>
                  <a:schemeClr val="bg1"/>
                </a:solidFill>
                <a:effectLst/>
                <a:latin typeface="__Inter_aaf875"/>
              </a:rPr>
              <a:t>будет создан только тогда, когда он впервые запрашивается, и что создание экземпляра будет </a:t>
            </a:r>
            <a:r>
              <a:rPr lang="ru-RU" sz="2000" b="0" i="0" dirty="0" err="1">
                <a:solidFill>
                  <a:schemeClr val="bg1"/>
                </a:solidFill>
                <a:effectLst/>
                <a:latin typeface="__Inter_aaf875"/>
              </a:rPr>
              <a:t>потокобезопасным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__Inter_aaf875"/>
              </a:rPr>
              <a:t>. </a:t>
            </a:r>
            <a:r>
              <a:rPr lang="ru-RU" sz="2000" b="0" i="0" dirty="0">
                <a:solidFill>
                  <a:srgbClr val="ECECEC"/>
                </a:solidFill>
                <a:effectLst/>
                <a:latin typeface="Söhne"/>
              </a:rPr>
              <a:t>JVM гарантирует </a:t>
            </a:r>
            <a:r>
              <a:rPr lang="ru-RU" sz="2000" b="0" i="0" dirty="0" err="1">
                <a:solidFill>
                  <a:srgbClr val="ECECEC"/>
                </a:solidFill>
                <a:effectLst/>
                <a:latin typeface="Söhne"/>
              </a:rPr>
              <a:t>потокобезопасность</a:t>
            </a:r>
            <a:r>
              <a:rPr lang="ru-RU" sz="2000" b="0" i="0" dirty="0">
                <a:solidFill>
                  <a:srgbClr val="ECECEC"/>
                </a:solidFill>
                <a:effectLst/>
                <a:latin typeface="Söhne"/>
              </a:rPr>
              <a:t> при инициализации класса, что делает этот метод </a:t>
            </a:r>
            <a:r>
              <a:rPr lang="ru-RU" sz="2000" b="0" i="0" dirty="0" err="1">
                <a:solidFill>
                  <a:srgbClr val="ECECEC"/>
                </a:solidFill>
                <a:effectLst/>
                <a:latin typeface="Söhne"/>
              </a:rPr>
              <a:t>потокобезопасным</a:t>
            </a:r>
            <a:r>
              <a:rPr lang="ru-RU" sz="2000" b="0" i="0" dirty="0">
                <a:solidFill>
                  <a:srgbClr val="ECECEC"/>
                </a:solidFill>
                <a:effectLst/>
                <a:latin typeface="Söhne"/>
              </a:rPr>
              <a:t> без необходимости дополнительной синхронизации.</a:t>
            </a:r>
          </a:p>
          <a:p>
            <a:pPr algn="l">
              <a:lnSpc>
                <a:spcPct val="80000"/>
              </a:lnSpc>
              <a:buSzPct val="100000"/>
            </a:pPr>
            <a:r>
              <a:rPr lang="ru-RU" sz="2000" kern="0" spc="-35" dirty="0">
                <a:solidFill>
                  <a:srgbClr val="ECECEC"/>
                </a:solidFill>
                <a:latin typeface="Söhne"/>
                <a:ea typeface="Roboto" pitchFamily="34" charset="-122"/>
              </a:rPr>
              <a:t>Защищён от рефлексии, подобно </a:t>
            </a:r>
            <a:r>
              <a:rPr lang="en-US" sz="2000" kern="0" spc="-35" dirty="0">
                <a:solidFill>
                  <a:srgbClr val="ECECEC"/>
                </a:solidFill>
                <a:latin typeface="Söhne"/>
                <a:ea typeface="Roboto" pitchFamily="34" charset="-122"/>
              </a:rPr>
              <a:t>Enum </a:t>
            </a:r>
            <a:r>
              <a:rPr lang="ru-RU" sz="2000" kern="0" spc="-35" dirty="0">
                <a:solidFill>
                  <a:srgbClr val="ECECEC"/>
                </a:solidFill>
                <a:latin typeface="Söhne"/>
                <a:ea typeface="Roboto" pitchFamily="34" charset="-122"/>
              </a:rPr>
              <a:t>подходу.</a:t>
            </a:r>
            <a:endParaRPr lang="ru-RU" sz="2000" kern="0" spc="-35" dirty="0">
              <a:solidFill>
                <a:schemeClr val="bg1"/>
              </a:solidFill>
              <a:latin typeface="Söhne"/>
              <a:ea typeface="Roboto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D2CCE5-8FC9-42FF-9515-5B53E5DFF178}"/>
              </a:ext>
            </a:extLst>
          </p:cNvPr>
          <p:cNvSpPr txBox="1"/>
          <p:nvPr/>
        </p:nvSpPr>
        <p:spPr>
          <a:xfrm>
            <a:off x="381000" y="4745311"/>
            <a:ext cx="11220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Lazy initialization</a:t>
            </a:r>
            <a:r>
              <a:rPr lang="ru-RU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thread-safe (</a:t>
            </a:r>
            <a:r>
              <a:rPr lang="ru-RU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Ленивая)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с использованием статического вложенного класса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91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">
            <a:extLst>
              <a:ext uri="{FF2B5EF4-FFF2-40B4-BE49-F238E27FC236}">
                <a16:creationId xmlns:a16="http://schemas.microsoft.com/office/drawing/2014/main" id="{A2A29C78-E803-49F3-B8E7-2DF70047DA27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sp>
        <p:nvSpPr>
          <p:cNvPr id="3" name="Shape 2">
            <a:extLst>
              <a:ext uri="{FF2B5EF4-FFF2-40B4-BE49-F238E27FC236}">
                <a16:creationId xmlns:a16="http://schemas.microsoft.com/office/drawing/2014/main" id="{68D6F3C6-2A18-4BD8-A664-ECD17FCC2C27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>
              <a:alpha val="80000"/>
            </a:srgbClr>
          </a:solidFill>
          <a:ln/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7783F-04B0-43F2-B91E-61128A16C4DC}"/>
              </a:ext>
            </a:extLst>
          </p:cNvPr>
          <p:cNvSpPr txBox="1"/>
          <p:nvPr/>
        </p:nvSpPr>
        <p:spPr>
          <a:xfrm>
            <a:off x="381000" y="364957"/>
            <a:ext cx="992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Lazy initialization</a:t>
            </a:r>
            <a:r>
              <a:rPr lang="ru-RU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thread-safe (</a:t>
            </a:r>
            <a:r>
              <a:rPr lang="ru-RU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Ленивая)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с полной синхронизацией метода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54C2F107-C304-40AE-9F39-65F8EBA2EDA1}"/>
              </a:ext>
            </a:extLst>
          </p:cNvPr>
          <p:cNvSpPr/>
          <p:nvPr/>
        </p:nvSpPr>
        <p:spPr>
          <a:xfrm>
            <a:off x="6681002" y="811520"/>
            <a:ext cx="8306190" cy="25221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80000"/>
              </a:lnSpc>
              <a:buSzPct val="100000"/>
            </a:pPr>
            <a:r>
              <a:rPr lang="ru-RU" sz="2000" b="0" i="0" dirty="0">
                <a:solidFill>
                  <a:srgbClr val="ECECEC"/>
                </a:solidFill>
                <a:effectLst/>
                <a:latin typeface="Söhne"/>
              </a:rPr>
              <a:t>Эта реализация делает метод </a:t>
            </a:r>
            <a:r>
              <a:rPr lang="en-US" sz="2000" b="0" i="0" dirty="0" err="1">
                <a:solidFill>
                  <a:srgbClr val="ECECEC"/>
                </a:solidFill>
                <a:effectLst/>
                <a:latin typeface="Söhne"/>
              </a:rPr>
              <a:t>getInstance</a:t>
            </a:r>
            <a:r>
              <a:rPr lang="en-US" sz="2000" b="0" i="0" dirty="0">
                <a:solidFill>
                  <a:srgbClr val="ECECEC"/>
                </a:solidFill>
                <a:effectLst/>
                <a:latin typeface="Söhne"/>
              </a:rPr>
              <a:t>() c</a:t>
            </a:r>
            <a:r>
              <a:rPr lang="ru-RU" sz="2000" b="0" i="0" dirty="0" err="1">
                <a:solidFill>
                  <a:srgbClr val="ECECEC"/>
                </a:solidFill>
                <a:effectLst/>
                <a:latin typeface="Söhne"/>
              </a:rPr>
              <a:t>инхронизированным</a:t>
            </a:r>
            <a:r>
              <a:rPr lang="ru-RU" sz="2000" b="0" i="0" dirty="0">
                <a:solidFill>
                  <a:srgbClr val="ECECEC"/>
                </a:solidFill>
                <a:effectLst/>
                <a:latin typeface="Söhne"/>
              </a:rPr>
              <a:t>, что предотвращает одновременный вызов этого метода из разных </a:t>
            </a:r>
            <a:endParaRPr lang="en-US" sz="2000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lnSpc>
                <a:spcPct val="80000"/>
              </a:lnSpc>
              <a:buSzPct val="100000"/>
            </a:pPr>
            <a:r>
              <a:rPr lang="ru-RU" sz="2000" b="0" i="0" dirty="0">
                <a:solidFill>
                  <a:srgbClr val="ECECEC"/>
                </a:solidFill>
                <a:effectLst/>
                <a:latin typeface="Söhne"/>
              </a:rPr>
              <a:t>потоков. Однако синхронизация всего метода может снижать </a:t>
            </a:r>
            <a:endParaRPr lang="en-US" sz="2000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lnSpc>
                <a:spcPct val="80000"/>
              </a:lnSpc>
              <a:buSzPct val="100000"/>
            </a:pPr>
            <a:r>
              <a:rPr lang="ru-RU" sz="2000" b="0" i="0" dirty="0">
                <a:solidFill>
                  <a:srgbClr val="ECECEC"/>
                </a:solidFill>
                <a:effectLst/>
                <a:latin typeface="Söhne"/>
              </a:rPr>
              <a:t>производительность из-за блокировки, даже когда экземпляр </a:t>
            </a:r>
            <a:endParaRPr lang="en-US" sz="2000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lnSpc>
                <a:spcPct val="80000"/>
              </a:lnSpc>
              <a:buSzPct val="100000"/>
            </a:pPr>
            <a:r>
              <a:rPr lang="ru-RU" sz="2000" b="0" i="0" dirty="0">
                <a:solidFill>
                  <a:srgbClr val="ECECEC"/>
                </a:solidFill>
                <a:effectLst/>
                <a:latin typeface="Söhne"/>
              </a:rPr>
              <a:t>уже создан.</a:t>
            </a:r>
            <a:r>
              <a:rPr lang="en-US" sz="20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endParaRPr lang="ru-RU" sz="2000" kern="0" spc="-35" dirty="0">
              <a:solidFill>
                <a:schemeClr val="bg1"/>
              </a:solidFill>
              <a:latin typeface="Söhne"/>
              <a:ea typeface="Roboto" pitchFamily="34" charset="-122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2D564A4-6203-494E-A335-B218A3302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65430"/>
            <a:ext cx="6106377" cy="255305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F934E54-353B-4EE2-9A73-9AD1C737F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27476"/>
            <a:ext cx="3715268" cy="3772426"/>
          </a:xfrm>
          <a:prstGeom prst="rect">
            <a:avLst/>
          </a:prstGeom>
        </p:spPr>
      </p:pic>
      <p:sp>
        <p:nvSpPr>
          <p:cNvPr id="13" name="Text 4">
            <a:extLst>
              <a:ext uri="{FF2B5EF4-FFF2-40B4-BE49-F238E27FC236}">
                <a16:creationId xmlns:a16="http://schemas.microsoft.com/office/drawing/2014/main" id="{48D5A906-4557-4265-84B7-1F72B13E6988}"/>
              </a:ext>
            </a:extLst>
          </p:cNvPr>
          <p:cNvSpPr/>
          <p:nvPr/>
        </p:nvSpPr>
        <p:spPr>
          <a:xfrm>
            <a:off x="4337852" y="5117078"/>
            <a:ext cx="9835348" cy="25221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80000"/>
              </a:lnSpc>
              <a:buSzPct val="100000"/>
            </a:pPr>
            <a:r>
              <a:rPr lang="ru-RU" sz="2000" b="0" i="0" dirty="0">
                <a:solidFill>
                  <a:srgbClr val="ECECEC"/>
                </a:solidFill>
                <a:effectLst/>
                <a:latin typeface="Söhne"/>
              </a:rPr>
              <a:t>Экземпляр создаётся при первом обращении к классу.</a:t>
            </a:r>
            <a:r>
              <a:rPr lang="en-US" sz="20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sz="2000" b="0" i="0" dirty="0">
                <a:solidFill>
                  <a:srgbClr val="ECECEC"/>
                </a:solidFill>
                <a:effectLst/>
                <a:latin typeface="Söhne"/>
              </a:rPr>
              <a:t>Перечисления в Java имеют встроенную защиту от рефлексивных атак, которые могли бы создать дополнительные экземпляры. Попытка создать экземпляр </a:t>
            </a:r>
            <a:r>
              <a:rPr lang="ru-RU" sz="2000" b="0" i="0" dirty="0" err="1">
                <a:solidFill>
                  <a:srgbClr val="ECECEC"/>
                </a:solidFill>
                <a:effectLst/>
                <a:latin typeface="Söhne"/>
              </a:rPr>
              <a:t>enum</a:t>
            </a:r>
            <a:r>
              <a:rPr lang="ru-RU" sz="2000" b="0" i="0" dirty="0">
                <a:solidFill>
                  <a:srgbClr val="ECECEC"/>
                </a:solidFill>
                <a:effectLst/>
                <a:latin typeface="Söhne"/>
              </a:rPr>
              <a:t> с использованием рефлексии</a:t>
            </a:r>
            <a:r>
              <a:rPr lang="en-US" sz="20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sz="2000" b="0" i="0" dirty="0">
                <a:solidFill>
                  <a:srgbClr val="ECECEC"/>
                </a:solidFill>
                <a:effectLst/>
                <a:latin typeface="Söhne"/>
              </a:rPr>
              <a:t>должна привести к исключению </a:t>
            </a:r>
            <a:r>
              <a:rPr lang="en-US" sz="2000" b="1" i="0" dirty="0" err="1">
                <a:solidFill>
                  <a:srgbClr val="ECECEC"/>
                </a:solidFill>
                <a:effectLst/>
                <a:latin typeface="Söhne Mono"/>
              </a:rPr>
              <a:t>java.lang.IllegalArgumentException</a:t>
            </a:r>
            <a:r>
              <a:rPr lang="ru-RU" sz="2000" b="1" i="0" dirty="0">
                <a:solidFill>
                  <a:srgbClr val="ECECEC"/>
                </a:solidFill>
                <a:effectLst/>
                <a:latin typeface="Söhne"/>
              </a:rPr>
              <a:t>,</a:t>
            </a:r>
            <a:r>
              <a:rPr lang="ru-RU" sz="2000" dirty="0">
                <a:solidFill>
                  <a:srgbClr val="ECECEC"/>
                </a:solidFill>
                <a:latin typeface="Söhne"/>
              </a:rPr>
              <a:t> </a:t>
            </a:r>
            <a:r>
              <a:rPr lang="ru-RU" sz="2000" b="0" i="0" dirty="0">
                <a:solidFill>
                  <a:srgbClr val="ECECEC"/>
                </a:solidFill>
                <a:effectLst/>
                <a:latin typeface="Söhne"/>
              </a:rPr>
              <a:t>так как Java запрещает использование рефлексии для создания новых экземпляров перечислений.</a:t>
            </a:r>
            <a:br>
              <a:rPr lang="ru-RU" sz="2000" b="0" i="0" dirty="0">
                <a:solidFill>
                  <a:srgbClr val="ECECEC"/>
                </a:solidFill>
                <a:effectLst/>
                <a:latin typeface="Söhne"/>
              </a:rPr>
            </a:br>
            <a:r>
              <a:rPr lang="ru-RU" sz="2000" b="0" i="0" dirty="0">
                <a:solidFill>
                  <a:srgbClr val="ECECEC"/>
                </a:solidFill>
                <a:effectLst/>
                <a:latin typeface="Söhne"/>
              </a:rPr>
              <a:t>Перечисления гарантируют </a:t>
            </a:r>
            <a:r>
              <a:rPr lang="ru-RU" sz="2000" b="0" i="0" dirty="0" err="1">
                <a:solidFill>
                  <a:srgbClr val="ECECEC"/>
                </a:solidFill>
                <a:effectLst/>
                <a:latin typeface="Söhne"/>
              </a:rPr>
              <a:t>потокобезопасность</a:t>
            </a:r>
            <a:r>
              <a:rPr lang="ru-RU" sz="2000" b="0" i="0" dirty="0">
                <a:solidFill>
                  <a:srgbClr val="ECECEC"/>
                </a:solidFill>
                <a:effectLst/>
                <a:latin typeface="Söhne"/>
              </a:rPr>
              <a:t> создания экземпляра. Это достигается за счет внутреннего механизма работы </a:t>
            </a:r>
            <a:r>
              <a:rPr lang="ru-RU" sz="2000" b="0" i="0" dirty="0" err="1">
                <a:solidFill>
                  <a:srgbClr val="ECECEC"/>
                </a:solidFill>
                <a:effectLst/>
                <a:latin typeface="Söhne"/>
              </a:rPr>
              <a:t>enum</a:t>
            </a:r>
            <a:r>
              <a:rPr lang="ru-RU" sz="2000" b="0" i="0" dirty="0">
                <a:solidFill>
                  <a:srgbClr val="ECECEC"/>
                </a:solidFill>
                <a:effectLst/>
                <a:latin typeface="Söhne"/>
              </a:rPr>
              <a:t> в Java, который обрабатывает создание экземпляров перечислений. JVM гарантирует, что экземпляр будет создан один раз при загрузке класса, и этот процесс </a:t>
            </a:r>
            <a:r>
              <a:rPr lang="ru-RU" sz="2000" b="0" i="0" dirty="0" err="1">
                <a:solidFill>
                  <a:srgbClr val="ECECEC"/>
                </a:solidFill>
                <a:effectLst/>
                <a:latin typeface="Söhne"/>
              </a:rPr>
              <a:t>потокобезопасен</a:t>
            </a:r>
            <a:r>
              <a:rPr lang="ru-RU" sz="2000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  <a:endParaRPr lang="ru-RU" sz="2000" kern="0" spc="-35" dirty="0">
              <a:solidFill>
                <a:schemeClr val="bg1"/>
              </a:solidFill>
              <a:latin typeface="Söhne"/>
              <a:ea typeface="Roboto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8FD13C-D75C-48B7-9C16-336831261F6B}"/>
              </a:ext>
            </a:extLst>
          </p:cNvPr>
          <p:cNvSpPr txBox="1"/>
          <p:nvPr/>
        </p:nvSpPr>
        <p:spPr>
          <a:xfrm>
            <a:off x="381000" y="3538315"/>
            <a:ext cx="6300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Lazy initialization</a:t>
            </a:r>
            <a:r>
              <a:rPr lang="ru-RU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thread-safe (</a:t>
            </a:r>
            <a:r>
              <a:rPr lang="ru-RU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Ленивая)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через 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Enum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18E9ED7-9C09-4566-A511-C957BDAD2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551" y="4027476"/>
            <a:ext cx="4486901" cy="828791"/>
          </a:xfrm>
          <a:prstGeom prst="rect">
            <a:avLst/>
          </a:prstGeom>
        </p:spPr>
      </p:pic>
      <p:sp>
        <p:nvSpPr>
          <p:cNvPr id="18" name="Text 4">
            <a:extLst>
              <a:ext uri="{FF2B5EF4-FFF2-40B4-BE49-F238E27FC236}">
                <a16:creationId xmlns:a16="http://schemas.microsoft.com/office/drawing/2014/main" id="{8BB979DA-5FE6-4F7F-8EB7-B4C817B99C71}"/>
              </a:ext>
            </a:extLst>
          </p:cNvPr>
          <p:cNvSpPr/>
          <p:nvPr/>
        </p:nvSpPr>
        <p:spPr>
          <a:xfrm>
            <a:off x="8688101" y="7615235"/>
            <a:ext cx="7928785" cy="3693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80000"/>
              </a:lnSpc>
              <a:buSzPct val="100000"/>
            </a:pPr>
            <a:r>
              <a:rPr lang="en-US" sz="2000" kern="0" spc="-35" dirty="0">
                <a:solidFill>
                  <a:schemeClr val="accent1"/>
                </a:solidFill>
                <a:latin typeface="Söhne"/>
                <a:ea typeface="Roboto" pitchFamily="34" charset="-122"/>
              </a:rPr>
              <a:t>https://refactoring.guru/ru/design-patterns/singleton</a:t>
            </a:r>
            <a:endParaRPr lang="ru-RU" sz="2000" kern="0" spc="-35" dirty="0">
              <a:solidFill>
                <a:schemeClr val="accent1"/>
              </a:solidFill>
              <a:latin typeface="Söhne"/>
              <a:ea typeface="Roboto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9847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sp>
        <p:nvSpPr>
          <p:cNvPr id="5" name="Text 2"/>
          <p:cNvSpPr/>
          <p:nvPr/>
        </p:nvSpPr>
        <p:spPr>
          <a:xfrm>
            <a:off x="181686" y="162684"/>
            <a:ext cx="1316093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800" kern="0" spc="-131" dirty="0" err="1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Roboto Mono" pitchFamily="34" charset="-120"/>
              </a:rPr>
              <a:t>Паттерн</a:t>
            </a:r>
            <a:r>
              <a:rPr lang="en-US" sz="4800" kern="0" spc="-13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Roboto Mono" pitchFamily="34" charset="-120"/>
              </a:rPr>
              <a:t> </a:t>
            </a:r>
          </a:p>
          <a:p>
            <a:pPr marL="0" indent="0">
              <a:lnSpc>
                <a:spcPts val="5468"/>
              </a:lnSpc>
              <a:buNone/>
            </a:pPr>
            <a:r>
              <a:rPr lang="en-US" sz="4800" kern="0" spc="-13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Roboto Mono" pitchFamily="34" charset="-120"/>
              </a:rPr>
              <a:t>          "Фабричный метод"</a:t>
            </a:r>
            <a:endParaRPr lang="en-US" sz="4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242648" y="2034579"/>
            <a:ext cx="5571412" cy="329180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itchFamily="34" charset="-120"/>
              </a:rPr>
              <a:t>Фабричный </a:t>
            </a:r>
            <a:r>
              <a:rPr lang="en-US" sz="2800" kern="0" spc="-35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itchFamily="34" charset="-120"/>
              </a:rPr>
              <a:t>метод</a:t>
            </a:r>
            <a:r>
              <a:rPr lang="en-US" sz="2800" kern="0" spc="-3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itchFamily="34" charset="-120"/>
              </a:rPr>
              <a:t> 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определяет интерфейс для создания объектов, но оставляет производным классам решение, какой именно класс </a:t>
            </a:r>
            <a:r>
              <a:rPr lang="ru-RU" sz="2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инстанцировать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indent="0">
              <a:lnSpc>
                <a:spcPts val="2799"/>
              </a:lnSpc>
              <a:buNone/>
            </a:pPr>
            <a:endParaRPr lang="ru-RU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ts val="2799"/>
              </a:lnSpc>
              <a:buNone/>
            </a:pPr>
            <a:endParaRPr lang="ru-RU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278249" y="5576584"/>
            <a:ext cx="8006713" cy="14863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kern="0" spc="-35" dirty="0">
                <a:solidFill>
                  <a:schemeClr val="bg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Данный паттерн позволяет создавать объекты, не раскрывая логику их создания, и отсрочить (или вынести) создание объекта в подклассы.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00CA8F06-9573-45DA-9FF5-59D6C2F0E072}"/>
              </a:ext>
            </a:extLst>
          </p:cNvPr>
          <p:cNvSpPr/>
          <p:nvPr/>
        </p:nvSpPr>
        <p:spPr>
          <a:xfrm>
            <a:off x="6056708" y="2034579"/>
            <a:ext cx="4434840" cy="35420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Другими словами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ru-RU" sz="2800" dirty="0">
                <a:solidFill>
                  <a:schemeClr val="bg1"/>
                </a:solidFill>
              </a:rPr>
              <a:t>Фабричный метод – абстрактная команда, которая может иметь разную реализацию у разных </a:t>
            </a:r>
            <a:r>
              <a:rPr lang="ru-RU" sz="2800" dirty="0" err="1">
                <a:solidFill>
                  <a:schemeClr val="bg1"/>
                </a:solidFill>
              </a:rPr>
              <a:t>наследиков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28" name="Picture 4" descr="Завод – Бесплатные иконки: промышленность">
            <a:extLst>
              <a:ext uri="{FF2B5EF4-FFF2-40B4-BE49-F238E27FC236}">
                <a16:creationId xmlns:a16="http://schemas.microsoft.com/office/drawing/2014/main" id="{B0AE4D50-DC52-4292-A2E5-7260CEE1A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1914" y="3190116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2601</TotalTime>
  <Words>3314</Words>
  <Application>Microsoft Office PowerPoint</Application>
  <PresentationFormat>Произвольный</PresentationFormat>
  <Paragraphs>250</Paragraphs>
  <Slides>35</Slides>
  <Notes>32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9" baseType="lpstr">
      <vt:lpstr>__Inter_aaf875</vt:lpstr>
      <vt:lpstr>Arial</vt:lpstr>
      <vt:lpstr>Calibri</vt:lpstr>
      <vt:lpstr>Fira Mono</vt:lpstr>
      <vt:lpstr>Fira Sans</vt:lpstr>
      <vt:lpstr>Franklin Gothic Medium</vt:lpstr>
      <vt:lpstr>Inter</vt:lpstr>
      <vt:lpstr>PT Sans</vt:lpstr>
      <vt:lpstr>Roboto</vt:lpstr>
      <vt:lpstr>Roboto Mono</vt:lpstr>
      <vt:lpstr>Segoe UI Black</vt:lpstr>
      <vt:lpstr>Söhne</vt:lpstr>
      <vt:lpstr>Söhne Mono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Антон Тимберг</cp:lastModifiedBy>
  <cp:revision>126</cp:revision>
  <dcterms:created xsi:type="dcterms:W3CDTF">2024-04-06T10:18:12Z</dcterms:created>
  <dcterms:modified xsi:type="dcterms:W3CDTF">2024-04-08T15:58:02Z</dcterms:modified>
</cp:coreProperties>
</file>