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328" r:id="rId2"/>
    <p:sldId id="385" r:id="rId3"/>
    <p:sldId id="386" r:id="rId4"/>
    <p:sldId id="368" r:id="rId5"/>
    <p:sldId id="388" r:id="rId6"/>
    <p:sldId id="398" r:id="rId7"/>
    <p:sldId id="399" r:id="rId8"/>
    <p:sldId id="400" r:id="rId9"/>
    <p:sldId id="401" r:id="rId10"/>
    <p:sldId id="402" r:id="rId11"/>
    <p:sldId id="403" r:id="rId12"/>
    <p:sldId id="404" r:id="rId13"/>
    <p:sldId id="405" r:id="rId14"/>
    <p:sldId id="406" r:id="rId15"/>
    <p:sldId id="407" r:id="rId16"/>
    <p:sldId id="408" r:id="rId17"/>
    <p:sldId id="427" r:id="rId18"/>
    <p:sldId id="410" r:id="rId19"/>
    <p:sldId id="409" r:id="rId20"/>
    <p:sldId id="371" r:id="rId21"/>
    <p:sldId id="380" r:id="rId22"/>
    <p:sldId id="424" r:id="rId23"/>
    <p:sldId id="425" r:id="rId24"/>
    <p:sldId id="376" r:id="rId25"/>
    <p:sldId id="377" r:id="rId26"/>
    <p:sldId id="378" r:id="rId27"/>
    <p:sldId id="379" r:id="rId28"/>
    <p:sldId id="381" r:id="rId29"/>
    <p:sldId id="426" r:id="rId30"/>
    <p:sldId id="382" r:id="rId31"/>
    <p:sldId id="384" r:id="rId32"/>
    <p:sldId id="411" r:id="rId33"/>
    <p:sldId id="372" r:id="rId34"/>
    <p:sldId id="423" r:id="rId35"/>
    <p:sldId id="387" r:id="rId36"/>
    <p:sldId id="375" r:id="rId37"/>
    <p:sldId id="374" r:id="rId38"/>
    <p:sldId id="383" r:id="rId39"/>
    <p:sldId id="373" r:id="rId40"/>
    <p:sldId id="413" r:id="rId41"/>
    <p:sldId id="414" r:id="rId42"/>
    <p:sldId id="415" r:id="rId43"/>
    <p:sldId id="416" r:id="rId44"/>
    <p:sldId id="417" r:id="rId45"/>
    <p:sldId id="418" r:id="rId46"/>
    <p:sldId id="419" r:id="rId47"/>
    <p:sldId id="420" r:id="rId48"/>
    <p:sldId id="421" r:id="rId49"/>
    <p:sldId id="429" r:id="rId50"/>
    <p:sldId id="428" r:id="rId51"/>
    <p:sldId id="431" r:id="rId52"/>
    <p:sldId id="432" r:id="rId53"/>
    <p:sldId id="430" r:id="rId54"/>
    <p:sldId id="433" r:id="rId55"/>
    <p:sldId id="434" r:id="rId56"/>
    <p:sldId id="436" r:id="rId57"/>
    <p:sldId id="437" r:id="rId58"/>
    <p:sldId id="435" r:id="rId59"/>
    <p:sldId id="442" r:id="rId60"/>
    <p:sldId id="443" r:id="rId61"/>
    <p:sldId id="445" r:id="rId62"/>
    <p:sldId id="447" r:id="rId63"/>
    <p:sldId id="448" r:id="rId64"/>
    <p:sldId id="449" r:id="rId65"/>
    <p:sldId id="450" r:id="rId66"/>
    <p:sldId id="452" r:id="rId67"/>
    <p:sldId id="451" r:id="rId68"/>
    <p:sldId id="453" r:id="rId69"/>
    <p:sldId id="454"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008000"/>
    <a:srgbClr val="000099"/>
    <a:srgbClr val="FF9933"/>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4" autoAdjust="0"/>
    <p:restoredTop sz="96441" autoAdjust="0"/>
  </p:normalViewPr>
  <p:slideViewPr>
    <p:cSldViewPr>
      <p:cViewPr varScale="1">
        <p:scale>
          <a:sx n="66" d="100"/>
          <a:sy n="66" d="100"/>
        </p:scale>
        <p:origin x="164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06228A5-DE51-45EB-A51E-AC7C60465EA1}"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5FA6EDE-9D0A-48DF-8DB7-E6E7C6725AE9}" type="datetime1">
              <a:rPr lang="en-US" smtClean="0"/>
              <a:t>3/15/2019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0735CB54-6AB1-4B04-9998-2469A6BA0B58}"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D9D2B26-C4DE-45F6-A82F-4DCF9E9E95FB}"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F7459F9-7608-4E7E-AF0C-31D775524873}"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457200" y="1600201"/>
            <a:ext cx="8229600" cy="335279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457200" y="5105400"/>
            <a:ext cx="8229600" cy="990599"/>
          </a:xfrm>
        </p:spPr>
        <p:txBody>
          <a:bodyPr/>
          <a:lstStyle>
            <a:lvl1pPr>
              <a:buFont typeface="Arial"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457200" y="6245225"/>
            <a:ext cx="2133600" cy="476250"/>
          </a:xfrm>
          <a:prstGeom prst="rect">
            <a:avLst/>
          </a:prstGeom>
          <a:ln/>
        </p:spPr>
        <p:txBody>
          <a:bodyPr/>
          <a:lstStyle>
            <a:lvl1pPr>
              <a:defRPr/>
            </a:lvl1pPr>
          </a:lstStyle>
          <a:p>
            <a:pPr>
              <a:defRPr/>
            </a:pPr>
            <a:fld id="{811DB780-8063-410B-88BC-AD4AA3925B34}" type="datetime1">
              <a:rPr lang="en-US" smtClean="0"/>
              <a:t>3/15/2019</a:t>
            </a:fld>
            <a:endParaRPr lang="en-US"/>
          </a:p>
        </p:txBody>
      </p:sp>
      <p:sp>
        <p:nvSpPr>
          <p:cNvPr id="6" name="Footer Placeholder 5"/>
          <p:cNvSpPr>
            <a:spLocks noGrp="1" noChangeArrowheads="1"/>
          </p:cNvSpPr>
          <p:nvPr>
            <p:ph type="ftr" sz="quarter" idx="15"/>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10B3D5E-27DF-4C36-B508-84F53F5E9CA0}"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40D93FF4-33B5-438C-8DD9-E29AB6BB8043}" type="datetime1">
              <a:rPr lang="en-US" smtClean="0"/>
              <a:t>3/15/2019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B0E5A6EA-EB31-4A91-90CD-BB8F6438FCF1}" type="datetime1">
              <a:rPr lang="en-US" smtClean="0"/>
              <a:t>3/15/2019</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C4F9C9E2-06BB-41C5-A984-A694C29A16A3}" type="datetime1">
              <a:rPr lang="en-US" smtClean="0"/>
              <a:t>3/15/2019</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3CC2845-9148-4B5B-9562-D246E4219F47}" type="datetime1">
              <a:rPr lang="en-US" smtClean="0"/>
              <a:t>3/15/2019</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8A4F83F0-61E2-46D0-B6E3-3CB47DF90001}" type="datetime1">
              <a:rPr lang="en-US" smtClean="0"/>
              <a:t>3/15/2019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9144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9144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066800" y="6520190"/>
            <a:ext cx="70104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8534400" y="6324600"/>
            <a:ext cx="6096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base" hangingPunct="0">
        <a:spcBef>
          <a:spcPct val="0"/>
        </a:spcBef>
        <a:spcAft>
          <a:spcPct val="0"/>
        </a:spcAft>
        <a:defRPr sz="4400" b="1">
          <a:solidFill>
            <a:srgbClr val="0066FF"/>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knowm.org/mnist-hand-written-digits-classification-benchmark/" TargetMode="External"/><Relationship Id="rId2" Type="http://schemas.openxmlformats.org/officeDocument/2006/relationships/hyperlink" Target="https://en.wikipedia.org/wiki/MNIST_database" TargetMode="Externa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hyperlink" Target="https://en.wikipedia.org/wiki/National_Institute_of_Standards_and_Technology"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https://conda.io/miniconda.html" TargetMode="External"/><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hyperlink" Target="https://conda.io/miniconda.html" TargetMode="External"/><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jupyter.readthedocs.io/en/latest/glossary.html#term-command-line"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000" b="1"/>
              <a:t>Ch</a:t>
            </a:r>
            <a:r>
              <a:rPr lang="vi-VN" sz="4000" b="1"/>
              <a:t>ư</a:t>
            </a:r>
            <a:r>
              <a:rPr lang="en-US" sz="4000" b="1"/>
              <a:t>ơng 03</a:t>
            </a:r>
            <a:br>
              <a:rPr lang="en-US" sz="4000" b="1"/>
            </a:br>
            <a:r>
              <a:rPr lang="en-US" sz="4000"/>
              <a:t>GIỚI THIỆU </a:t>
            </a:r>
            <a:br>
              <a:rPr lang="en-US" sz="4000"/>
            </a:br>
            <a:r>
              <a:rPr lang="en-US" sz="4000"/>
              <a:t>FEATURE ENGINEERING</a:t>
            </a:r>
            <a:endParaRPr lang="en-US" sz="4000" b="1"/>
          </a:p>
        </p:txBody>
      </p:sp>
      <p:sp>
        <p:nvSpPr>
          <p:cNvPr id="4" name="Subtitle 3"/>
          <p:cNvSpPr>
            <a:spLocks noGrp="1"/>
          </p:cNvSpPr>
          <p:nvPr>
            <p:ph type="subTitle" idx="1"/>
          </p:nvPr>
        </p:nvSpPr>
        <p:spPr/>
        <p:txBody>
          <a:bodyPr/>
          <a:lstStyle/>
          <a:p>
            <a:pPr marL="457148" indent="-457148" algn="l" defTabSz="-13871574">
              <a:spcBef>
                <a:spcPts val="0"/>
              </a:spcBef>
              <a:spcAft>
                <a:spcPts val="0"/>
              </a:spcAft>
              <a:buFont typeface="+mj-lt"/>
              <a:buAutoNum type="arabicPeriod"/>
              <a:defRPr/>
            </a:pPr>
            <a:r>
              <a:rPr lang="en-US" sz="2400">
                <a:solidFill>
                  <a:srgbClr val="0066FF"/>
                </a:solidFill>
              </a:rPr>
              <a:t>TS. Nguyễn Tấn Trần Minh Khang</a:t>
            </a:r>
          </a:p>
          <a:p>
            <a:pPr marL="457148" indent="-457148" algn="l" defTabSz="-13871574">
              <a:spcBef>
                <a:spcPts val="0"/>
              </a:spcBef>
              <a:spcAft>
                <a:spcPts val="0"/>
              </a:spcAft>
              <a:buFont typeface="+mj-lt"/>
              <a:buAutoNum type="arabicPeriod"/>
              <a:defRPr/>
            </a:pPr>
            <a:r>
              <a:rPr lang="en-US" sz="2400">
                <a:solidFill>
                  <a:srgbClr val="FF0000"/>
                </a:solidFill>
              </a:rPr>
              <a:t>ThS. Trần Minh Tùng</a:t>
            </a:r>
          </a:p>
          <a:p>
            <a:pPr marL="457148" indent="-457148" algn="l" defTabSz="-13871574">
              <a:spcBef>
                <a:spcPts val="0"/>
              </a:spcBef>
              <a:spcAft>
                <a:spcPts val="0"/>
              </a:spcAft>
              <a:buFont typeface="+mj-lt"/>
              <a:buAutoNum type="arabicPeriod"/>
              <a:defRPr/>
            </a:pPr>
            <a:r>
              <a:rPr lang="en-US" sz="2400">
                <a:solidFill>
                  <a:srgbClr val="0066FF"/>
                </a:solidFill>
              </a:rPr>
              <a:t>ThS. Võ Duy Nguyên</a:t>
            </a:r>
            <a:endParaRPr lang="en-US" sz="24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t>Bit</a:t>
            </a:r>
          </a:p>
          <a:p>
            <a:pPr marL="457200" indent="-457200">
              <a:buFont typeface="+mj-lt"/>
              <a:buAutoNum type="arabicPeriod"/>
            </a:pPr>
            <a:r>
              <a:rPr lang="en-US" sz="2400"/>
              <a:t>Byte</a:t>
            </a:r>
          </a:p>
          <a:p>
            <a:pPr marL="457200" indent="-457200">
              <a:buFont typeface="+mj-lt"/>
              <a:buAutoNum type="arabicPeriod"/>
            </a:pPr>
            <a:r>
              <a:rPr lang="en-US" sz="2400"/>
              <a:t>Kilobyte</a:t>
            </a:r>
          </a:p>
          <a:p>
            <a:pPr marL="514350" indent="-514350">
              <a:buFont typeface="+mj-lt"/>
              <a:buAutoNum type="arabicPeriod"/>
            </a:pPr>
            <a:r>
              <a:rPr lang="en-US" sz="2400"/>
              <a:t>Megabyte</a:t>
            </a:r>
          </a:p>
          <a:p>
            <a:pPr marL="514350" indent="-514350">
              <a:buFont typeface="+mj-lt"/>
              <a:buAutoNum type="arabicPeriod"/>
            </a:pPr>
            <a:r>
              <a:rPr lang="en-US" sz="2400"/>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highlight>
                  <a:srgbClr val="FFFF00"/>
                </a:highlight>
              </a:rPr>
              <a:t>Terabyte</a:t>
            </a:r>
          </a:p>
          <a:p>
            <a:pPr marL="514350" indent="-514350">
              <a:buFont typeface="+mj-lt"/>
              <a:buAutoNum type="arabicPeriod" startAt="6"/>
            </a:pPr>
            <a:r>
              <a:rPr lang="en-US" sz="2400"/>
              <a:t>Petabyte</a:t>
            </a:r>
          </a:p>
          <a:p>
            <a:pPr marL="514350" indent="-514350">
              <a:buFont typeface="+mj-lt"/>
              <a:buAutoNum type="arabicPeriod" startAt="6"/>
            </a:pPr>
            <a:r>
              <a:rPr lang="en-US" sz="2400"/>
              <a:t>Exabyte</a:t>
            </a:r>
          </a:p>
          <a:p>
            <a:pPr marL="514350" indent="-514350">
              <a:buFont typeface="+mj-lt"/>
              <a:buAutoNum type="arabicPeriod" startAt="6"/>
            </a:pPr>
            <a:r>
              <a:rPr lang="en-US" sz="2400"/>
              <a:t>Zettabyte</a:t>
            </a:r>
          </a:p>
          <a:p>
            <a:pPr marL="514350" indent="-514350">
              <a:buFont typeface="+mj-lt"/>
              <a:buAutoNum type="arabicPeriod" startAt="6"/>
            </a:pPr>
            <a:r>
              <a:rPr lang="en-US" sz="2400"/>
              <a:t>Yottabyte</a:t>
            </a:r>
            <a:endParaRPr lang="en-US" sz="2000"/>
          </a:p>
          <a:p>
            <a:endParaRPr lang="en-US" sz="2400"/>
          </a:p>
        </p:txBody>
      </p:sp>
      <p:pic>
        <p:nvPicPr>
          <p:cNvPr id="6" name="Picture 5">
            <a:extLst>
              <a:ext uri="{FF2B5EF4-FFF2-40B4-BE49-F238E27FC236}">
                <a16:creationId xmlns:a16="http://schemas.microsoft.com/office/drawing/2014/main" id="{DDA995CC-ACF0-4ACF-BC74-A9410212B9F9}"/>
              </a:ext>
            </a:extLst>
          </p:cNvPr>
          <p:cNvPicPr>
            <a:picLocks noChangeAspect="1"/>
          </p:cNvPicPr>
          <p:nvPr/>
        </p:nvPicPr>
        <p:blipFill>
          <a:blip r:embed="rId2"/>
          <a:stretch>
            <a:fillRect/>
          </a:stretch>
        </p:blipFill>
        <p:spPr>
          <a:xfrm>
            <a:off x="590550" y="3886200"/>
            <a:ext cx="6496050" cy="2705100"/>
          </a:xfrm>
          <a:prstGeom prst="rect">
            <a:avLst/>
          </a:prstGeom>
        </p:spPr>
      </p:pic>
    </p:spTree>
    <p:extLst>
      <p:ext uri="{BB962C8B-B14F-4D97-AF65-F5344CB8AC3E}">
        <p14:creationId xmlns:p14="http://schemas.microsoft.com/office/powerpoint/2010/main" val="15788207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t>Bit</a:t>
            </a:r>
          </a:p>
          <a:p>
            <a:pPr marL="457200" indent="-457200">
              <a:buFont typeface="+mj-lt"/>
              <a:buAutoNum type="arabicPeriod"/>
            </a:pPr>
            <a:r>
              <a:rPr lang="en-US" sz="2400"/>
              <a:t>Byte</a:t>
            </a:r>
          </a:p>
          <a:p>
            <a:pPr marL="457200" indent="-457200">
              <a:buFont typeface="+mj-lt"/>
              <a:buAutoNum type="arabicPeriod"/>
            </a:pPr>
            <a:r>
              <a:rPr lang="en-US" sz="2400"/>
              <a:t>Kilobyte</a:t>
            </a:r>
          </a:p>
          <a:p>
            <a:pPr marL="514350" indent="-514350">
              <a:buFont typeface="+mj-lt"/>
              <a:buAutoNum type="arabicPeriod"/>
            </a:pPr>
            <a:r>
              <a:rPr lang="en-US" sz="2400"/>
              <a:t>Megabyte</a:t>
            </a:r>
          </a:p>
          <a:p>
            <a:pPr marL="514350" indent="-514350">
              <a:buFont typeface="+mj-lt"/>
              <a:buAutoNum type="arabicPeriod"/>
            </a:pPr>
            <a:r>
              <a:rPr lang="en-US" sz="2400"/>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t>Terabyte</a:t>
            </a:r>
          </a:p>
          <a:p>
            <a:pPr marL="514350" indent="-514350">
              <a:buFont typeface="+mj-lt"/>
              <a:buAutoNum type="arabicPeriod" startAt="6"/>
            </a:pPr>
            <a:r>
              <a:rPr lang="en-US" sz="2400">
                <a:highlight>
                  <a:srgbClr val="FFFF00"/>
                </a:highlight>
              </a:rPr>
              <a:t>Petabyte</a:t>
            </a:r>
          </a:p>
          <a:p>
            <a:pPr marL="514350" indent="-514350">
              <a:buFont typeface="+mj-lt"/>
              <a:buAutoNum type="arabicPeriod" startAt="6"/>
            </a:pPr>
            <a:r>
              <a:rPr lang="en-US" sz="2400"/>
              <a:t>Exabyte</a:t>
            </a:r>
          </a:p>
          <a:p>
            <a:pPr marL="514350" indent="-514350">
              <a:buFont typeface="+mj-lt"/>
              <a:buAutoNum type="arabicPeriod" startAt="6"/>
            </a:pPr>
            <a:r>
              <a:rPr lang="en-US" sz="2400"/>
              <a:t>Zettabyte</a:t>
            </a:r>
          </a:p>
          <a:p>
            <a:pPr marL="514350" indent="-514350">
              <a:buFont typeface="+mj-lt"/>
              <a:buAutoNum type="arabicPeriod" startAt="6"/>
            </a:pPr>
            <a:r>
              <a:rPr lang="en-US" sz="2400"/>
              <a:t>Yottabyte</a:t>
            </a:r>
            <a:endParaRPr lang="en-US" sz="2000"/>
          </a:p>
          <a:p>
            <a:endParaRPr lang="en-US" sz="2400"/>
          </a:p>
        </p:txBody>
      </p:sp>
      <p:pic>
        <p:nvPicPr>
          <p:cNvPr id="6" name="Picture 5">
            <a:extLst>
              <a:ext uri="{FF2B5EF4-FFF2-40B4-BE49-F238E27FC236}">
                <a16:creationId xmlns:a16="http://schemas.microsoft.com/office/drawing/2014/main" id="{3921FF77-F4D6-4936-9D3D-0672541E211A}"/>
              </a:ext>
            </a:extLst>
          </p:cNvPr>
          <p:cNvPicPr>
            <a:picLocks noChangeAspect="1"/>
          </p:cNvPicPr>
          <p:nvPr/>
        </p:nvPicPr>
        <p:blipFill>
          <a:blip r:embed="rId2"/>
          <a:stretch>
            <a:fillRect/>
          </a:stretch>
        </p:blipFill>
        <p:spPr>
          <a:xfrm>
            <a:off x="571500" y="3838575"/>
            <a:ext cx="6515100" cy="2409825"/>
          </a:xfrm>
          <a:prstGeom prst="rect">
            <a:avLst/>
          </a:prstGeom>
        </p:spPr>
      </p:pic>
    </p:spTree>
    <p:extLst>
      <p:ext uri="{BB962C8B-B14F-4D97-AF65-F5344CB8AC3E}">
        <p14:creationId xmlns:p14="http://schemas.microsoft.com/office/powerpoint/2010/main" val="15605763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t>Bit</a:t>
            </a:r>
          </a:p>
          <a:p>
            <a:pPr marL="457200" indent="-457200">
              <a:buFont typeface="+mj-lt"/>
              <a:buAutoNum type="arabicPeriod"/>
            </a:pPr>
            <a:r>
              <a:rPr lang="en-US" sz="2400"/>
              <a:t>Byte</a:t>
            </a:r>
          </a:p>
          <a:p>
            <a:pPr marL="457200" indent="-457200">
              <a:buFont typeface="+mj-lt"/>
              <a:buAutoNum type="arabicPeriod"/>
            </a:pPr>
            <a:r>
              <a:rPr lang="en-US" sz="2400"/>
              <a:t>Kilobyte</a:t>
            </a:r>
          </a:p>
          <a:p>
            <a:pPr marL="514350" indent="-514350">
              <a:buFont typeface="+mj-lt"/>
              <a:buAutoNum type="arabicPeriod"/>
            </a:pPr>
            <a:r>
              <a:rPr lang="en-US" sz="2400"/>
              <a:t>Megabyte</a:t>
            </a:r>
          </a:p>
          <a:p>
            <a:pPr marL="514350" indent="-514350">
              <a:buFont typeface="+mj-lt"/>
              <a:buAutoNum type="arabicPeriod"/>
            </a:pPr>
            <a:r>
              <a:rPr lang="en-US" sz="2400"/>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t>Terabyte</a:t>
            </a:r>
          </a:p>
          <a:p>
            <a:pPr marL="514350" indent="-514350">
              <a:buFont typeface="+mj-lt"/>
              <a:buAutoNum type="arabicPeriod" startAt="6"/>
            </a:pPr>
            <a:r>
              <a:rPr lang="en-US" sz="2400"/>
              <a:t>Petabyte</a:t>
            </a:r>
          </a:p>
          <a:p>
            <a:pPr marL="514350" indent="-514350">
              <a:buFont typeface="+mj-lt"/>
              <a:buAutoNum type="arabicPeriod" startAt="6"/>
            </a:pPr>
            <a:r>
              <a:rPr lang="en-US" sz="2400">
                <a:highlight>
                  <a:srgbClr val="FFFF00"/>
                </a:highlight>
              </a:rPr>
              <a:t>Exabyte</a:t>
            </a:r>
          </a:p>
          <a:p>
            <a:pPr marL="514350" indent="-514350">
              <a:buFont typeface="+mj-lt"/>
              <a:buAutoNum type="arabicPeriod" startAt="6"/>
            </a:pPr>
            <a:r>
              <a:rPr lang="en-US" sz="2400"/>
              <a:t>Zettabyte</a:t>
            </a:r>
          </a:p>
          <a:p>
            <a:pPr marL="514350" indent="-514350">
              <a:buFont typeface="+mj-lt"/>
              <a:buAutoNum type="arabicPeriod" startAt="6"/>
            </a:pPr>
            <a:r>
              <a:rPr lang="en-US" sz="2400"/>
              <a:t>Yottabyte</a:t>
            </a:r>
            <a:endParaRPr lang="en-US" sz="2000"/>
          </a:p>
          <a:p>
            <a:endParaRPr lang="en-US" sz="2400"/>
          </a:p>
        </p:txBody>
      </p:sp>
      <p:pic>
        <p:nvPicPr>
          <p:cNvPr id="6" name="Picture 5">
            <a:extLst>
              <a:ext uri="{FF2B5EF4-FFF2-40B4-BE49-F238E27FC236}">
                <a16:creationId xmlns:a16="http://schemas.microsoft.com/office/drawing/2014/main" id="{BEB23364-312F-40CF-8D6C-4163C00FE3D3}"/>
              </a:ext>
            </a:extLst>
          </p:cNvPr>
          <p:cNvPicPr>
            <a:picLocks noChangeAspect="1"/>
          </p:cNvPicPr>
          <p:nvPr/>
        </p:nvPicPr>
        <p:blipFill>
          <a:blip r:embed="rId2"/>
          <a:stretch>
            <a:fillRect/>
          </a:stretch>
        </p:blipFill>
        <p:spPr>
          <a:xfrm>
            <a:off x="575932" y="3886200"/>
            <a:ext cx="6553200" cy="2105025"/>
          </a:xfrm>
          <a:prstGeom prst="rect">
            <a:avLst/>
          </a:prstGeom>
        </p:spPr>
      </p:pic>
    </p:spTree>
    <p:extLst>
      <p:ext uri="{BB962C8B-B14F-4D97-AF65-F5344CB8AC3E}">
        <p14:creationId xmlns:p14="http://schemas.microsoft.com/office/powerpoint/2010/main" val="41038593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t>Bit</a:t>
            </a:r>
          </a:p>
          <a:p>
            <a:pPr marL="457200" indent="-457200">
              <a:buFont typeface="+mj-lt"/>
              <a:buAutoNum type="arabicPeriod"/>
            </a:pPr>
            <a:r>
              <a:rPr lang="en-US" sz="2400"/>
              <a:t>Byte</a:t>
            </a:r>
          </a:p>
          <a:p>
            <a:pPr marL="457200" indent="-457200">
              <a:buFont typeface="+mj-lt"/>
              <a:buAutoNum type="arabicPeriod"/>
            </a:pPr>
            <a:r>
              <a:rPr lang="en-US" sz="2400"/>
              <a:t>Kilobyte</a:t>
            </a:r>
          </a:p>
          <a:p>
            <a:pPr marL="514350" indent="-514350">
              <a:buFont typeface="+mj-lt"/>
              <a:buAutoNum type="arabicPeriod"/>
            </a:pPr>
            <a:r>
              <a:rPr lang="en-US" sz="2400"/>
              <a:t>Megabyte</a:t>
            </a:r>
          </a:p>
          <a:p>
            <a:pPr marL="514350" indent="-514350">
              <a:buFont typeface="+mj-lt"/>
              <a:buAutoNum type="arabicPeriod"/>
            </a:pPr>
            <a:r>
              <a:rPr lang="en-US" sz="2400"/>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t>Terabyte</a:t>
            </a:r>
          </a:p>
          <a:p>
            <a:pPr marL="514350" indent="-514350">
              <a:buFont typeface="+mj-lt"/>
              <a:buAutoNum type="arabicPeriod" startAt="6"/>
            </a:pPr>
            <a:r>
              <a:rPr lang="en-US" sz="2400"/>
              <a:t>Petabyte</a:t>
            </a:r>
          </a:p>
          <a:p>
            <a:pPr marL="514350" indent="-514350">
              <a:buFont typeface="+mj-lt"/>
              <a:buAutoNum type="arabicPeriod" startAt="6"/>
            </a:pPr>
            <a:r>
              <a:rPr lang="en-US" sz="2400"/>
              <a:t>Exabyte</a:t>
            </a:r>
          </a:p>
          <a:p>
            <a:pPr marL="514350" indent="-514350">
              <a:buFont typeface="+mj-lt"/>
              <a:buAutoNum type="arabicPeriod" startAt="6"/>
            </a:pPr>
            <a:r>
              <a:rPr lang="en-US" sz="2400">
                <a:highlight>
                  <a:srgbClr val="FFFF00"/>
                </a:highlight>
              </a:rPr>
              <a:t>Zettabyte</a:t>
            </a:r>
          </a:p>
          <a:p>
            <a:pPr marL="514350" indent="-514350">
              <a:buFont typeface="+mj-lt"/>
              <a:buAutoNum type="arabicPeriod" startAt="6"/>
            </a:pPr>
            <a:r>
              <a:rPr lang="en-US" sz="2400"/>
              <a:t>Yottabyte</a:t>
            </a:r>
            <a:endParaRPr lang="en-US" sz="2000"/>
          </a:p>
          <a:p>
            <a:endParaRPr lang="en-US" sz="2400"/>
          </a:p>
        </p:txBody>
      </p:sp>
      <p:pic>
        <p:nvPicPr>
          <p:cNvPr id="6" name="Picture 5">
            <a:extLst>
              <a:ext uri="{FF2B5EF4-FFF2-40B4-BE49-F238E27FC236}">
                <a16:creationId xmlns:a16="http://schemas.microsoft.com/office/drawing/2014/main" id="{F60009AD-ED72-4C4C-8C4D-A3CFE21EDCBF}"/>
              </a:ext>
            </a:extLst>
          </p:cNvPr>
          <p:cNvPicPr>
            <a:picLocks noChangeAspect="1"/>
          </p:cNvPicPr>
          <p:nvPr/>
        </p:nvPicPr>
        <p:blipFill>
          <a:blip r:embed="rId2"/>
          <a:stretch>
            <a:fillRect/>
          </a:stretch>
        </p:blipFill>
        <p:spPr>
          <a:xfrm>
            <a:off x="588334" y="3886200"/>
            <a:ext cx="6496050" cy="1495425"/>
          </a:xfrm>
          <a:prstGeom prst="rect">
            <a:avLst/>
          </a:prstGeom>
        </p:spPr>
      </p:pic>
    </p:spTree>
    <p:extLst>
      <p:ext uri="{BB962C8B-B14F-4D97-AF65-F5344CB8AC3E}">
        <p14:creationId xmlns:p14="http://schemas.microsoft.com/office/powerpoint/2010/main" val="428670929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t>Bit</a:t>
            </a:r>
          </a:p>
          <a:p>
            <a:pPr marL="457200" indent="-457200">
              <a:buFont typeface="+mj-lt"/>
              <a:buAutoNum type="arabicPeriod"/>
            </a:pPr>
            <a:r>
              <a:rPr lang="en-US" sz="2400"/>
              <a:t>Byte</a:t>
            </a:r>
          </a:p>
          <a:p>
            <a:pPr marL="457200" indent="-457200">
              <a:buFont typeface="+mj-lt"/>
              <a:buAutoNum type="arabicPeriod"/>
            </a:pPr>
            <a:r>
              <a:rPr lang="en-US" sz="2400"/>
              <a:t>Kilobyte</a:t>
            </a:r>
          </a:p>
          <a:p>
            <a:pPr marL="514350" indent="-514350">
              <a:buFont typeface="+mj-lt"/>
              <a:buAutoNum type="arabicPeriod"/>
            </a:pPr>
            <a:r>
              <a:rPr lang="en-US" sz="2400"/>
              <a:t>Megabyte</a:t>
            </a:r>
          </a:p>
          <a:p>
            <a:pPr marL="514350" indent="-514350">
              <a:buFont typeface="+mj-lt"/>
              <a:buAutoNum type="arabicPeriod"/>
            </a:pPr>
            <a:r>
              <a:rPr lang="en-US" sz="2400"/>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t>Terabyte</a:t>
            </a:r>
          </a:p>
          <a:p>
            <a:pPr marL="514350" indent="-514350">
              <a:buFont typeface="+mj-lt"/>
              <a:buAutoNum type="arabicPeriod" startAt="6"/>
            </a:pPr>
            <a:r>
              <a:rPr lang="en-US" sz="2400"/>
              <a:t>Petabyte</a:t>
            </a:r>
          </a:p>
          <a:p>
            <a:pPr marL="514350" indent="-514350">
              <a:buFont typeface="+mj-lt"/>
              <a:buAutoNum type="arabicPeriod" startAt="6"/>
            </a:pPr>
            <a:r>
              <a:rPr lang="en-US" sz="2400"/>
              <a:t>Exabyte</a:t>
            </a:r>
          </a:p>
          <a:p>
            <a:pPr marL="514350" indent="-514350">
              <a:buFont typeface="+mj-lt"/>
              <a:buAutoNum type="arabicPeriod" startAt="6"/>
            </a:pPr>
            <a:r>
              <a:rPr lang="en-US" sz="2400"/>
              <a:t>Zettabyte</a:t>
            </a:r>
          </a:p>
          <a:p>
            <a:pPr marL="514350" indent="-514350">
              <a:buFont typeface="+mj-lt"/>
              <a:buAutoNum type="arabicPeriod" startAt="6"/>
            </a:pPr>
            <a:r>
              <a:rPr lang="en-US" sz="2400">
                <a:highlight>
                  <a:srgbClr val="FFFF00"/>
                </a:highlight>
              </a:rPr>
              <a:t>Yottabyte</a:t>
            </a:r>
            <a:endParaRPr lang="en-US" sz="2000">
              <a:highlight>
                <a:srgbClr val="FFFF00"/>
              </a:highlight>
            </a:endParaRPr>
          </a:p>
          <a:p>
            <a:endParaRPr lang="en-US" sz="2400"/>
          </a:p>
        </p:txBody>
      </p:sp>
      <p:pic>
        <p:nvPicPr>
          <p:cNvPr id="6" name="Picture 5">
            <a:extLst>
              <a:ext uri="{FF2B5EF4-FFF2-40B4-BE49-F238E27FC236}">
                <a16:creationId xmlns:a16="http://schemas.microsoft.com/office/drawing/2014/main" id="{91698CF7-52ED-4A49-AF01-A14BB660E3D8}"/>
              </a:ext>
            </a:extLst>
          </p:cNvPr>
          <p:cNvPicPr>
            <a:picLocks noChangeAspect="1"/>
          </p:cNvPicPr>
          <p:nvPr/>
        </p:nvPicPr>
        <p:blipFill>
          <a:blip r:embed="rId2"/>
          <a:stretch>
            <a:fillRect/>
          </a:stretch>
        </p:blipFill>
        <p:spPr>
          <a:xfrm>
            <a:off x="575932" y="3894617"/>
            <a:ext cx="6496050" cy="2419350"/>
          </a:xfrm>
          <a:prstGeom prst="rect">
            <a:avLst/>
          </a:prstGeom>
        </p:spPr>
      </p:pic>
    </p:spTree>
    <p:extLst>
      <p:ext uri="{BB962C8B-B14F-4D97-AF65-F5344CB8AC3E}">
        <p14:creationId xmlns:p14="http://schemas.microsoft.com/office/powerpoint/2010/main" val="28065200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t>Bit</a:t>
            </a:r>
          </a:p>
          <a:p>
            <a:pPr marL="457200" indent="-457200">
              <a:buFont typeface="+mj-lt"/>
              <a:buAutoNum type="arabicPeriod"/>
            </a:pPr>
            <a:r>
              <a:rPr lang="en-US" sz="2400"/>
              <a:t>Byte</a:t>
            </a:r>
          </a:p>
          <a:p>
            <a:pPr marL="457200" indent="-457200">
              <a:buFont typeface="+mj-lt"/>
              <a:buAutoNum type="arabicPeriod"/>
            </a:pPr>
            <a:r>
              <a:rPr lang="en-US" sz="2400"/>
              <a:t>Kilobyte</a:t>
            </a:r>
          </a:p>
          <a:p>
            <a:pPr marL="514350" indent="-514350">
              <a:buFont typeface="+mj-lt"/>
              <a:buAutoNum type="arabicPeriod"/>
            </a:pPr>
            <a:r>
              <a:rPr lang="en-US" sz="2400"/>
              <a:t>Megabyte</a:t>
            </a:r>
          </a:p>
          <a:p>
            <a:pPr marL="514350" indent="-514350">
              <a:buFont typeface="+mj-lt"/>
              <a:buAutoNum type="arabicPeriod"/>
            </a:pPr>
            <a:r>
              <a:rPr lang="en-US" sz="2400"/>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t>Terabyte</a:t>
            </a:r>
          </a:p>
          <a:p>
            <a:pPr marL="514350" indent="-514350">
              <a:buFont typeface="+mj-lt"/>
              <a:buAutoNum type="arabicPeriod" startAt="6"/>
            </a:pPr>
            <a:r>
              <a:rPr lang="en-US" sz="2400"/>
              <a:t>Petabyte</a:t>
            </a:r>
          </a:p>
          <a:p>
            <a:pPr marL="514350" indent="-514350">
              <a:buFont typeface="+mj-lt"/>
              <a:buAutoNum type="arabicPeriod" startAt="6"/>
            </a:pPr>
            <a:r>
              <a:rPr lang="en-US" sz="2400"/>
              <a:t>Exabyte</a:t>
            </a:r>
          </a:p>
          <a:p>
            <a:pPr marL="514350" indent="-514350">
              <a:buFont typeface="+mj-lt"/>
              <a:buAutoNum type="arabicPeriod" startAt="6"/>
            </a:pPr>
            <a:r>
              <a:rPr lang="en-US" sz="2400"/>
              <a:t>Zettabyte</a:t>
            </a:r>
          </a:p>
          <a:p>
            <a:pPr marL="514350" indent="-514350">
              <a:buFont typeface="+mj-lt"/>
              <a:buAutoNum type="arabicPeriod" startAt="6"/>
            </a:pPr>
            <a:r>
              <a:rPr lang="en-US" sz="2400"/>
              <a:t>Yottabyte</a:t>
            </a:r>
            <a:endParaRPr lang="en-US" sz="2000"/>
          </a:p>
          <a:p>
            <a:endParaRPr lang="en-US" sz="2400"/>
          </a:p>
        </p:txBody>
      </p:sp>
      <p:pic>
        <p:nvPicPr>
          <p:cNvPr id="6" name="Picture 5">
            <a:extLst>
              <a:ext uri="{FF2B5EF4-FFF2-40B4-BE49-F238E27FC236}">
                <a16:creationId xmlns:a16="http://schemas.microsoft.com/office/drawing/2014/main" id="{CD00AA35-DB47-47DE-9DEC-C27E4C91C8C5}"/>
              </a:ext>
            </a:extLst>
          </p:cNvPr>
          <p:cNvPicPr>
            <a:picLocks noChangeAspect="1"/>
          </p:cNvPicPr>
          <p:nvPr/>
        </p:nvPicPr>
        <p:blipFill>
          <a:blip r:embed="rId2"/>
          <a:stretch>
            <a:fillRect/>
          </a:stretch>
        </p:blipFill>
        <p:spPr>
          <a:xfrm>
            <a:off x="323850" y="3896833"/>
            <a:ext cx="7677150" cy="2952750"/>
          </a:xfrm>
          <a:prstGeom prst="rect">
            <a:avLst/>
          </a:prstGeom>
        </p:spPr>
      </p:pic>
      <p:sp>
        <p:nvSpPr>
          <p:cNvPr id="3" name="Rectangle 2">
            <a:extLst>
              <a:ext uri="{FF2B5EF4-FFF2-40B4-BE49-F238E27FC236}">
                <a16:creationId xmlns:a16="http://schemas.microsoft.com/office/drawing/2014/main" id="{DA2604D8-818F-4A5A-BA47-496422A8CA83}"/>
              </a:ext>
            </a:extLst>
          </p:cNvPr>
          <p:cNvSpPr/>
          <p:nvPr/>
        </p:nvSpPr>
        <p:spPr>
          <a:xfrm>
            <a:off x="6741812" y="3431804"/>
            <a:ext cx="1673856" cy="461665"/>
          </a:xfrm>
          <a:prstGeom prst="rect">
            <a:avLst/>
          </a:prstGeom>
        </p:spPr>
        <p:txBody>
          <a:bodyPr wrap="none">
            <a:spAutoFit/>
          </a:bodyPr>
          <a:lstStyle/>
          <a:p>
            <a:r>
              <a:rPr lang="en-US" sz="2400">
                <a:highlight>
                  <a:srgbClr val="FFFF00"/>
                </a:highlight>
                <a:latin typeface="+mj-lt"/>
              </a:rPr>
              <a:t>Brontobyte</a:t>
            </a:r>
          </a:p>
        </p:txBody>
      </p:sp>
    </p:spTree>
    <p:extLst>
      <p:ext uri="{BB962C8B-B14F-4D97-AF65-F5344CB8AC3E}">
        <p14:creationId xmlns:p14="http://schemas.microsoft.com/office/powerpoint/2010/main" val="20839391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t>Bit</a:t>
            </a:r>
          </a:p>
          <a:p>
            <a:pPr marL="457200" indent="-457200">
              <a:buFont typeface="+mj-lt"/>
              <a:buAutoNum type="arabicPeriod"/>
            </a:pPr>
            <a:r>
              <a:rPr lang="en-US" sz="2400"/>
              <a:t>Byte</a:t>
            </a:r>
          </a:p>
          <a:p>
            <a:pPr marL="457200" indent="-457200">
              <a:buFont typeface="+mj-lt"/>
              <a:buAutoNum type="arabicPeriod"/>
            </a:pPr>
            <a:r>
              <a:rPr lang="en-US" sz="2400"/>
              <a:t>Kilobyte</a:t>
            </a:r>
          </a:p>
          <a:p>
            <a:pPr marL="514350" indent="-514350">
              <a:buFont typeface="+mj-lt"/>
              <a:buAutoNum type="arabicPeriod"/>
            </a:pPr>
            <a:r>
              <a:rPr lang="en-US" sz="2400"/>
              <a:t>Megabyte</a:t>
            </a:r>
          </a:p>
          <a:p>
            <a:pPr marL="514350" indent="-514350">
              <a:buFont typeface="+mj-lt"/>
              <a:buAutoNum type="arabicPeriod"/>
            </a:pPr>
            <a:r>
              <a:rPr lang="en-US" sz="2400"/>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t>Terabyte</a:t>
            </a:r>
          </a:p>
          <a:p>
            <a:pPr marL="514350" indent="-514350">
              <a:buFont typeface="+mj-lt"/>
              <a:buAutoNum type="arabicPeriod" startAt="6"/>
            </a:pPr>
            <a:r>
              <a:rPr lang="en-US" sz="2400"/>
              <a:t>Petabyte</a:t>
            </a:r>
          </a:p>
          <a:p>
            <a:pPr marL="514350" indent="-514350">
              <a:buFont typeface="+mj-lt"/>
              <a:buAutoNum type="arabicPeriod" startAt="6"/>
            </a:pPr>
            <a:r>
              <a:rPr lang="en-US" sz="2400"/>
              <a:t>Exabyte</a:t>
            </a:r>
          </a:p>
          <a:p>
            <a:pPr marL="514350" indent="-514350">
              <a:buFont typeface="+mj-lt"/>
              <a:buAutoNum type="arabicPeriod" startAt="6"/>
            </a:pPr>
            <a:r>
              <a:rPr lang="en-US" sz="2400"/>
              <a:t>Zettabyte</a:t>
            </a:r>
          </a:p>
          <a:p>
            <a:pPr marL="514350" indent="-514350">
              <a:buFont typeface="+mj-lt"/>
              <a:buAutoNum type="arabicPeriod" startAt="6"/>
            </a:pPr>
            <a:r>
              <a:rPr lang="en-US" sz="2400"/>
              <a:t>Yottabyte</a:t>
            </a:r>
            <a:endParaRPr lang="en-US" sz="2400">
              <a:highlight>
                <a:srgbClr val="FFFF00"/>
              </a:highlight>
            </a:endParaRPr>
          </a:p>
          <a:p>
            <a:endParaRPr lang="en-US" sz="2400"/>
          </a:p>
        </p:txBody>
      </p:sp>
      <p:pic>
        <p:nvPicPr>
          <p:cNvPr id="6" name="Picture 5">
            <a:extLst>
              <a:ext uri="{FF2B5EF4-FFF2-40B4-BE49-F238E27FC236}">
                <a16:creationId xmlns:a16="http://schemas.microsoft.com/office/drawing/2014/main" id="{CF1C9B6E-08BE-4B75-8ECD-F5BEE1BCBE9A}"/>
              </a:ext>
            </a:extLst>
          </p:cNvPr>
          <p:cNvPicPr>
            <a:picLocks noChangeAspect="1"/>
          </p:cNvPicPr>
          <p:nvPr/>
        </p:nvPicPr>
        <p:blipFill>
          <a:blip r:embed="rId2"/>
          <a:stretch>
            <a:fillRect/>
          </a:stretch>
        </p:blipFill>
        <p:spPr>
          <a:xfrm>
            <a:off x="587226" y="3886200"/>
            <a:ext cx="6543675" cy="1828800"/>
          </a:xfrm>
          <a:prstGeom prst="rect">
            <a:avLst/>
          </a:prstGeom>
        </p:spPr>
      </p:pic>
      <p:sp>
        <p:nvSpPr>
          <p:cNvPr id="3" name="Rectangle 2">
            <a:extLst>
              <a:ext uri="{FF2B5EF4-FFF2-40B4-BE49-F238E27FC236}">
                <a16:creationId xmlns:a16="http://schemas.microsoft.com/office/drawing/2014/main" id="{8EC34613-7E24-46AE-8BEE-EC327D189EB0}"/>
              </a:ext>
            </a:extLst>
          </p:cNvPr>
          <p:cNvSpPr/>
          <p:nvPr/>
        </p:nvSpPr>
        <p:spPr>
          <a:xfrm>
            <a:off x="6709632" y="3365202"/>
            <a:ext cx="1519968" cy="461665"/>
          </a:xfrm>
          <a:prstGeom prst="rect">
            <a:avLst/>
          </a:prstGeom>
        </p:spPr>
        <p:txBody>
          <a:bodyPr wrap="none">
            <a:spAutoFit/>
          </a:bodyPr>
          <a:lstStyle/>
          <a:p>
            <a:r>
              <a:rPr lang="en-US" sz="2400">
                <a:highlight>
                  <a:srgbClr val="FFFF00"/>
                </a:highlight>
              </a:rPr>
              <a:t>Geopbyte</a:t>
            </a:r>
            <a:endParaRPr lang="en-US" sz="2400"/>
          </a:p>
        </p:txBody>
      </p:sp>
    </p:spTree>
    <p:extLst>
      <p:ext uri="{BB962C8B-B14F-4D97-AF65-F5344CB8AC3E}">
        <p14:creationId xmlns:p14="http://schemas.microsoft.com/office/powerpoint/2010/main" val="18877089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492CE6-D233-4A23-BA7F-53B9C54A79A2}"/>
              </a:ext>
            </a:extLst>
          </p:cNvPr>
          <p:cNvSpPr>
            <a:spLocks noGrp="1"/>
          </p:cNvSpPr>
          <p:nvPr>
            <p:ph type="title"/>
          </p:nvPr>
        </p:nvSpPr>
        <p:spPr/>
        <p:txBody>
          <a:bodyPr/>
          <a:lstStyle/>
          <a:p>
            <a:r>
              <a:rPr lang="en-US"/>
              <a:t>Đơn vị thông tin</a:t>
            </a:r>
          </a:p>
        </p:txBody>
      </p:sp>
      <p:graphicFrame>
        <p:nvGraphicFramePr>
          <p:cNvPr id="7" name="Content Placeholder 6">
            <a:extLst>
              <a:ext uri="{FF2B5EF4-FFF2-40B4-BE49-F238E27FC236}">
                <a16:creationId xmlns:a16="http://schemas.microsoft.com/office/drawing/2014/main" id="{29594EBB-615F-49E0-90B3-06F315707AFE}"/>
              </a:ext>
            </a:extLst>
          </p:cNvPr>
          <p:cNvGraphicFramePr>
            <a:graphicFrameLocks noGrp="1"/>
          </p:cNvGraphicFramePr>
          <p:nvPr>
            <p:ph idx="1"/>
            <p:extLst>
              <p:ext uri="{D42A27DB-BD31-4B8C-83A1-F6EECF244321}">
                <p14:modId xmlns:p14="http://schemas.microsoft.com/office/powerpoint/2010/main" val="1760835498"/>
              </p:ext>
            </p:extLst>
          </p:nvPr>
        </p:nvGraphicFramePr>
        <p:xfrm>
          <a:off x="304800" y="1600200"/>
          <a:ext cx="8610599" cy="4536440"/>
        </p:xfrm>
        <a:graphic>
          <a:graphicData uri="http://schemas.openxmlformats.org/drawingml/2006/table">
            <a:tbl>
              <a:tblPr firstRow="1" bandRow="1">
                <a:tableStyleId>{21E4AEA4-8DFA-4A89-87EB-49C32662AFE0}</a:tableStyleId>
              </a:tblPr>
              <a:tblGrid>
                <a:gridCol w="1171785">
                  <a:extLst>
                    <a:ext uri="{9D8B030D-6E8A-4147-A177-3AD203B41FA5}">
                      <a16:colId xmlns:a16="http://schemas.microsoft.com/office/drawing/2014/main" val="2641728568"/>
                    </a:ext>
                  </a:extLst>
                </a:gridCol>
                <a:gridCol w="1723815">
                  <a:extLst>
                    <a:ext uri="{9D8B030D-6E8A-4147-A177-3AD203B41FA5}">
                      <a16:colId xmlns:a16="http://schemas.microsoft.com/office/drawing/2014/main" val="2280533049"/>
                    </a:ext>
                  </a:extLst>
                </a:gridCol>
                <a:gridCol w="5714999">
                  <a:extLst>
                    <a:ext uri="{9D8B030D-6E8A-4147-A177-3AD203B41FA5}">
                      <a16:colId xmlns:a16="http://schemas.microsoft.com/office/drawing/2014/main" val="2424471166"/>
                    </a:ext>
                  </a:extLst>
                </a:gridCol>
              </a:tblGrid>
              <a:tr h="370840">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a:p>
                  </a:txBody>
                  <a:tcPr anchor="ctr"/>
                </a:tc>
                <a:extLst>
                  <a:ext uri="{0D108BD9-81ED-4DB2-BD59-A6C34878D82A}">
                    <a16:rowId xmlns:a16="http://schemas.microsoft.com/office/drawing/2014/main" val="1458401486"/>
                  </a:ext>
                </a:extLst>
              </a:tr>
              <a:tr h="370840">
                <a:tc>
                  <a:txBody>
                    <a:bodyPr/>
                    <a:lstStyle/>
                    <a:p>
                      <a:pPr algn="ctr"/>
                      <a:r>
                        <a:rPr lang="en-US" sz="2400">
                          <a:effectLst/>
                        </a:rPr>
                        <a:t>B</a:t>
                      </a:r>
                    </a:p>
                  </a:txBody>
                  <a:tcPr marL="68580" marR="68580" marT="0" marB="0"/>
                </a:tc>
                <a:tc>
                  <a:txBody>
                    <a:bodyPr/>
                    <a:lstStyle/>
                    <a:p>
                      <a:pPr algn="l"/>
                      <a:r>
                        <a:rPr lang="en-US" sz="2400">
                          <a:effectLst/>
                        </a:rPr>
                        <a:t>Byte</a:t>
                      </a:r>
                    </a:p>
                  </a:txBody>
                  <a:tcPr marL="68580" marR="68580" marT="0" marB="0"/>
                </a:tc>
                <a:tc>
                  <a:txBody>
                    <a:bodyPr/>
                    <a:lstStyle/>
                    <a:p>
                      <a:pPr algn="l"/>
                      <a:r>
                        <a:rPr lang="en-US" sz="2400">
                          <a:effectLst/>
                        </a:rPr>
                        <a:t>1</a:t>
                      </a:r>
                    </a:p>
                  </a:txBody>
                  <a:tcPr marL="68580" marR="68580" marT="0" marB="0"/>
                </a:tc>
                <a:extLst>
                  <a:ext uri="{0D108BD9-81ED-4DB2-BD59-A6C34878D82A}">
                    <a16:rowId xmlns:a16="http://schemas.microsoft.com/office/drawing/2014/main" val="3163726701"/>
                  </a:ext>
                </a:extLst>
              </a:tr>
              <a:tr h="370840">
                <a:tc>
                  <a:txBody>
                    <a:bodyPr/>
                    <a:lstStyle/>
                    <a:p>
                      <a:pPr algn="ctr"/>
                      <a:r>
                        <a:rPr lang="en-US" sz="2400">
                          <a:effectLst/>
                        </a:rPr>
                        <a:t>KB</a:t>
                      </a:r>
                    </a:p>
                  </a:txBody>
                  <a:tcPr marL="68580" marR="68580" marT="0" marB="0"/>
                </a:tc>
                <a:tc>
                  <a:txBody>
                    <a:bodyPr/>
                    <a:lstStyle/>
                    <a:p>
                      <a:pPr algn="l"/>
                      <a:r>
                        <a:rPr lang="en-US" sz="2400">
                          <a:effectLst/>
                        </a:rPr>
                        <a:t>Kilobyte</a:t>
                      </a:r>
                    </a:p>
                  </a:txBody>
                  <a:tcPr marL="68580" marR="68580" marT="0" marB="0"/>
                </a:tc>
                <a:tc>
                  <a:txBody>
                    <a:bodyPr/>
                    <a:lstStyle/>
                    <a:p>
                      <a:pPr algn="l"/>
                      <a:r>
                        <a:rPr lang="en-US" sz="2400">
                          <a:effectLst/>
                        </a:rPr>
                        <a:t>1,024</a:t>
                      </a:r>
                    </a:p>
                  </a:txBody>
                  <a:tcPr marL="68580" marR="68580" marT="0" marB="0"/>
                </a:tc>
                <a:extLst>
                  <a:ext uri="{0D108BD9-81ED-4DB2-BD59-A6C34878D82A}">
                    <a16:rowId xmlns:a16="http://schemas.microsoft.com/office/drawing/2014/main" val="2322945824"/>
                  </a:ext>
                </a:extLst>
              </a:tr>
              <a:tr h="370840">
                <a:tc>
                  <a:txBody>
                    <a:bodyPr/>
                    <a:lstStyle/>
                    <a:p>
                      <a:pPr algn="ctr"/>
                      <a:r>
                        <a:rPr lang="en-US" sz="2400">
                          <a:effectLst/>
                        </a:rPr>
                        <a:t>MB</a:t>
                      </a:r>
                    </a:p>
                  </a:txBody>
                  <a:tcPr marL="68580" marR="68580" marT="0" marB="0"/>
                </a:tc>
                <a:tc>
                  <a:txBody>
                    <a:bodyPr/>
                    <a:lstStyle/>
                    <a:p>
                      <a:pPr algn="l"/>
                      <a:r>
                        <a:rPr lang="en-US" sz="2400">
                          <a:effectLst/>
                        </a:rPr>
                        <a:t>Megabyte</a:t>
                      </a:r>
                    </a:p>
                  </a:txBody>
                  <a:tcPr marL="68580" marR="68580" marT="0" marB="0"/>
                </a:tc>
                <a:tc>
                  <a:txBody>
                    <a:bodyPr/>
                    <a:lstStyle/>
                    <a:p>
                      <a:pPr algn="l"/>
                      <a:r>
                        <a:rPr lang="en-US" sz="2400">
                          <a:effectLst/>
                        </a:rPr>
                        <a:t>1,048,576</a:t>
                      </a:r>
                    </a:p>
                  </a:txBody>
                  <a:tcPr marL="68580" marR="68580" marT="0" marB="0"/>
                </a:tc>
                <a:extLst>
                  <a:ext uri="{0D108BD9-81ED-4DB2-BD59-A6C34878D82A}">
                    <a16:rowId xmlns:a16="http://schemas.microsoft.com/office/drawing/2014/main" val="2535170695"/>
                  </a:ext>
                </a:extLst>
              </a:tr>
              <a:tr h="370840">
                <a:tc>
                  <a:txBody>
                    <a:bodyPr/>
                    <a:lstStyle/>
                    <a:p>
                      <a:pPr algn="ctr"/>
                      <a:r>
                        <a:rPr lang="en-US" sz="2400">
                          <a:effectLst/>
                        </a:rPr>
                        <a:t>GB</a:t>
                      </a:r>
                    </a:p>
                  </a:txBody>
                  <a:tcPr marL="68580" marR="68580" marT="0" marB="0"/>
                </a:tc>
                <a:tc>
                  <a:txBody>
                    <a:bodyPr/>
                    <a:lstStyle/>
                    <a:p>
                      <a:pPr algn="l"/>
                      <a:r>
                        <a:rPr lang="en-US" sz="2400">
                          <a:effectLst/>
                        </a:rPr>
                        <a:t>Gigabyte</a:t>
                      </a:r>
                    </a:p>
                  </a:txBody>
                  <a:tcPr marL="68580" marR="68580" marT="0" marB="0"/>
                </a:tc>
                <a:tc>
                  <a:txBody>
                    <a:bodyPr/>
                    <a:lstStyle/>
                    <a:p>
                      <a:pPr algn="l"/>
                      <a:r>
                        <a:rPr lang="en-US" sz="2400">
                          <a:effectLst/>
                        </a:rPr>
                        <a:t>1,073,741,824</a:t>
                      </a:r>
                    </a:p>
                  </a:txBody>
                  <a:tcPr marL="68580" marR="68580" marT="0" marB="0"/>
                </a:tc>
                <a:extLst>
                  <a:ext uri="{0D108BD9-81ED-4DB2-BD59-A6C34878D82A}">
                    <a16:rowId xmlns:a16="http://schemas.microsoft.com/office/drawing/2014/main" val="2056860121"/>
                  </a:ext>
                </a:extLst>
              </a:tr>
              <a:tr h="370840">
                <a:tc>
                  <a:txBody>
                    <a:bodyPr/>
                    <a:lstStyle/>
                    <a:p>
                      <a:pPr algn="ctr"/>
                      <a:r>
                        <a:rPr lang="en-US" sz="2400">
                          <a:effectLst/>
                        </a:rPr>
                        <a:t>TB</a:t>
                      </a:r>
                    </a:p>
                  </a:txBody>
                  <a:tcPr marL="68580" marR="68580" marT="0" marB="0"/>
                </a:tc>
                <a:tc>
                  <a:txBody>
                    <a:bodyPr/>
                    <a:lstStyle/>
                    <a:p>
                      <a:pPr algn="l"/>
                      <a:r>
                        <a:rPr lang="en-US" sz="2400">
                          <a:effectLst/>
                        </a:rPr>
                        <a:t>Tetrabyte</a:t>
                      </a:r>
                    </a:p>
                  </a:txBody>
                  <a:tcPr marL="68580" marR="68580" marT="0" marB="0"/>
                </a:tc>
                <a:tc>
                  <a:txBody>
                    <a:bodyPr/>
                    <a:lstStyle/>
                    <a:p>
                      <a:pPr algn="l"/>
                      <a:r>
                        <a:rPr lang="en-US" sz="2400">
                          <a:effectLst/>
                        </a:rPr>
                        <a:t>1,099,511,627,776</a:t>
                      </a:r>
                    </a:p>
                  </a:txBody>
                  <a:tcPr marL="68580" marR="68580" marT="0" marB="0"/>
                </a:tc>
                <a:extLst>
                  <a:ext uri="{0D108BD9-81ED-4DB2-BD59-A6C34878D82A}">
                    <a16:rowId xmlns:a16="http://schemas.microsoft.com/office/drawing/2014/main" val="3287031890"/>
                  </a:ext>
                </a:extLst>
              </a:tr>
              <a:tr h="370840">
                <a:tc>
                  <a:txBody>
                    <a:bodyPr/>
                    <a:lstStyle/>
                    <a:p>
                      <a:pPr algn="ctr"/>
                      <a:r>
                        <a:rPr lang="en-US" sz="2400">
                          <a:effectLst/>
                        </a:rPr>
                        <a:t>PB</a:t>
                      </a:r>
                    </a:p>
                  </a:txBody>
                  <a:tcPr marL="68580" marR="68580" marT="0" marB="0"/>
                </a:tc>
                <a:tc>
                  <a:txBody>
                    <a:bodyPr/>
                    <a:lstStyle/>
                    <a:p>
                      <a:pPr algn="l"/>
                      <a:r>
                        <a:rPr lang="en-US" sz="2400">
                          <a:effectLst/>
                        </a:rPr>
                        <a:t>Petabyte</a:t>
                      </a:r>
                    </a:p>
                  </a:txBody>
                  <a:tcPr marL="68580" marR="68580" marT="0" marB="0"/>
                </a:tc>
                <a:tc>
                  <a:txBody>
                    <a:bodyPr/>
                    <a:lstStyle/>
                    <a:p>
                      <a:pPr algn="l"/>
                      <a:r>
                        <a:rPr lang="en-US" sz="2400">
                          <a:effectLst/>
                        </a:rPr>
                        <a:t>1,125,899,906,842,624</a:t>
                      </a:r>
                    </a:p>
                  </a:txBody>
                  <a:tcPr marL="68580" marR="68580" marT="0" marB="0"/>
                </a:tc>
                <a:extLst>
                  <a:ext uri="{0D108BD9-81ED-4DB2-BD59-A6C34878D82A}">
                    <a16:rowId xmlns:a16="http://schemas.microsoft.com/office/drawing/2014/main" val="1626128580"/>
                  </a:ext>
                </a:extLst>
              </a:tr>
              <a:tr h="370840">
                <a:tc>
                  <a:txBody>
                    <a:bodyPr/>
                    <a:lstStyle/>
                    <a:p>
                      <a:pPr algn="ctr"/>
                      <a:r>
                        <a:rPr lang="en-US" sz="2400">
                          <a:effectLst/>
                        </a:rPr>
                        <a:t>EB</a:t>
                      </a:r>
                    </a:p>
                  </a:txBody>
                  <a:tcPr marL="68580" marR="68580" marT="0" marB="0"/>
                </a:tc>
                <a:tc>
                  <a:txBody>
                    <a:bodyPr/>
                    <a:lstStyle/>
                    <a:p>
                      <a:pPr algn="l"/>
                      <a:r>
                        <a:rPr lang="en-US" sz="2400">
                          <a:effectLst/>
                        </a:rPr>
                        <a:t>Exabyte</a:t>
                      </a:r>
                    </a:p>
                  </a:txBody>
                  <a:tcPr marL="68580" marR="68580" marT="0" marB="0"/>
                </a:tc>
                <a:tc>
                  <a:txBody>
                    <a:bodyPr/>
                    <a:lstStyle/>
                    <a:p>
                      <a:pPr algn="l"/>
                      <a:r>
                        <a:rPr lang="en-US" sz="2400">
                          <a:effectLst/>
                        </a:rPr>
                        <a:t>1,152,921,504,606,846,976</a:t>
                      </a:r>
                    </a:p>
                  </a:txBody>
                  <a:tcPr marL="68580" marR="68580" marT="0" marB="0"/>
                </a:tc>
                <a:extLst>
                  <a:ext uri="{0D108BD9-81ED-4DB2-BD59-A6C34878D82A}">
                    <a16:rowId xmlns:a16="http://schemas.microsoft.com/office/drawing/2014/main" val="3560634371"/>
                  </a:ext>
                </a:extLst>
              </a:tr>
              <a:tr h="370840">
                <a:tc>
                  <a:txBody>
                    <a:bodyPr/>
                    <a:lstStyle/>
                    <a:p>
                      <a:pPr algn="ctr"/>
                      <a:r>
                        <a:rPr lang="en-US" sz="2400">
                          <a:effectLst/>
                        </a:rPr>
                        <a:t>ZB</a:t>
                      </a:r>
                    </a:p>
                  </a:txBody>
                  <a:tcPr marL="68580" marR="68580" marT="0" marB="0"/>
                </a:tc>
                <a:tc>
                  <a:txBody>
                    <a:bodyPr/>
                    <a:lstStyle/>
                    <a:p>
                      <a:pPr algn="l"/>
                      <a:r>
                        <a:rPr lang="en-US" sz="2400">
                          <a:effectLst/>
                        </a:rPr>
                        <a:t>Zettabyte</a:t>
                      </a:r>
                    </a:p>
                  </a:txBody>
                  <a:tcPr marL="68580" marR="68580" marT="0" marB="0"/>
                </a:tc>
                <a:tc>
                  <a:txBody>
                    <a:bodyPr/>
                    <a:lstStyle/>
                    <a:p>
                      <a:pPr algn="l"/>
                      <a:r>
                        <a:rPr lang="en-US" sz="2400">
                          <a:effectLst/>
                        </a:rPr>
                        <a:t>1,180,591,620,717,411,303,424</a:t>
                      </a:r>
                    </a:p>
                  </a:txBody>
                  <a:tcPr marL="68580" marR="68580" marT="0" marB="0"/>
                </a:tc>
                <a:extLst>
                  <a:ext uri="{0D108BD9-81ED-4DB2-BD59-A6C34878D82A}">
                    <a16:rowId xmlns:a16="http://schemas.microsoft.com/office/drawing/2014/main" val="330262564"/>
                  </a:ext>
                </a:extLst>
              </a:tr>
              <a:tr h="370840">
                <a:tc>
                  <a:txBody>
                    <a:bodyPr/>
                    <a:lstStyle/>
                    <a:p>
                      <a:pPr algn="ctr"/>
                      <a:r>
                        <a:rPr lang="en-US" sz="2400">
                          <a:effectLst/>
                        </a:rPr>
                        <a:t>YB</a:t>
                      </a:r>
                    </a:p>
                  </a:txBody>
                  <a:tcPr marL="68580" marR="68580" marT="0" marB="0"/>
                </a:tc>
                <a:tc>
                  <a:txBody>
                    <a:bodyPr/>
                    <a:lstStyle/>
                    <a:p>
                      <a:pPr algn="l"/>
                      <a:r>
                        <a:rPr lang="en-US" sz="2400">
                          <a:effectLst/>
                        </a:rPr>
                        <a:t>Yottabyte</a:t>
                      </a:r>
                    </a:p>
                  </a:txBody>
                  <a:tcPr marL="68580" marR="68580" marT="0" marB="0"/>
                </a:tc>
                <a:tc>
                  <a:txBody>
                    <a:bodyPr/>
                    <a:lstStyle/>
                    <a:p>
                      <a:pPr algn="l"/>
                      <a:r>
                        <a:rPr lang="en-US" sz="2400">
                          <a:effectLst/>
                        </a:rPr>
                        <a:t>1,208,925,819,614,629,174,706,176</a:t>
                      </a:r>
                    </a:p>
                  </a:txBody>
                  <a:tcPr marL="68580" marR="68580" marT="0" marB="0"/>
                </a:tc>
                <a:extLst>
                  <a:ext uri="{0D108BD9-81ED-4DB2-BD59-A6C34878D82A}">
                    <a16:rowId xmlns:a16="http://schemas.microsoft.com/office/drawing/2014/main" val="1476953389"/>
                  </a:ext>
                </a:extLst>
              </a:tr>
              <a:tr h="370840">
                <a:tc>
                  <a:txBody>
                    <a:bodyPr/>
                    <a:lstStyle/>
                    <a:p>
                      <a:pPr algn="ctr"/>
                      <a:r>
                        <a:rPr lang="en-US" sz="2400">
                          <a:effectLst/>
                        </a:rPr>
                        <a:t>BB</a:t>
                      </a:r>
                    </a:p>
                  </a:txBody>
                  <a:tcPr marL="68580" marR="68580" marT="0" marB="0"/>
                </a:tc>
                <a:tc>
                  <a:txBody>
                    <a:bodyPr/>
                    <a:lstStyle/>
                    <a:p>
                      <a:pPr algn="l"/>
                      <a:r>
                        <a:rPr lang="en-US" sz="2400">
                          <a:effectLst/>
                        </a:rPr>
                        <a:t>Brontobyte</a:t>
                      </a:r>
                    </a:p>
                  </a:txBody>
                  <a:tcPr marL="68580" marR="68580" marT="0" marB="0"/>
                </a:tc>
                <a:tc>
                  <a:txBody>
                    <a:bodyPr/>
                    <a:lstStyle/>
                    <a:p>
                      <a:pPr algn="l"/>
                      <a:endParaRPr lang="en-US" sz="2400">
                        <a:effectLst/>
                      </a:endParaRPr>
                    </a:p>
                  </a:txBody>
                  <a:tcPr marL="68580" marR="68580" marT="0" marB="0"/>
                </a:tc>
                <a:extLst>
                  <a:ext uri="{0D108BD9-81ED-4DB2-BD59-A6C34878D82A}">
                    <a16:rowId xmlns:a16="http://schemas.microsoft.com/office/drawing/2014/main" val="838406429"/>
                  </a:ext>
                </a:extLst>
              </a:tr>
              <a:tr h="370840">
                <a:tc>
                  <a:txBody>
                    <a:bodyPr/>
                    <a:lstStyle/>
                    <a:p>
                      <a:pPr algn="ctr"/>
                      <a:r>
                        <a:rPr lang="en-US" sz="2400">
                          <a:effectLst/>
                        </a:rPr>
                        <a:t>GPB</a:t>
                      </a:r>
                    </a:p>
                  </a:txBody>
                  <a:tcPr marL="68580" marR="68580" marT="0" marB="0"/>
                </a:tc>
                <a:tc>
                  <a:txBody>
                    <a:bodyPr/>
                    <a:lstStyle/>
                    <a:p>
                      <a:pPr algn="l"/>
                      <a:r>
                        <a:rPr lang="en-US" sz="2400">
                          <a:effectLst/>
                        </a:rPr>
                        <a:t>Geopbyte</a:t>
                      </a:r>
                    </a:p>
                  </a:txBody>
                  <a:tcPr marL="68580" marR="68580" marT="0" marB="0"/>
                </a:tc>
                <a:tc>
                  <a:txBody>
                    <a:bodyPr/>
                    <a:lstStyle/>
                    <a:p>
                      <a:pPr algn="l"/>
                      <a:endParaRPr lang="en-US" sz="2400">
                        <a:effectLst/>
                      </a:endParaRPr>
                    </a:p>
                  </a:txBody>
                  <a:tcPr marL="68580" marR="68580" marT="0" marB="0"/>
                </a:tc>
                <a:extLst>
                  <a:ext uri="{0D108BD9-81ED-4DB2-BD59-A6C34878D82A}">
                    <a16:rowId xmlns:a16="http://schemas.microsoft.com/office/drawing/2014/main" val="875267240"/>
                  </a:ext>
                </a:extLst>
              </a:tr>
            </a:tbl>
          </a:graphicData>
        </a:graphic>
      </p:graphicFrame>
    </p:spTree>
    <p:extLst>
      <p:ext uri="{BB962C8B-B14F-4D97-AF65-F5344CB8AC3E}">
        <p14:creationId xmlns:p14="http://schemas.microsoft.com/office/powerpoint/2010/main" val="9011305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254599-0ACB-499A-8286-1F314E24AEAF}"/>
              </a:ext>
            </a:extLst>
          </p:cNvPr>
          <p:cNvSpPr>
            <a:spLocks noGrp="1"/>
          </p:cNvSpPr>
          <p:nvPr>
            <p:ph type="title"/>
          </p:nvPr>
        </p:nvSpPr>
        <p:spPr/>
        <p:txBody>
          <a:bodyPr/>
          <a:lstStyle/>
          <a:p>
            <a:r>
              <a:rPr lang="en-US"/>
              <a:t>CÁC loại DỮ LIỆU</a:t>
            </a:r>
          </a:p>
        </p:txBody>
      </p:sp>
      <p:sp>
        <p:nvSpPr>
          <p:cNvPr id="6" name="Text Placeholder 5">
            <a:extLst>
              <a:ext uri="{FF2B5EF4-FFF2-40B4-BE49-F238E27FC236}">
                <a16:creationId xmlns:a16="http://schemas.microsoft.com/office/drawing/2014/main" id="{22D67305-3C4F-497C-8414-9117D768A35A}"/>
              </a:ext>
            </a:extLst>
          </p:cNvPr>
          <p:cNvSpPr>
            <a:spLocks noGrp="1"/>
          </p:cNvSpPr>
          <p:nvPr>
            <p:ph type="body" idx="1"/>
          </p:nvPr>
        </p:nvSpPr>
        <p:spPr/>
        <p:txBody>
          <a:bodyPr/>
          <a:lstStyle/>
          <a:p>
            <a:r>
              <a:rPr lang="en-US"/>
              <a:t>Data types</a:t>
            </a:r>
          </a:p>
        </p:txBody>
      </p:sp>
    </p:spTree>
    <p:extLst>
      <p:ext uri="{BB962C8B-B14F-4D97-AF65-F5344CB8AC3E}">
        <p14:creationId xmlns:p14="http://schemas.microsoft.com/office/powerpoint/2010/main" val="42725781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06EDCB-0713-4468-8AF9-8B6E68681239}"/>
              </a:ext>
            </a:extLst>
          </p:cNvPr>
          <p:cNvSpPr>
            <a:spLocks noGrp="1"/>
          </p:cNvSpPr>
          <p:nvPr>
            <p:ph type="title"/>
          </p:nvPr>
        </p:nvSpPr>
        <p:spPr/>
        <p:txBody>
          <a:bodyPr/>
          <a:lstStyle/>
          <a:p>
            <a:r>
              <a:rPr lang="en-US"/>
              <a:t>Data types</a:t>
            </a:r>
          </a:p>
        </p:txBody>
      </p:sp>
      <p:sp>
        <p:nvSpPr>
          <p:cNvPr id="6" name="Content Placeholder 5">
            <a:extLst>
              <a:ext uri="{FF2B5EF4-FFF2-40B4-BE49-F238E27FC236}">
                <a16:creationId xmlns:a16="http://schemas.microsoft.com/office/drawing/2014/main" id="{97AA2786-3EA9-4892-B676-75D3D71546FC}"/>
              </a:ext>
            </a:extLst>
          </p:cNvPr>
          <p:cNvSpPr>
            <a:spLocks noGrp="1"/>
          </p:cNvSpPr>
          <p:nvPr>
            <p:ph idx="1"/>
          </p:nvPr>
        </p:nvSpPr>
        <p:spPr>
          <a:xfrm>
            <a:off x="457200" y="1600200"/>
            <a:ext cx="8229600" cy="4525963"/>
          </a:xfrm>
        </p:spPr>
        <p:txBody>
          <a:bodyPr/>
          <a:lstStyle/>
          <a:p>
            <a:r>
              <a:rPr lang="en-US" sz="2400"/>
              <a:t>Texts – Văn bản. </a:t>
            </a:r>
          </a:p>
          <a:p>
            <a:r>
              <a:rPr lang="en-US" sz="2400"/>
              <a:t>Numbers  – Số. </a:t>
            </a:r>
          </a:p>
          <a:p>
            <a:r>
              <a:rPr lang="en-US" sz="2400"/>
              <a:t>Clickstreams – dữ liệu đ</a:t>
            </a:r>
            <a:r>
              <a:rPr lang="vi-VN" sz="2400"/>
              <a:t>ư</a:t>
            </a:r>
            <a:r>
              <a:rPr lang="en-US" sz="2400"/>
              <a:t>ờng dẫn.</a:t>
            </a:r>
          </a:p>
          <a:p>
            <a:r>
              <a:rPr lang="en-US" sz="2400"/>
              <a:t>Graphs</a:t>
            </a:r>
          </a:p>
          <a:p>
            <a:r>
              <a:rPr lang="en-US" sz="2400"/>
              <a:t>Tables – Bảng, Quan hệ.</a:t>
            </a:r>
          </a:p>
          <a:p>
            <a:r>
              <a:rPr lang="en-US" sz="2400"/>
              <a:t>Images – Ảnh. </a:t>
            </a:r>
          </a:p>
          <a:p>
            <a:r>
              <a:rPr lang="en-US" sz="2400"/>
              <a:t>Transactions – Giao dịch. </a:t>
            </a:r>
          </a:p>
          <a:p>
            <a:r>
              <a:rPr lang="en-US" sz="2400"/>
              <a:t>Videos – Phim.</a:t>
            </a:r>
          </a:p>
        </p:txBody>
      </p:sp>
    </p:spTree>
    <p:extLst>
      <p:ext uri="{BB962C8B-B14F-4D97-AF65-F5344CB8AC3E}">
        <p14:creationId xmlns:p14="http://schemas.microsoft.com/office/powerpoint/2010/main" val="37891595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FE4063-EDD3-4759-B24F-0475ECE67688}"/>
              </a:ext>
            </a:extLst>
          </p:cNvPr>
          <p:cNvSpPr>
            <a:spLocks noGrp="1"/>
          </p:cNvSpPr>
          <p:nvPr>
            <p:ph type="title"/>
          </p:nvPr>
        </p:nvSpPr>
        <p:spPr/>
        <p:txBody>
          <a:bodyPr/>
          <a:lstStyle/>
          <a:p>
            <a:r>
              <a:rPr lang="en-US"/>
              <a:t>Concept</a:t>
            </a:r>
          </a:p>
        </p:txBody>
      </p:sp>
      <p:sp>
        <p:nvSpPr>
          <p:cNvPr id="5" name="Text Placeholder 4">
            <a:extLst>
              <a:ext uri="{FF2B5EF4-FFF2-40B4-BE49-F238E27FC236}">
                <a16:creationId xmlns:a16="http://schemas.microsoft.com/office/drawing/2014/main" id="{2B41CA30-4E26-4D1A-B7BD-021AF40C7C8A}"/>
              </a:ext>
            </a:extLst>
          </p:cNvPr>
          <p:cNvSpPr>
            <a:spLocks noGrp="1"/>
          </p:cNvSpPr>
          <p:nvPr>
            <p:ph type="body" idx="1"/>
          </p:nvPr>
        </p:nvSpPr>
        <p:spPr/>
        <p:txBody>
          <a:bodyPr/>
          <a:lstStyle/>
          <a:p>
            <a:r>
              <a:rPr lang="en-US"/>
              <a:t>Concept</a:t>
            </a:r>
          </a:p>
        </p:txBody>
      </p:sp>
    </p:spTree>
    <p:extLst>
      <p:ext uri="{BB962C8B-B14F-4D97-AF65-F5344CB8AC3E}">
        <p14:creationId xmlns:p14="http://schemas.microsoft.com/office/powerpoint/2010/main" val="173360080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09AF412-A71A-4B72-8066-DE448541E00B}"/>
              </a:ext>
            </a:extLst>
          </p:cNvPr>
          <p:cNvGrpSpPr>
            <a:grpSpLocks/>
          </p:cNvGrpSpPr>
          <p:nvPr/>
        </p:nvGrpSpPr>
        <p:grpSpPr bwMode="auto">
          <a:xfrm>
            <a:off x="381000" y="1524000"/>
            <a:ext cx="4114799" cy="4495800"/>
            <a:chOff x="1052825" y="2438400"/>
            <a:chExt cx="2438400" cy="2895600"/>
          </a:xfrm>
        </p:grpSpPr>
        <p:sp>
          <p:nvSpPr>
            <p:cNvPr id="5" name="Rounded Rectangle 12">
              <a:extLst>
                <a:ext uri="{FF2B5EF4-FFF2-40B4-BE49-F238E27FC236}">
                  <a16:creationId xmlns:a16="http://schemas.microsoft.com/office/drawing/2014/main" id="{D42E531B-7BA9-4EAE-81A9-B0D0487E23C2}"/>
                </a:ext>
              </a:extLst>
            </p:cNvPr>
            <p:cNvSpPr/>
            <p:nvPr/>
          </p:nvSpPr>
          <p:spPr>
            <a:xfrm>
              <a:off x="1052825" y="2438400"/>
              <a:ext cx="2438400" cy="28956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tx1"/>
                </a:solidFill>
              </a:endParaRPr>
            </a:p>
          </p:txBody>
        </p:sp>
        <p:sp>
          <p:nvSpPr>
            <p:cNvPr id="6" name="TextBox 3">
              <a:extLst>
                <a:ext uri="{FF2B5EF4-FFF2-40B4-BE49-F238E27FC236}">
                  <a16:creationId xmlns:a16="http://schemas.microsoft.com/office/drawing/2014/main" id="{FA6B3BBF-3531-4466-9129-45A85A2368BF}"/>
                </a:ext>
              </a:extLst>
            </p:cNvPr>
            <p:cNvSpPr txBox="1">
              <a:spLocks noChangeArrowheads="1"/>
            </p:cNvSpPr>
            <p:nvPr/>
          </p:nvSpPr>
          <p:spPr bwMode="auto">
            <a:xfrm>
              <a:off x="1717843" y="3078080"/>
              <a:ext cx="1196900" cy="29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empus Sans ITC" panose="04020404030D07020202" pitchFamily="82" charset="0"/>
                  <a:cs typeface="Arial" panose="020B0604020202020204" pitchFamily="34" charset="0"/>
                </a:defRPr>
              </a:lvl1pPr>
              <a:lvl2pPr marL="742950" indent="-285750">
                <a:defRPr>
                  <a:solidFill>
                    <a:schemeClr val="tx1"/>
                  </a:solidFill>
                  <a:latin typeface="Tempus Sans ITC" panose="04020404030D07020202" pitchFamily="82" charset="0"/>
                  <a:cs typeface="Arial" panose="020B0604020202020204" pitchFamily="34" charset="0"/>
                </a:defRPr>
              </a:lvl2pPr>
              <a:lvl3pPr marL="1143000" indent="-228600">
                <a:defRPr>
                  <a:solidFill>
                    <a:schemeClr val="tx1"/>
                  </a:solidFill>
                  <a:latin typeface="Tempus Sans ITC" panose="04020404030D07020202" pitchFamily="82" charset="0"/>
                  <a:cs typeface="Arial" panose="020B0604020202020204" pitchFamily="34" charset="0"/>
                </a:defRPr>
              </a:lvl3pPr>
              <a:lvl4pPr marL="1600200" indent="-228600">
                <a:defRPr>
                  <a:solidFill>
                    <a:schemeClr val="tx1"/>
                  </a:solidFill>
                  <a:latin typeface="Tempus Sans ITC" panose="04020404030D07020202" pitchFamily="82" charset="0"/>
                  <a:cs typeface="Arial" panose="020B0604020202020204" pitchFamily="34" charset="0"/>
                </a:defRPr>
              </a:lvl4pPr>
              <a:lvl5pPr marL="2057400" indent="-228600">
                <a:defRPr>
                  <a:solidFill>
                    <a:schemeClr val="tx1"/>
                  </a:solidFill>
                  <a:latin typeface="Tempus Sans ITC" panose="04020404030D07020202" pitchFamily="82" charset="0"/>
                  <a:cs typeface="Arial" panose="020B0604020202020204" pitchFamily="34" charset="0"/>
                </a:defRPr>
              </a:lvl5pPr>
              <a:lvl6pPr marL="25146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6pPr>
              <a:lvl7pPr marL="29718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7pPr>
              <a:lvl8pPr marL="34290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8pPr>
              <a:lvl9pPr marL="38862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  </a:t>
              </a:r>
              <a:r>
                <a:rPr lang="en-US" altLang="en-US" sz="2400"/>
                <a:t>“politics”</a:t>
              </a:r>
            </a:p>
          </p:txBody>
        </p:sp>
        <p:sp>
          <p:nvSpPr>
            <p:cNvPr id="7" name="TextBox 5">
              <a:extLst>
                <a:ext uri="{FF2B5EF4-FFF2-40B4-BE49-F238E27FC236}">
                  <a16:creationId xmlns:a16="http://schemas.microsoft.com/office/drawing/2014/main" id="{FC573C6F-2106-41D7-A6A3-5B97636CDDE5}"/>
                </a:ext>
              </a:extLst>
            </p:cNvPr>
            <p:cNvSpPr txBox="1">
              <a:spLocks noChangeArrowheads="1"/>
            </p:cNvSpPr>
            <p:nvPr/>
          </p:nvSpPr>
          <p:spPr bwMode="auto">
            <a:xfrm>
              <a:off x="1717843" y="3801980"/>
              <a:ext cx="1196900" cy="29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empus Sans ITC" panose="04020404030D07020202" pitchFamily="82" charset="0"/>
                  <a:cs typeface="Arial" panose="020B0604020202020204" pitchFamily="34" charset="0"/>
                </a:defRPr>
              </a:lvl1pPr>
              <a:lvl2pPr marL="742950" indent="-285750">
                <a:defRPr>
                  <a:solidFill>
                    <a:schemeClr val="tx1"/>
                  </a:solidFill>
                  <a:latin typeface="Tempus Sans ITC" panose="04020404030D07020202" pitchFamily="82" charset="0"/>
                  <a:cs typeface="Arial" panose="020B0604020202020204" pitchFamily="34" charset="0"/>
                </a:defRPr>
              </a:lvl2pPr>
              <a:lvl3pPr marL="1143000" indent="-228600">
                <a:defRPr>
                  <a:solidFill>
                    <a:schemeClr val="tx1"/>
                  </a:solidFill>
                  <a:latin typeface="Tempus Sans ITC" panose="04020404030D07020202" pitchFamily="82" charset="0"/>
                  <a:cs typeface="Arial" panose="020B0604020202020204" pitchFamily="34" charset="0"/>
                </a:defRPr>
              </a:lvl3pPr>
              <a:lvl4pPr marL="1600200" indent="-228600">
                <a:defRPr>
                  <a:solidFill>
                    <a:schemeClr val="tx1"/>
                  </a:solidFill>
                  <a:latin typeface="Tempus Sans ITC" panose="04020404030D07020202" pitchFamily="82" charset="0"/>
                  <a:cs typeface="Arial" panose="020B0604020202020204" pitchFamily="34" charset="0"/>
                </a:defRPr>
              </a:lvl4pPr>
              <a:lvl5pPr marL="2057400" indent="-228600">
                <a:defRPr>
                  <a:solidFill>
                    <a:schemeClr val="tx1"/>
                  </a:solidFill>
                  <a:latin typeface="Tempus Sans ITC" panose="04020404030D07020202" pitchFamily="82" charset="0"/>
                  <a:cs typeface="Arial" panose="020B0604020202020204" pitchFamily="34" charset="0"/>
                </a:defRPr>
              </a:lvl5pPr>
              <a:lvl6pPr marL="25146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6pPr>
              <a:lvl7pPr marL="29718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7pPr>
              <a:lvl8pPr marL="34290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8pPr>
              <a:lvl9pPr marL="38862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  </a:t>
              </a:r>
              <a:r>
                <a:rPr lang="en-US" altLang="en-US" sz="2400"/>
                <a:t>“sports”</a:t>
              </a:r>
            </a:p>
          </p:txBody>
        </p:sp>
        <p:grpSp>
          <p:nvGrpSpPr>
            <p:cNvPr id="8" name="Group 9">
              <a:extLst>
                <a:ext uri="{FF2B5EF4-FFF2-40B4-BE49-F238E27FC236}">
                  <a16:creationId xmlns:a16="http://schemas.microsoft.com/office/drawing/2014/main" id="{35E2767D-FBD9-42A6-ACDD-0B41090C702B}"/>
                </a:ext>
              </a:extLst>
            </p:cNvPr>
            <p:cNvGrpSpPr>
              <a:grpSpLocks/>
            </p:cNvGrpSpPr>
            <p:nvPr/>
          </p:nvGrpSpPr>
          <p:grpSpPr bwMode="auto">
            <a:xfrm>
              <a:off x="1274498" y="4419600"/>
              <a:ext cx="1640245" cy="609600"/>
              <a:chOff x="304800" y="4800600"/>
              <a:chExt cx="1691504" cy="609600"/>
            </a:xfrm>
          </p:grpSpPr>
          <p:sp>
            <p:nvSpPr>
              <p:cNvPr id="10" name="TextBox 6">
                <a:extLst>
                  <a:ext uri="{FF2B5EF4-FFF2-40B4-BE49-F238E27FC236}">
                    <a16:creationId xmlns:a16="http://schemas.microsoft.com/office/drawing/2014/main" id="{2693CF2E-D902-4E04-AD01-A817928E19EE}"/>
                  </a:ext>
                </a:extLst>
              </p:cNvPr>
              <p:cNvSpPr txBox="1">
                <a:spLocks noChangeArrowheads="1"/>
              </p:cNvSpPr>
              <p:nvPr/>
            </p:nvSpPr>
            <p:spPr bwMode="auto">
              <a:xfrm>
                <a:off x="762000" y="4920734"/>
                <a:ext cx="1234304" cy="29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empus Sans ITC" panose="04020404030D07020202" pitchFamily="82" charset="0"/>
                    <a:cs typeface="Arial" panose="020B0604020202020204" pitchFamily="34" charset="0"/>
                  </a:defRPr>
                </a:lvl1pPr>
                <a:lvl2pPr marL="742950" indent="-285750">
                  <a:defRPr>
                    <a:solidFill>
                      <a:schemeClr val="tx1"/>
                    </a:solidFill>
                    <a:latin typeface="Tempus Sans ITC" panose="04020404030D07020202" pitchFamily="82" charset="0"/>
                    <a:cs typeface="Arial" panose="020B0604020202020204" pitchFamily="34" charset="0"/>
                  </a:defRPr>
                </a:lvl2pPr>
                <a:lvl3pPr marL="1143000" indent="-228600">
                  <a:defRPr>
                    <a:solidFill>
                      <a:schemeClr val="tx1"/>
                    </a:solidFill>
                    <a:latin typeface="Tempus Sans ITC" panose="04020404030D07020202" pitchFamily="82" charset="0"/>
                    <a:cs typeface="Arial" panose="020B0604020202020204" pitchFamily="34" charset="0"/>
                  </a:defRPr>
                </a:lvl3pPr>
                <a:lvl4pPr marL="1600200" indent="-228600">
                  <a:defRPr>
                    <a:solidFill>
                      <a:schemeClr val="tx1"/>
                    </a:solidFill>
                    <a:latin typeface="Tempus Sans ITC" panose="04020404030D07020202" pitchFamily="82" charset="0"/>
                    <a:cs typeface="Arial" panose="020B0604020202020204" pitchFamily="34" charset="0"/>
                  </a:defRPr>
                </a:lvl4pPr>
                <a:lvl5pPr marL="2057400" indent="-228600">
                  <a:defRPr>
                    <a:solidFill>
                      <a:schemeClr val="tx1"/>
                    </a:solidFill>
                    <a:latin typeface="Tempus Sans ITC" panose="04020404030D07020202" pitchFamily="82" charset="0"/>
                    <a:cs typeface="Arial" panose="020B0604020202020204" pitchFamily="34" charset="0"/>
                  </a:defRPr>
                </a:lvl5pPr>
                <a:lvl6pPr marL="25146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6pPr>
                <a:lvl7pPr marL="29718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7pPr>
                <a:lvl8pPr marL="34290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8pPr>
                <a:lvl9pPr marL="38862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  </a:t>
                </a:r>
                <a:r>
                  <a:rPr lang="en-US" altLang="en-US" sz="2400"/>
                  <a:t>“business”</a:t>
                </a:r>
              </a:p>
            </p:txBody>
          </p:sp>
          <p:pic>
            <p:nvPicPr>
              <p:cNvPr id="11" name="Picture 8" descr="bill_gates.jpg">
                <a:extLst>
                  <a:ext uri="{FF2B5EF4-FFF2-40B4-BE49-F238E27FC236}">
                    <a16:creationId xmlns:a16="http://schemas.microsoft.com/office/drawing/2014/main" id="{566743E1-A293-4B1D-BC9D-31FD3AD7DC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800600"/>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21" descr="president-Barack-Obama.jpeg">
              <a:extLst>
                <a:ext uri="{FF2B5EF4-FFF2-40B4-BE49-F238E27FC236}">
                  <a16:creationId xmlns:a16="http://schemas.microsoft.com/office/drawing/2014/main" id="{57E69D27-0113-4F85-B905-38712C4B6E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2448" y="2971800"/>
              <a:ext cx="457200" cy="62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a:extLst>
              <a:ext uri="{FF2B5EF4-FFF2-40B4-BE49-F238E27FC236}">
                <a16:creationId xmlns:a16="http://schemas.microsoft.com/office/drawing/2014/main" id="{0D246464-5F42-4AA5-BE4F-BF15E754CC90}"/>
              </a:ext>
            </a:extLst>
          </p:cNvPr>
          <p:cNvSpPr>
            <a:spLocks noGrp="1"/>
          </p:cNvSpPr>
          <p:nvPr>
            <p:ph type="title"/>
          </p:nvPr>
        </p:nvSpPr>
        <p:spPr/>
        <p:txBody>
          <a:bodyPr/>
          <a:lstStyle/>
          <a:p>
            <a:r>
              <a:rPr lang="en-US"/>
              <a:t>Dữ liệu </a:t>
            </a:r>
          </a:p>
        </p:txBody>
      </p:sp>
      <p:pic>
        <p:nvPicPr>
          <p:cNvPr id="12" name="Picture 19">
            <a:extLst>
              <a:ext uri="{FF2B5EF4-FFF2-40B4-BE49-F238E27FC236}">
                <a16:creationId xmlns:a16="http://schemas.microsoft.com/office/drawing/2014/main" id="{62691D24-5DA8-4EA5-B418-87D9EAD4610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452" y="3429000"/>
            <a:ext cx="844114" cy="110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D0602E2-8867-4774-A801-2C7132FD5662}"/>
              </a:ext>
            </a:extLst>
          </p:cNvPr>
          <p:cNvSpPr txBox="1"/>
          <p:nvPr/>
        </p:nvSpPr>
        <p:spPr>
          <a:xfrm>
            <a:off x="1219200" y="1623235"/>
            <a:ext cx="2209800" cy="461665"/>
          </a:xfrm>
          <a:prstGeom prst="rect">
            <a:avLst/>
          </a:prstGeom>
          <a:noFill/>
        </p:spPr>
        <p:txBody>
          <a:bodyPr wrap="square" rtlCol="0">
            <a:spAutoFit/>
          </a:bodyPr>
          <a:lstStyle/>
          <a:p>
            <a:pPr algn="ctr"/>
            <a:r>
              <a:rPr lang="en-US" sz="2400"/>
              <a:t>Data</a:t>
            </a:r>
          </a:p>
        </p:txBody>
      </p:sp>
      <p:grpSp>
        <p:nvGrpSpPr>
          <p:cNvPr id="14" name="Group 2">
            <a:extLst>
              <a:ext uri="{FF2B5EF4-FFF2-40B4-BE49-F238E27FC236}">
                <a16:creationId xmlns:a16="http://schemas.microsoft.com/office/drawing/2014/main" id="{8E24E70E-B210-4EB8-940B-EED0A1D81F42}"/>
              </a:ext>
            </a:extLst>
          </p:cNvPr>
          <p:cNvGrpSpPr>
            <a:grpSpLocks/>
          </p:cNvGrpSpPr>
          <p:nvPr/>
        </p:nvGrpSpPr>
        <p:grpSpPr bwMode="auto">
          <a:xfrm>
            <a:off x="4648199" y="1524000"/>
            <a:ext cx="4114799" cy="4495800"/>
            <a:chOff x="1052825" y="2438400"/>
            <a:chExt cx="2438400" cy="2895600"/>
          </a:xfrm>
        </p:grpSpPr>
        <p:sp>
          <p:nvSpPr>
            <p:cNvPr id="15" name="Rounded Rectangle 12">
              <a:extLst>
                <a:ext uri="{FF2B5EF4-FFF2-40B4-BE49-F238E27FC236}">
                  <a16:creationId xmlns:a16="http://schemas.microsoft.com/office/drawing/2014/main" id="{F5C0FBDD-EBEF-4036-9466-7F38FBAF0ABB}"/>
                </a:ext>
              </a:extLst>
            </p:cNvPr>
            <p:cNvSpPr/>
            <p:nvPr/>
          </p:nvSpPr>
          <p:spPr>
            <a:xfrm>
              <a:off x="1052825" y="2438400"/>
              <a:ext cx="2438400" cy="28956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tx1"/>
                </a:solidFill>
              </a:endParaRPr>
            </a:p>
          </p:txBody>
        </p:sp>
        <p:sp>
          <p:nvSpPr>
            <p:cNvPr id="16" name="TextBox 3">
              <a:extLst>
                <a:ext uri="{FF2B5EF4-FFF2-40B4-BE49-F238E27FC236}">
                  <a16:creationId xmlns:a16="http://schemas.microsoft.com/office/drawing/2014/main" id="{6ED89778-CBB0-411B-BBBE-8D4594D18405}"/>
                </a:ext>
              </a:extLst>
            </p:cNvPr>
            <p:cNvSpPr txBox="1">
              <a:spLocks noChangeArrowheads="1"/>
            </p:cNvSpPr>
            <p:nvPr/>
          </p:nvSpPr>
          <p:spPr bwMode="auto">
            <a:xfrm>
              <a:off x="1717843" y="3078080"/>
              <a:ext cx="1196900" cy="29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empus Sans ITC" panose="04020404030D07020202" pitchFamily="82" charset="0"/>
                  <a:cs typeface="Arial" panose="020B0604020202020204" pitchFamily="34" charset="0"/>
                </a:defRPr>
              </a:lvl1pPr>
              <a:lvl2pPr marL="742950" indent="-285750">
                <a:defRPr>
                  <a:solidFill>
                    <a:schemeClr val="tx1"/>
                  </a:solidFill>
                  <a:latin typeface="Tempus Sans ITC" panose="04020404030D07020202" pitchFamily="82" charset="0"/>
                  <a:cs typeface="Arial" panose="020B0604020202020204" pitchFamily="34" charset="0"/>
                </a:defRPr>
              </a:lvl2pPr>
              <a:lvl3pPr marL="1143000" indent="-228600">
                <a:defRPr>
                  <a:solidFill>
                    <a:schemeClr val="tx1"/>
                  </a:solidFill>
                  <a:latin typeface="Tempus Sans ITC" panose="04020404030D07020202" pitchFamily="82" charset="0"/>
                  <a:cs typeface="Arial" panose="020B0604020202020204" pitchFamily="34" charset="0"/>
                </a:defRPr>
              </a:lvl3pPr>
              <a:lvl4pPr marL="1600200" indent="-228600">
                <a:defRPr>
                  <a:solidFill>
                    <a:schemeClr val="tx1"/>
                  </a:solidFill>
                  <a:latin typeface="Tempus Sans ITC" panose="04020404030D07020202" pitchFamily="82" charset="0"/>
                  <a:cs typeface="Arial" panose="020B0604020202020204" pitchFamily="34" charset="0"/>
                </a:defRPr>
              </a:lvl4pPr>
              <a:lvl5pPr marL="2057400" indent="-228600">
                <a:defRPr>
                  <a:solidFill>
                    <a:schemeClr val="tx1"/>
                  </a:solidFill>
                  <a:latin typeface="Tempus Sans ITC" panose="04020404030D07020202" pitchFamily="82" charset="0"/>
                  <a:cs typeface="Arial" panose="020B0604020202020204" pitchFamily="34" charset="0"/>
                </a:defRPr>
              </a:lvl5pPr>
              <a:lvl6pPr marL="25146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6pPr>
              <a:lvl7pPr marL="29718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7pPr>
              <a:lvl8pPr marL="34290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8pPr>
              <a:lvl9pPr marL="38862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  </a:t>
              </a:r>
              <a:r>
                <a:rPr lang="en-US" altLang="en-US" sz="2400"/>
                <a:t>“apple”</a:t>
              </a:r>
            </a:p>
          </p:txBody>
        </p:sp>
        <p:sp>
          <p:nvSpPr>
            <p:cNvPr id="17" name="TextBox 5">
              <a:extLst>
                <a:ext uri="{FF2B5EF4-FFF2-40B4-BE49-F238E27FC236}">
                  <a16:creationId xmlns:a16="http://schemas.microsoft.com/office/drawing/2014/main" id="{254C6C99-C2DE-49DF-B5F4-9DE96F3F136B}"/>
                </a:ext>
              </a:extLst>
            </p:cNvPr>
            <p:cNvSpPr txBox="1">
              <a:spLocks noChangeArrowheads="1"/>
            </p:cNvSpPr>
            <p:nvPr/>
          </p:nvSpPr>
          <p:spPr bwMode="auto">
            <a:xfrm>
              <a:off x="1717843" y="3801980"/>
              <a:ext cx="1196900" cy="29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empus Sans ITC" panose="04020404030D07020202" pitchFamily="82" charset="0"/>
                  <a:cs typeface="Arial" panose="020B0604020202020204" pitchFamily="34" charset="0"/>
                </a:defRPr>
              </a:lvl1pPr>
              <a:lvl2pPr marL="742950" indent="-285750">
                <a:defRPr>
                  <a:solidFill>
                    <a:schemeClr val="tx1"/>
                  </a:solidFill>
                  <a:latin typeface="Tempus Sans ITC" panose="04020404030D07020202" pitchFamily="82" charset="0"/>
                  <a:cs typeface="Arial" panose="020B0604020202020204" pitchFamily="34" charset="0"/>
                </a:defRPr>
              </a:lvl2pPr>
              <a:lvl3pPr marL="1143000" indent="-228600">
                <a:defRPr>
                  <a:solidFill>
                    <a:schemeClr val="tx1"/>
                  </a:solidFill>
                  <a:latin typeface="Tempus Sans ITC" panose="04020404030D07020202" pitchFamily="82" charset="0"/>
                  <a:cs typeface="Arial" panose="020B0604020202020204" pitchFamily="34" charset="0"/>
                </a:defRPr>
              </a:lvl3pPr>
              <a:lvl4pPr marL="1600200" indent="-228600">
                <a:defRPr>
                  <a:solidFill>
                    <a:schemeClr val="tx1"/>
                  </a:solidFill>
                  <a:latin typeface="Tempus Sans ITC" panose="04020404030D07020202" pitchFamily="82" charset="0"/>
                  <a:cs typeface="Arial" panose="020B0604020202020204" pitchFamily="34" charset="0"/>
                </a:defRPr>
              </a:lvl4pPr>
              <a:lvl5pPr marL="2057400" indent="-228600">
                <a:defRPr>
                  <a:solidFill>
                    <a:schemeClr val="tx1"/>
                  </a:solidFill>
                  <a:latin typeface="Tempus Sans ITC" panose="04020404030D07020202" pitchFamily="82" charset="0"/>
                  <a:cs typeface="Arial" panose="020B0604020202020204" pitchFamily="34" charset="0"/>
                </a:defRPr>
              </a:lvl5pPr>
              <a:lvl6pPr marL="25146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6pPr>
              <a:lvl7pPr marL="29718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7pPr>
              <a:lvl8pPr marL="34290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8pPr>
              <a:lvl9pPr marL="38862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  </a:t>
              </a:r>
              <a:r>
                <a:rPr lang="en-US" altLang="en-US" sz="2400"/>
                <a:t>“tomato”</a:t>
              </a:r>
            </a:p>
          </p:txBody>
        </p:sp>
        <p:sp>
          <p:nvSpPr>
            <p:cNvPr id="20" name="TextBox 6">
              <a:extLst>
                <a:ext uri="{FF2B5EF4-FFF2-40B4-BE49-F238E27FC236}">
                  <a16:creationId xmlns:a16="http://schemas.microsoft.com/office/drawing/2014/main" id="{1B1B8153-24A4-418C-87DB-83CEF2DFC0C9}"/>
                </a:ext>
              </a:extLst>
            </p:cNvPr>
            <p:cNvSpPr txBox="1">
              <a:spLocks noChangeArrowheads="1"/>
            </p:cNvSpPr>
            <p:nvPr/>
          </p:nvSpPr>
          <p:spPr bwMode="auto">
            <a:xfrm>
              <a:off x="1717843" y="4539734"/>
              <a:ext cx="1196900" cy="29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empus Sans ITC" panose="04020404030D07020202" pitchFamily="82" charset="0"/>
                  <a:cs typeface="Arial" panose="020B0604020202020204" pitchFamily="34" charset="0"/>
                </a:defRPr>
              </a:lvl1pPr>
              <a:lvl2pPr marL="742950" indent="-285750">
                <a:defRPr>
                  <a:solidFill>
                    <a:schemeClr val="tx1"/>
                  </a:solidFill>
                  <a:latin typeface="Tempus Sans ITC" panose="04020404030D07020202" pitchFamily="82" charset="0"/>
                  <a:cs typeface="Arial" panose="020B0604020202020204" pitchFamily="34" charset="0"/>
                </a:defRPr>
              </a:lvl2pPr>
              <a:lvl3pPr marL="1143000" indent="-228600">
                <a:defRPr>
                  <a:solidFill>
                    <a:schemeClr val="tx1"/>
                  </a:solidFill>
                  <a:latin typeface="Tempus Sans ITC" panose="04020404030D07020202" pitchFamily="82" charset="0"/>
                  <a:cs typeface="Arial" panose="020B0604020202020204" pitchFamily="34" charset="0"/>
                </a:defRPr>
              </a:lvl3pPr>
              <a:lvl4pPr marL="1600200" indent="-228600">
                <a:defRPr>
                  <a:solidFill>
                    <a:schemeClr val="tx1"/>
                  </a:solidFill>
                  <a:latin typeface="Tempus Sans ITC" panose="04020404030D07020202" pitchFamily="82" charset="0"/>
                  <a:cs typeface="Arial" panose="020B0604020202020204" pitchFamily="34" charset="0"/>
                </a:defRPr>
              </a:lvl4pPr>
              <a:lvl5pPr marL="2057400" indent="-228600">
                <a:defRPr>
                  <a:solidFill>
                    <a:schemeClr val="tx1"/>
                  </a:solidFill>
                  <a:latin typeface="Tempus Sans ITC" panose="04020404030D07020202" pitchFamily="82" charset="0"/>
                  <a:cs typeface="Arial" panose="020B0604020202020204" pitchFamily="34" charset="0"/>
                </a:defRPr>
              </a:lvl5pPr>
              <a:lvl6pPr marL="25146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6pPr>
              <a:lvl7pPr marL="29718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7pPr>
              <a:lvl8pPr marL="34290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8pPr>
              <a:lvl9pPr marL="3886200" indent="-228600" defTabSz="457200" fontAlgn="base">
                <a:spcBef>
                  <a:spcPct val="0"/>
                </a:spcBef>
                <a:spcAft>
                  <a:spcPct val="0"/>
                </a:spcAft>
                <a:defRPr>
                  <a:solidFill>
                    <a:schemeClr val="tx1"/>
                  </a:solidFill>
                  <a:latin typeface="Tempus Sans ITC" panose="04020404030D07020202" pitchFamily="82" charset="0"/>
                  <a:cs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  </a:t>
              </a:r>
              <a:r>
                <a:rPr lang="en-US" altLang="en-US" sz="2400"/>
                <a:t>“cow”</a:t>
              </a:r>
            </a:p>
          </p:txBody>
        </p:sp>
      </p:grpSp>
      <p:pic>
        <p:nvPicPr>
          <p:cNvPr id="22" name="Picture 2">
            <a:extLst>
              <a:ext uri="{FF2B5EF4-FFF2-40B4-BE49-F238E27FC236}">
                <a16:creationId xmlns:a16="http://schemas.microsoft.com/office/drawing/2014/main" id="{DD50A740-0204-4A4C-A7F0-256A51340E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0300" y="2425700"/>
            <a:ext cx="762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B126E25A-9A50-4A57-A7BB-C796990F5D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0300" y="3492500"/>
            <a:ext cx="7747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a:extLst>
              <a:ext uri="{FF2B5EF4-FFF2-40B4-BE49-F238E27FC236}">
                <a16:creationId xmlns:a16="http://schemas.microsoft.com/office/drawing/2014/main" id="{979604F0-9FBD-4A2E-9C11-8590730945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0300" y="4635500"/>
            <a:ext cx="774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a:extLst>
              <a:ext uri="{FF2B5EF4-FFF2-40B4-BE49-F238E27FC236}">
                <a16:creationId xmlns:a16="http://schemas.microsoft.com/office/drawing/2014/main" id="{601868BD-2D6F-44FD-92DB-7ADCAB515FAF}"/>
              </a:ext>
            </a:extLst>
          </p:cNvPr>
          <p:cNvSpPr txBox="1"/>
          <p:nvPr/>
        </p:nvSpPr>
        <p:spPr>
          <a:xfrm>
            <a:off x="5486400" y="1600200"/>
            <a:ext cx="2209800" cy="461665"/>
          </a:xfrm>
          <a:prstGeom prst="rect">
            <a:avLst/>
          </a:prstGeom>
          <a:noFill/>
        </p:spPr>
        <p:txBody>
          <a:bodyPr wrap="square" rtlCol="0">
            <a:spAutoFit/>
          </a:bodyPr>
          <a:lstStyle/>
          <a:p>
            <a:pPr algn="ctr"/>
            <a:r>
              <a:rPr lang="en-US" sz="2400"/>
              <a:t>Data</a:t>
            </a:r>
          </a:p>
        </p:txBody>
      </p:sp>
    </p:spTree>
    <p:extLst>
      <p:ext uri="{BB962C8B-B14F-4D97-AF65-F5344CB8AC3E}">
        <p14:creationId xmlns:p14="http://schemas.microsoft.com/office/powerpoint/2010/main" val="40554896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3C68-1D14-41E9-9ED2-6B0D3A08385C}"/>
              </a:ext>
            </a:extLst>
          </p:cNvPr>
          <p:cNvSpPr>
            <a:spLocks noGrp="1"/>
          </p:cNvSpPr>
          <p:nvPr>
            <p:ph type="title"/>
          </p:nvPr>
        </p:nvSpPr>
        <p:spPr/>
        <p:txBody>
          <a:bodyPr/>
          <a:lstStyle/>
          <a:p>
            <a:r>
              <a:rPr lang="en-US"/>
              <a:t>Dữ liệu</a:t>
            </a:r>
          </a:p>
        </p:txBody>
      </p:sp>
      <p:sp>
        <p:nvSpPr>
          <p:cNvPr id="3" name="Content Placeholder 2">
            <a:extLst>
              <a:ext uri="{FF2B5EF4-FFF2-40B4-BE49-F238E27FC236}">
                <a16:creationId xmlns:a16="http://schemas.microsoft.com/office/drawing/2014/main" id="{A7654A89-F014-4F09-9B36-C6220C28CE07}"/>
              </a:ext>
            </a:extLst>
          </p:cNvPr>
          <p:cNvSpPr>
            <a:spLocks noGrp="1"/>
          </p:cNvSpPr>
          <p:nvPr>
            <p:ph idx="1"/>
          </p:nvPr>
        </p:nvSpPr>
        <p:spPr/>
        <p:txBody>
          <a:bodyPr/>
          <a:lstStyle/>
          <a:p>
            <a:r>
              <a:rPr lang="en-US" sz="2400">
                <a:highlight>
                  <a:srgbClr val="FFFF00"/>
                </a:highlight>
              </a:rPr>
              <a:t>Data everywhere!</a:t>
            </a:r>
          </a:p>
          <a:p>
            <a:pPr lvl="1"/>
            <a:r>
              <a:rPr lang="en-US" sz="2400">
                <a:solidFill>
                  <a:srgbClr val="0066FF"/>
                </a:solidFill>
              </a:rPr>
              <a:t>Google: processes 24 peta bytes of data per day. </a:t>
            </a:r>
          </a:p>
          <a:p>
            <a:pPr lvl="1"/>
            <a:r>
              <a:rPr lang="en-US" sz="2400">
                <a:solidFill>
                  <a:srgbClr val="FF0000"/>
                </a:solidFill>
              </a:rPr>
              <a:t>Facebook: 10 million photos uploaded every hour.</a:t>
            </a:r>
          </a:p>
          <a:p>
            <a:pPr lvl="1"/>
            <a:r>
              <a:rPr lang="en-US" sz="2400">
                <a:solidFill>
                  <a:srgbClr val="0066FF"/>
                </a:solidFill>
              </a:rPr>
              <a:t>Youtube: 1 hour of video uploaded every second.</a:t>
            </a:r>
          </a:p>
          <a:p>
            <a:pPr lvl="1"/>
            <a:r>
              <a:rPr lang="en-US" sz="2400">
                <a:solidFill>
                  <a:srgbClr val="FF0000"/>
                </a:solidFill>
              </a:rPr>
              <a:t>Twitter: 400 million tweets per day.</a:t>
            </a:r>
          </a:p>
          <a:p>
            <a:pPr lvl="1"/>
            <a:r>
              <a:rPr lang="en-US" sz="2400">
                <a:solidFill>
                  <a:srgbClr val="0066FF"/>
                </a:solidFill>
              </a:rPr>
              <a:t>Astronomy: Satellite data is in hundreds of PB.</a:t>
            </a:r>
          </a:p>
          <a:p>
            <a:pPr lvl="1"/>
            <a:r>
              <a:rPr lang="en-US" sz="2400"/>
              <a:t>. . . . </a:t>
            </a:r>
          </a:p>
          <a:p>
            <a:pPr lvl="1"/>
            <a:r>
              <a:rPr lang="en-US" sz="2400">
                <a:solidFill>
                  <a:srgbClr val="0066FF"/>
                </a:solidFill>
              </a:rPr>
              <a:t>“By 2020 the digital universe will reach 44 zettabytes...”</a:t>
            </a:r>
          </a:p>
        </p:txBody>
      </p:sp>
    </p:spTree>
    <p:extLst>
      <p:ext uri="{BB962C8B-B14F-4D97-AF65-F5344CB8AC3E}">
        <p14:creationId xmlns:p14="http://schemas.microsoft.com/office/powerpoint/2010/main" val="213141079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582C-A948-446F-863D-74880CB5CE9E}"/>
              </a:ext>
            </a:extLst>
          </p:cNvPr>
          <p:cNvSpPr>
            <a:spLocks noGrp="1"/>
          </p:cNvSpPr>
          <p:nvPr>
            <p:ph type="title"/>
          </p:nvPr>
        </p:nvSpPr>
        <p:spPr/>
        <p:txBody>
          <a:bodyPr/>
          <a:lstStyle/>
          <a:p>
            <a:r>
              <a:rPr lang="en-US"/>
              <a:t>Dữ liệu</a:t>
            </a:r>
          </a:p>
        </p:txBody>
      </p:sp>
      <p:sp>
        <p:nvSpPr>
          <p:cNvPr id="3" name="Content Placeholder 2">
            <a:extLst>
              <a:ext uri="{FF2B5EF4-FFF2-40B4-BE49-F238E27FC236}">
                <a16:creationId xmlns:a16="http://schemas.microsoft.com/office/drawing/2014/main" id="{7779158B-04D7-44E5-A433-41B38AF39731}"/>
              </a:ext>
            </a:extLst>
          </p:cNvPr>
          <p:cNvSpPr>
            <a:spLocks noGrp="1"/>
          </p:cNvSpPr>
          <p:nvPr>
            <p:ph idx="1"/>
          </p:nvPr>
        </p:nvSpPr>
        <p:spPr/>
        <p:txBody>
          <a:bodyPr/>
          <a:lstStyle/>
          <a:p>
            <a:pPr algn="just"/>
            <a:r>
              <a:rPr lang="en-US" sz="2400"/>
              <a:t>D</a:t>
            </a:r>
            <a:r>
              <a:rPr lang="vi-VN" sz="2400"/>
              <a:t>ữ liệu</a:t>
            </a:r>
            <a:r>
              <a:rPr lang="en-US" sz="2400"/>
              <a:t> c</a:t>
            </a:r>
            <a:r>
              <a:rPr lang="vi-VN" sz="2400"/>
              <a:t>ơ</a:t>
            </a:r>
            <a:r>
              <a:rPr lang="en-US" sz="2400"/>
              <a:t> bản trong máy học</a:t>
            </a:r>
            <a:r>
              <a:rPr lang="vi-VN" sz="2400"/>
              <a:t> giống như một bảng gồm </a:t>
            </a:r>
            <a:r>
              <a:rPr lang="en-US" sz="2400"/>
              <a:t>nhiều </a:t>
            </a:r>
            <a:r>
              <a:rPr lang="vi-VN" sz="2400"/>
              <a:t>hàng và cột. </a:t>
            </a:r>
            <a:endParaRPr lang="en-US" sz="2400"/>
          </a:p>
          <a:p>
            <a:pPr algn="just"/>
            <a:r>
              <a:rPr lang="vi-VN" sz="2400"/>
              <a:t>Những dữ liệu khác như hình ảnh, video, văn bản là những dữ liệu không có cấu trúc sẽ không được xét đến.</a:t>
            </a:r>
            <a:endParaRPr lang="en-US" sz="2400"/>
          </a:p>
          <a:p>
            <a:pPr algn="just"/>
            <a:r>
              <a:rPr lang="en-US" sz="2400"/>
              <a:t>Ví dụ.</a:t>
            </a:r>
          </a:p>
        </p:txBody>
      </p:sp>
      <p:graphicFrame>
        <p:nvGraphicFramePr>
          <p:cNvPr id="4" name="Table 3">
            <a:extLst>
              <a:ext uri="{FF2B5EF4-FFF2-40B4-BE49-F238E27FC236}">
                <a16:creationId xmlns:a16="http://schemas.microsoft.com/office/drawing/2014/main" id="{C940AB50-091B-4863-9C8C-1E117378C5A3}"/>
              </a:ext>
            </a:extLst>
          </p:cNvPr>
          <p:cNvGraphicFramePr>
            <a:graphicFrameLocks noGrp="1"/>
          </p:cNvGraphicFramePr>
          <p:nvPr>
            <p:extLst>
              <p:ext uri="{D42A27DB-BD31-4B8C-83A1-F6EECF244321}">
                <p14:modId xmlns:p14="http://schemas.microsoft.com/office/powerpoint/2010/main" val="2992420557"/>
              </p:ext>
            </p:extLst>
          </p:nvPr>
        </p:nvGraphicFramePr>
        <p:xfrm>
          <a:off x="457200" y="3708400"/>
          <a:ext cx="8229600" cy="231140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3313716181"/>
                    </a:ext>
                  </a:extLst>
                </a:gridCol>
                <a:gridCol w="2743200">
                  <a:extLst>
                    <a:ext uri="{9D8B030D-6E8A-4147-A177-3AD203B41FA5}">
                      <a16:colId xmlns:a16="http://schemas.microsoft.com/office/drawing/2014/main" val="2525333557"/>
                    </a:ext>
                  </a:extLst>
                </a:gridCol>
                <a:gridCol w="2743200">
                  <a:extLst>
                    <a:ext uri="{9D8B030D-6E8A-4147-A177-3AD203B41FA5}">
                      <a16:colId xmlns:a16="http://schemas.microsoft.com/office/drawing/2014/main" val="941919422"/>
                    </a:ext>
                  </a:extLst>
                </a:gridCol>
              </a:tblGrid>
              <a:tr h="370840">
                <a:tc>
                  <a:txBody>
                    <a:bodyPr/>
                    <a:lstStyle/>
                    <a:p>
                      <a:pPr algn="ctr"/>
                      <a:r>
                        <a:rPr lang="en-US" sz="2400"/>
                        <a:t>Diện tích</a:t>
                      </a:r>
                    </a:p>
                  </a:txBody>
                  <a:tcPr anchor="ctr"/>
                </a:tc>
                <a:tc>
                  <a:txBody>
                    <a:bodyPr/>
                    <a:lstStyle/>
                    <a:p>
                      <a:pPr algn="ctr"/>
                      <a:r>
                        <a:rPr lang="en-US" sz="2400"/>
                        <a:t>Số phòng ngủ</a:t>
                      </a:r>
                    </a:p>
                  </a:txBody>
                  <a:tcPr anchor="ctr"/>
                </a:tc>
                <a:tc>
                  <a:txBody>
                    <a:bodyPr/>
                    <a:lstStyle/>
                    <a:p>
                      <a:pPr algn="ctr"/>
                      <a:r>
                        <a:rPr lang="en-US" sz="2400"/>
                        <a:t>Giá ngôi nhà</a:t>
                      </a:r>
                    </a:p>
                  </a:txBody>
                  <a:tcPr anchor="ctr"/>
                </a:tc>
                <a:extLst>
                  <a:ext uri="{0D108BD9-81ED-4DB2-BD59-A6C34878D82A}">
                    <a16:rowId xmlns:a16="http://schemas.microsoft.com/office/drawing/2014/main" val="689690327"/>
                  </a:ext>
                </a:extLst>
              </a:tr>
              <a:tr h="370840">
                <a:tc>
                  <a:txBody>
                    <a:bodyPr/>
                    <a:lstStyle/>
                    <a:p>
                      <a:pPr algn="ctr"/>
                      <a:r>
                        <a:rPr lang="en-US" sz="2400">
                          <a:effectLst/>
                        </a:rPr>
                        <a:t>2104</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399900</a:t>
                      </a:r>
                    </a:p>
                  </a:txBody>
                  <a:tcPr marL="68580" marR="68580" marT="0" marB="0"/>
                </a:tc>
                <a:extLst>
                  <a:ext uri="{0D108BD9-81ED-4DB2-BD59-A6C34878D82A}">
                    <a16:rowId xmlns:a16="http://schemas.microsoft.com/office/drawing/2014/main" val="52094557"/>
                  </a:ext>
                </a:extLst>
              </a:tr>
              <a:tr h="370840">
                <a:tc>
                  <a:txBody>
                    <a:bodyPr/>
                    <a:lstStyle/>
                    <a:p>
                      <a:pPr algn="ctr"/>
                      <a:r>
                        <a:rPr lang="en-US" sz="2400">
                          <a:effectLst/>
                        </a:rPr>
                        <a:t>1600</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329900</a:t>
                      </a:r>
                    </a:p>
                  </a:txBody>
                  <a:tcPr marL="68580" marR="68580" marT="0" marB="0"/>
                </a:tc>
                <a:extLst>
                  <a:ext uri="{0D108BD9-81ED-4DB2-BD59-A6C34878D82A}">
                    <a16:rowId xmlns:a16="http://schemas.microsoft.com/office/drawing/2014/main" val="2255215255"/>
                  </a:ext>
                </a:extLst>
              </a:tr>
              <a:tr h="370840">
                <a:tc>
                  <a:txBody>
                    <a:bodyPr/>
                    <a:lstStyle/>
                    <a:p>
                      <a:pPr algn="ctr"/>
                      <a:r>
                        <a:rPr lang="en-US" sz="2400">
                          <a:effectLst/>
                        </a:rPr>
                        <a:t>2400</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369000</a:t>
                      </a:r>
                    </a:p>
                  </a:txBody>
                  <a:tcPr marL="68580" marR="68580" marT="0" marB="0"/>
                </a:tc>
                <a:extLst>
                  <a:ext uri="{0D108BD9-81ED-4DB2-BD59-A6C34878D82A}">
                    <a16:rowId xmlns:a16="http://schemas.microsoft.com/office/drawing/2014/main" val="3599941487"/>
                  </a:ext>
                </a:extLst>
              </a:tr>
              <a:tr h="370840">
                <a:tc>
                  <a:txBody>
                    <a:bodyPr/>
                    <a:lstStyle/>
                    <a:p>
                      <a:pPr algn="ctr"/>
                      <a:r>
                        <a:rPr lang="en-US" sz="2400">
                          <a:effectLst/>
                        </a:rPr>
                        <a:t>1416</a:t>
                      </a:r>
                    </a:p>
                  </a:txBody>
                  <a:tcPr marL="68580" marR="68580" marT="0" marB="0"/>
                </a:tc>
                <a:tc>
                  <a:txBody>
                    <a:bodyPr/>
                    <a:lstStyle/>
                    <a:p>
                      <a:pPr algn="ctr"/>
                      <a:r>
                        <a:rPr lang="en-US" sz="2400">
                          <a:effectLst/>
                        </a:rPr>
                        <a:t>2</a:t>
                      </a:r>
                    </a:p>
                  </a:txBody>
                  <a:tcPr marL="68580" marR="68580" marT="0" marB="0"/>
                </a:tc>
                <a:tc>
                  <a:txBody>
                    <a:bodyPr/>
                    <a:lstStyle/>
                    <a:p>
                      <a:pPr algn="ctr"/>
                      <a:r>
                        <a:rPr lang="en-US" sz="2400">
                          <a:effectLst/>
                        </a:rPr>
                        <a:t>232000</a:t>
                      </a:r>
                    </a:p>
                  </a:txBody>
                  <a:tcPr marL="68580" marR="68580" marT="0" marB="0"/>
                </a:tc>
                <a:extLst>
                  <a:ext uri="{0D108BD9-81ED-4DB2-BD59-A6C34878D82A}">
                    <a16:rowId xmlns:a16="http://schemas.microsoft.com/office/drawing/2014/main" val="895941332"/>
                  </a:ext>
                </a:extLst>
              </a:tr>
              <a:tr h="370840">
                <a:tc>
                  <a:txBody>
                    <a:bodyPr/>
                    <a:lstStyle/>
                    <a:p>
                      <a:pPr algn="ctr"/>
                      <a:r>
                        <a:rPr lang="en-US" sz="2400">
                          <a:effectLst/>
                        </a:rPr>
                        <a:t>…</a:t>
                      </a:r>
                    </a:p>
                  </a:txBody>
                  <a:tcPr marL="68580" marR="68580" marT="0" marB="0"/>
                </a:tc>
                <a:tc>
                  <a:txBody>
                    <a:bodyPr/>
                    <a:lstStyle/>
                    <a:p>
                      <a:pPr algn="ctr"/>
                      <a:r>
                        <a:rPr lang="en-US" sz="2400">
                          <a:effectLst/>
                        </a:rPr>
                        <a:t>…</a:t>
                      </a:r>
                    </a:p>
                  </a:txBody>
                  <a:tcPr marL="68580" marR="68580" marT="0" marB="0"/>
                </a:tc>
                <a:tc>
                  <a:txBody>
                    <a:bodyPr/>
                    <a:lstStyle/>
                    <a:p>
                      <a:pPr algn="ctr"/>
                      <a:r>
                        <a:rPr lang="en-US" sz="2400">
                          <a:effectLst/>
                        </a:rPr>
                        <a:t>…</a:t>
                      </a:r>
                    </a:p>
                  </a:txBody>
                  <a:tcPr marL="68580" marR="68580" marT="0" marB="0"/>
                </a:tc>
                <a:extLst>
                  <a:ext uri="{0D108BD9-81ED-4DB2-BD59-A6C34878D82A}">
                    <a16:rowId xmlns:a16="http://schemas.microsoft.com/office/drawing/2014/main" val="2725662771"/>
                  </a:ext>
                </a:extLst>
              </a:tr>
            </a:tbl>
          </a:graphicData>
        </a:graphic>
      </p:graphicFrame>
    </p:spTree>
    <p:extLst>
      <p:ext uri="{BB962C8B-B14F-4D97-AF65-F5344CB8AC3E}">
        <p14:creationId xmlns:p14="http://schemas.microsoft.com/office/powerpoint/2010/main" val="7252335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381621-C03E-4501-812B-658A9A1E4A8C}"/>
              </a:ext>
            </a:extLst>
          </p:cNvPr>
          <p:cNvSpPr>
            <a:spLocks noGrp="1"/>
          </p:cNvSpPr>
          <p:nvPr>
            <p:ph type="title"/>
          </p:nvPr>
        </p:nvSpPr>
        <p:spPr/>
        <p:txBody>
          <a:bodyPr/>
          <a:lstStyle/>
          <a:p>
            <a:r>
              <a:rPr lang="en-US"/>
              <a:t>Dữ liệu</a:t>
            </a:r>
          </a:p>
        </p:txBody>
      </p:sp>
      <p:graphicFrame>
        <p:nvGraphicFramePr>
          <p:cNvPr id="4" name="Content Placeholder 3">
            <a:extLst>
              <a:ext uri="{FF2B5EF4-FFF2-40B4-BE49-F238E27FC236}">
                <a16:creationId xmlns:a16="http://schemas.microsoft.com/office/drawing/2014/main" id="{8E931756-4D5B-4A3D-B9A2-3A6ADE880517}"/>
              </a:ext>
            </a:extLst>
          </p:cNvPr>
          <p:cNvGraphicFramePr>
            <a:graphicFrameLocks noGrp="1"/>
          </p:cNvGraphicFramePr>
          <p:nvPr>
            <p:ph idx="1"/>
            <p:extLst>
              <p:ext uri="{D42A27DB-BD31-4B8C-83A1-F6EECF244321}">
                <p14:modId xmlns:p14="http://schemas.microsoft.com/office/powerpoint/2010/main" val="1464317503"/>
              </p:ext>
            </p:extLst>
          </p:nvPr>
        </p:nvGraphicFramePr>
        <p:xfrm>
          <a:off x="457200" y="1600200"/>
          <a:ext cx="8229600" cy="490728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3123494895"/>
                    </a:ext>
                  </a:extLst>
                </a:gridCol>
                <a:gridCol w="2743200">
                  <a:extLst>
                    <a:ext uri="{9D8B030D-6E8A-4147-A177-3AD203B41FA5}">
                      <a16:colId xmlns:a16="http://schemas.microsoft.com/office/drawing/2014/main" val="410020958"/>
                    </a:ext>
                  </a:extLst>
                </a:gridCol>
                <a:gridCol w="2743200">
                  <a:extLst>
                    <a:ext uri="{9D8B030D-6E8A-4147-A177-3AD203B41FA5}">
                      <a16:colId xmlns:a16="http://schemas.microsoft.com/office/drawing/2014/main" val="1512697720"/>
                    </a:ext>
                  </a:extLst>
                </a:gridCol>
              </a:tblGrid>
              <a:tr h="370840">
                <a:tc>
                  <a:txBody>
                    <a:bodyPr/>
                    <a:lstStyle/>
                    <a:p>
                      <a:pPr algn="ctr"/>
                      <a:r>
                        <a:rPr lang="en-US" sz="2400"/>
                        <a:t>Diện tích</a:t>
                      </a:r>
                    </a:p>
                  </a:txBody>
                  <a:tcPr anchor="ctr"/>
                </a:tc>
                <a:tc>
                  <a:txBody>
                    <a:bodyPr/>
                    <a:lstStyle/>
                    <a:p>
                      <a:pPr algn="ctr"/>
                      <a:r>
                        <a:rPr lang="en-US" sz="2400"/>
                        <a:t>Số phòng ngủ</a:t>
                      </a:r>
                    </a:p>
                  </a:txBody>
                  <a:tcPr anchor="ctr"/>
                </a:tc>
                <a:tc>
                  <a:txBody>
                    <a:bodyPr/>
                    <a:lstStyle/>
                    <a:p>
                      <a:pPr algn="ctr"/>
                      <a:r>
                        <a:rPr lang="en-US" sz="2400"/>
                        <a:t>Giá ngôi nhà</a:t>
                      </a:r>
                    </a:p>
                  </a:txBody>
                  <a:tcPr anchor="ctr"/>
                </a:tc>
                <a:extLst>
                  <a:ext uri="{0D108BD9-81ED-4DB2-BD59-A6C34878D82A}">
                    <a16:rowId xmlns:a16="http://schemas.microsoft.com/office/drawing/2014/main" val="1835476431"/>
                  </a:ext>
                </a:extLst>
              </a:tr>
              <a:tr h="370840">
                <a:tc>
                  <a:txBody>
                    <a:bodyPr/>
                    <a:lstStyle/>
                    <a:p>
                      <a:pPr algn="ctr"/>
                      <a:r>
                        <a:rPr lang="en-US" sz="2400">
                          <a:effectLst/>
                        </a:rPr>
                        <a:t>2104</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399900</a:t>
                      </a:r>
                    </a:p>
                  </a:txBody>
                  <a:tcPr marL="68580" marR="68580" marT="0" marB="0"/>
                </a:tc>
                <a:extLst>
                  <a:ext uri="{0D108BD9-81ED-4DB2-BD59-A6C34878D82A}">
                    <a16:rowId xmlns:a16="http://schemas.microsoft.com/office/drawing/2014/main" val="1474222375"/>
                  </a:ext>
                </a:extLst>
              </a:tr>
              <a:tr h="370840">
                <a:tc>
                  <a:txBody>
                    <a:bodyPr/>
                    <a:lstStyle/>
                    <a:p>
                      <a:pPr algn="ctr"/>
                      <a:r>
                        <a:rPr lang="en-US" sz="2400">
                          <a:effectLst/>
                        </a:rPr>
                        <a:t>1600</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329900</a:t>
                      </a:r>
                    </a:p>
                  </a:txBody>
                  <a:tcPr marL="68580" marR="68580" marT="0" marB="0"/>
                </a:tc>
                <a:extLst>
                  <a:ext uri="{0D108BD9-81ED-4DB2-BD59-A6C34878D82A}">
                    <a16:rowId xmlns:a16="http://schemas.microsoft.com/office/drawing/2014/main" val="2755110496"/>
                  </a:ext>
                </a:extLst>
              </a:tr>
              <a:tr h="370840">
                <a:tc>
                  <a:txBody>
                    <a:bodyPr/>
                    <a:lstStyle/>
                    <a:p>
                      <a:pPr algn="ctr"/>
                      <a:r>
                        <a:rPr lang="en-US" sz="2400">
                          <a:effectLst/>
                        </a:rPr>
                        <a:t>2400</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369000</a:t>
                      </a:r>
                    </a:p>
                  </a:txBody>
                  <a:tcPr marL="68580" marR="68580" marT="0" marB="0"/>
                </a:tc>
                <a:extLst>
                  <a:ext uri="{0D108BD9-81ED-4DB2-BD59-A6C34878D82A}">
                    <a16:rowId xmlns:a16="http://schemas.microsoft.com/office/drawing/2014/main" val="3712272367"/>
                  </a:ext>
                </a:extLst>
              </a:tr>
              <a:tr h="370840">
                <a:tc>
                  <a:txBody>
                    <a:bodyPr/>
                    <a:lstStyle/>
                    <a:p>
                      <a:pPr algn="ctr"/>
                      <a:r>
                        <a:rPr lang="en-US" sz="2400">
                          <a:effectLst/>
                        </a:rPr>
                        <a:t>1416</a:t>
                      </a:r>
                    </a:p>
                  </a:txBody>
                  <a:tcPr marL="68580" marR="68580" marT="0" marB="0"/>
                </a:tc>
                <a:tc>
                  <a:txBody>
                    <a:bodyPr/>
                    <a:lstStyle/>
                    <a:p>
                      <a:pPr algn="ctr"/>
                      <a:r>
                        <a:rPr lang="en-US" sz="2400">
                          <a:effectLst/>
                        </a:rPr>
                        <a:t>2</a:t>
                      </a:r>
                    </a:p>
                  </a:txBody>
                  <a:tcPr marL="68580" marR="68580" marT="0" marB="0"/>
                </a:tc>
                <a:tc>
                  <a:txBody>
                    <a:bodyPr/>
                    <a:lstStyle/>
                    <a:p>
                      <a:pPr algn="ctr"/>
                      <a:r>
                        <a:rPr lang="en-US" sz="2400">
                          <a:effectLst/>
                        </a:rPr>
                        <a:t>232000</a:t>
                      </a:r>
                    </a:p>
                  </a:txBody>
                  <a:tcPr marL="68580" marR="68580" marT="0" marB="0"/>
                </a:tc>
                <a:extLst>
                  <a:ext uri="{0D108BD9-81ED-4DB2-BD59-A6C34878D82A}">
                    <a16:rowId xmlns:a16="http://schemas.microsoft.com/office/drawing/2014/main" val="3901474157"/>
                  </a:ext>
                </a:extLst>
              </a:tr>
              <a:tr h="370840">
                <a:tc>
                  <a:txBody>
                    <a:bodyPr/>
                    <a:lstStyle/>
                    <a:p>
                      <a:pPr algn="ctr"/>
                      <a:r>
                        <a:rPr lang="en-US" sz="2400">
                          <a:effectLst/>
                        </a:rPr>
                        <a:t>3000</a:t>
                      </a:r>
                    </a:p>
                  </a:txBody>
                  <a:tcPr marL="68580" marR="68580" marT="0" marB="0"/>
                </a:tc>
                <a:tc>
                  <a:txBody>
                    <a:bodyPr/>
                    <a:lstStyle/>
                    <a:p>
                      <a:pPr algn="ctr"/>
                      <a:r>
                        <a:rPr lang="en-US" sz="2400">
                          <a:effectLst/>
                        </a:rPr>
                        <a:t>4</a:t>
                      </a:r>
                    </a:p>
                  </a:txBody>
                  <a:tcPr marL="68580" marR="68580" marT="0" marB="0"/>
                </a:tc>
                <a:tc>
                  <a:txBody>
                    <a:bodyPr/>
                    <a:lstStyle/>
                    <a:p>
                      <a:pPr algn="ctr"/>
                      <a:r>
                        <a:rPr lang="en-US" sz="2400">
                          <a:effectLst/>
                        </a:rPr>
                        <a:t>539900</a:t>
                      </a:r>
                    </a:p>
                  </a:txBody>
                  <a:tcPr marL="68580" marR="68580" marT="0" marB="0"/>
                </a:tc>
                <a:extLst>
                  <a:ext uri="{0D108BD9-81ED-4DB2-BD59-A6C34878D82A}">
                    <a16:rowId xmlns:a16="http://schemas.microsoft.com/office/drawing/2014/main" val="2309530278"/>
                  </a:ext>
                </a:extLst>
              </a:tr>
              <a:tr h="370840">
                <a:tc>
                  <a:txBody>
                    <a:bodyPr/>
                    <a:lstStyle/>
                    <a:p>
                      <a:pPr algn="ctr"/>
                      <a:r>
                        <a:rPr lang="en-US" sz="2400">
                          <a:effectLst/>
                        </a:rPr>
                        <a:t>1985</a:t>
                      </a:r>
                    </a:p>
                  </a:txBody>
                  <a:tcPr marL="68580" marR="68580" marT="0" marB="0"/>
                </a:tc>
                <a:tc>
                  <a:txBody>
                    <a:bodyPr/>
                    <a:lstStyle/>
                    <a:p>
                      <a:pPr algn="ctr"/>
                      <a:r>
                        <a:rPr lang="en-US" sz="2400">
                          <a:effectLst/>
                        </a:rPr>
                        <a:t>4</a:t>
                      </a:r>
                    </a:p>
                  </a:txBody>
                  <a:tcPr marL="68580" marR="68580" marT="0" marB="0"/>
                </a:tc>
                <a:tc>
                  <a:txBody>
                    <a:bodyPr/>
                    <a:lstStyle/>
                    <a:p>
                      <a:pPr algn="ctr"/>
                      <a:r>
                        <a:rPr lang="en-US" sz="2400">
                          <a:effectLst/>
                        </a:rPr>
                        <a:t>299900</a:t>
                      </a:r>
                    </a:p>
                  </a:txBody>
                  <a:tcPr marL="68580" marR="68580" marT="0" marB="0"/>
                </a:tc>
                <a:extLst>
                  <a:ext uri="{0D108BD9-81ED-4DB2-BD59-A6C34878D82A}">
                    <a16:rowId xmlns:a16="http://schemas.microsoft.com/office/drawing/2014/main" val="827806371"/>
                  </a:ext>
                </a:extLst>
              </a:tr>
              <a:tr h="370840">
                <a:tc>
                  <a:txBody>
                    <a:bodyPr/>
                    <a:lstStyle/>
                    <a:p>
                      <a:pPr algn="ctr"/>
                      <a:r>
                        <a:rPr lang="en-US" sz="2400">
                          <a:effectLst/>
                        </a:rPr>
                        <a:t>1534</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314900</a:t>
                      </a:r>
                    </a:p>
                  </a:txBody>
                  <a:tcPr marL="68580" marR="68580" marT="0" marB="0"/>
                </a:tc>
                <a:extLst>
                  <a:ext uri="{0D108BD9-81ED-4DB2-BD59-A6C34878D82A}">
                    <a16:rowId xmlns:a16="http://schemas.microsoft.com/office/drawing/2014/main" val="416644265"/>
                  </a:ext>
                </a:extLst>
              </a:tr>
              <a:tr h="370840">
                <a:tc>
                  <a:txBody>
                    <a:bodyPr/>
                    <a:lstStyle/>
                    <a:p>
                      <a:pPr algn="ctr"/>
                      <a:r>
                        <a:rPr lang="en-US" sz="2400">
                          <a:effectLst/>
                        </a:rPr>
                        <a:t>1427</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198999</a:t>
                      </a:r>
                    </a:p>
                  </a:txBody>
                  <a:tcPr marL="68580" marR="68580" marT="0" marB="0"/>
                </a:tc>
                <a:extLst>
                  <a:ext uri="{0D108BD9-81ED-4DB2-BD59-A6C34878D82A}">
                    <a16:rowId xmlns:a16="http://schemas.microsoft.com/office/drawing/2014/main" val="144347557"/>
                  </a:ext>
                </a:extLst>
              </a:tr>
              <a:tr h="370840">
                <a:tc>
                  <a:txBody>
                    <a:bodyPr/>
                    <a:lstStyle/>
                    <a:p>
                      <a:pPr algn="ctr"/>
                      <a:r>
                        <a:rPr lang="en-US" sz="2400">
                          <a:effectLst/>
                        </a:rPr>
                        <a:t>1380</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212000</a:t>
                      </a:r>
                    </a:p>
                  </a:txBody>
                  <a:tcPr marL="68580" marR="68580" marT="0" marB="0"/>
                </a:tc>
                <a:extLst>
                  <a:ext uri="{0D108BD9-81ED-4DB2-BD59-A6C34878D82A}">
                    <a16:rowId xmlns:a16="http://schemas.microsoft.com/office/drawing/2014/main" val="3465101540"/>
                  </a:ext>
                </a:extLst>
              </a:tr>
              <a:tr h="370840">
                <a:tc>
                  <a:txBody>
                    <a:bodyPr/>
                    <a:lstStyle/>
                    <a:p>
                      <a:pPr algn="ctr"/>
                      <a:r>
                        <a:rPr lang="en-US" sz="2400">
                          <a:effectLst/>
                        </a:rPr>
                        <a:t>1494</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242500</a:t>
                      </a:r>
                    </a:p>
                  </a:txBody>
                  <a:tcPr marL="68580" marR="68580" marT="0" marB="0"/>
                </a:tc>
                <a:extLst>
                  <a:ext uri="{0D108BD9-81ED-4DB2-BD59-A6C34878D82A}">
                    <a16:rowId xmlns:a16="http://schemas.microsoft.com/office/drawing/2014/main" val="1563267393"/>
                  </a:ext>
                </a:extLst>
              </a:tr>
              <a:tr h="370840">
                <a:tc>
                  <a:txBody>
                    <a:bodyPr/>
                    <a:lstStyle/>
                    <a:p>
                      <a:pPr algn="ctr"/>
                      <a:r>
                        <a:rPr lang="en-US" sz="2400">
                          <a:effectLst/>
                        </a:rPr>
                        <a:t>1940</a:t>
                      </a:r>
                    </a:p>
                  </a:txBody>
                  <a:tcPr marL="68580" marR="68580" marT="0" marB="0"/>
                </a:tc>
                <a:tc>
                  <a:txBody>
                    <a:bodyPr/>
                    <a:lstStyle/>
                    <a:p>
                      <a:pPr algn="ctr"/>
                      <a:r>
                        <a:rPr lang="en-US" sz="2400">
                          <a:effectLst/>
                        </a:rPr>
                        <a:t>4</a:t>
                      </a:r>
                    </a:p>
                  </a:txBody>
                  <a:tcPr marL="68580" marR="68580" marT="0" marB="0"/>
                </a:tc>
                <a:tc>
                  <a:txBody>
                    <a:bodyPr/>
                    <a:lstStyle/>
                    <a:p>
                      <a:pPr algn="ctr"/>
                      <a:r>
                        <a:rPr lang="en-US" sz="2400">
                          <a:effectLst/>
                        </a:rPr>
                        <a:t>239999</a:t>
                      </a:r>
                    </a:p>
                  </a:txBody>
                  <a:tcPr marL="68580" marR="68580" marT="0" marB="0"/>
                </a:tc>
                <a:extLst>
                  <a:ext uri="{0D108BD9-81ED-4DB2-BD59-A6C34878D82A}">
                    <a16:rowId xmlns:a16="http://schemas.microsoft.com/office/drawing/2014/main" val="1139787914"/>
                  </a:ext>
                </a:extLst>
              </a:tr>
              <a:tr h="370840">
                <a:tc>
                  <a:txBody>
                    <a:bodyPr/>
                    <a:lstStyle/>
                    <a:p>
                      <a:pPr algn="ctr"/>
                      <a:r>
                        <a:rPr lang="en-US" sz="2400">
                          <a:effectLst/>
                        </a:rPr>
                        <a:t>2000</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347000</a:t>
                      </a:r>
                    </a:p>
                  </a:txBody>
                  <a:tcPr marL="68580" marR="68580" marT="0" marB="0"/>
                </a:tc>
                <a:extLst>
                  <a:ext uri="{0D108BD9-81ED-4DB2-BD59-A6C34878D82A}">
                    <a16:rowId xmlns:a16="http://schemas.microsoft.com/office/drawing/2014/main" val="913635489"/>
                  </a:ext>
                </a:extLst>
              </a:tr>
            </a:tbl>
          </a:graphicData>
        </a:graphic>
      </p:graphicFrame>
    </p:spTree>
    <p:extLst>
      <p:ext uri="{BB962C8B-B14F-4D97-AF65-F5344CB8AC3E}">
        <p14:creationId xmlns:p14="http://schemas.microsoft.com/office/powerpoint/2010/main" val="282241218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C38F1-05FE-4947-B6CF-EFF29175ED61}"/>
              </a:ext>
            </a:extLst>
          </p:cNvPr>
          <p:cNvSpPr>
            <a:spLocks noGrp="1"/>
          </p:cNvSpPr>
          <p:nvPr>
            <p:ph type="title"/>
          </p:nvPr>
        </p:nvSpPr>
        <p:spPr/>
        <p:txBody>
          <a:bodyPr/>
          <a:lstStyle/>
          <a:p>
            <a:r>
              <a:rPr lang="en-US" sz="3600"/>
              <a:t>THỂ HIỆN - INSTANCE</a:t>
            </a:r>
          </a:p>
        </p:txBody>
      </p:sp>
      <p:sp>
        <p:nvSpPr>
          <p:cNvPr id="5" name="Text Placeholder 4">
            <a:extLst>
              <a:ext uri="{FF2B5EF4-FFF2-40B4-BE49-F238E27FC236}">
                <a16:creationId xmlns:a16="http://schemas.microsoft.com/office/drawing/2014/main" id="{7461CAA6-74BD-4E06-B103-4E900CC4DDFF}"/>
              </a:ext>
            </a:extLst>
          </p:cNvPr>
          <p:cNvSpPr>
            <a:spLocks noGrp="1"/>
          </p:cNvSpPr>
          <p:nvPr>
            <p:ph type="body" idx="1"/>
          </p:nvPr>
        </p:nvSpPr>
        <p:spPr/>
        <p:txBody>
          <a:bodyPr/>
          <a:lstStyle/>
          <a:p>
            <a:r>
              <a:rPr lang="en-US"/>
              <a:t>Instance</a:t>
            </a:r>
          </a:p>
        </p:txBody>
      </p:sp>
    </p:spTree>
    <p:extLst>
      <p:ext uri="{BB962C8B-B14F-4D97-AF65-F5344CB8AC3E}">
        <p14:creationId xmlns:p14="http://schemas.microsoft.com/office/powerpoint/2010/main" val="36682274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80D01E-0D15-4AB0-A28E-E81037B27B11}"/>
              </a:ext>
            </a:extLst>
          </p:cNvPr>
          <p:cNvSpPr>
            <a:spLocks noGrp="1"/>
          </p:cNvSpPr>
          <p:nvPr>
            <p:ph type="title"/>
          </p:nvPr>
        </p:nvSpPr>
        <p:spPr/>
        <p:txBody>
          <a:bodyPr/>
          <a:lstStyle/>
          <a:p>
            <a:r>
              <a:rPr lang="en-US"/>
              <a:t>Thể hiện - Instance</a:t>
            </a:r>
          </a:p>
        </p:txBody>
      </p:sp>
      <p:sp>
        <p:nvSpPr>
          <p:cNvPr id="5" name="Content Placeholder 4">
            <a:extLst>
              <a:ext uri="{FF2B5EF4-FFF2-40B4-BE49-F238E27FC236}">
                <a16:creationId xmlns:a16="http://schemas.microsoft.com/office/drawing/2014/main" id="{332125F9-344E-430C-B97A-D27E5B314DE5}"/>
              </a:ext>
            </a:extLst>
          </p:cNvPr>
          <p:cNvSpPr>
            <a:spLocks noGrp="1"/>
          </p:cNvSpPr>
          <p:nvPr>
            <p:ph idx="1"/>
          </p:nvPr>
        </p:nvSpPr>
        <p:spPr/>
        <p:txBody>
          <a:bodyPr/>
          <a:lstStyle/>
          <a:p>
            <a:pPr algn="just"/>
            <a:r>
              <a:rPr lang="en-US" sz="2400"/>
              <a:t>Thể hiện/Dữ kiện (instance): Là một hàng trong bảng dữ liệu.</a:t>
            </a:r>
          </a:p>
          <a:p>
            <a:pPr algn="just"/>
            <a:r>
              <a:rPr lang="en-US" sz="2400"/>
              <a:t>Trong ví dụ trên 12 thể hiện/dữ kiện, mỗi thể hiện gồm thông tin của một căn hộ (diện tích, số phòng ngủ, và giá tiền).</a:t>
            </a:r>
          </a:p>
          <a:p>
            <a:pPr algn="just"/>
            <a:endParaRPr lang="en-US" sz="2400"/>
          </a:p>
        </p:txBody>
      </p:sp>
      <p:graphicFrame>
        <p:nvGraphicFramePr>
          <p:cNvPr id="6" name="Table 5">
            <a:extLst>
              <a:ext uri="{FF2B5EF4-FFF2-40B4-BE49-F238E27FC236}">
                <a16:creationId xmlns:a16="http://schemas.microsoft.com/office/drawing/2014/main" id="{057DC9FB-CA40-496D-A688-257F738A10D8}"/>
              </a:ext>
            </a:extLst>
          </p:cNvPr>
          <p:cNvGraphicFramePr>
            <a:graphicFrameLocks noGrp="1"/>
          </p:cNvGraphicFramePr>
          <p:nvPr>
            <p:extLst>
              <p:ext uri="{D42A27DB-BD31-4B8C-83A1-F6EECF244321}">
                <p14:modId xmlns:p14="http://schemas.microsoft.com/office/powerpoint/2010/main" val="3356871908"/>
              </p:ext>
            </p:extLst>
          </p:nvPr>
        </p:nvGraphicFramePr>
        <p:xfrm>
          <a:off x="457200" y="3708400"/>
          <a:ext cx="8229600" cy="231140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3313716181"/>
                    </a:ext>
                  </a:extLst>
                </a:gridCol>
                <a:gridCol w="2743200">
                  <a:extLst>
                    <a:ext uri="{9D8B030D-6E8A-4147-A177-3AD203B41FA5}">
                      <a16:colId xmlns:a16="http://schemas.microsoft.com/office/drawing/2014/main" val="2525333557"/>
                    </a:ext>
                  </a:extLst>
                </a:gridCol>
                <a:gridCol w="2743200">
                  <a:extLst>
                    <a:ext uri="{9D8B030D-6E8A-4147-A177-3AD203B41FA5}">
                      <a16:colId xmlns:a16="http://schemas.microsoft.com/office/drawing/2014/main" val="941919422"/>
                    </a:ext>
                  </a:extLst>
                </a:gridCol>
              </a:tblGrid>
              <a:tr h="370840">
                <a:tc>
                  <a:txBody>
                    <a:bodyPr/>
                    <a:lstStyle/>
                    <a:p>
                      <a:pPr algn="ctr"/>
                      <a:r>
                        <a:rPr lang="en-US" sz="2400"/>
                        <a:t>Diện tích</a:t>
                      </a:r>
                    </a:p>
                  </a:txBody>
                  <a:tcPr anchor="ctr"/>
                </a:tc>
                <a:tc>
                  <a:txBody>
                    <a:bodyPr/>
                    <a:lstStyle/>
                    <a:p>
                      <a:pPr algn="ctr"/>
                      <a:r>
                        <a:rPr lang="en-US" sz="2400"/>
                        <a:t>Số phòng ngủ</a:t>
                      </a:r>
                    </a:p>
                  </a:txBody>
                  <a:tcPr anchor="ctr"/>
                </a:tc>
                <a:tc>
                  <a:txBody>
                    <a:bodyPr/>
                    <a:lstStyle/>
                    <a:p>
                      <a:pPr algn="ctr"/>
                      <a:r>
                        <a:rPr lang="en-US" sz="2400"/>
                        <a:t>Giá ngôi nhà</a:t>
                      </a:r>
                    </a:p>
                  </a:txBody>
                  <a:tcPr anchor="ctr"/>
                </a:tc>
                <a:extLst>
                  <a:ext uri="{0D108BD9-81ED-4DB2-BD59-A6C34878D82A}">
                    <a16:rowId xmlns:a16="http://schemas.microsoft.com/office/drawing/2014/main" val="689690327"/>
                  </a:ext>
                </a:extLst>
              </a:tr>
              <a:tr h="370840">
                <a:tc>
                  <a:txBody>
                    <a:bodyPr/>
                    <a:lstStyle/>
                    <a:p>
                      <a:pPr algn="ctr"/>
                      <a:r>
                        <a:rPr lang="en-US" sz="2400">
                          <a:effectLst/>
                        </a:rPr>
                        <a:t>2104</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399900</a:t>
                      </a:r>
                    </a:p>
                  </a:txBody>
                  <a:tcPr marL="68580" marR="68580" marT="0" marB="0"/>
                </a:tc>
                <a:extLst>
                  <a:ext uri="{0D108BD9-81ED-4DB2-BD59-A6C34878D82A}">
                    <a16:rowId xmlns:a16="http://schemas.microsoft.com/office/drawing/2014/main" val="52094557"/>
                  </a:ext>
                </a:extLst>
              </a:tr>
              <a:tr h="370840">
                <a:tc>
                  <a:txBody>
                    <a:bodyPr/>
                    <a:lstStyle/>
                    <a:p>
                      <a:pPr algn="ctr"/>
                      <a:r>
                        <a:rPr lang="en-US" sz="2400">
                          <a:effectLst/>
                        </a:rPr>
                        <a:t>1600</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329900</a:t>
                      </a:r>
                    </a:p>
                  </a:txBody>
                  <a:tcPr marL="68580" marR="68580" marT="0" marB="0"/>
                </a:tc>
                <a:extLst>
                  <a:ext uri="{0D108BD9-81ED-4DB2-BD59-A6C34878D82A}">
                    <a16:rowId xmlns:a16="http://schemas.microsoft.com/office/drawing/2014/main" val="2255215255"/>
                  </a:ext>
                </a:extLst>
              </a:tr>
              <a:tr h="370840">
                <a:tc>
                  <a:txBody>
                    <a:bodyPr/>
                    <a:lstStyle/>
                    <a:p>
                      <a:pPr algn="ctr"/>
                      <a:r>
                        <a:rPr lang="en-US" sz="2400">
                          <a:effectLst/>
                        </a:rPr>
                        <a:t>2400</a:t>
                      </a:r>
                    </a:p>
                  </a:txBody>
                  <a:tcPr marL="68580" marR="68580" marT="0" marB="0"/>
                </a:tc>
                <a:tc>
                  <a:txBody>
                    <a:bodyPr/>
                    <a:lstStyle/>
                    <a:p>
                      <a:pPr algn="ctr"/>
                      <a:r>
                        <a:rPr lang="en-US" sz="2400">
                          <a:effectLst/>
                        </a:rPr>
                        <a:t>3</a:t>
                      </a:r>
                    </a:p>
                  </a:txBody>
                  <a:tcPr marL="68580" marR="68580" marT="0" marB="0"/>
                </a:tc>
                <a:tc>
                  <a:txBody>
                    <a:bodyPr/>
                    <a:lstStyle/>
                    <a:p>
                      <a:pPr algn="ctr"/>
                      <a:r>
                        <a:rPr lang="en-US" sz="2400">
                          <a:effectLst/>
                        </a:rPr>
                        <a:t>369000</a:t>
                      </a:r>
                    </a:p>
                  </a:txBody>
                  <a:tcPr marL="68580" marR="68580" marT="0" marB="0"/>
                </a:tc>
                <a:extLst>
                  <a:ext uri="{0D108BD9-81ED-4DB2-BD59-A6C34878D82A}">
                    <a16:rowId xmlns:a16="http://schemas.microsoft.com/office/drawing/2014/main" val="3599941487"/>
                  </a:ext>
                </a:extLst>
              </a:tr>
              <a:tr h="370840">
                <a:tc>
                  <a:txBody>
                    <a:bodyPr/>
                    <a:lstStyle/>
                    <a:p>
                      <a:pPr algn="ctr"/>
                      <a:r>
                        <a:rPr lang="en-US" sz="2400">
                          <a:effectLst/>
                        </a:rPr>
                        <a:t>1416</a:t>
                      </a:r>
                    </a:p>
                  </a:txBody>
                  <a:tcPr marL="68580" marR="68580" marT="0" marB="0"/>
                </a:tc>
                <a:tc>
                  <a:txBody>
                    <a:bodyPr/>
                    <a:lstStyle/>
                    <a:p>
                      <a:pPr algn="ctr"/>
                      <a:r>
                        <a:rPr lang="en-US" sz="2400">
                          <a:effectLst/>
                        </a:rPr>
                        <a:t>2</a:t>
                      </a:r>
                    </a:p>
                  </a:txBody>
                  <a:tcPr marL="68580" marR="68580" marT="0" marB="0"/>
                </a:tc>
                <a:tc>
                  <a:txBody>
                    <a:bodyPr/>
                    <a:lstStyle/>
                    <a:p>
                      <a:pPr algn="ctr"/>
                      <a:r>
                        <a:rPr lang="en-US" sz="2400">
                          <a:effectLst/>
                        </a:rPr>
                        <a:t>232000</a:t>
                      </a:r>
                    </a:p>
                  </a:txBody>
                  <a:tcPr marL="68580" marR="68580" marT="0" marB="0"/>
                </a:tc>
                <a:extLst>
                  <a:ext uri="{0D108BD9-81ED-4DB2-BD59-A6C34878D82A}">
                    <a16:rowId xmlns:a16="http://schemas.microsoft.com/office/drawing/2014/main" val="895941332"/>
                  </a:ext>
                </a:extLst>
              </a:tr>
              <a:tr h="370840">
                <a:tc>
                  <a:txBody>
                    <a:bodyPr/>
                    <a:lstStyle/>
                    <a:p>
                      <a:pPr algn="ctr"/>
                      <a:r>
                        <a:rPr lang="en-US" sz="2400">
                          <a:effectLst/>
                        </a:rPr>
                        <a:t>…</a:t>
                      </a:r>
                    </a:p>
                  </a:txBody>
                  <a:tcPr marL="68580" marR="68580" marT="0" marB="0"/>
                </a:tc>
                <a:tc>
                  <a:txBody>
                    <a:bodyPr/>
                    <a:lstStyle/>
                    <a:p>
                      <a:pPr algn="ctr"/>
                      <a:r>
                        <a:rPr lang="en-US" sz="2400">
                          <a:effectLst/>
                        </a:rPr>
                        <a:t>…</a:t>
                      </a:r>
                    </a:p>
                  </a:txBody>
                  <a:tcPr marL="68580" marR="68580" marT="0" marB="0"/>
                </a:tc>
                <a:tc>
                  <a:txBody>
                    <a:bodyPr/>
                    <a:lstStyle/>
                    <a:p>
                      <a:pPr algn="ctr"/>
                      <a:r>
                        <a:rPr lang="en-US" sz="2400">
                          <a:effectLst/>
                        </a:rPr>
                        <a:t>…</a:t>
                      </a:r>
                    </a:p>
                  </a:txBody>
                  <a:tcPr marL="68580" marR="68580" marT="0" marB="0"/>
                </a:tc>
                <a:extLst>
                  <a:ext uri="{0D108BD9-81ED-4DB2-BD59-A6C34878D82A}">
                    <a16:rowId xmlns:a16="http://schemas.microsoft.com/office/drawing/2014/main" val="2725662771"/>
                  </a:ext>
                </a:extLst>
              </a:tr>
            </a:tbl>
          </a:graphicData>
        </a:graphic>
      </p:graphicFrame>
    </p:spTree>
    <p:extLst>
      <p:ext uri="{BB962C8B-B14F-4D97-AF65-F5344CB8AC3E}">
        <p14:creationId xmlns:p14="http://schemas.microsoft.com/office/powerpoint/2010/main" val="193666782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C38F1-05FE-4947-B6CF-EFF29175ED61}"/>
              </a:ext>
            </a:extLst>
          </p:cNvPr>
          <p:cNvSpPr>
            <a:spLocks noGrp="1"/>
          </p:cNvSpPr>
          <p:nvPr>
            <p:ph type="title"/>
          </p:nvPr>
        </p:nvSpPr>
        <p:spPr/>
        <p:txBody>
          <a:bodyPr/>
          <a:lstStyle/>
          <a:p>
            <a:r>
              <a:rPr lang="en-US" sz="3600"/>
              <a:t>NHÃN DỮ LIỆU – LABEL</a:t>
            </a:r>
          </a:p>
        </p:txBody>
      </p:sp>
      <p:sp>
        <p:nvSpPr>
          <p:cNvPr id="5" name="Text Placeholder 4">
            <a:extLst>
              <a:ext uri="{FF2B5EF4-FFF2-40B4-BE49-F238E27FC236}">
                <a16:creationId xmlns:a16="http://schemas.microsoft.com/office/drawing/2014/main" id="{7461CAA6-74BD-4E06-B103-4E900CC4DDFF}"/>
              </a:ext>
            </a:extLst>
          </p:cNvPr>
          <p:cNvSpPr>
            <a:spLocks noGrp="1"/>
          </p:cNvSpPr>
          <p:nvPr>
            <p:ph type="body" idx="1"/>
          </p:nvPr>
        </p:nvSpPr>
        <p:spPr/>
        <p:txBody>
          <a:bodyPr/>
          <a:lstStyle/>
          <a:p>
            <a:r>
              <a:rPr lang="en-US"/>
              <a:t>Label</a:t>
            </a:r>
          </a:p>
        </p:txBody>
      </p:sp>
    </p:spTree>
    <p:extLst>
      <p:ext uri="{BB962C8B-B14F-4D97-AF65-F5344CB8AC3E}">
        <p14:creationId xmlns:p14="http://schemas.microsoft.com/office/powerpoint/2010/main" val="85530319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80D01E-0D15-4AB0-A28E-E81037B27B11}"/>
              </a:ext>
            </a:extLst>
          </p:cNvPr>
          <p:cNvSpPr>
            <a:spLocks noGrp="1"/>
          </p:cNvSpPr>
          <p:nvPr>
            <p:ph type="title"/>
          </p:nvPr>
        </p:nvSpPr>
        <p:spPr/>
        <p:txBody>
          <a:bodyPr/>
          <a:lstStyle/>
          <a:p>
            <a:r>
              <a:rPr lang="en-US"/>
              <a:t>Nhãn dữ liệu – Label</a:t>
            </a:r>
          </a:p>
        </p:txBody>
      </p:sp>
      <p:sp>
        <p:nvSpPr>
          <p:cNvPr id="5" name="Content Placeholder 4">
            <a:extLst>
              <a:ext uri="{FF2B5EF4-FFF2-40B4-BE49-F238E27FC236}">
                <a16:creationId xmlns:a16="http://schemas.microsoft.com/office/drawing/2014/main" id="{332125F9-344E-430C-B97A-D27E5B314DE5}"/>
              </a:ext>
            </a:extLst>
          </p:cNvPr>
          <p:cNvSpPr>
            <a:spLocks noGrp="1"/>
          </p:cNvSpPr>
          <p:nvPr>
            <p:ph idx="1"/>
          </p:nvPr>
        </p:nvSpPr>
        <p:spPr/>
        <p:txBody>
          <a:bodyPr/>
          <a:lstStyle/>
          <a:p>
            <a:pPr algn="just"/>
            <a:r>
              <a:rPr lang="en-US" sz="2400"/>
              <a:t>Label:</a:t>
            </a:r>
          </a:p>
          <a:p>
            <a:pPr lvl="1" algn="just"/>
            <a:r>
              <a:rPr lang="en-US" sz="2400"/>
              <a:t>A category for data</a:t>
            </a:r>
          </a:p>
          <a:p>
            <a:pPr lvl="1" algn="just"/>
            <a:r>
              <a:rPr lang="en-US" sz="2400"/>
              <a:t>Labels are the final output.</a:t>
            </a:r>
          </a:p>
          <a:p>
            <a:pPr lvl="1" algn="just"/>
            <a:r>
              <a:rPr lang="en-US" sz="2400"/>
              <a:t>A label is the thing we're predicting</a:t>
            </a:r>
          </a:p>
          <a:p>
            <a:pPr lvl="1" algn="just"/>
            <a:r>
              <a:rPr lang="en-US" sz="2400"/>
              <a:t>A prediction from a classification algorithm</a:t>
            </a:r>
          </a:p>
          <a:p>
            <a:pPr lvl="1" algn="just"/>
            <a:endParaRPr lang="en-US" sz="2000"/>
          </a:p>
          <a:p>
            <a:pPr algn="just"/>
            <a:r>
              <a:rPr lang="en-US" sz="2400"/>
              <a:t>After obtaining a labeled dataset, machine learning models can be applied to the data so that new unlabeled data can be presented to the model and a likely label can be guessed or predicted for that piece of unlabeled data.</a:t>
            </a:r>
          </a:p>
          <a:p>
            <a:pPr algn="just"/>
            <a:endParaRPr lang="en-US" sz="2400"/>
          </a:p>
          <a:p>
            <a:pPr algn="just"/>
            <a:endParaRPr lang="en-US" sz="2400"/>
          </a:p>
        </p:txBody>
      </p:sp>
    </p:spTree>
    <p:extLst>
      <p:ext uri="{BB962C8B-B14F-4D97-AF65-F5344CB8AC3E}">
        <p14:creationId xmlns:p14="http://schemas.microsoft.com/office/powerpoint/2010/main" val="347359759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C38F1-05FE-4947-B6CF-EFF29175ED61}"/>
              </a:ext>
            </a:extLst>
          </p:cNvPr>
          <p:cNvSpPr>
            <a:spLocks noGrp="1"/>
          </p:cNvSpPr>
          <p:nvPr>
            <p:ph type="title"/>
          </p:nvPr>
        </p:nvSpPr>
        <p:spPr/>
        <p:txBody>
          <a:bodyPr/>
          <a:lstStyle/>
          <a:p>
            <a:r>
              <a:rPr lang="en-US" sz="3600"/>
              <a:t>TẬP DỮ LIỆU – DATASET</a:t>
            </a:r>
          </a:p>
        </p:txBody>
      </p:sp>
      <p:sp>
        <p:nvSpPr>
          <p:cNvPr id="5" name="Text Placeholder 4">
            <a:extLst>
              <a:ext uri="{FF2B5EF4-FFF2-40B4-BE49-F238E27FC236}">
                <a16:creationId xmlns:a16="http://schemas.microsoft.com/office/drawing/2014/main" id="{7461CAA6-74BD-4E06-B103-4E900CC4DDFF}"/>
              </a:ext>
            </a:extLst>
          </p:cNvPr>
          <p:cNvSpPr>
            <a:spLocks noGrp="1"/>
          </p:cNvSpPr>
          <p:nvPr>
            <p:ph type="body" idx="1"/>
          </p:nvPr>
        </p:nvSpPr>
        <p:spPr/>
        <p:txBody>
          <a:bodyPr/>
          <a:lstStyle/>
          <a:p>
            <a:r>
              <a:rPr lang="en-US"/>
              <a:t>Dataset</a:t>
            </a:r>
          </a:p>
        </p:txBody>
      </p:sp>
    </p:spTree>
    <p:extLst>
      <p:ext uri="{BB962C8B-B14F-4D97-AF65-F5344CB8AC3E}">
        <p14:creationId xmlns:p14="http://schemas.microsoft.com/office/powerpoint/2010/main" val="37413419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6963A3-A397-42B7-820D-5930AF552C4F}"/>
              </a:ext>
            </a:extLst>
          </p:cNvPr>
          <p:cNvSpPr>
            <a:spLocks noGrp="1"/>
          </p:cNvSpPr>
          <p:nvPr>
            <p:ph type="title"/>
          </p:nvPr>
        </p:nvSpPr>
        <p:spPr/>
        <p:txBody>
          <a:bodyPr/>
          <a:lstStyle/>
          <a:p>
            <a:r>
              <a:rPr lang="en-US"/>
              <a:t>Tập dữ liệu – Dataset</a:t>
            </a:r>
          </a:p>
        </p:txBody>
      </p:sp>
      <p:sp>
        <p:nvSpPr>
          <p:cNvPr id="5" name="Content Placeholder 4">
            <a:extLst>
              <a:ext uri="{FF2B5EF4-FFF2-40B4-BE49-F238E27FC236}">
                <a16:creationId xmlns:a16="http://schemas.microsoft.com/office/drawing/2014/main" id="{A0D1F41E-4070-431F-B183-BFBCF469F652}"/>
              </a:ext>
            </a:extLst>
          </p:cNvPr>
          <p:cNvSpPr>
            <a:spLocks noGrp="1"/>
          </p:cNvSpPr>
          <p:nvPr>
            <p:ph idx="1"/>
          </p:nvPr>
        </p:nvSpPr>
        <p:spPr/>
        <p:txBody>
          <a:bodyPr/>
          <a:lstStyle/>
          <a:p>
            <a:pPr algn="just"/>
            <a:r>
              <a:rPr lang="en-US" sz="2400">
                <a:solidFill>
                  <a:srgbClr val="0066FF"/>
                </a:solidFill>
              </a:rPr>
              <a:t>Tập dữ liệu</a:t>
            </a:r>
            <a:r>
              <a:rPr lang="en-US" sz="2400"/>
              <a:t> (dataset): một tập hợp các thể hiện/dữ kiện là một tập dữ liệu.</a:t>
            </a:r>
          </a:p>
          <a:p>
            <a:pPr algn="just"/>
            <a:r>
              <a:rPr lang="vi-VN" sz="2400">
                <a:solidFill>
                  <a:srgbClr val="0066FF"/>
                </a:solidFill>
              </a:rPr>
              <a:t>Tập dữ liệu huấn luyện</a:t>
            </a:r>
            <a:r>
              <a:rPr lang="vi-VN" sz="2400"/>
              <a:t> (</a:t>
            </a:r>
            <a:r>
              <a:rPr lang="en-US" sz="2400">
                <a:solidFill>
                  <a:srgbClr val="FF0000"/>
                </a:solidFill>
              </a:rPr>
              <a:t>t</a:t>
            </a:r>
            <a:r>
              <a:rPr lang="vi-VN" sz="2400">
                <a:solidFill>
                  <a:srgbClr val="FF0000"/>
                </a:solidFill>
              </a:rPr>
              <a:t>raining dataset</a:t>
            </a:r>
            <a:r>
              <a:rPr lang="vi-VN" sz="2400"/>
              <a:t>): là một tập dữ liệu dùng để huấn luyện mô hình của thuật toán Máy học. Nói một cách khác, thuật toán Máy học sẽ học từ tập dữ liệu này.</a:t>
            </a:r>
            <a:endParaRPr lang="en-US" sz="2400"/>
          </a:p>
          <a:p>
            <a:pPr algn="just"/>
            <a:r>
              <a:rPr lang="vi-VN" sz="2400">
                <a:solidFill>
                  <a:srgbClr val="0066FF"/>
                </a:solidFill>
              </a:rPr>
              <a:t>Tập </a:t>
            </a:r>
            <a:r>
              <a:rPr lang="en-US" sz="2400">
                <a:solidFill>
                  <a:srgbClr val="0066FF"/>
                </a:solidFill>
              </a:rPr>
              <a:t>dữ liệu </a:t>
            </a:r>
            <a:r>
              <a:rPr lang="vi-VN" sz="2400">
                <a:solidFill>
                  <a:srgbClr val="0066FF"/>
                </a:solidFill>
              </a:rPr>
              <a:t>kiểm chứng</a:t>
            </a:r>
            <a:r>
              <a:rPr lang="vi-VN" sz="2400"/>
              <a:t> (</a:t>
            </a:r>
            <a:r>
              <a:rPr lang="en-US" sz="2400">
                <a:solidFill>
                  <a:srgbClr val="FF0000"/>
                </a:solidFill>
              </a:rPr>
              <a:t>c</a:t>
            </a:r>
            <a:r>
              <a:rPr lang="vi-VN" sz="2400">
                <a:solidFill>
                  <a:srgbClr val="FF0000"/>
                </a:solidFill>
              </a:rPr>
              <a:t>ross validation </a:t>
            </a:r>
            <a:r>
              <a:rPr lang="en-US" sz="2400">
                <a:solidFill>
                  <a:srgbClr val="FF0000"/>
                </a:solidFill>
              </a:rPr>
              <a:t>data</a:t>
            </a:r>
            <a:r>
              <a:rPr lang="vi-VN" sz="2400">
                <a:solidFill>
                  <a:srgbClr val="FF0000"/>
                </a:solidFill>
              </a:rPr>
              <a:t>set</a:t>
            </a:r>
            <a:r>
              <a:rPr lang="vi-VN" sz="2400"/>
              <a:t>): Dùng để kiểm chứng mô hình khi huấn luyện.</a:t>
            </a:r>
          </a:p>
          <a:p>
            <a:r>
              <a:rPr lang="vi-VN" sz="2400">
                <a:solidFill>
                  <a:srgbClr val="0066FF"/>
                </a:solidFill>
              </a:rPr>
              <a:t>Tập dữ liệu kiểm tra</a:t>
            </a:r>
            <a:r>
              <a:rPr lang="vi-VN" sz="2400"/>
              <a:t> (</a:t>
            </a:r>
            <a:r>
              <a:rPr lang="en-US" sz="2400">
                <a:solidFill>
                  <a:srgbClr val="FF0000"/>
                </a:solidFill>
              </a:rPr>
              <a:t>t</a:t>
            </a:r>
            <a:r>
              <a:rPr lang="vi-VN" sz="2400">
                <a:solidFill>
                  <a:srgbClr val="FF0000"/>
                </a:solidFill>
              </a:rPr>
              <a:t>esting dataset</a:t>
            </a:r>
            <a:r>
              <a:rPr lang="vi-VN" sz="2400"/>
              <a:t>): là một tập dữ liệu dùng để </a:t>
            </a:r>
            <a:r>
              <a:rPr lang="en-US" sz="2400"/>
              <a:t>đánh giá</a:t>
            </a:r>
            <a:r>
              <a:rPr lang="vi-VN" sz="2400"/>
              <a:t> mô hình của thuật toán Máy học.</a:t>
            </a:r>
            <a:endParaRPr lang="en-US" sz="2400"/>
          </a:p>
        </p:txBody>
      </p:sp>
    </p:spTree>
    <p:extLst>
      <p:ext uri="{BB962C8B-B14F-4D97-AF65-F5344CB8AC3E}">
        <p14:creationId xmlns:p14="http://schemas.microsoft.com/office/powerpoint/2010/main" val="42222286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6AF575-FDD5-4193-BAC7-04DDF6C8A738}"/>
              </a:ext>
            </a:extLst>
          </p:cNvPr>
          <p:cNvSpPr>
            <a:spLocks noGrp="1"/>
          </p:cNvSpPr>
          <p:nvPr>
            <p:ph type="title"/>
          </p:nvPr>
        </p:nvSpPr>
        <p:spPr/>
        <p:txBody>
          <a:bodyPr/>
          <a:lstStyle/>
          <a:p>
            <a:r>
              <a:rPr lang="en-US"/>
              <a:t>Concept</a:t>
            </a:r>
          </a:p>
        </p:txBody>
      </p:sp>
      <p:sp>
        <p:nvSpPr>
          <p:cNvPr id="5" name="Content Placeholder 4">
            <a:extLst>
              <a:ext uri="{FF2B5EF4-FFF2-40B4-BE49-F238E27FC236}">
                <a16:creationId xmlns:a16="http://schemas.microsoft.com/office/drawing/2014/main" id="{2E0CF286-74A5-4B73-9568-DFC9F2CE95B2}"/>
              </a:ext>
            </a:extLst>
          </p:cNvPr>
          <p:cNvSpPr>
            <a:spLocks noGrp="1"/>
          </p:cNvSpPr>
          <p:nvPr>
            <p:ph idx="1"/>
          </p:nvPr>
        </p:nvSpPr>
        <p:spPr/>
        <p:txBody>
          <a:bodyPr/>
          <a:lstStyle/>
          <a:p>
            <a:r>
              <a:rPr lang="en-US" sz="2400"/>
              <a:t>Concept</a:t>
            </a:r>
          </a:p>
          <a:p>
            <a:pPr lvl="1"/>
            <a:r>
              <a:rPr lang="en-US" sz="2400"/>
              <a:t>What we intend to learn</a:t>
            </a:r>
          </a:p>
          <a:p>
            <a:r>
              <a:rPr lang="en-US" sz="2400"/>
              <a:t>Concept description</a:t>
            </a:r>
          </a:p>
          <a:p>
            <a:pPr lvl="1"/>
            <a:r>
              <a:rPr lang="en-US" sz="2400"/>
              <a:t>Model that results from learning the concept based on data.</a:t>
            </a:r>
          </a:p>
          <a:p>
            <a:endParaRPr lang="en-US" sz="2400"/>
          </a:p>
        </p:txBody>
      </p:sp>
    </p:spTree>
    <p:extLst>
      <p:ext uri="{BB962C8B-B14F-4D97-AF65-F5344CB8AC3E}">
        <p14:creationId xmlns:p14="http://schemas.microsoft.com/office/powerpoint/2010/main" val="208794637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80D01E-0D15-4AB0-A28E-E81037B27B11}"/>
              </a:ext>
            </a:extLst>
          </p:cNvPr>
          <p:cNvSpPr>
            <a:spLocks noGrp="1"/>
          </p:cNvSpPr>
          <p:nvPr>
            <p:ph type="title"/>
          </p:nvPr>
        </p:nvSpPr>
        <p:spPr/>
        <p:txBody>
          <a:bodyPr/>
          <a:lstStyle/>
          <a:p>
            <a:r>
              <a:rPr lang="en-US"/>
              <a:t>Tập dữ liệu – Dataset</a:t>
            </a:r>
          </a:p>
        </p:txBody>
      </p:sp>
      <p:sp>
        <p:nvSpPr>
          <p:cNvPr id="5" name="Content Placeholder 4">
            <a:extLst>
              <a:ext uri="{FF2B5EF4-FFF2-40B4-BE49-F238E27FC236}">
                <a16:creationId xmlns:a16="http://schemas.microsoft.com/office/drawing/2014/main" id="{332125F9-344E-430C-B97A-D27E5B314DE5}"/>
              </a:ext>
            </a:extLst>
          </p:cNvPr>
          <p:cNvSpPr>
            <a:spLocks noGrp="1"/>
          </p:cNvSpPr>
          <p:nvPr>
            <p:ph idx="1"/>
          </p:nvPr>
        </p:nvSpPr>
        <p:spPr/>
        <p:txBody>
          <a:bodyPr/>
          <a:lstStyle/>
          <a:p>
            <a:pPr algn="just"/>
            <a:r>
              <a:rPr lang="en-US" sz="2400"/>
              <a:t>3 independent datasets</a:t>
            </a:r>
          </a:p>
          <a:p>
            <a:pPr algn="just"/>
            <a:r>
              <a:rPr lang="en-US" sz="2400">
                <a:solidFill>
                  <a:srgbClr val="0066FF"/>
                </a:solidFill>
              </a:rPr>
              <a:t>Tập huấn luyện – Training set</a:t>
            </a:r>
            <a:r>
              <a:rPr lang="en-US" sz="2400"/>
              <a:t>: learn the model.</a:t>
            </a:r>
          </a:p>
          <a:p>
            <a:pPr algn="just"/>
            <a:r>
              <a:rPr lang="en-US" sz="2400">
                <a:solidFill>
                  <a:srgbClr val="0066FF"/>
                </a:solidFill>
              </a:rPr>
              <a:t>Tập kiểm chứng – Validation set</a:t>
            </a:r>
            <a:endParaRPr lang="en-US" sz="2400"/>
          </a:p>
          <a:p>
            <a:pPr lvl="1" algn="just"/>
            <a:r>
              <a:rPr lang="en-US" sz="2400"/>
              <a:t>used to evaluate parameter optimization, feature selection, compare models.</a:t>
            </a:r>
          </a:p>
          <a:p>
            <a:pPr lvl="1" algn="just"/>
            <a:r>
              <a:rPr lang="en-US" sz="2400"/>
              <a:t>tune the parameters using validation set.</a:t>
            </a:r>
          </a:p>
          <a:p>
            <a:pPr algn="just"/>
            <a:r>
              <a:rPr lang="en-US" sz="2400">
                <a:solidFill>
                  <a:srgbClr val="0066FF"/>
                </a:solidFill>
              </a:rPr>
              <a:t>Tập kiểm thử – Tập kiểm tra – Test set</a:t>
            </a:r>
            <a:r>
              <a:rPr lang="en-US" sz="2400"/>
              <a:t>: used to evaluate the final accuracy of the optimized model.</a:t>
            </a:r>
          </a:p>
        </p:txBody>
      </p:sp>
      <p:sp>
        <p:nvSpPr>
          <p:cNvPr id="2" name="Rectangle 1">
            <a:extLst>
              <a:ext uri="{FF2B5EF4-FFF2-40B4-BE49-F238E27FC236}">
                <a16:creationId xmlns:a16="http://schemas.microsoft.com/office/drawing/2014/main" id="{2C1E0738-F7EE-4DE8-AF29-DCADD9F521D9}"/>
              </a:ext>
            </a:extLst>
          </p:cNvPr>
          <p:cNvSpPr/>
          <p:nvPr/>
        </p:nvSpPr>
        <p:spPr>
          <a:xfrm>
            <a:off x="76200" y="5486400"/>
            <a:ext cx="4572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66FF"/>
                </a:solidFill>
              </a:rPr>
              <a:t>Training set</a:t>
            </a:r>
            <a:endParaRPr lang="en-US" sz="2400"/>
          </a:p>
        </p:txBody>
      </p:sp>
      <p:sp>
        <p:nvSpPr>
          <p:cNvPr id="6" name="Rectangle 5">
            <a:extLst>
              <a:ext uri="{FF2B5EF4-FFF2-40B4-BE49-F238E27FC236}">
                <a16:creationId xmlns:a16="http://schemas.microsoft.com/office/drawing/2014/main" id="{FF9CB3F3-E0E3-4B23-9D7B-5E18DDD0ABA7}"/>
              </a:ext>
            </a:extLst>
          </p:cNvPr>
          <p:cNvSpPr/>
          <p:nvPr/>
        </p:nvSpPr>
        <p:spPr>
          <a:xfrm>
            <a:off x="4648200" y="5486400"/>
            <a:ext cx="2209800" cy="381000"/>
          </a:xfrm>
          <a:prstGeom prst="rect">
            <a:avLst/>
          </a:prstGeom>
          <a:solidFill>
            <a:srgbClr val="92D05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66FF"/>
                </a:solidFill>
              </a:rPr>
              <a:t>Validation set</a:t>
            </a:r>
            <a:endParaRPr lang="en-US" sz="2400"/>
          </a:p>
        </p:txBody>
      </p:sp>
      <p:sp>
        <p:nvSpPr>
          <p:cNvPr id="7" name="Rectangle 6">
            <a:extLst>
              <a:ext uri="{FF2B5EF4-FFF2-40B4-BE49-F238E27FC236}">
                <a16:creationId xmlns:a16="http://schemas.microsoft.com/office/drawing/2014/main" id="{F2B355BB-7CC8-4BBA-8D0A-7070B9A17FFC}"/>
              </a:ext>
            </a:extLst>
          </p:cNvPr>
          <p:cNvSpPr/>
          <p:nvPr/>
        </p:nvSpPr>
        <p:spPr>
          <a:xfrm>
            <a:off x="6858000" y="5486400"/>
            <a:ext cx="2209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66FF"/>
                </a:solidFill>
              </a:rPr>
              <a:t>Test set</a:t>
            </a:r>
            <a:endParaRPr lang="en-US" sz="2400"/>
          </a:p>
        </p:txBody>
      </p:sp>
    </p:spTree>
    <p:extLst>
      <p:ext uri="{BB962C8B-B14F-4D97-AF65-F5344CB8AC3E}">
        <p14:creationId xmlns:p14="http://schemas.microsoft.com/office/powerpoint/2010/main" val="109632006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A75D-5453-44A4-9C47-20C0B70A1A6B}"/>
              </a:ext>
            </a:extLst>
          </p:cNvPr>
          <p:cNvSpPr>
            <a:spLocks noGrp="1"/>
          </p:cNvSpPr>
          <p:nvPr>
            <p:ph type="title"/>
          </p:nvPr>
        </p:nvSpPr>
        <p:spPr/>
        <p:txBody>
          <a:bodyPr/>
          <a:lstStyle/>
          <a:p>
            <a:r>
              <a:rPr lang="en-US"/>
              <a:t>Tập dữ liệu – Dataset</a:t>
            </a:r>
          </a:p>
        </p:txBody>
      </p:sp>
      <p:sp>
        <p:nvSpPr>
          <p:cNvPr id="3" name="Content Placeholder 2">
            <a:extLst>
              <a:ext uri="{FF2B5EF4-FFF2-40B4-BE49-F238E27FC236}">
                <a16:creationId xmlns:a16="http://schemas.microsoft.com/office/drawing/2014/main" id="{5F70466C-B8E8-403A-A3EF-597856F35329}"/>
              </a:ext>
            </a:extLst>
          </p:cNvPr>
          <p:cNvSpPr>
            <a:spLocks noGrp="1"/>
          </p:cNvSpPr>
          <p:nvPr>
            <p:ph idx="1"/>
          </p:nvPr>
        </p:nvSpPr>
        <p:spPr/>
        <p:txBody>
          <a:bodyPr/>
          <a:lstStyle/>
          <a:p>
            <a:pPr algn="just"/>
            <a:r>
              <a:rPr lang="vi-VN" sz="2400">
                <a:solidFill>
                  <a:srgbClr val="0066FF"/>
                </a:solidFill>
              </a:rPr>
              <a:t>Tập dữ liệu </a:t>
            </a:r>
            <a:r>
              <a:rPr lang="en-US" sz="2400">
                <a:solidFill>
                  <a:srgbClr val="0066FF"/>
                </a:solidFill>
              </a:rPr>
              <a:t>kiểm tra</a:t>
            </a:r>
            <a:r>
              <a:rPr lang="vi-VN" sz="2400">
                <a:solidFill>
                  <a:srgbClr val="0066FF"/>
                </a:solidFill>
              </a:rPr>
              <a:t> không được dùng để huấn luyện mô hình</a:t>
            </a:r>
            <a:r>
              <a:rPr lang="en-US" sz="2400"/>
              <a:t> (The test set must not be used in any way to create the model!)</a:t>
            </a:r>
            <a:r>
              <a:rPr lang="vi-VN" sz="2400"/>
              <a:t>.</a:t>
            </a:r>
            <a:endParaRPr lang="en-US" sz="2400"/>
          </a:p>
          <a:p>
            <a:pPr algn="just"/>
            <a:endParaRPr lang="en-US" sz="2400"/>
          </a:p>
          <a:p>
            <a:pPr algn="just"/>
            <a:r>
              <a:rPr lang="en-US" sz="2400"/>
              <a:t>The larger the training set, the better the classifier!</a:t>
            </a:r>
          </a:p>
          <a:p>
            <a:pPr algn="just"/>
            <a:r>
              <a:rPr lang="en-US" sz="2400"/>
              <a:t>The larger the test set, the better the accuracy estimate!</a:t>
            </a:r>
          </a:p>
        </p:txBody>
      </p:sp>
      <p:sp>
        <p:nvSpPr>
          <p:cNvPr id="4" name="Rectangle 3">
            <a:extLst>
              <a:ext uri="{FF2B5EF4-FFF2-40B4-BE49-F238E27FC236}">
                <a16:creationId xmlns:a16="http://schemas.microsoft.com/office/drawing/2014/main" id="{41A98A81-44BE-416A-9650-B860351AD3EF}"/>
              </a:ext>
            </a:extLst>
          </p:cNvPr>
          <p:cNvSpPr/>
          <p:nvPr/>
        </p:nvSpPr>
        <p:spPr>
          <a:xfrm>
            <a:off x="76200" y="4800600"/>
            <a:ext cx="4572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66FF"/>
                </a:solidFill>
              </a:rPr>
              <a:t>Training set</a:t>
            </a:r>
            <a:endParaRPr lang="en-US" sz="2400"/>
          </a:p>
        </p:txBody>
      </p:sp>
      <p:sp>
        <p:nvSpPr>
          <p:cNvPr id="5" name="Rectangle 4">
            <a:extLst>
              <a:ext uri="{FF2B5EF4-FFF2-40B4-BE49-F238E27FC236}">
                <a16:creationId xmlns:a16="http://schemas.microsoft.com/office/drawing/2014/main" id="{0E7832B5-F5F8-48E9-B150-2AEF260248FD}"/>
              </a:ext>
            </a:extLst>
          </p:cNvPr>
          <p:cNvSpPr/>
          <p:nvPr/>
        </p:nvSpPr>
        <p:spPr>
          <a:xfrm>
            <a:off x="4648200" y="4800600"/>
            <a:ext cx="2209800" cy="381000"/>
          </a:xfrm>
          <a:prstGeom prst="rect">
            <a:avLst/>
          </a:prstGeom>
          <a:solidFill>
            <a:srgbClr val="92D05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66FF"/>
                </a:solidFill>
              </a:rPr>
              <a:t>Validation set</a:t>
            </a:r>
            <a:endParaRPr lang="en-US" sz="2400"/>
          </a:p>
        </p:txBody>
      </p:sp>
      <p:sp>
        <p:nvSpPr>
          <p:cNvPr id="6" name="Rectangle 5">
            <a:extLst>
              <a:ext uri="{FF2B5EF4-FFF2-40B4-BE49-F238E27FC236}">
                <a16:creationId xmlns:a16="http://schemas.microsoft.com/office/drawing/2014/main" id="{F14E6BD3-E7C2-4FB4-9207-90BCE0752161}"/>
              </a:ext>
            </a:extLst>
          </p:cNvPr>
          <p:cNvSpPr/>
          <p:nvPr/>
        </p:nvSpPr>
        <p:spPr>
          <a:xfrm>
            <a:off x="6858000" y="4800600"/>
            <a:ext cx="2209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66FF"/>
                </a:solidFill>
              </a:rPr>
              <a:t>Test set</a:t>
            </a:r>
            <a:endParaRPr lang="en-US" sz="2400"/>
          </a:p>
        </p:txBody>
      </p:sp>
    </p:spTree>
    <p:extLst>
      <p:ext uri="{BB962C8B-B14F-4D97-AF65-F5344CB8AC3E}">
        <p14:creationId xmlns:p14="http://schemas.microsoft.com/office/powerpoint/2010/main" val="129801700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C38F1-05FE-4947-B6CF-EFF29175ED61}"/>
              </a:ext>
            </a:extLst>
          </p:cNvPr>
          <p:cNvSpPr>
            <a:spLocks noGrp="1"/>
          </p:cNvSpPr>
          <p:nvPr>
            <p:ph type="title"/>
          </p:nvPr>
        </p:nvSpPr>
        <p:spPr/>
        <p:txBody>
          <a:bodyPr/>
          <a:lstStyle/>
          <a:p>
            <a:r>
              <a:rPr lang="en-US" sz="3600"/>
              <a:t>ĐẶC TR</a:t>
            </a:r>
            <a:r>
              <a:rPr lang="vi-VN" sz="3600"/>
              <a:t>Ư</a:t>
            </a:r>
            <a:r>
              <a:rPr lang="en-US" sz="3600"/>
              <a:t>NG</a:t>
            </a:r>
          </a:p>
        </p:txBody>
      </p:sp>
      <p:sp>
        <p:nvSpPr>
          <p:cNvPr id="5" name="Text Placeholder 4">
            <a:extLst>
              <a:ext uri="{FF2B5EF4-FFF2-40B4-BE49-F238E27FC236}">
                <a16:creationId xmlns:a16="http://schemas.microsoft.com/office/drawing/2014/main" id="{7461CAA6-74BD-4E06-B103-4E900CC4DDFF}"/>
              </a:ext>
            </a:extLst>
          </p:cNvPr>
          <p:cNvSpPr>
            <a:spLocks noGrp="1"/>
          </p:cNvSpPr>
          <p:nvPr>
            <p:ph type="body" idx="1"/>
          </p:nvPr>
        </p:nvSpPr>
        <p:spPr/>
        <p:txBody>
          <a:bodyPr/>
          <a:lstStyle/>
          <a:p>
            <a:r>
              <a:rPr lang="en-US"/>
              <a:t>Feature</a:t>
            </a:r>
          </a:p>
        </p:txBody>
      </p:sp>
    </p:spTree>
    <p:extLst>
      <p:ext uri="{BB962C8B-B14F-4D97-AF65-F5344CB8AC3E}">
        <p14:creationId xmlns:p14="http://schemas.microsoft.com/office/powerpoint/2010/main" val="7732468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91E3-B2F7-47B3-A82B-75B6C88D9AF0}"/>
              </a:ext>
            </a:extLst>
          </p:cNvPr>
          <p:cNvSpPr>
            <a:spLocks noGrp="1"/>
          </p:cNvSpPr>
          <p:nvPr>
            <p:ph type="title"/>
          </p:nvPr>
        </p:nvSpPr>
        <p:spPr/>
        <p:txBody>
          <a:bodyPr/>
          <a:lstStyle/>
          <a:p>
            <a:r>
              <a:rPr lang="en-US"/>
              <a:t>Đặc tr</a:t>
            </a:r>
            <a:r>
              <a:rPr lang="vi-VN"/>
              <a:t>ư</a:t>
            </a:r>
            <a:r>
              <a:rPr lang="en-US"/>
              <a:t>ng – Feature</a:t>
            </a:r>
          </a:p>
        </p:txBody>
      </p:sp>
      <p:sp>
        <p:nvSpPr>
          <p:cNvPr id="3" name="Content Placeholder 2">
            <a:extLst>
              <a:ext uri="{FF2B5EF4-FFF2-40B4-BE49-F238E27FC236}">
                <a16:creationId xmlns:a16="http://schemas.microsoft.com/office/drawing/2014/main" id="{7080E8CA-5CA8-4847-8291-FB08982CB9E7}"/>
              </a:ext>
            </a:extLst>
          </p:cNvPr>
          <p:cNvSpPr>
            <a:spLocks noGrp="1"/>
          </p:cNvSpPr>
          <p:nvPr>
            <p:ph idx="1"/>
          </p:nvPr>
        </p:nvSpPr>
        <p:spPr/>
        <p:txBody>
          <a:bodyPr/>
          <a:lstStyle/>
          <a:p>
            <a:pPr algn="just">
              <a:spcBef>
                <a:spcPts val="0"/>
              </a:spcBef>
            </a:pPr>
            <a:r>
              <a:rPr lang="vi-VN" sz="2400"/>
              <a:t>Đặc trưng (feature): là một cột trong bảng dữ liệu. </a:t>
            </a:r>
            <a:endParaRPr lang="en-US" sz="2400"/>
          </a:p>
          <a:p>
            <a:pPr algn="just">
              <a:spcBef>
                <a:spcPts val="0"/>
              </a:spcBef>
            </a:pPr>
            <a:r>
              <a:rPr lang="vi-VN" sz="2400"/>
              <a:t>Một số đặc trưng là dữ liệu quan sát được và một số là đặc trưng cần được dự đoán.</a:t>
            </a:r>
            <a:endParaRPr lang="en-US" sz="2400"/>
          </a:p>
          <a:p>
            <a:pPr algn="just">
              <a:spcBef>
                <a:spcPts val="0"/>
              </a:spcBef>
            </a:pPr>
            <a:r>
              <a:rPr lang="vi-VN" sz="2400"/>
              <a:t>Trong </a:t>
            </a:r>
            <a:r>
              <a:rPr lang="en-US" sz="2400"/>
              <a:t>ví dụ trên</a:t>
            </a:r>
            <a:r>
              <a:rPr lang="vi-VN" sz="2400"/>
              <a:t> 2 cột đầu (diện tích và số phòng ngủ) là đặc trưng quan sát, cột cuối cùng là đặc trưng cần dự đoán (giá căn hộ).</a:t>
            </a:r>
          </a:p>
        </p:txBody>
      </p:sp>
      <p:graphicFrame>
        <p:nvGraphicFramePr>
          <p:cNvPr id="5" name="Table 4">
            <a:extLst>
              <a:ext uri="{FF2B5EF4-FFF2-40B4-BE49-F238E27FC236}">
                <a16:creationId xmlns:a16="http://schemas.microsoft.com/office/drawing/2014/main" id="{3DBDF453-3FF2-40C8-9EED-218EADE64201}"/>
              </a:ext>
            </a:extLst>
          </p:cNvPr>
          <p:cNvGraphicFramePr>
            <a:graphicFrameLocks noGrp="1"/>
          </p:cNvGraphicFramePr>
          <p:nvPr>
            <p:extLst>
              <p:ext uri="{D42A27DB-BD31-4B8C-83A1-F6EECF244321}">
                <p14:modId xmlns:p14="http://schemas.microsoft.com/office/powerpoint/2010/main" val="750508642"/>
              </p:ext>
            </p:extLst>
          </p:nvPr>
        </p:nvGraphicFramePr>
        <p:xfrm>
          <a:off x="499732" y="3860800"/>
          <a:ext cx="8229600" cy="2311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313716181"/>
                    </a:ext>
                  </a:extLst>
                </a:gridCol>
                <a:gridCol w="2743200">
                  <a:extLst>
                    <a:ext uri="{9D8B030D-6E8A-4147-A177-3AD203B41FA5}">
                      <a16:colId xmlns:a16="http://schemas.microsoft.com/office/drawing/2014/main" val="2525333557"/>
                    </a:ext>
                  </a:extLst>
                </a:gridCol>
                <a:gridCol w="2743200">
                  <a:extLst>
                    <a:ext uri="{9D8B030D-6E8A-4147-A177-3AD203B41FA5}">
                      <a16:colId xmlns:a16="http://schemas.microsoft.com/office/drawing/2014/main" val="941919422"/>
                    </a:ext>
                  </a:extLst>
                </a:gridCol>
              </a:tblGrid>
              <a:tr h="370840">
                <a:tc>
                  <a:txBody>
                    <a:bodyPr/>
                    <a:lstStyle/>
                    <a:p>
                      <a:pPr algn="ctr"/>
                      <a:r>
                        <a:rPr lang="en-US" sz="2400"/>
                        <a:t>Diện tích</a:t>
                      </a:r>
                    </a:p>
                  </a:txBody>
                  <a:tcPr anchor="ctr">
                    <a:solidFill>
                      <a:schemeClr val="accent2">
                        <a:lumMod val="40000"/>
                        <a:lumOff val="60000"/>
                      </a:schemeClr>
                    </a:solidFill>
                  </a:tcPr>
                </a:tc>
                <a:tc>
                  <a:txBody>
                    <a:bodyPr/>
                    <a:lstStyle/>
                    <a:p>
                      <a:pPr algn="ctr"/>
                      <a:r>
                        <a:rPr lang="en-US" sz="2400"/>
                        <a:t>Số phòng ngủ</a:t>
                      </a:r>
                    </a:p>
                  </a:txBody>
                  <a:tcPr anchor="ctr">
                    <a:solidFill>
                      <a:schemeClr val="accent2">
                        <a:lumMod val="40000"/>
                        <a:lumOff val="60000"/>
                      </a:schemeClr>
                    </a:solidFill>
                  </a:tcPr>
                </a:tc>
                <a:tc>
                  <a:txBody>
                    <a:bodyPr/>
                    <a:lstStyle/>
                    <a:p>
                      <a:pPr algn="ctr"/>
                      <a:r>
                        <a:rPr lang="en-US" sz="2400"/>
                        <a:t>Giá ngôi nhà</a:t>
                      </a:r>
                    </a:p>
                  </a:txBody>
                  <a:tcPr anchor="ctr">
                    <a:solidFill>
                      <a:schemeClr val="accent2">
                        <a:lumMod val="40000"/>
                        <a:lumOff val="60000"/>
                      </a:schemeClr>
                    </a:solidFill>
                  </a:tcPr>
                </a:tc>
                <a:extLst>
                  <a:ext uri="{0D108BD9-81ED-4DB2-BD59-A6C34878D82A}">
                    <a16:rowId xmlns:a16="http://schemas.microsoft.com/office/drawing/2014/main" val="689690327"/>
                  </a:ext>
                </a:extLst>
              </a:tr>
              <a:tr h="370840">
                <a:tc>
                  <a:txBody>
                    <a:bodyPr/>
                    <a:lstStyle/>
                    <a:p>
                      <a:pPr algn="ctr"/>
                      <a:r>
                        <a:rPr lang="en-US" sz="2400">
                          <a:effectLst/>
                          <a:latin typeface="Times New Roman" panose="02020603050405020304" pitchFamily="18" charset="0"/>
                        </a:rPr>
                        <a:t>2104</a:t>
                      </a:r>
                      <a:endParaRPr lang="en-US" sz="2400">
                        <a:effectLst/>
                      </a:endParaRPr>
                    </a:p>
                  </a:txBody>
                  <a:tcPr marL="68580" marR="68580" marT="0" marB="0"/>
                </a:tc>
                <a:tc>
                  <a:txBody>
                    <a:bodyPr/>
                    <a:lstStyle/>
                    <a:p>
                      <a:pPr algn="ctr"/>
                      <a:r>
                        <a:rPr lang="en-US" sz="2400">
                          <a:effectLst/>
                          <a:latin typeface="Times New Roman" panose="02020603050405020304" pitchFamily="18" charset="0"/>
                        </a:rPr>
                        <a:t>3</a:t>
                      </a:r>
                      <a:endParaRPr lang="en-US" sz="2400">
                        <a:effectLst/>
                      </a:endParaRPr>
                    </a:p>
                  </a:txBody>
                  <a:tcPr marL="68580" marR="68580" marT="0" marB="0"/>
                </a:tc>
                <a:tc>
                  <a:txBody>
                    <a:bodyPr/>
                    <a:lstStyle/>
                    <a:p>
                      <a:pPr algn="ctr"/>
                      <a:r>
                        <a:rPr lang="en-US" sz="2400">
                          <a:effectLst/>
                          <a:latin typeface="Times New Roman" panose="02020603050405020304" pitchFamily="18" charset="0"/>
                        </a:rPr>
                        <a:t>399900</a:t>
                      </a:r>
                      <a:endParaRPr lang="en-US" sz="2400">
                        <a:effectLst/>
                      </a:endParaRPr>
                    </a:p>
                  </a:txBody>
                  <a:tcPr marL="68580" marR="68580" marT="0" marB="0"/>
                </a:tc>
                <a:extLst>
                  <a:ext uri="{0D108BD9-81ED-4DB2-BD59-A6C34878D82A}">
                    <a16:rowId xmlns:a16="http://schemas.microsoft.com/office/drawing/2014/main" val="52094557"/>
                  </a:ext>
                </a:extLst>
              </a:tr>
              <a:tr h="370840">
                <a:tc>
                  <a:txBody>
                    <a:bodyPr/>
                    <a:lstStyle/>
                    <a:p>
                      <a:pPr algn="ctr"/>
                      <a:r>
                        <a:rPr lang="en-US" sz="2400">
                          <a:effectLst/>
                          <a:latin typeface="Times New Roman" panose="02020603050405020304" pitchFamily="18" charset="0"/>
                        </a:rPr>
                        <a:t>1600</a:t>
                      </a:r>
                      <a:endParaRPr lang="en-US" sz="2400">
                        <a:effectLst/>
                      </a:endParaRPr>
                    </a:p>
                  </a:txBody>
                  <a:tcPr marL="68580" marR="68580" marT="0" marB="0"/>
                </a:tc>
                <a:tc>
                  <a:txBody>
                    <a:bodyPr/>
                    <a:lstStyle/>
                    <a:p>
                      <a:pPr algn="ctr"/>
                      <a:r>
                        <a:rPr lang="en-US" sz="2400">
                          <a:effectLst/>
                          <a:latin typeface="Times New Roman" panose="02020603050405020304" pitchFamily="18" charset="0"/>
                        </a:rPr>
                        <a:t>3</a:t>
                      </a:r>
                      <a:endParaRPr lang="en-US" sz="2400">
                        <a:effectLst/>
                      </a:endParaRPr>
                    </a:p>
                  </a:txBody>
                  <a:tcPr marL="68580" marR="68580" marT="0" marB="0"/>
                </a:tc>
                <a:tc>
                  <a:txBody>
                    <a:bodyPr/>
                    <a:lstStyle/>
                    <a:p>
                      <a:pPr algn="ctr"/>
                      <a:r>
                        <a:rPr lang="en-US" sz="2400">
                          <a:effectLst/>
                          <a:latin typeface="Times New Roman" panose="02020603050405020304" pitchFamily="18" charset="0"/>
                        </a:rPr>
                        <a:t>329900</a:t>
                      </a:r>
                      <a:endParaRPr lang="en-US" sz="2400">
                        <a:effectLst/>
                      </a:endParaRPr>
                    </a:p>
                  </a:txBody>
                  <a:tcPr marL="68580" marR="68580" marT="0" marB="0"/>
                </a:tc>
                <a:extLst>
                  <a:ext uri="{0D108BD9-81ED-4DB2-BD59-A6C34878D82A}">
                    <a16:rowId xmlns:a16="http://schemas.microsoft.com/office/drawing/2014/main" val="2255215255"/>
                  </a:ext>
                </a:extLst>
              </a:tr>
              <a:tr h="370840">
                <a:tc>
                  <a:txBody>
                    <a:bodyPr/>
                    <a:lstStyle/>
                    <a:p>
                      <a:pPr algn="ctr"/>
                      <a:r>
                        <a:rPr lang="en-US" sz="2400">
                          <a:effectLst/>
                          <a:latin typeface="Times New Roman" panose="02020603050405020304" pitchFamily="18" charset="0"/>
                        </a:rPr>
                        <a:t>2400</a:t>
                      </a:r>
                      <a:endParaRPr lang="en-US" sz="2400">
                        <a:effectLst/>
                      </a:endParaRPr>
                    </a:p>
                  </a:txBody>
                  <a:tcPr marL="68580" marR="68580" marT="0" marB="0"/>
                </a:tc>
                <a:tc>
                  <a:txBody>
                    <a:bodyPr/>
                    <a:lstStyle/>
                    <a:p>
                      <a:pPr algn="ctr"/>
                      <a:r>
                        <a:rPr lang="en-US" sz="2400">
                          <a:effectLst/>
                          <a:latin typeface="Times New Roman" panose="02020603050405020304" pitchFamily="18" charset="0"/>
                        </a:rPr>
                        <a:t>3</a:t>
                      </a:r>
                      <a:endParaRPr lang="en-US" sz="2400">
                        <a:effectLst/>
                      </a:endParaRPr>
                    </a:p>
                  </a:txBody>
                  <a:tcPr marL="68580" marR="68580" marT="0" marB="0"/>
                </a:tc>
                <a:tc>
                  <a:txBody>
                    <a:bodyPr/>
                    <a:lstStyle/>
                    <a:p>
                      <a:pPr algn="ctr"/>
                      <a:r>
                        <a:rPr lang="en-US" sz="2400">
                          <a:effectLst/>
                          <a:latin typeface="Times New Roman" panose="02020603050405020304" pitchFamily="18" charset="0"/>
                        </a:rPr>
                        <a:t>369000</a:t>
                      </a:r>
                      <a:endParaRPr lang="en-US" sz="2400">
                        <a:effectLst/>
                      </a:endParaRPr>
                    </a:p>
                  </a:txBody>
                  <a:tcPr marL="68580" marR="68580" marT="0" marB="0"/>
                </a:tc>
                <a:extLst>
                  <a:ext uri="{0D108BD9-81ED-4DB2-BD59-A6C34878D82A}">
                    <a16:rowId xmlns:a16="http://schemas.microsoft.com/office/drawing/2014/main" val="3599941487"/>
                  </a:ext>
                </a:extLst>
              </a:tr>
              <a:tr h="370840">
                <a:tc>
                  <a:txBody>
                    <a:bodyPr/>
                    <a:lstStyle/>
                    <a:p>
                      <a:pPr algn="ctr"/>
                      <a:r>
                        <a:rPr lang="en-US" sz="2400">
                          <a:effectLst/>
                          <a:latin typeface="Times New Roman" panose="02020603050405020304" pitchFamily="18" charset="0"/>
                        </a:rPr>
                        <a:t>1416</a:t>
                      </a:r>
                      <a:endParaRPr lang="en-US" sz="2400">
                        <a:effectLst/>
                      </a:endParaRPr>
                    </a:p>
                  </a:txBody>
                  <a:tcPr marL="68580" marR="68580" marT="0" marB="0"/>
                </a:tc>
                <a:tc>
                  <a:txBody>
                    <a:bodyPr/>
                    <a:lstStyle/>
                    <a:p>
                      <a:pPr algn="ctr"/>
                      <a:r>
                        <a:rPr lang="en-US" sz="2400">
                          <a:effectLst/>
                          <a:latin typeface="Times New Roman" panose="02020603050405020304" pitchFamily="18" charset="0"/>
                        </a:rPr>
                        <a:t>2</a:t>
                      </a:r>
                      <a:endParaRPr lang="en-US" sz="2400">
                        <a:effectLst/>
                      </a:endParaRPr>
                    </a:p>
                  </a:txBody>
                  <a:tcPr marL="68580" marR="68580" marT="0" marB="0"/>
                </a:tc>
                <a:tc>
                  <a:txBody>
                    <a:bodyPr/>
                    <a:lstStyle/>
                    <a:p>
                      <a:pPr algn="ctr"/>
                      <a:r>
                        <a:rPr lang="en-US" sz="2400">
                          <a:effectLst/>
                          <a:latin typeface="Times New Roman" panose="02020603050405020304" pitchFamily="18" charset="0"/>
                        </a:rPr>
                        <a:t>232000</a:t>
                      </a:r>
                      <a:endParaRPr lang="en-US" sz="2400">
                        <a:effectLst/>
                      </a:endParaRPr>
                    </a:p>
                  </a:txBody>
                  <a:tcPr marL="68580" marR="68580" marT="0" marB="0"/>
                </a:tc>
                <a:extLst>
                  <a:ext uri="{0D108BD9-81ED-4DB2-BD59-A6C34878D82A}">
                    <a16:rowId xmlns:a16="http://schemas.microsoft.com/office/drawing/2014/main" val="895941332"/>
                  </a:ext>
                </a:extLst>
              </a:tr>
              <a:tr h="370840">
                <a:tc>
                  <a:txBody>
                    <a:bodyPr/>
                    <a:lstStyle/>
                    <a:p>
                      <a:pPr algn="ctr"/>
                      <a:r>
                        <a:rPr lang="en-US" sz="2400">
                          <a:effectLst/>
                        </a:rPr>
                        <a:t>…</a:t>
                      </a:r>
                    </a:p>
                  </a:txBody>
                  <a:tcPr marL="68580" marR="68580" marT="0" marB="0"/>
                </a:tc>
                <a:tc>
                  <a:txBody>
                    <a:bodyPr/>
                    <a:lstStyle/>
                    <a:p>
                      <a:pPr algn="ctr"/>
                      <a:r>
                        <a:rPr lang="en-US" sz="2400">
                          <a:effectLst/>
                        </a:rPr>
                        <a:t>…</a:t>
                      </a:r>
                    </a:p>
                  </a:txBody>
                  <a:tcPr marL="68580" marR="68580" marT="0" marB="0"/>
                </a:tc>
                <a:tc>
                  <a:txBody>
                    <a:bodyPr/>
                    <a:lstStyle/>
                    <a:p>
                      <a:pPr algn="ctr"/>
                      <a:r>
                        <a:rPr lang="en-US" sz="2400">
                          <a:effectLst/>
                        </a:rPr>
                        <a:t>…</a:t>
                      </a:r>
                    </a:p>
                  </a:txBody>
                  <a:tcPr marL="68580" marR="68580" marT="0" marB="0"/>
                </a:tc>
                <a:extLst>
                  <a:ext uri="{0D108BD9-81ED-4DB2-BD59-A6C34878D82A}">
                    <a16:rowId xmlns:a16="http://schemas.microsoft.com/office/drawing/2014/main" val="2725662771"/>
                  </a:ext>
                </a:extLst>
              </a:tr>
            </a:tbl>
          </a:graphicData>
        </a:graphic>
      </p:graphicFrame>
    </p:spTree>
    <p:extLst>
      <p:ext uri="{BB962C8B-B14F-4D97-AF65-F5344CB8AC3E}">
        <p14:creationId xmlns:p14="http://schemas.microsoft.com/office/powerpoint/2010/main" val="27893462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481C-D9E9-461D-A1BF-2D55C5BC5EA0}"/>
              </a:ext>
            </a:extLst>
          </p:cNvPr>
          <p:cNvSpPr>
            <a:spLocks noGrp="1"/>
          </p:cNvSpPr>
          <p:nvPr>
            <p:ph type="title"/>
          </p:nvPr>
        </p:nvSpPr>
        <p:spPr/>
        <p:txBody>
          <a:bodyPr/>
          <a:lstStyle/>
          <a:p>
            <a:r>
              <a:rPr lang="en-US"/>
              <a:t>Đặc tr</a:t>
            </a:r>
            <a:r>
              <a:rPr lang="vi-VN"/>
              <a:t>ư</a:t>
            </a:r>
            <a:r>
              <a:rPr lang="en-US"/>
              <a:t>ng – Feature</a:t>
            </a:r>
          </a:p>
        </p:txBody>
      </p:sp>
      <p:sp>
        <p:nvSpPr>
          <p:cNvPr id="3" name="Content Placeholder 2">
            <a:extLst>
              <a:ext uri="{FF2B5EF4-FFF2-40B4-BE49-F238E27FC236}">
                <a16:creationId xmlns:a16="http://schemas.microsoft.com/office/drawing/2014/main" id="{97B471E7-667D-444B-B712-F330B293B8C7}"/>
              </a:ext>
            </a:extLst>
          </p:cNvPr>
          <p:cNvSpPr>
            <a:spLocks noGrp="1"/>
          </p:cNvSpPr>
          <p:nvPr>
            <p:ph idx="1"/>
          </p:nvPr>
        </p:nvSpPr>
        <p:spPr/>
        <p:txBody>
          <a:bodyPr/>
          <a:lstStyle/>
          <a:p>
            <a:pPr algn="just"/>
            <a:r>
              <a:rPr lang="en-US" sz="2400"/>
              <a:t>A feature is an input variable.</a:t>
            </a:r>
          </a:p>
          <a:p>
            <a:pPr algn="just"/>
            <a:r>
              <a:rPr lang="en-US" sz="2400"/>
              <a:t>A simple machine learning project might use a single feature.</a:t>
            </a:r>
          </a:p>
          <a:p>
            <a:pPr algn="just"/>
            <a:r>
              <a:rPr lang="en-US" sz="2400"/>
              <a:t>A simple machine learning project might use a single feature, while a more sophisticated machine learning project could use millions of features, specified as: </a:t>
            </a:r>
            <a:br>
              <a:rPr lang="en-US" sz="2400"/>
            </a:br>
            <a:r>
              <a:rPr lang="en-US" sz="2400"/>
              <a:t>x = x</a:t>
            </a:r>
            <a:r>
              <a:rPr lang="en-US" sz="2400" baseline="-25000"/>
              <a:t>1</a:t>
            </a:r>
            <a:r>
              <a:rPr lang="en-US" sz="2400"/>
              <a:t>, x</a:t>
            </a:r>
            <a:r>
              <a:rPr lang="en-US" sz="2400" baseline="-25000"/>
              <a:t>2</a:t>
            </a:r>
            <a:r>
              <a:rPr lang="en-US" sz="2400"/>
              <a:t>, x</a:t>
            </a:r>
            <a:r>
              <a:rPr lang="en-US" sz="2400" baseline="-25000"/>
              <a:t>3</a:t>
            </a:r>
            <a:r>
              <a:rPr lang="en-US" sz="2400"/>
              <a:t>, …,x</a:t>
            </a:r>
            <a:r>
              <a:rPr lang="en-US" sz="2400" baseline="-25000"/>
              <a:t>n</a:t>
            </a:r>
            <a:r>
              <a:rPr lang="en-US" sz="2400"/>
              <a:t>.</a:t>
            </a:r>
          </a:p>
          <a:p>
            <a:pPr algn="just">
              <a:spcBef>
                <a:spcPts val="0"/>
              </a:spcBef>
            </a:pPr>
            <a:r>
              <a:rPr lang="en-US" sz="2400"/>
              <a:t>Feature types</a:t>
            </a:r>
          </a:p>
          <a:p>
            <a:pPr lvl="1" algn="just">
              <a:spcBef>
                <a:spcPts val="0"/>
              </a:spcBef>
            </a:pPr>
            <a:r>
              <a:rPr lang="en-US" sz="2400"/>
              <a:t>Numeric</a:t>
            </a:r>
          </a:p>
          <a:p>
            <a:pPr lvl="1" algn="just">
              <a:spcBef>
                <a:spcPts val="0"/>
              </a:spcBef>
            </a:pPr>
            <a:r>
              <a:rPr lang="en-US" sz="2400"/>
              <a:t>Nominal</a:t>
            </a:r>
          </a:p>
        </p:txBody>
      </p:sp>
    </p:spTree>
    <p:extLst>
      <p:ext uri="{BB962C8B-B14F-4D97-AF65-F5344CB8AC3E}">
        <p14:creationId xmlns:p14="http://schemas.microsoft.com/office/powerpoint/2010/main" val="361901861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91E3-B2F7-47B3-A82B-75B6C88D9AF0}"/>
              </a:ext>
            </a:extLst>
          </p:cNvPr>
          <p:cNvSpPr>
            <a:spLocks noGrp="1"/>
          </p:cNvSpPr>
          <p:nvPr>
            <p:ph type="title"/>
          </p:nvPr>
        </p:nvSpPr>
        <p:spPr/>
        <p:txBody>
          <a:bodyPr/>
          <a:lstStyle/>
          <a:p>
            <a:r>
              <a:rPr lang="en-US"/>
              <a:t>Đặc tr</a:t>
            </a:r>
            <a:r>
              <a:rPr lang="vi-VN"/>
              <a:t>ư</a:t>
            </a:r>
            <a:r>
              <a:rPr lang="en-US"/>
              <a:t>ng – Feature</a:t>
            </a:r>
          </a:p>
        </p:txBody>
      </p:sp>
      <p:sp>
        <p:nvSpPr>
          <p:cNvPr id="3" name="Content Placeholder 2">
            <a:extLst>
              <a:ext uri="{FF2B5EF4-FFF2-40B4-BE49-F238E27FC236}">
                <a16:creationId xmlns:a16="http://schemas.microsoft.com/office/drawing/2014/main" id="{7080E8CA-5CA8-4847-8291-FB08982CB9E7}"/>
              </a:ext>
            </a:extLst>
          </p:cNvPr>
          <p:cNvSpPr>
            <a:spLocks noGrp="1"/>
          </p:cNvSpPr>
          <p:nvPr>
            <p:ph idx="1"/>
          </p:nvPr>
        </p:nvSpPr>
        <p:spPr/>
        <p:txBody>
          <a:bodyPr/>
          <a:lstStyle/>
          <a:p>
            <a:pPr algn="just"/>
            <a:r>
              <a:rPr lang="en-US" sz="2400"/>
              <a:t>Feature Normalization</a:t>
            </a:r>
          </a:p>
          <a:p>
            <a:pPr lvl="1" algn="just"/>
            <a:r>
              <a:rPr lang="en-US" sz="2400"/>
              <a:t>Algorithms such as SVMs or neural networks have numerical problems if features are very different ranges</a:t>
            </a:r>
          </a:p>
          <a:p>
            <a:pPr lvl="1" algn="just"/>
            <a:r>
              <a:rPr lang="en-US" sz="2400"/>
              <a:t>Typically, min-max normalization to the [0, 1] interval.</a:t>
            </a:r>
          </a:p>
          <a:p>
            <a:pPr lvl="1" algn="just"/>
            <a:r>
              <a:rPr lang="en-US" sz="2400"/>
              <a:t>[-1, 1] interval also common, e.g., in Multi-Layer Perceptrons.</a:t>
            </a:r>
          </a:p>
          <a:p>
            <a:pPr lvl="1" algn="just"/>
            <a:r>
              <a:rPr lang="en-US" sz="2400"/>
              <a:t>Other possibilities: z-score normalization.</a:t>
            </a:r>
          </a:p>
        </p:txBody>
      </p:sp>
    </p:spTree>
    <p:extLst>
      <p:ext uri="{BB962C8B-B14F-4D97-AF65-F5344CB8AC3E}">
        <p14:creationId xmlns:p14="http://schemas.microsoft.com/office/powerpoint/2010/main" val="275080035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C38F1-05FE-4947-B6CF-EFF29175ED61}"/>
              </a:ext>
            </a:extLst>
          </p:cNvPr>
          <p:cNvSpPr>
            <a:spLocks noGrp="1"/>
          </p:cNvSpPr>
          <p:nvPr>
            <p:ph type="title"/>
          </p:nvPr>
        </p:nvSpPr>
        <p:spPr/>
        <p:txBody>
          <a:bodyPr/>
          <a:lstStyle/>
          <a:p>
            <a:r>
              <a:rPr lang="en-US" sz="3600"/>
              <a:t>K – FOLD </a:t>
            </a:r>
          </a:p>
        </p:txBody>
      </p:sp>
      <p:sp>
        <p:nvSpPr>
          <p:cNvPr id="5" name="Text Placeholder 4">
            <a:extLst>
              <a:ext uri="{FF2B5EF4-FFF2-40B4-BE49-F238E27FC236}">
                <a16:creationId xmlns:a16="http://schemas.microsoft.com/office/drawing/2014/main" id="{7461CAA6-74BD-4E06-B103-4E900CC4DDFF}"/>
              </a:ext>
            </a:extLst>
          </p:cNvPr>
          <p:cNvSpPr>
            <a:spLocks noGrp="1"/>
          </p:cNvSpPr>
          <p:nvPr>
            <p:ph type="body" idx="1"/>
          </p:nvPr>
        </p:nvSpPr>
        <p:spPr/>
        <p:txBody>
          <a:bodyPr/>
          <a:lstStyle/>
          <a:p>
            <a:r>
              <a:rPr lang="en-US"/>
              <a:t>K-fold Cross-Validation</a:t>
            </a:r>
          </a:p>
        </p:txBody>
      </p:sp>
    </p:spTree>
    <p:extLst>
      <p:ext uri="{BB962C8B-B14F-4D97-AF65-F5344CB8AC3E}">
        <p14:creationId xmlns:p14="http://schemas.microsoft.com/office/powerpoint/2010/main" val="411051849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7FCF-73D0-4D94-BF20-0D574D3B5FC1}"/>
              </a:ext>
            </a:extLst>
          </p:cNvPr>
          <p:cNvSpPr>
            <a:spLocks noGrp="1"/>
          </p:cNvSpPr>
          <p:nvPr>
            <p:ph type="title"/>
          </p:nvPr>
        </p:nvSpPr>
        <p:spPr/>
        <p:txBody>
          <a:bodyPr/>
          <a:lstStyle/>
          <a:p>
            <a:r>
              <a:rPr lang="en-US"/>
              <a:t>K-fold Cross-Validation</a:t>
            </a:r>
          </a:p>
        </p:txBody>
      </p:sp>
      <p:sp>
        <p:nvSpPr>
          <p:cNvPr id="3" name="Content Placeholder 2">
            <a:extLst>
              <a:ext uri="{FF2B5EF4-FFF2-40B4-BE49-F238E27FC236}">
                <a16:creationId xmlns:a16="http://schemas.microsoft.com/office/drawing/2014/main" id="{DCAC68DA-99FD-4054-8643-B50636CE8CE4}"/>
              </a:ext>
            </a:extLst>
          </p:cNvPr>
          <p:cNvSpPr>
            <a:spLocks noGrp="1"/>
          </p:cNvSpPr>
          <p:nvPr>
            <p:ph idx="1"/>
          </p:nvPr>
        </p:nvSpPr>
        <p:spPr/>
        <p:txBody>
          <a:bodyPr/>
          <a:lstStyle/>
          <a:p>
            <a:r>
              <a:rPr lang="en-US" sz="2400"/>
              <a:t>Repeated Stratified K-fold Cross-Validation</a:t>
            </a:r>
          </a:p>
          <a:p>
            <a:pPr lvl="1"/>
            <a:r>
              <a:rPr lang="en-US" sz="2400"/>
              <a:t>Idea</a:t>
            </a:r>
          </a:p>
          <a:p>
            <a:pPr marL="1314450" lvl="2" indent="-457200">
              <a:buFont typeface="+mj-lt"/>
              <a:buAutoNum type="arabicPeriod"/>
            </a:pPr>
            <a:r>
              <a:rPr lang="en-US"/>
              <a:t>Randomly separate the entire set into a number of stratified k equal-size folds (partitions)</a:t>
            </a:r>
          </a:p>
          <a:p>
            <a:pPr marL="1314450" lvl="2" indent="-457200">
              <a:buFont typeface="+mj-lt"/>
              <a:buAutoNum type="arabicPeriod"/>
            </a:pPr>
            <a:r>
              <a:rPr lang="en-US"/>
              <a:t>Train using k-1 folds, test using the remaining fold</a:t>
            </a:r>
          </a:p>
          <a:p>
            <a:pPr marL="1314450" lvl="2" indent="-457200">
              <a:buFont typeface="+mj-lt"/>
              <a:buAutoNum type="arabicPeriod"/>
            </a:pPr>
            <a:r>
              <a:rPr lang="en-US"/>
              <a:t>Repeat training and testing (step 2) k times, alternating each fold in the test set</a:t>
            </a:r>
          </a:p>
          <a:p>
            <a:pPr marL="1314450" lvl="2" indent="-457200">
              <a:buFont typeface="+mj-lt"/>
              <a:buAutoNum type="arabicPeriod"/>
            </a:pPr>
            <a:r>
              <a:rPr lang="en-US"/>
              <a:t>Repeat steps 1 to 3 a number of times (reshuffle and restratify data) Typically, 10 to 20 times.</a:t>
            </a:r>
          </a:p>
          <a:p>
            <a:pPr marL="1314450" lvl="2" indent="-457200">
              <a:buFont typeface="+mj-lt"/>
              <a:buAutoNum type="arabicPeriod"/>
            </a:pPr>
            <a:r>
              <a:rPr lang="en-US"/>
              <a:t>Average the results.</a:t>
            </a:r>
            <a:endParaRPr lang="en-US">
              <a:latin typeface="+mj-lt"/>
            </a:endParaRPr>
          </a:p>
        </p:txBody>
      </p:sp>
    </p:spTree>
    <p:extLst>
      <p:ext uri="{BB962C8B-B14F-4D97-AF65-F5344CB8AC3E}">
        <p14:creationId xmlns:p14="http://schemas.microsoft.com/office/powerpoint/2010/main" val="329312571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5D71-1C2E-4494-B187-5E1269E49A3F}"/>
              </a:ext>
            </a:extLst>
          </p:cNvPr>
          <p:cNvSpPr>
            <a:spLocks noGrp="1"/>
          </p:cNvSpPr>
          <p:nvPr>
            <p:ph type="title"/>
          </p:nvPr>
        </p:nvSpPr>
        <p:spPr/>
        <p:txBody>
          <a:bodyPr/>
          <a:lstStyle/>
          <a:p>
            <a:r>
              <a:rPr lang="en-US"/>
              <a:t>K-fold Cross-Validation</a:t>
            </a:r>
          </a:p>
        </p:txBody>
      </p:sp>
      <p:sp>
        <p:nvSpPr>
          <p:cNvPr id="3" name="Content Placeholder 2">
            <a:extLst>
              <a:ext uri="{FF2B5EF4-FFF2-40B4-BE49-F238E27FC236}">
                <a16:creationId xmlns:a16="http://schemas.microsoft.com/office/drawing/2014/main" id="{C82A290F-7288-4D6E-BF78-C5196801E3C0}"/>
              </a:ext>
            </a:extLst>
          </p:cNvPr>
          <p:cNvSpPr>
            <a:spLocks noGrp="1"/>
          </p:cNvSpPr>
          <p:nvPr>
            <p:ph idx="1"/>
          </p:nvPr>
        </p:nvSpPr>
        <p:spPr/>
        <p:txBody>
          <a:bodyPr/>
          <a:lstStyle/>
          <a:p>
            <a:r>
              <a:rPr lang="en-US" sz="2400"/>
              <a:t>Repeated Stratified K-fold Cross-Validation</a:t>
            </a:r>
          </a:p>
          <a:p>
            <a:pPr lvl="1"/>
            <a:r>
              <a:rPr lang="en-US" sz="2400"/>
              <a:t>Recommended k</a:t>
            </a:r>
          </a:p>
          <a:p>
            <a:pPr lvl="2"/>
            <a:r>
              <a:rPr lang="en-US"/>
              <a:t>High k: lower bias, higher variance</a:t>
            </a:r>
          </a:p>
          <a:p>
            <a:pPr lvl="2"/>
            <a:r>
              <a:rPr lang="en-US"/>
              <a:t>Low k: higher bias, lower variance</a:t>
            </a:r>
          </a:p>
          <a:p>
            <a:pPr lvl="2"/>
            <a:r>
              <a:rPr lang="en-US"/>
              <a:t>Typically, k = 10, 10-fold cross validation</a:t>
            </a:r>
          </a:p>
          <a:p>
            <a:pPr lvl="3">
              <a:buFont typeface="Wingdings" panose="05000000000000000000" pitchFamily="2" charset="2"/>
              <a:buChar char="Ø"/>
            </a:pPr>
            <a:r>
              <a:rPr lang="en-US" sz="2400"/>
              <a:t>Mostly, empirical result.</a:t>
            </a:r>
          </a:p>
          <a:p>
            <a:pPr lvl="3">
              <a:buFont typeface="Wingdings" panose="05000000000000000000" pitchFamily="2" charset="2"/>
              <a:buChar char="Ø"/>
            </a:pPr>
            <a:r>
              <a:rPr lang="en-US" sz="2400"/>
              <a:t>Good bias-variance trade-off.</a:t>
            </a:r>
          </a:p>
        </p:txBody>
      </p:sp>
    </p:spTree>
    <p:extLst>
      <p:ext uri="{BB962C8B-B14F-4D97-AF65-F5344CB8AC3E}">
        <p14:creationId xmlns:p14="http://schemas.microsoft.com/office/powerpoint/2010/main" val="98325364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C38F1-05FE-4947-B6CF-EFF29175ED61}"/>
              </a:ext>
            </a:extLst>
          </p:cNvPr>
          <p:cNvSpPr>
            <a:spLocks noGrp="1"/>
          </p:cNvSpPr>
          <p:nvPr>
            <p:ph type="title"/>
          </p:nvPr>
        </p:nvSpPr>
        <p:spPr/>
        <p:txBody>
          <a:bodyPr/>
          <a:lstStyle/>
          <a:p>
            <a:r>
              <a:rPr lang="en-US" altLang="zh-TW" sz="3600" cap="none">
                <a:latin typeface="+mj-ea"/>
              </a:rPr>
              <a:t>COMMONLY USED DATASETS FOR ML</a:t>
            </a:r>
            <a:endParaRPr lang="en-US" sz="3600"/>
          </a:p>
        </p:txBody>
      </p:sp>
      <p:sp>
        <p:nvSpPr>
          <p:cNvPr id="5" name="Text Placeholder 4">
            <a:extLst>
              <a:ext uri="{FF2B5EF4-FFF2-40B4-BE49-F238E27FC236}">
                <a16:creationId xmlns:a16="http://schemas.microsoft.com/office/drawing/2014/main" id="{7461CAA6-74BD-4E06-B103-4E900CC4DDFF}"/>
              </a:ext>
            </a:extLst>
          </p:cNvPr>
          <p:cNvSpPr>
            <a:spLocks noGrp="1"/>
          </p:cNvSpPr>
          <p:nvPr>
            <p:ph type="body" idx="1"/>
          </p:nvPr>
        </p:nvSpPr>
        <p:spPr/>
        <p:txBody>
          <a:bodyPr/>
          <a:lstStyle/>
          <a:p>
            <a:r>
              <a:rPr lang="en-US" altLang="zh-TW">
                <a:latin typeface="+mj-ea"/>
              </a:rPr>
              <a:t>Commonly used datasets for ML</a:t>
            </a:r>
            <a:endParaRPr lang="en-US"/>
          </a:p>
        </p:txBody>
      </p:sp>
    </p:spTree>
    <p:extLst>
      <p:ext uri="{BB962C8B-B14F-4D97-AF65-F5344CB8AC3E}">
        <p14:creationId xmlns:p14="http://schemas.microsoft.com/office/powerpoint/2010/main" val="5486154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C38F1-05FE-4947-B6CF-EFF29175ED61}"/>
              </a:ext>
            </a:extLst>
          </p:cNvPr>
          <p:cNvSpPr>
            <a:spLocks noGrp="1"/>
          </p:cNvSpPr>
          <p:nvPr>
            <p:ph type="title"/>
          </p:nvPr>
        </p:nvSpPr>
        <p:spPr/>
        <p:txBody>
          <a:bodyPr/>
          <a:lstStyle/>
          <a:p>
            <a:r>
              <a:rPr lang="en-US" sz="3600"/>
              <a:t>Đ</a:t>
            </a:r>
            <a:r>
              <a:rPr lang="vi-VN" sz="3600"/>
              <a:t>Ơ</a:t>
            </a:r>
            <a:r>
              <a:rPr lang="en-US" sz="3600"/>
              <a:t>N VỊ THÔNG TIN</a:t>
            </a:r>
          </a:p>
        </p:txBody>
      </p:sp>
      <p:sp>
        <p:nvSpPr>
          <p:cNvPr id="5" name="Text Placeholder 4">
            <a:extLst>
              <a:ext uri="{FF2B5EF4-FFF2-40B4-BE49-F238E27FC236}">
                <a16:creationId xmlns:a16="http://schemas.microsoft.com/office/drawing/2014/main" id="{7461CAA6-74BD-4E06-B103-4E900CC4DDFF}"/>
              </a:ext>
            </a:extLst>
          </p:cNvPr>
          <p:cNvSpPr>
            <a:spLocks noGrp="1"/>
          </p:cNvSpPr>
          <p:nvPr>
            <p:ph type="body" idx="1"/>
          </p:nvPr>
        </p:nvSpPr>
        <p:spPr/>
        <p:txBody>
          <a:bodyPr/>
          <a:lstStyle/>
          <a:p>
            <a:r>
              <a:rPr lang="en-US"/>
              <a:t>Units of information</a:t>
            </a:r>
          </a:p>
        </p:txBody>
      </p:sp>
    </p:spTree>
    <p:extLst>
      <p:ext uri="{BB962C8B-B14F-4D97-AF65-F5344CB8AC3E}">
        <p14:creationId xmlns:p14="http://schemas.microsoft.com/office/powerpoint/2010/main" val="201660464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A08D-3E87-4C1B-8BDD-63A5B1CE2339}"/>
              </a:ext>
            </a:extLst>
          </p:cNvPr>
          <p:cNvSpPr>
            <a:spLocks noGrp="1"/>
          </p:cNvSpPr>
          <p:nvPr>
            <p:ph type="title"/>
          </p:nvPr>
        </p:nvSpPr>
        <p:spPr/>
        <p:txBody>
          <a:bodyPr/>
          <a:lstStyle/>
          <a:p>
            <a:r>
              <a:rPr lang="en-US" altLang="zh-TW"/>
              <a:t>UCI Dataset: Iris</a:t>
            </a:r>
            <a:endParaRPr lang="en-US"/>
          </a:p>
        </p:txBody>
      </p:sp>
      <p:sp>
        <p:nvSpPr>
          <p:cNvPr id="3" name="Content Placeholder 2">
            <a:extLst>
              <a:ext uri="{FF2B5EF4-FFF2-40B4-BE49-F238E27FC236}">
                <a16:creationId xmlns:a16="http://schemas.microsoft.com/office/drawing/2014/main" id="{FF3C9E93-6ACB-4DC1-BE16-C48CA17EFAD6}"/>
              </a:ext>
            </a:extLst>
          </p:cNvPr>
          <p:cNvSpPr>
            <a:spLocks noGrp="1"/>
          </p:cNvSpPr>
          <p:nvPr>
            <p:ph idx="1"/>
          </p:nvPr>
        </p:nvSpPr>
        <p:spPr/>
        <p:txBody>
          <a:bodyPr/>
          <a:lstStyle/>
          <a:p>
            <a:pPr>
              <a:spcBef>
                <a:spcPts val="0"/>
              </a:spcBef>
            </a:pPr>
            <a:r>
              <a:rPr lang="en-US" altLang="zh-TW" sz="2400"/>
              <a:t>Source</a:t>
            </a:r>
          </a:p>
          <a:p>
            <a:pPr lvl="1">
              <a:spcBef>
                <a:spcPts val="0"/>
              </a:spcBef>
            </a:pPr>
            <a:r>
              <a:rPr lang="en-US" altLang="zh-TW" sz="2400"/>
              <a:t>R.A. Fisher, 1936</a:t>
            </a:r>
          </a:p>
          <a:p>
            <a:pPr>
              <a:spcBef>
                <a:spcPts val="0"/>
              </a:spcBef>
            </a:pPr>
            <a:r>
              <a:rPr lang="en-US" altLang="zh-TW" sz="2400"/>
              <a:t>Goal</a:t>
            </a:r>
          </a:p>
          <a:p>
            <a:pPr lvl="1">
              <a:spcBef>
                <a:spcPts val="0"/>
              </a:spcBef>
            </a:pPr>
            <a:r>
              <a:rPr lang="en-US" altLang="zh-TW" sz="2400"/>
              <a:t>Predict the types of iris in Hawaii</a:t>
            </a:r>
          </a:p>
          <a:p>
            <a:pPr>
              <a:spcBef>
                <a:spcPts val="0"/>
              </a:spcBef>
            </a:pPr>
            <a:r>
              <a:rPr lang="en-US" altLang="zh-TW" sz="2400"/>
              <a:t>Dataset specs</a:t>
            </a:r>
          </a:p>
          <a:p>
            <a:pPr lvl="1">
              <a:spcBef>
                <a:spcPts val="0"/>
              </a:spcBef>
            </a:pPr>
            <a:r>
              <a:rPr lang="en-US" altLang="zh-TW" sz="2400"/>
              <a:t>150 instances, 3 classes</a:t>
            </a:r>
          </a:p>
          <a:p>
            <a:pPr lvl="1">
              <a:spcBef>
                <a:spcPts val="0"/>
              </a:spcBef>
            </a:pPr>
            <a:r>
              <a:rPr lang="en-US" altLang="zh-TW" sz="2400"/>
              <a:t>4 attributes (features)</a:t>
            </a:r>
          </a:p>
          <a:p>
            <a:pPr lvl="2">
              <a:spcBef>
                <a:spcPts val="0"/>
              </a:spcBef>
            </a:pPr>
            <a:r>
              <a:rPr lang="en-US" altLang="zh-TW"/>
              <a:t>sepal length</a:t>
            </a:r>
          </a:p>
          <a:p>
            <a:pPr lvl="2">
              <a:spcBef>
                <a:spcPts val="0"/>
              </a:spcBef>
            </a:pPr>
            <a:r>
              <a:rPr lang="en-US" altLang="zh-TW"/>
              <a:t>sepal width</a:t>
            </a:r>
          </a:p>
          <a:p>
            <a:pPr lvl="2">
              <a:spcBef>
                <a:spcPts val="0"/>
              </a:spcBef>
            </a:pPr>
            <a:r>
              <a:rPr lang="en-US" altLang="zh-TW"/>
              <a:t>petal length</a:t>
            </a:r>
          </a:p>
          <a:p>
            <a:pPr lvl="2">
              <a:spcBef>
                <a:spcPts val="0"/>
              </a:spcBef>
            </a:pPr>
            <a:r>
              <a:rPr lang="en-US" altLang="zh-TW"/>
              <a:t>petal width</a:t>
            </a:r>
            <a:endParaRPr lang="en-US" sz="2400"/>
          </a:p>
        </p:txBody>
      </p:sp>
      <p:pic>
        <p:nvPicPr>
          <p:cNvPr id="4" name="Picture 5" descr="http://t1.gstatic.com/images?q=tbn:ANd9GcTrtbhyUu4LHGgUjdfiJKR1yT5xeuAr2ot_CTJbjlyfOd_qf7U&amp;t=1&amp;usg=__KNjTeFKBc6w-h3ZhK9_TnYfaZLE=">
            <a:extLst>
              <a:ext uri="{FF2B5EF4-FFF2-40B4-BE49-F238E27FC236}">
                <a16:creationId xmlns:a16="http://schemas.microsoft.com/office/drawing/2014/main" id="{603D0662-58FB-4703-8E75-B6C0E279D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3575" y="3276600"/>
            <a:ext cx="282613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957282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7F33-FD03-40C2-B999-1DA07AB9C269}"/>
              </a:ext>
            </a:extLst>
          </p:cNvPr>
          <p:cNvSpPr>
            <a:spLocks noGrp="1"/>
          </p:cNvSpPr>
          <p:nvPr>
            <p:ph type="title"/>
          </p:nvPr>
        </p:nvSpPr>
        <p:spPr/>
        <p:txBody>
          <a:bodyPr/>
          <a:lstStyle/>
          <a:p>
            <a:r>
              <a:rPr lang="en-US" altLang="zh-TW"/>
              <a:t>UCI Dataset: Wine</a:t>
            </a:r>
            <a:endParaRPr lang="en-US"/>
          </a:p>
        </p:txBody>
      </p:sp>
      <p:sp>
        <p:nvSpPr>
          <p:cNvPr id="3" name="Content Placeholder 2">
            <a:extLst>
              <a:ext uri="{FF2B5EF4-FFF2-40B4-BE49-F238E27FC236}">
                <a16:creationId xmlns:a16="http://schemas.microsoft.com/office/drawing/2014/main" id="{E99F13DF-A72A-48AB-B172-4DA0E0F4E637}"/>
              </a:ext>
            </a:extLst>
          </p:cNvPr>
          <p:cNvSpPr>
            <a:spLocks noGrp="1"/>
          </p:cNvSpPr>
          <p:nvPr>
            <p:ph idx="1"/>
          </p:nvPr>
        </p:nvSpPr>
        <p:spPr/>
        <p:txBody>
          <a:bodyPr/>
          <a:lstStyle/>
          <a:p>
            <a:r>
              <a:rPr lang="en-US" altLang="zh-TW" sz="2400"/>
              <a:t>Source</a:t>
            </a:r>
          </a:p>
          <a:p>
            <a:pPr lvl="1"/>
            <a:r>
              <a:rPr lang="en-US" altLang="zh-TW" sz="2400"/>
              <a:t>Institute of Pharmaceutical and Food Analysis and Technologies, Via Brigata Salerno, 16147 Genoa, Italy.</a:t>
            </a:r>
          </a:p>
          <a:p>
            <a:r>
              <a:rPr lang="en-US" altLang="zh-TW" sz="2400"/>
              <a:t>Goal</a:t>
            </a:r>
          </a:p>
          <a:p>
            <a:pPr lvl="1"/>
            <a:r>
              <a:rPr lang="en-US" altLang="zh-TW" sz="2400"/>
              <a:t>Using 13 chemical constituents to determine the origin of wines</a:t>
            </a:r>
          </a:p>
          <a:p>
            <a:r>
              <a:rPr lang="en-US" altLang="zh-TW" sz="2400"/>
              <a:t>Dataset specs</a:t>
            </a:r>
          </a:p>
          <a:p>
            <a:pPr lvl="1"/>
            <a:r>
              <a:rPr lang="en-US" altLang="zh-TW" sz="2400"/>
              <a:t>178 instances, 3 classes, 13 attributes</a:t>
            </a:r>
            <a:endParaRPr lang="en-US" sz="2400"/>
          </a:p>
        </p:txBody>
      </p:sp>
      <p:pic>
        <p:nvPicPr>
          <p:cNvPr id="4" name="Picture 11" descr="http://t3.gstatic.com/images?q=tbn:ANd9GcTwN-HavcyrlB9yXpvIuoZ58cCzO_cpyJQn5qK74p9TXPeC8sM&amp;t=1&amp;h=188&amp;w=197&amp;usg=__ZvoIdpHZBlC1-bQVvGjx32UFRjI=">
            <a:extLst>
              <a:ext uri="{FF2B5EF4-FFF2-40B4-BE49-F238E27FC236}">
                <a16:creationId xmlns:a16="http://schemas.microsoft.com/office/drawing/2014/main" id="{CD28BE3A-BD5B-4226-95CA-E1AFE859C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775" y="4191000"/>
            <a:ext cx="187642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09554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3B20-1207-493D-9660-870418B55763}"/>
              </a:ext>
            </a:extLst>
          </p:cNvPr>
          <p:cNvSpPr>
            <a:spLocks noGrp="1"/>
          </p:cNvSpPr>
          <p:nvPr>
            <p:ph type="title"/>
          </p:nvPr>
        </p:nvSpPr>
        <p:spPr/>
        <p:txBody>
          <a:bodyPr/>
          <a:lstStyle/>
          <a:p>
            <a:r>
              <a:rPr lang="en-US" altLang="zh-TW"/>
              <a:t>UCI Dataset: Abalone</a:t>
            </a:r>
            <a:endParaRPr lang="en-US"/>
          </a:p>
        </p:txBody>
      </p:sp>
      <p:sp>
        <p:nvSpPr>
          <p:cNvPr id="3" name="Content Placeholder 2">
            <a:extLst>
              <a:ext uri="{FF2B5EF4-FFF2-40B4-BE49-F238E27FC236}">
                <a16:creationId xmlns:a16="http://schemas.microsoft.com/office/drawing/2014/main" id="{6BBCC752-6537-4ED7-BF98-421E9D21AF12}"/>
              </a:ext>
            </a:extLst>
          </p:cNvPr>
          <p:cNvSpPr>
            <a:spLocks noGrp="1"/>
          </p:cNvSpPr>
          <p:nvPr>
            <p:ph idx="1"/>
          </p:nvPr>
        </p:nvSpPr>
        <p:spPr/>
        <p:txBody>
          <a:bodyPr/>
          <a:lstStyle/>
          <a:p>
            <a:pPr>
              <a:spcBef>
                <a:spcPts val="0"/>
              </a:spcBef>
            </a:pPr>
            <a:r>
              <a:rPr lang="en-US" altLang="zh-TW" sz="2400"/>
              <a:t>Source</a:t>
            </a:r>
          </a:p>
          <a:p>
            <a:pPr lvl="1">
              <a:spcBef>
                <a:spcPts val="0"/>
              </a:spcBef>
            </a:pPr>
            <a:r>
              <a:rPr lang="en-US" altLang="zh-TW" sz="2400"/>
              <a:t>Dept. of Primary Industry and FIsheries, Tasmania, Australia</a:t>
            </a:r>
          </a:p>
          <a:p>
            <a:pPr>
              <a:spcBef>
                <a:spcPts val="0"/>
              </a:spcBef>
            </a:pPr>
            <a:r>
              <a:rPr lang="en-US" altLang="zh-TW" sz="2400"/>
              <a:t>Goal</a:t>
            </a:r>
          </a:p>
          <a:p>
            <a:pPr lvl="1">
              <a:spcBef>
                <a:spcPts val="0"/>
              </a:spcBef>
            </a:pPr>
            <a:r>
              <a:rPr lang="en-US" altLang="zh-TW" sz="2400"/>
              <a:t>Predict the age of abalone (</a:t>
            </a:r>
            <a:r>
              <a:rPr lang="zh-TW" altLang="en-US" sz="2400"/>
              <a:t>鮑魚</a:t>
            </a:r>
            <a:r>
              <a:rPr lang="en-US" altLang="zh-TW" sz="2400"/>
              <a:t>)</a:t>
            </a:r>
          </a:p>
          <a:p>
            <a:pPr>
              <a:spcBef>
                <a:spcPts val="0"/>
              </a:spcBef>
            </a:pPr>
            <a:r>
              <a:rPr lang="en-US" altLang="zh-TW" sz="2400"/>
              <a:t>Dataset specs</a:t>
            </a:r>
          </a:p>
          <a:p>
            <a:pPr lvl="1">
              <a:spcBef>
                <a:spcPts val="0"/>
              </a:spcBef>
            </a:pPr>
            <a:r>
              <a:rPr lang="en-US" altLang="zh-TW" sz="2400"/>
              <a:t>4177 instances, 29 classes</a:t>
            </a:r>
          </a:p>
          <a:p>
            <a:pPr lvl="1">
              <a:spcBef>
                <a:spcPts val="0"/>
              </a:spcBef>
            </a:pPr>
            <a:r>
              <a:rPr lang="en-US" altLang="zh-TW" sz="2400"/>
              <a:t>8 attributes (features): sex, length, diameter, height, whole weight, shucked weight, viscera weight, shell weight</a:t>
            </a:r>
          </a:p>
          <a:p>
            <a:pPr lvl="1">
              <a:spcBef>
                <a:spcPts val="0"/>
              </a:spcBef>
            </a:pPr>
            <a:r>
              <a:rPr lang="en-US" altLang="zh-TW" sz="2400"/>
              <a:t>1 output: rings (+1.5 gives the age in years)</a:t>
            </a:r>
            <a:endParaRPr lang="en-US" sz="2400"/>
          </a:p>
        </p:txBody>
      </p:sp>
      <p:pic>
        <p:nvPicPr>
          <p:cNvPr id="4" name="Picture 2" descr="http://t0.gstatic.com/images?q=tbn:ANd9GcTtfJhL8c3IAMkr1mNoB81Lf5pxxxZWLzvvKnIMUUleFNP6jj4&amp;t=1&amp;usg=__ZGFqqZq1OJIBDyedfi8jO3ALhg4=">
            <a:extLst>
              <a:ext uri="{FF2B5EF4-FFF2-40B4-BE49-F238E27FC236}">
                <a16:creationId xmlns:a16="http://schemas.microsoft.com/office/drawing/2014/main" id="{8CF7DADF-59BE-43D2-83DC-50A03D809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233" y="2385235"/>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73650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C119-62BF-4DE1-BDA8-8EB5F95F47F4}"/>
              </a:ext>
            </a:extLst>
          </p:cNvPr>
          <p:cNvSpPr>
            <a:spLocks noGrp="1"/>
          </p:cNvSpPr>
          <p:nvPr>
            <p:ph type="title"/>
          </p:nvPr>
        </p:nvSpPr>
        <p:spPr/>
        <p:txBody>
          <a:bodyPr/>
          <a:lstStyle/>
          <a:p>
            <a:r>
              <a:rPr lang="en-US" altLang="zh-TW"/>
              <a:t>UCI Dataset: Mushroom Classification</a:t>
            </a:r>
            <a:endParaRPr lang="en-US"/>
          </a:p>
        </p:txBody>
      </p:sp>
      <p:sp>
        <p:nvSpPr>
          <p:cNvPr id="3" name="Content Placeholder 2">
            <a:extLst>
              <a:ext uri="{FF2B5EF4-FFF2-40B4-BE49-F238E27FC236}">
                <a16:creationId xmlns:a16="http://schemas.microsoft.com/office/drawing/2014/main" id="{9E6D43F7-9CBE-4791-A71D-6D7310A63723}"/>
              </a:ext>
            </a:extLst>
          </p:cNvPr>
          <p:cNvSpPr>
            <a:spLocks noGrp="1"/>
          </p:cNvSpPr>
          <p:nvPr>
            <p:ph idx="1"/>
          </p:nvPr>
        </p:nvSpPr>
        <p:spPr/>
        <p:txBody>
          <a:bodyPr/>
          <a:lstStyle/>
          <a:p>
            <a:pPr>
              <a:spcBef>
                <a:spcPts val="0"/>
              </a:spcBef>
            </a:pPr>
            <a:r>
              <a:rPr lang="en-US" altLang="zh-TW" sz="2400"/>
              <a:t>Source</a:t>
            </a:r>
          </a:p>
          <a:p>
            <a:pPr lvl="1">
              <a:spcBef>
                <a:spcPts val="0"/>
              </a:spcBef>
            </a:pPr>
            <a:r>
              <a:rPr lang="en-US" altLang="zh-TW" sz="2400"/>
              <a:t>Mushroom records drawn from The Audubon Society Field Guide to North American Mushrooms (1981).</a:t>
            </a:r>
          </a:p>
          <a:p>
            <a:pPr>
              <a:spcBef>
                <a:spcPts val="0"/>
              </a:spcBef>
            </a:pPr>
            <a:r>
              <a:rPr lang="en-US" altLang="zh-TW" sz="2400"/>
              <a:t>Goal</a:t>
            </a:r>
          </a:p>
          <a:p>
            <a:pPr lvl="1">
              <a:spcBef>
                <a:spcPts val="0"/>
              </a:spcBef>
            </a:pPr>
            <a:r>
              <a:rPr lang="en-US" altLang="zh-TW" sz="2400"/>
              <a:t>To determine a mushroom is poisonous or edible.</a:t>
            </a:r>
          </a:p>
          <a:p>
            <a:pPr>
              <a:spcBef>
                <a:spcPts val="0"/>
              </a:spcBef>
            </a:pPr>
            <a:r>
              <a:rPr lang="en-US" altLang="zh-TW" sz="2400"/>
              <a:t>Dataset specs</a:t>
            </a:r>
          </a:p>
          <a:p>
            <a:pPr lvl="1">
              <a:spcBef>
                <a:spcPts val="0"/>
              </a:spcBef>
            </a:pPr>
            <a:r>
              <a:rPr lang="en-US" altLang="zh-TW" sz="2400"/>
              <a:t>8124 instances, 2 classes, 22 attributes.</a:t>
            </a:r>
            <a:endParaRPr lang="en-US" sz="2400"/>
          </a:p>
        </p:txBody>
      </p:sp>
      <p:pic>
        <p:nvPicPr>
          <p:cNvPr id="4" name="Picture 2" descr="Amanita muscaria">
            <a:extLst>
              <a:ext uri="{FF2B5EF4-FFF2-40B4-BE49-F238E27FC236}">
                <a16:creationId xmlns:a16="http://schemas.microsoft.com/office/drawing/2014/main" id="{89777D7F-D5F5-4890-9F12-1A625F01C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4036" y="4221088"/>
            <a:ext cx="2923764" cy="192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31477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87EA-7AAF-4892-A017-277AFA51F1DE}"/>
              </a:ext>
            </a:extLst>
          </p:cNvPr>
          <p:cNvSpPr>
            <a:spLocks noGrp="1"/>
          </p:cNvSpPr>
          <p:nvPr>
            <p:ph type="title"/>
          </p:nvPr>
        </p:nvSpPr>
        <p:spPr/>
        <p:txBody>
          <a:bodyPr/>
          <a:lstStyle/>
          <a:p>
            <a:r>
              <a:rPr lang="en-US" altLang="zh-TW"/>
              <a:t>UCI Dataset: Liver Disorder</a:t>
            </a:r>
            <a:endParaRPr lang="en-US"/>
          </a:p>
        </p:txBody>
      </p:sp>
      <p:sp>
        <p:nvSpPr>
          <p:cNvPr id="3" name="Content Placeholder 2">
            <a:extLst>
              <a:ext uri="{FF2B5EF4-FFF2-40B4-BE49-F238E27FC236}">
                <a16:creationId xmlns:a16="http://schemas.microsoft.com/office/drawing/2014/main" id="{3F240602-03A9-4272-95D6-48E9BC06CCD0}"/>
              </a:ext>
            </a:extLst>
          </p:cNvPr>
          <p:cNvSpPr>
            <a:spLocks noGrp="1"/>
          </p:cNvSpPr>
          <p:nvPr>
            <p:ph idx="1"/>
          </p:nvPr>
        </p:nvSpPr>
        <p:spPr/>
        <p:txBody>
          <a:bodyPr/>
          <a:lstStyle/>
          <a:p>
            <a:r>
              <a:rPr lang="en-US" altLang="zh-TW" sz="2400"/>
              <a:t>Source</a:t>
            </a:r>
          </a:p>
          <a:p>
            <a:pPr lvl="1"/>
            <a:r>
              <a:rPr lang="en-US" altLang="zh-TW" sz="2400"/>
              <a:t>BUPA Medical Research Ltd.</a:t>
            </a:r>
          </a:p>
          <a:p>
            <a:r>
              <a:rPr lang="en-US" altLang="zh-TW" sz="2400"/>
              <a:t>Goal</a:t>
            </a:r>
          </a:p>
          <a:p>
            <a:pPr lvl="1"/>
            <a:r>
              <a:rPr lang="en-US" altLang="zh-TW" sz="2400"/>
              <a:t>Use variables from blood tests and alcohol consumption to see if liver disorder exists</a:t>
            </a:r>
          </a:p>
          <a:p>
            <a:r>
              <a:rPr lang="en-US" altLang="zh-TW" sz="2400"/>
              <a:t>Dataset specs</a:t>
            </a:r>
          </a:p>
          <a:p>
            <a:pPr lvl="1"/>
            <a:r>
              <a:rPr lang="en-US" altLang="zh-TW" sz="2400"/>
              <a:t>345 instances, 2 classes, 6 attributes (the first five are results from blood tests, the last one is alcohol consumption per day).</a:t>
            </a:r>
            <a:endParaRPr lang="en-US" sz="2400"/>
          </a:p>
        </p:txBody>
      </p:sp>
    </p:spTree>
    <p:extLst>
      <p:ext uri="{BB962C8B-B14F-4D97-AF65-F5344CB8AC3E}">
        <p14:creationId xmlns:p14="http://schemas.microsoft.com/office/powerpoint/2010/main" val="386976141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F194-22B0-49BB-BE84-E264F7DAE1F9}"/>
              </a:ext>
            </a:extLst>
          </p:cNvPr>
          <p:cNvSpPr>
            <a:spLocks noGrp="1"/>
          </p:cNvSpPr>
          <p:nvPr>
            <p:ph type="title"/>
          </p:nvPr>
        </p:nvSpPr>
        <p:spPr/>
        <p:txBody>
          <a:bodyPr/>
          <a:lstStyle/>
          <a:p>
            <a:r>
              <a:rPr lang="en-US" altLang="zh-TW"/>
              <a:t>UCI Dataset: Credit Screening</a:t>
            </a:r>
            <a:endParaRPr lang="en-US"/>
          </a:p>
        </p:txBody>
      </p:sp>
      <p:sp>
        <p:nvSpPr>
          <p:cNvPr id="3" name="Content Placeholder 2">
            <a:extLst>
              <a:ext uri="{FF2B5EF4-FFF2-40B4-BE49-F238E27FC236}">
                <a16:creationId xmlns:a16="http://schemas.microsoft.com/office/drawing/2014/main" id="{FB53978B-2298-4189-8E96-F1F83C6DF17A}"/>
              </a:ext>
            </a:extLst>
          </p:cNvPr>
          <p:cNvSpPr>
            <a:spLocks noGrp="1"/>
          </p:cNvSpPr>
          <p:nvPr>
            <p:ph idx="1"/>
          </p:nvPr>
        </p:nvSpPr>
        <p:spPr/>
        <p:txBody>
          <a:bodyPr/>
          <a:lstStyle/>
          <a:p>
            <a:r>
              <a:rPr lang="en-US" altLang="zh-TW" sz="2400"/>
              <a:t>Source</a:t>
            </a:r>
          </a:p>
          <a:p>
            <a:pPr lvl="1"/>
            <a:r>
              <a:rPr lang="en-US" altLang="zh-TW" sz="2400"/>
              <a:t>Chiharu Sano, csano@bonnie.ICS.UCI.EDU.</a:t>
            </a:r>
          </a:p>
          <a:p>
            <a:r>
              <a:rPr lang="en-US" altLang="zh-TW" sz="2400"/>
              <a:t>Goal</a:t>
            </a:r>
          </a:p>
          <a:p>
            <a:pPr lvl="1"/>
            <a:r>
              <a:rPr lang="en-US" altLang="zh-TW" sz="2400"/>
              <a:t>Determine people who are granted credit.</a:t>
            </a:r>
          </a:p>
          <a:p>
            <a:r>
              <a:rPr lang="en-US" altLang="zh-TW" sz="2400"/>
              <a:t>Dataset specs</a:t>
            </a:r>
          </a:p>
          <a:p>
            <a:pPr lvl="1"/>
            <a:r>
              <a:rPr lang="en-US" altLang="zh-TW" sz="2400"/>
              <a:t>125 instances, 2 classes, 15 attributes.</a:t>
            </a:r>
            <a:endParaRPr lang="en-US" sz="2400"/>
          </a:p>
        </p:txBody>
      </p:sp>
    </p:spTree>
    <p:extLst>
      <p:ext uri="{BB962C8B-B14F-4D97-AF65-F5344CB8AC3E}">
        <p14:creationId xmlns:p14="http://schemas.microsoft.com/office/powerpoint/2010/main" val="402224133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3433-5AF2-40E9-A9BF-7335F428A135}"/>
              </a:ext>
            </a:extLst>
          </p:cNvPr>
          <p:cNvSpPr>
            <a:spLocks noGrp="1"/>
          </p:cNvSpPr>
          <p:nvPr>
            <p:ph type="title"/>
          </p:nvPr>
        </p:nvSpPr>
        <p:spPr/>
        <p:txBody>
          <a:bodyPr/>
          <a:lstStyle/>
          <a:p>
            <a:r>
              <a:rPr lang="en-US" altLang="zh-TW"/>
              <a:t>UCI Dataset: House Price Prediction</a:t>
            </a:r>
            <a:endParaRPr lang="en-US"/>
          </a:p>
        </p:txBody>
      </p:sp>
      <p:sp>
        <p:nvSpPr>
          <p:cNvPr id="3" name="Content Placeholder 2">
            <a:extLst>
              <a:ext uri="{FF2B5EF4-FFF2-40B4-BE49-F238E27FC236}">
                <a16:creationId xmlns:a16="http://schemas.microsoft.com/office/drawing/2014/main" id="{DC481CCC-CBD4-4EA8-9B4C-87B3CB2AC95B}"/>
              </a:ext>
            </a:extLst>
          </p:cNvPr>
          <p:cNvSpPr>
            <a:spLocks noGrp="1"/>
          </p:cNvSpPr>
          <p:nvPr>
            <p:ph idx="1"/>
          </p:nvPr>
        </p:nvSpPr>
        <p:spPr/>
        <p:txBody>
          <a:bodyPr/>
          <a:lstStyle/>
          <a:p>
            <a:pPr>
              <a:spcBef>
                <a:spcPts val="0"/>
              </a:spcBef>
            </a:pPr>
            <a:r>
              <a:rPr lang="en-US" altLang="zh-TW" sz="2400"/>
              <a:t>Source</a:t>
            </a:r>
          </a:p>
          <a:p>
            <a:pPr lvl="1">
              <a:spcBef>
                <a:spcPts val="0"/>
              </a:spcBef>
            </a:pPr>
            <a:r>
              <a:rPr lang="en-US" altLang="zh-TW" sz="2400"/>
              <a:t>CMU StatLib Library</a:t>
            </a:r>
          </a:p>
          <a:p>
            <a:pPr>
              <a:spcBef>
                <a:spcPts val="0"/>
              </a:spcBef>
            </a:pPr>
            <a:r>
              <a:rPr lang="en-US" altLang="zh-TW" sz="2400"/>
              <a:t>Goal</a:t>
            </a:r>
          </a:p>
          <a:p>
            <a:pPr lvl="1">
              <a:spcBef>
                <a:spcPts val="0"/>
              </a:spcBef>
            </a:pPr>
            <a:r>
              <a:rPr lang="en-US" altLang="zh-TW" sz="2400"/>
              <a:t>Predict house price near Boston</a:t>
            </a:r>
          </a:p>
          <a:p>
            <a:pPr>
              <a:spcBef>
                <a:spcPts val="0"/>
              </a:spcBef>
            </a:pPr>
            <a:r>
              <a:rPr lang="en-US" altLang="zh-TW" sz="2400"/>
              <a:t>Dataset specs</a:t>
            </a:r>
          </a:p>
          <a:p>
            <a:pPr lvl="1">
              <a:spcBef>
                <a:spcPts val="0"/>
              </a:spcBef>
            </a:pPr>
            <a:r>
              <a:rPr lang="en-US" altLang="zh-TW" sz="2400"/>
              <a:t>506 instances, 13 attributes</a:t>
            </a:r>
            <a:endParaRPr lang="en-US" sz="2400"/>
          </a:p>
        </p:txBody>
      </p:sp>
      <p:pic>
        <p:nvPicPr>
          <p:cNvPr id="4" name="Picture 2" descr="「house」的圖片搜尋結果">
            <a:extLst>
              <a:ext uri="{FF2B5EF4-FFF2-40B4-BE49-F238E27FC236}">
                <a16:creationId xmlns:a16="http://schemas.microsoft.com/office/drawing/2014/main" id="{F9D7E459-CEF5-482B-800D-DAFD62A3C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0850" y="3810000"/>
            <a:ext cx="4099985" cy="2304256"/>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9016DEF6-8768-48CF-BA74-6200838B4B76}"/>
              </a:ext>
            </a:extLst>
          </p:cNvPr>
          <p:cNvPicPr>
            <a:picLocks noChangeAspect="1"/>
          </p:cNvPicPr>
          <p:nvPr/>
        </p:nvPicPr>
        <p:blipFill>
          <a:blip r:embed="rId3"/>
          <a:stretch>
            <a:fillRect/>
          </a:stretch>
        </p:blipFill>
        <p:spPr>
          <a:xfrm>
            <a:off x="457200" y="3962400"/>
            <a:ext cx="4486275" cy="2114550"/>
          </a:xfrm>
          <a:prstGeom prst="rect">
            <a:avLst/>
          </a:prstGeom>
        </p:spPr>
      </p:pic>
    </p:spTree>
    <p:extLst>
      <p:ext uri="{BB962C8B-B14F-4D97-AF65-F5344CB8AC3E}">
        <p14:creationId xmlns:p14="http://schemas.microsoft.com/office/powerpoint/2010/main" val="239679586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1F6E-4F9F-4468-A6B2-F6FC02DFFD3C}"/>
              </a:ext>
            </a:extLst>
          </p:cNvPr>
          <p:cNvSpPr>
            <a:spLocks noGrp="1"/>
          </p:cNvSpPr>
          <p:nvPr>
            <p:ph type="title"/>
          </p:nvPr>
        </p:nvSpPr>
        <p:spPr/>
        <p:txBody>
          <a:bodyPr/>
          <a:lstStyle/>
          <a:p>
            <a:r>
              <a:rPr lang="en-US" altLang="zh-TW"/>
              <a:t>MNIST Digit Dataset (1/2)</a:t>
            </a:r>
            <a:endParaRPr lang="en-US"/>
          </a:p>
        </p:txBody>
      </p:sp>
      <p:sp>
        <p:nvSpPr>
          <p:cNvPr id="3" name="Content Placeholder 2">
            <a:extLst>
              <a:ext uri="{FF2B5EF4-FFF2-40B4-BE49-F238E27FC236}">
                <a16:creationId xmlns:a16="http://schemas.microsoft.com/office/drawing/2014/main" id="{2EB2748E-56F3-4063-B53A-8CE22DEB27FD}"/>
              </a:ext>
            </a:extLst>
          </p:cNvPr>
          <p:cNvSpPr>
            <a:spLocks noGrp="1"/>
          </p:cNvSpPr>
          <p:nvPr>
            <p:ph idx="1"/>
          </p:nvPr>
        </p:nvSpPr>
        <p:spPr/>
        <p:txBody>
          <a:bodyPr/>
          <a:lstStyle/>
          <a:p>
            <a:pPr>
              <a:spcBef>
                <a:spcPts val="0"/>
              </a:spcBef>
            </a:pPr>
            <a:r>
              <a:rPr lang="en-US" altLang="zh-TW" sz="2400"/>
              <a:t>Source</a:t>
            </a:r>
          </a:p>
          <a:p>
            <a:pPr lvl="1" algn="just">
              <a:spcBef>
                <a:spcPts val="0"/>
              </a:spcBef>
            </a:pPr>
            <a:r>
              <a:rPr lang="en-US" altLang="zh-TW" sz="2000"/>
              <a:t>NIST's Special Database 3 (collected among Census Bureau employees) and Special Database 1 (collected among high-school students).</a:t>
            </a:r>
          </a:p>
          <a:p>
            <a:pPr>
              <a:spcBef>
                <a:spcPts val="0"/>
              </a:spcBef>
            </a:pPr>
            <a:r>
              <a:rPr lang="en-US" altLang="zh-TW" sz="2400"/>
              <a:t>Goal</a:t>
            </a:r>
          </a:p>
          <a:p>
            <a:pPr lvl="1">
              <a:spcBef>
                <a:spcPts val="0"/>
              </a:spcBef>
            </a:pPr>
            <a:r>
              <a:rPr lang="en-US" altLang="zh-TW" sz="2000"/>
              <a:t>Recognize isolated hand-written digits of 0-9.</a:t>
            </a:r>
          </a:p>
          <a:p>
            <a:pPr>
              <a:spcBef>
                <a:spcPts val="0"/>
              </a:spcBef>
            </a:pPr>
            <a:r>
              <a:rPr lang="en-US" altLang="zh-TW" sz="2400"/>
              <a:t>Dataset specs</a:t>
            </a:r>
          </a:p>
          <a:p>
            <a:pPr lvl="1">
              <a:spcBef>
                <a:spcPts val="0"/>
              </a:spcBef>
            </a:pPr>
            <a:r>
              <a:rPr lang="en-US" altLang="zh-TW" sz="2000"/>
              <a:t>70000 instances</a:t>
            </a:r>
          </a:p>
          <a:p>
            <a:pPr lvl="2">
              <a:spcBef>
                <a:spcPts val="0"/>
              </a:spcBef>
            </a:pPr>
            <a:r>
              <a:rPr lang="en-US" altLang="zh-TW" sz="2000"/>
              <a:t>60000 for training (30000 from SD-3 and 30000 from SD-1) of about 250 writers</a:t>
            </a:r>
          </a:p>
          <a:p>
            <a:pPr lvl="2">
              <a:spcBef>
                <a:spcPts val="0"/>
              </a:spcBef>
            </a:pPr>
            <a:r>
              <a:rPr lang="en-US" altLang="zh-TW" sz="2000"/>
              <a:t>10000 for test (5000 from SD-3 and 5000 from SD-1)</a:t>
            </a:r>
          </a:p>
          <a:p>
            <a:pPr lvl="1">
              <a:spcBef>
                <a:spcPts val="0"/>
              </a:spcBef>
            </a:pPr>
            <a:r>
              <a:rPr lang="en-US" altLang="zh-TW" sz="2000"/>
              <a:t>Normalized to 28x28 gray-scale image, centered by gravity.</a:t>
            </a:r>
            <a:endParaRPr lang="en-US" sz="2000"/>
          </a:p>
        </p:txBody>
      </p:sp>
    </p:spTree>
    <p:extLst>
      <p:ext uri="{BB962C8B-B14F-4D97-AF65-F5344CB8AC3E}">
        <p14:creationId xmlns:p14="http://schemas.microsoft.com/office/powerpoint/2010/main" val="401344157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35B106-33FF-462A-865E-C7AFB96E7708}"/>
              </a:ext>
            </a:extLst>
          </p:cNvPr>
          <p:cNvSpPr>
            <a:spLocks noGrp="1"/>
          </p:cNvSpPr>
          <p:nvPr>
            <p:ph type="title"/>
          </p:nvPr>
        </p:nvSpPr>
        <p:spPr/>
        <p:txBody>
          <a:bodyPr/>
          <a:lstStyle/>
          <a:p>
            <a:r>
              <a:rPr lang="en-US" altLang="zh-TW"/>
              <a:t>MNIST Digit Dataset (1/2)</a:t>
            </a:r>
            <a:endParaRPr lang="en-US"/>
          </a:p>
        </p:txBody>
      </p:sp>
      <p:sp>
        <p:nvSpPr>
          <p:cNvPr id="5" name="Content Placeholder 4">
            <a:extLst>
              <a:ext uri="{FF2B5EF4-FFF2-40B4-BE49-F238E27FC236}">
                <a16:creationId xmlns:a16="http://schemas.microsoft.com/office/drawing/2014/main" id="{C6DB89CC-8D29-4124-93C8-AE023202F2AE}"/>
              </a:ext>
            </a:extLst>
          </p:cNvPr>
          <p:cNvSpPr>
            <a:spLocks noGrp="1"/>
          </p:cNvSpPr>
          <p:nvPr>
            <p:ph sz="half" idx="1"/>
          </p:nvPr>
        </p:nvSpPr>
        <p:spPr/>
        <p:txBody>
          <a:bodyPr/>
          <a:lstStyle/>
          <a:p>
            <a:r>
              <a:rPr lang="en-US" altLang="zh-TW" sz="2400"/>
              <a:t>Links</a:t>
            </a:r>
          </a:p>
          <a:p>
            <a:pPr lvl="1"/>
            <a:r>
              <a:rPr lang="en-US" altLang="zh-TW">
                <a:hlinkClick r:id="rId2"/>
              </a:rPr>
              <a:t>Data source</a:t>
            </a:r>
          </a:p>
          <a:p>
            <a:pPr lvl="1"/>
            <a:r>
              <a:rPr lang="en-US" altLang="zh-TW">
                <a:hlinkClick r:id="rId2"/>
              </a:rPr>
              <a:t>Wikipedia</a:t>
            </a:r>
            <a:endParaRPr lang="en-US" altLang="zh-TW"/>
          </a:p>
          <a:p>
            <a:r>
              <a:rPr lang="en-US" altLang="zh-TW" sz="2400">
                <a:hlinkClick r:id="rId3"/>
              </a:rPr>
              <a:t>Examples</a:t>
            </a:r>
            <a:endParaRPr lang="en-US" altLang="zh-TW" sz="2400"/>
          </a:p>
          <a:p>
            <a:endParaRPr lang="en-US" sz="2400"/>
          </a:p>
        </p:txBody>
      </p:sp>
      <p:pic>
        <p:nvPicPr>
          <p:cNvPr id="7" name="Picture 4" descr="MNIST Digits">
            <a:extLst>
              <a:ext uri="{FF2B5EF4-FFF2-40B4-BE49-F238E27FC236}">
                <a16:creationId xmlns:a16="http://schemas.microsoft.com/office/drawing/2014/main" id="{2E6FAEFF-811E-40C2-9027-9798254E7B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933" y="3429000"/>
            <a:ext cx="2842667" cy="2836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MNIST Digits Incorrectly Labeled">
            <a:extLst>
              <a:ext uri="{FF2B5EF4-FFF2-40B4-BE49-F238E27FC236}">
                <a16:creationId xmlns:a16="http://schemas.microsoft.com/office/drawing/2014/main" id="{7BB3A62A-30F2-4F45-A305-10629C918E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71" y="1440458"/>
            <a:ext cx="4031041"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34592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6A854C-B55C-4C85-84C2-1DB02A7B62EB}"/>
              </a:ext>
            </a:extLst>
          </p:cNvPr>
          <p:cNvSpPr>
            <a:spLocks noGrp="1"/>
          </p:cNvSpPr>
          <p:nvPr>
            <p:ph type="title"/>
          </p:nvPr>
        </p:nvSpPr>
        <p:spPr/>
        <p:txBody>
          <a:bodyPr/>
          <a:lstStyle/>
          <a:p>
            <a:r>
              <a:rPr lang="en-US"/>
              <a:t>MNIST dataset</a:t>
            </a:r>
            <a:br>
              <a:rPr lang="en-US"/>
            </a:br>
            <a:br>
              <a:rPr lang="en-US"/>
            </a:br>
            <a:endParaRPr lang="en-US"/>
          </a:p>
        </p:txBody>
      </p:sp>
      <p:sp>
        <p:nvSpPr>
          <p:cNvPr id="8" name="Text Placeholder 7">
            <a:extLst>
              <a:ext uri="{FF2B5EF4-FFF2-40B4-BE49-F238E27FC236}">
                <a16:creationId xmlns:a16="http://schemas.microsoft.com/office/drawing/2014/main" id="{2CC5A679-E670-436C-86E9-A7FDB7ACD0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899332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highlight>
                  <a:srgbClr val="FFFF00"/>
                </a:highlight>
              </a:rPr>
              <a:t>Bit</a:t>
            </a:r>
          </a:p>
          <a:p>
            <a:pPr marL="457200" indent="-457200">
              <a:buFont typeface="+mj-lt"/>
              <a:buAutoNum type="arabicPeriod"/>
            </a:pPr>
            <a:r>
              <a:rPr lang="en-US" sz="2400"/>
              <a:t>Byte</a:t>
            </a:r>
          </a:p>
          <a:p>
            <a:pPr marL="457200" indent="-457200">
              <a:buFont typeface="+mj-lt"/>
              <a:buAutoNum type="arabicPeriod"/>
            </a:pPr>
            <a:r>
              <a:rPr lang="en-US" sz="2400"/>
              <a:t>Kilobyte</a:t>
            </a:r>
          </a:p>
          <a:p>
            <a:pPr marL="514350" indent="-514350">
              <a:buFont typeface="+mj-lt"/>
              <a:buAutoNum type="arabicPeriod"/>
            </a:pPr>
            <a:r>
              <a:rPr lang="en-US" sz="2400"/>
              <a:t>Megabyte</a:t>
            </a:r>
          </a:p>
          <a:p>
            <a:pPr marL="514350" indent="-514350">
              <a:buFont typeface="+mj-lt"/>
              <a:buAutoNum type="arabicPeriod"/>
            </a:pPr>
            <a:r>
              <a:rPr lang="en-US" sz="2400"/>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t>Terabyte</a:t>
            </a:r>
          </a:p>
          <a:p>
            <a:pPr marL="514350" indent="-514350">
              <a:buFont typeface="+mj-lt"/>
              <a:buAutoNum type="arabicPeriod" startAt="6"/>
            </a:pPr>
            <a:r>
              <a:rPr lang="en-US" sz="2400"/>
              <a:t>Petabyte</a:t>
            </a:r>
          </a:p>
          <a:p>
            <a:pPr marL="514350" indent="-514350">
              <a:buFont typeface="+mj-lt"/>
              <a:buAutoNum type="arabicPeriod" startAt="6"/>
            </a:pPr>
            <a:r>
              <a:rPr lang="en-US" sz="2400"/>
              <a:t>Exabyte</a:t>
            </a:r>
          </a:p>
          <a:p>
            <a:pPr marL="514350" indent="-514350">
              <a:buFont typeface="+mj-lt"/>
              <a:buAutoNum type="arabicPeriod" startAt="6"/>
            </a:pPr>
            <a:r>
              <a:rPr lang="en-US" sz="2400"/>
              <a:t>Zettabyte</a:t>
            </a:r>
          </a:p>
          <a:p>
            <a:pPr marL="514350" indent="-514350">
              <a:buFont typeface="+mj-lt"/>
              <a:buAutoNum type="arabicPeriod" startAt="6"/>
            </a:pPr>
            <a:r>
              <a:rPr lang="en-US" sz="2400"/>
              <a:t>Yottabyte</a:t>
            </a:r>
            <a:endParaRPr lang="en-US" sz="2000"/>
          </a:p>
          <a:p>
            <a:endParaRPr lang="en-US" sz="2400"/>
          </a:p>
        </p:txBody>
      </p:sp>
      <p:pic>
        <p:nvPicPr>
          <p:cNvPr id="6" name="Picture 5">
            <a:extLst>
              <a:ext uri="{FF2B5EF4-FFF2-40B4-BE49-F238E27FC236}">
                <a16:creationId xmlns:a16="http://schemas.microsoft.com/office/drawing/2014/main" id="{D1148978-83A6-4290-9BED-5A13AC1E99ED}"/>
              </a:ext>
            </a:extLst>
          </p:cNvPr>
          <p:cNvPicPr>
            <a:picLocks noChangeAspect="1"/>
          </p:cNvPicPr>
          <p:nvPr/>
        </p:nvPicPr>
        <p:blipFill>
          <a:blip r:embed="rId2"/>
          <a:stretch>
            <a:fillRect/>
          </a:stretch>
        </p:blipFill>
        <p:spPr>
          <a:xfrm>
            <a:off x="552450" y="3886200"/>
            <a:ext cx="6534150" cy="1524000"/>
          </a:xfrm>
          <a:prstGeom prst="rect">
            <a:avLst/>
          </a:prstGeom>
        </p:spPr>
      </p:pic>
    </p:spTree>
    <p:extLst>
      <p:ext uri="{BB962C8B-B14F-4D97-AF65-F5344CB8AC3E}">
        <p14:creationId xmlns:p14="http://schemas.microsoft.com/office/powerpoint/2010/main" val="28421542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37B5D1-6B1D-4983-BABD-DE931494E102}"/>
              </a:ext>
            </a:extLst>
          </p:cNvPr>
          <p:cNvSpPr>
            <a:spLocks noGrp="1"/>
          </p:cNvSpPr>
          <p:nvPr>
            <p:ph type="title"/>
          </p:nvPr>
        </p:nvSpPr>
        <p:spPr/>
        <p:txBody>
          <a:bodyPr/>
          <a:lstStyle/>
          <a:p>
            <a:r>
              <a:rPr lang="en-US"/>
              <a:t>MNIST dataset</a:t>
            </a:r>
          </a:p>
        </p:txBody>
      </p:sp>
      <p:sp>
        <p:nvSpPr>
          <p:cNvPr id="6" name="Content Placeholder 5">
            <a:extLst>
              <a:ext uri="{FF2B5EF4-FFF2-40B4-BE49-F238E27FC236}">
                <a16:creationId xmlns:a16="http://schemas.microsoft.com/office/drawing/2014/main" id="{B6229571-6D45-4EBE-8CD7-083E52F93882}"/>
              </a:ext>
            </a:extLst>
          </p:cNvPr>
          <p:cNvSpPr>
            <a:spLocks noGrp="1"/>
          </p:cNvSpPr>
          <p:nvPr>
            <p:ph idx="1"/>
          </p:nvPr>
        </p:nvSpPr>
        <p:spPr/>
        <p:txBody>
          <a:bodyPr/>
          <a:lstStyle/>
          <a:p>
            <a:pPr algn="just"/>
            <a:r>
              <a:rPr lang="en-US" sz="2400"/>
              <a:t>MNIST (Mixed </a:t>
            </a:r>
            <a:r>
              <a:rPr lang="en-US" sz="2400" u="sng">
                <a:hlinkClick r:id="rId2" tooltip="National Institute of Standards and Technology"/>
              </a:rPr>
              <a:t>National Institute of Standards and Technology</a:t>
            </a:r>
            <a:r>
              <a:rPr lang="en-US" sz="2400"/>
              <a:t>) database is dataset for handwritten digits, distributed by Yann Lecun’s </a:t>
            </a:r>
            <a:r>
              <a:rPr lang="en-US" sz="2400" u="sng">
                <a:hlinkClick r:id="rId3"/>
              </a:rPr>
              <a:t>THE MNIST DATABASE of handwritten digits</a:t>
            </a:r>
            <a:r>
              <a:rPr lang="en-US" sz="2400"/>
              <a:t> website.</a:t>
            </a:r>
          </a:p>
          <a:p>
            <a:pPr algn="just"/>
            <a:endParaRPr lang="en-US" sz="2400"/>
          </a:p>
          <a:p>
            <a:pPr algn="just"/>
            <a:r>
              <a:rPr lang="en-US" sz="2400"/>
              <a:t>The MNIST database was constructed from NIST's </a:t>
            </a:r>
            <a:r>
              <a:rPr lang="en-US" sz="2400">
                <a:solidFill>
                  <a:srgbClr val="0066FF"/>
                </a:solidFill>
              </a:rPr>
              <a:t>Special Database 3 (SD-3)</a:t>
            </a:r>
            <a:r>
              <a:rPr lang="en-US" sz="2400"/>
              <a:t> and </a:t>
            </a:r>
            <a:r>
              <a:rPr lang="en-US" sz="2400">
                <a:solidFill>
                  <a:srgbClr val="0066FF"/>
                </a:solidFill>
              </a:rPr>
              <a:t>Special Database 1 (SD-1)</a:t>
            </a:r>
            <a:r>
              <a:rPr lang="en-US" sz="2400"/>
              <a:t> which contain binary images of handwritten digits.</a:t>
            </a:r>
          </a:p>
        </p:txBody>
      </p:sp>
    </p:spTree>
    <p:extLst>
      <p:ext uri="{BB962C8B-B14F-4D97-AF65-F5344CB8AC3E}">
        <p14:creationId xmlns:p14="http://schemas.microsoft.com/office/powerpoint/2010/main" val="295259017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C5D5-17B7-47F8-9D88-CE7231D45B93}"/>
              </a:ext>
            </a:extLst>
          </p:cNvPr>
          <p:cNvSpPr>
            <a:spLocks noGrp="1"/>
          </p:cNvSpPr>
          <p:nvPr>
            <p:ph type="title"/>
          </p:nvPr>
        </p:nvSpPr>
        <p:spPr/>
        <p:txBody>
          <a:bodyPr/>
          <a:lstStyle/>
          <a:p>
            <a:r>
              <a:rPr lang="en-US"/>
              <a:t>MNIST dataset</a:t>
            </a:r>
          </a:p>
        </p:txBody>
      </p:sp>
      <p:sp>
        <p:nvSpPr>
          <p:cNvPr id="3" name="Content Placeholder 2">
            <a:extLst>
              <a:ext uri="{FF2B5EF4-FFF2-40B4-BE49-F238E27FC236}">
                <a16:creationId xmlns:a16="http://schemas.microsoft.com/office/drawing/2014/main" id="{1988A4A9-2CC3-44DC-BE1A-F4A3A1DA4EAE}"/>
              </a:ext>
            </a:extLst>
          </p:cNvPr>
          <p:cNvSpPr>
            <a:spLocks noGrp="1"/>
          </p:cNvSpPr>
          <p:nvPr>
            <p:ph idx="1"/>
          </p:nvPr>
        </p:nvSpPr>
        <p:spPr/>
        <p:txBody>
          <a:bodyPr/>
          <a:lstStyle/>
          <a:p>
            <a:pPr algn="just">
              <a:spcBef>
                <a:spcPts val="0"/>
              </a:spcBef>
            </a:pPr>
            <a:r>
              <a:rPr lang="en-US" altLang="zh-TW" sz="2400"/>
              <a:t>Dataset specs</a:t>
            </a:r>
          </a:p>
          <a:p>
            <a:pPr lvl="1" algn="just">
              <a:spcBef>
                <a:spcPts val="0"/>
              </a:spcBef>
            </a:pPr>
            <a:r>
              <a:rPr lang="en-US" altLang="zh-TW" sz="2400"/>
              <a:t>70000 instances</a:t>
            </a:r>
          </a:p>
          <a:p>
            <a:pPr lvl="2" algn="just">
              <a:spcBef>
                <a:spcPts val="0"/>
              </a:spcBef>
            </a:pPr>
            <a:r>
              <a:rPr lang="en-US" altLang="zh-TW"/>
              <a:t>60000 for training (30000 from SD-3 and 30000 from SD-1) of about 250 writers</a:t>
            </a:r>
          </a:p>
          <a:p>
            <a:pPr lvl="2" algn="just">
              <a:spcBef>
                <a:spcPts val="0"/>
              </a:spcBef>
            </a:pPr>
            <a:r>
              <a:rPr lang="en-US" altLang="zh-TW"/>
              <a:t>10000 for test (5000 from SD-3, 5000 from SD-1)</a:t>
            </a:r>
          </a:p>
          <a:p>
            <a:pPr lvl="1" algn="just">
              <a:spcBef>
                <a:spcPts val="0"/>
              </a:spcBef>
            </a:pPr>
            <a:r>
              <a:rPr lang="en-US" altLang="zh-TW" sz="2400"/>
              <a:t>Normalized to 28x28 gray-scale image, centered by gravity.</a:t>
            </a:r>
            <a:endParaRPr lang="en-US" sz="2400"/>
          </a:p>
        </p:txBody>
      </p:sp>
    </p:spTree>
    <p:extLst>
      <p:ext uri="{BB962C8B-B14F-4D97-AF65-F5344CB8AC3E}">
        <p14:creationId xmlns:p14="http://schemas.microsoft.com/office/powerpoint/2010/main" val="37244107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D639-B9C4-4706-AB51-0192898F66BA}"/>
              </a:ext>
            </a:extLst>
          </p:cNvPr>
          <p:cNvSpPr>
            <a:spLocks noGrp="1"/>
          </p:cNvSpPr>
          <p:nvPr>
            <p:ph type="title"/>
          </p:nvPr>
        </p:nvSpPr>
        <p:spPr/>
        <p:txBody>
          <a:bodyPr/>
          <a:lstStyle/>
          <a:p>
            <a:r>
              <a:rPr lang="en-US"/>
              <a:t>MNIST dataset</a:t>
            </a:r>
          </a:p>
        </p:txBody>
      </p:sp>
      <p:sp>
        <p:nvSpPr>
          <p:cNvPr id="3" name="Content Placeholder 2">
            <a:extLst>
              <a:ext uri="{FF2B5EF4-FFF2-40B4-BE49-F238E27FC236}">
                <a16:creationId xmlns:a16="http://schemas.microsoft.com/office/drawing/2014/main" id="{4DA98097-3CB7-4B26-A57B-0C8B7E0EF6C3}"/>
              </a:ext>
            </a:extLst>
          </p:cNvPr>
          <p:cNvSpPr>
            <a:spLocks noGrp="1"/>
          </p:cNvSpPr>
          <p:nvPr>
            <p:ph idx="1"/>
          </p:nvPr>
        </p:nvSpPr>
        <p:spPr/>
        <p:txBody>
          <a:bodyPr/>
          <a:lstStyle/>
          <a:p>
            <a:pPr algn="just"/>
            <a:r>
              <a:rPr lang="en-US" sz="2400"/>
              <a:t>The dataset consists of pair, </a:t>
            </a:r>
            <a:r>
              <a:rPr lang="en-US" sz="2400">
                <a:solidFill>
                  <a:srgbClr val="0066FF"/>
                </a:solidFill>
              </a:rPr>
              <a:t>“handwritten digit image” </a:t>
            </a:r>
            <a:r>
              <a:rPr lang="en-US" sz="2400"/>
              <a:t>and </a:t>
            </a:r>
            <a:r>
              <a:rPr lang="en-US" sz="2400">
                <a:solidFill>
                  <a:srgbClr val="0066FF"/>
                </a:solidFill>
              </a:rPr>
              <a:t>“label”</a:t>
            </a:r>
            <a:r>
              <a:rPr lang="en-US" sz="2400"/>
              <a:t>.Digit ranges from 0 to 9, meaning 10 patterns in total.</a:t>
            </a:r>
          </a:p>
          <a:p>
            <a:pPr lvl="1" algn="just"/>
            <a:r>
              <a:rPr lang="en-US" sz="2400"/>
              <a:t>handwritten digit image: This is gray scale image with size </a:t>
            </a:r>
            <a:r>
              <a:rPr lang="en-US" sz="2400">
                <a:solidFill>
                  <a:srgbClr val="0066FF"/>
                </a:solidFill>
              </a:rPr>
              <a:t>28 x 28 pixel</a:t>
            </a:r>
            <a:r>
              <a:rPr lang="en-US" sz="2400"/>
              <a:t>.</a:t>
            </a:r>
          </a:p>
          <a:p>
            <a:pPr lvl="1" algn="just"/>
            <a:r>
              <a:rPr lang="en-US" sz="2400"/>
              <a:t>label : This is actual digit number this handwritten digit image represents. It is either  0 to 9.</a:t>
            </a:r>
          </a:p>
        </p:txBody>
      </p:sp>
    </p:spTree>
    <p:extLst>
      <p:ext uri="{BB962C8B-B14F-4D97-AF65-F5344CB8AC3E}">
        <p14:creationId xmlns:p14="http://schemas.microsoft.com/office/powerpoint/2010/main" val="141293322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5A74-AC43-4181-BD27-B6780752B5A1}"/>
              </a:ext>
            </a:extLst>
          </p:cNvPr>
          <p:cNvSpPr>
            <a:spLocks noGrp="1"/>
          </p:cNvSpPr>
          <p:nvPr>
            <p:ph type="title"/>
          </p:nvPr>
        </p:nvSpPr>
        <p:spPr/>
        <p:txBody>
          <a:bodyPr/>
          <a:lstStyle/>
          <a:p>
            <a:r>
              <a:rPr lang="en-US"/>
              <a:t>MNIST dataset</a:t>
            </a:r>
          </a:p>
        </p:txBody>
      </p:sp>
      <p:pic>
        <p:nvPicPr>
          <p:cNvPr id="4" name="Content Placeholder 3">
            <a:extLst>
              <a:ext uri="{FF2B5EF4-FFF2-40B4-BE49-F238E27FC236}">
                <a16:creationId xmlns:a16="http://schemas.microsoft.com/office/drawing/2014/main" id="{DDF1391C-8596-43A9-B660-F24E41A1F642}"/>
              </a:ext>
            </a:extLst>
          </p:cNvPr>
          <p:cNvPicPr>
            <a:picLocks noGrp="1" noChangeAspect="1"/>
          </p:cNvPicPr>
          <p:nvPr>
            <p:ph idx="1"/>
          </p:nvPr>
        </p:nvPicPr>
        <p:blipFill>
          <a:blip r:embed="rId2"/>
          <a:stretch>
            <a:fillRect/>
          </a:stretch>
        </p:blipFill>
        <p:spPr>
          <a:xfrm>
            <a:off x="1600084" y="1600200"/>
            <a:ext cx="5943831" cy="4525963"/>
          </a:xfrm>
          <a:prstGeom prst="rect">
            <a:avLst/>
          </a:prstGeom>
        </p:spPr>
      </p:pic>
    </p:spTree>
    <p:extLst>
      <p:ext uri="{BB962C8B-B14F-4D97-AF65-F5344CB8AC3E}">
        <p14:creationId xmlns:p14="http://schemas.microsoft.com/office/powerpoint/2010/main" val="216098532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443C96-53B1-4DC2-BDBA-013FDD88C6D2}"/>
              </a:ext>
            </a:extLst>
          </p:cNvPr>
          <p:cNvSpPr>
            <a:spLocks noGrp="1"/>
          </p:cNvSpPr>
          <p:nvPr>
            <p:ph type="title"/>
          </p:nvPr>
        </p:nvSpPr>
        <p:spPr/>
        <p:txBody>
          <a:bodyPr/>
          <a:lstStyle/>
          <a:p>
            <a:r>
              <a:rPr lang="en-US"/>
              <a:t>Tensorflow</a:t>
            </a:r>
          </a:p>
        </p:txBody>
      </p:sp>
      <p:sp>
        <p:nvSpPr>
          <p:cNvPr id="4" name="Text Placeholder 3">
            <a:extLst>
              <a:ext uri="{FF2B5EF4-FFF2-40B4-BE49-F238E27FC236}">
                <a16:creationId xmlns:a16="http://schemas.microsoft.com/office/drawing/2014/main" id="{A170A0CC-F3FD-4DF4-A9C9-716D6A1505AE}"/>
              </a:ext>
            </a:extLst>
          </p:cNvPr>
          <p:cNvSpPr>
            <a:spLocks noGrp="1"/>
          </p:cNvSpPr>
          <p:nvPr>
            <p:ph type="body" idx="1"/>
          </p:nvPr>
        </p:nvSpPr>
        <p:spPr/>
        <p:txBody>
          <a:bodyPr/>
          <a:lstStyle/>
          <a:p>
            <a:r>
              <a:rPr lang="en-US" sz="2400"/>
              <a:t>TensorFlow is a Python library</a:t>
            </a:r>
          </a:p>
        </p:txBody>
      </p:sp>
    </p:spTree>
    <p:extLst>
      <p:ext uri="{BB962C8B-B14F-4D97-AF65-F5344CB8AC3E}">
        <p14:creationId xmlns:p14="http://schemas.microsoft.com/office/powerpoint/2010/main" val="224379149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E7CA2E-03F5-48FF-8428-769C09533EBF}"/>
              </a:ext>
            </a:extLst>
          </p:cNvPr>
          <p:cNvSpPr>
            <a:spLocks noGrp="1"/>
          </p:cNvSpPr>
          <p:nvPr>
            <p:ph type="title"/>
          </p:nvPr>
        </p:nvSpPr>
        <p:spPr/>
        <p:txBody>
          <a:bodyPr/>
          <a:lstStyle/>
          <a:p>
            <a:r>
              <a:rPr lang="en-US"/>
              <a:t>TensorFlow in python</a:t>
            </a:r>
          </a:p>
        </p:txBody>
      </p:sp>
      <p:sp>
        <p:nvSpPr>
          <p:cNvPr id="5" name="Content Placeholder 4">
            <a:extLst>
              <a:ext uri="{FF2B5EF4-FFF2-40B4-BE49-F238E27FC236}">
                <a16:creationId xmlns:a16="http://schemas.microsoft.com/office/drawing/2014/main" id="{480C99C1-340D-4D37-BB33-B0E75CE51B58}"/>
              </a:ext>
            </a:extLst>
          </p:cNvPr>
          <p:cNvSpPr>
            <a:spLocks noGrp="1"/>
          </p:cNvSpPr>
          <p:nvPr>
            <p:ph idx="1"/>
          </p:nvPr>
        </p:nvSpPr>
        <p:spPr/>
        <p:txBody>
          <a:bodyPr/>
          <a:lstStyle/>
          <a:p>
            <a:pPr algn="just"/>
            <a:r>
              <a:rPr lang="en-US" sz="2400"/>
              <a:t>TensorFlow is </a:t>
            </a:r>
            <a:r>
              <a:rPr lang="en-US" sz="2400">
                <a:solidFill>
                  <a:srgbClr val="0066FF"/>
                </a:solidFill>
              </a:rPr>
              <a:t>a Python library</a:t>
            </a:r>
            <a:r>
              <a:rPr lang="en-US" sz="2400"/>
              <a:t> for high-performance numerical calculations that allows users to create sophisticated </a:t>
            </a:r>
            <a:r>
              <a:rPr lang="en-US" sz="2400">
                <a:solidFill>
                  <a:srgbClr val="0066FF"/>
                </a:solidFill>
              </a:rPr>
              <a:t>deep learning</a:t>
            </a:r>
            <a:r>
              <a:rPr lang="en-US" sz="2400"/>
              <a:t> and </a:t>
            </a:r>
            <a:r>
              <a:rPr lang="en-US" sz="2400">
                <a:solidFill>
                  <a:srgbClr val="0066FF"/>
                </a:solidFill>
              </a:rPr>
              <a:t>machine learning applications. </a:t>
            </a:r>
          </a:p>
          <a:p>
            <a:pPr algn="just"/>
            <a:r>
              <a:rPr lang="en-US" sz="2400"/>
              <a:t>Released as open source software in 2015, TensorFlow has seen tremendous growth and popularity in the data science community.</a:t>
            </a:r>
          </a:p>
        </p:txBody>
      </p:sp>
      <p:pic>
        <p:nvPicPr>
          <p:cNvPr id="6" name="Picture 5">
            <a:extLst>
              <a:ext uri="{FF2B5EF4-FFF2-40B4-BE49-F238E27FC236}">
                <a16:creationId xmlns:a16="http://schemas.microsoft.com/office/drawing/2014/main" id="{AC929E07-3BA9-49DE-961E-C87C7319F911}"/>
              </a:ext>
            </a:extLst>
          </p:cNvPr>
          <p:cNvPicPr>
            <a:picLocks noChangeAspect="1"/>
          </p:cNvPicPr>
          <p:nvPr/>
        </p:nvPicPr>
        <p:blipFill>
          <a:blip r:embed="rId2"/>
          <a:stretch>
            <a:fillRect/>
          </a:stretch>
        </p:blipFill>
        <p:spPr>
          <a:xfrm>
            <a:off x="3810000" y="4038600"/>
            <a:ext cx="4162425" cy="1944366"/>
          </a:xfrm>
          <a:prstGeom prst="rect">
            <a:avLst/>
          </a:prstGeom>
        </p:spPr>
      </p:pic>
    </p:spTree>
    <p:extLst>
      <p:ext uri="{BB962C8B-B14F-4D97-AF65-F5344CB8AC3E}">
        <p14:creationId xmlns:p14="http://schemas.microsoft.com/office/powerpoint/2010/main" val="111340845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F9543-7871-4CB7-8602-C5B0BF486E42}"/>
              </a:ext>
            </a:extLst>
          </p:cNvPr>
          <p:cNvSpPr>
            <a:spLocks noGrp="1"/>
          </p:cNvSpPr>
          <p:nvPr>
            <p:ph type="title"/>
          </p:nvPr>
        </p:nvSpPr>
        <p:spPr/>
        <p:txBody>
          <a:bodyPr/>
          <a:lstStyle/>
          <a:p>
            <a:r>
              <a:rPr lang="en-US"/>
              <a:t>Downloading the Mnist Data</a:t>
            </a:r>
            <a:br>
              <a:rPr lang="en-US"/>
            </a:br>
            <a:endParaRPr lang="en-US"/>
          </a:p>
        </p:txBody>
      </p:sp>
      <p:sp>
        <p:nvSpPr>
          <p:cNvPr id="5" name="Text Placeholder 4">
            <a:extLst>
              <a:ext uri="{FF2B5EF4-FFF2-40B4-BE49-F238E27FC236}">
                <a16:creationId xmlns:a16="http://schemas.microsoft.com/office/drawing/2014/main" id="{F881D8C5-C9A7-455B-9828-B30375AA20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6353685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76A6F1-0750-4F56-BB99-3D492D212574}"/>
              </a:ext>
            </a:extLst>
          </p:cNvPr>
          <p:cNvSpPr>
            <a:spLocks noGrp="1"/>
          </p:cNvSpPr>
          <p:nvPr>
            <p:ph type="title"/>
          </p:nvPr>
        </p:nvSpPr>
        <p:spPr/>
        <p:txBody>
          <a:bodyPr/>
          <a:lstStyle/>
          <a:p>
            <a:r>
              <a:rPr lang="en-US"/>
              <a:t>Environment Setup</a:t>
            </a:r>
          </a:p>
        </p:txBody>
      </p:sp>
      <p:sp>
        <p:nvSpPr>
          <p:cNvPr id="5" name="Content Placeholder 4">
            <a:extLst>
              <a:ext uri="{FF2B5EF4-FFF2-40B4-BE49-F238E27FC236}">
                <a16:creationId xmlns:a16="http://schemas.microsoft.com/office/drawing/2014/main" id="{2313B16B-91BD-4FB1-BC35-AA270F1DCDC0}"/>
              </a:ext>
            </a:extLst>
          </p:cNvPr>
          <p:cNvSpPr>
            <a:spLocks noGrp="1"/>
          </p:cNvSpPr>
          <p:nvPr>
            <p:ph idx="1"/>
          </p:nvPr>
        </p:nvSpPr>
        <p:spPr/>
        <p:txBody>
          <a:bodyPr/>
          <a:lstStyle/>
          <a:p>
            <a:pPr algn="just"/>
            <a:r>
              <a:rPr lang="en-US" sz="2400"/>
              <a:t>Install Anaconda.</a:t>
            </a:r>
          </a:p>
          <a:p>
            <a:pPr algn="just"/>
            <a:r>
              <a:rPr lang="en-US" sz="2400"/>
              <a:t>After installing </a:t>
            </a:r>
            <a:r>
              <a:rPr lang="en-US" sz="2400">
                <a:hlinkClick r:id="rId2"/>
              </a:rPr>
              <a:t>Anaconda</a:t>
            </a:r>
            <a:r>
              <a:rPr lang="en-US" sz="2400"/>
              <a:t> or </a:t>
            </a:r>
            <a:r>
              <a:rPr lang="en-US" sz="2400">
                <a:hlinkClick r:id="rId3"/>
              </a:rPr>
              <a:t>Miniconda</a:t>
            </a:r>
            <a:r>
              <a:rPr lang="en-US" sz="2400"/>
              <a:t>, create a new conda environment containing TensorFlow and activate it.</a:t>
            </a:r>
          </a:p>
          <a:p>
            <a:pPr algn="just"/>
            <a:r>
              <a:rPr lang="en-US" sz="2400"/>
              <a:t>Install matplotlib library in a new conda environment.</a:t>
            </a:r>
          </a:p>
          <a:p>
            <a:pPr algn="just"/>
            <a:r>
              <a:rPr lang="en-US" sz="2400"/>
              <a:t>Install IDE </a:t>
            </a:r>
            <a:r>
              <a:rPr lang="en-US" sz="2400">
                <a:solidFill>
                  <a:srgbClr val="0066FF"/>
                </a:solidFill>
              </a:rPr>
              <a:t>jupyter notebook in tensorflow environment.</a:t>
            </a:r>
          </a:p>
        </p:txBody>
      </p:sp>
    </p:spTree>
    <p:extLst>
      <p:ext uri="{BB962C8B-B14F-4D97-AF65-F5344CB8AC3E}">
        <p14:creationId xmlns:p14="http://schemas.microsoft.com/office/powerpoint/2010/main" val="270765790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D655-929B-4564-A2FF-28A8903BB32F}"/>
              </a:ext>
            </a:extLst>
          </p:cNvPr>
          <p:cNvSpPr>
            <a:spLocks noGrp="1"/>
          </p:cNvSpPr>
          <p:nvPr>
            <p:ph type="title"/>
          </p:nvPr>
        </p:nvSpPr>
        <p:spPr/>
        <p:txBody>
          <a:bodyPr/>
          <a:lstStyle/>
          <a:p>
            <a:r>
              <a:rPr lang="en-US"/>
              <a:t>Environment Setup</a:t>
            </a:r>
          </a:p>
        </p:txBody>
      </p:sp>
      <p:pic>
        <p:nvPicPr>
          <p:cNvPr id="4" name="Content Placeholder 3">
            <a:extLst>
              <a:ext uri="{FF2B5EF4-FFF2-40B4-BE49-F238E27FC236}">
                <a16:creationId xmlns:a16="http://schemas.microsoft.com/office/drawing/2014/main" id="{DECA0DCE-8FE4-4492-8993-4AB059C06F67}"/>
              </a:ext>
            </a:extLst>
          </p:cNvPr>
          <p:cNvPicPr>
            <a:picLocks noGrp="1" noChangeAspect="1"/>
          </p:cNvPicPr>
          <p:nvPr>
            <p:ph idx="1"/>
          </p:nvPr>
        </p:nvPicPr>
        <p:blipFill>
          <a:blip r:embed="rId2"/>
          <a:stretch>
            <a:fillRect/>
          </a:stretch>
        </p:blipFill>
        <p:spPr>
          <a:xfrm>
            <a:off x="1762125" y="1748631"/>
            <a:ext cx="5619750" cy="4229100"/>
          </a:xfrm>
          <a:prstGeom prst="rect">
            <a:avLst/>
          </a:prstGeom>
        </p:spPr>
      </p:pic>
    </p:spTree>
    <p:extLst>
      <p:ext uri="{BB962C8B-B14F-4D97-AF65-F5344CB8AC3E}">
        <p14:creationId xmlns:p14="http://schemas.microsoft.com/office/powerpoint/2010/main" val="332192284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A0339-6F19-42C8-8F64-FB11064A72E4}"/>
              </a:ext>
            </a:extLst>
          </p:cNvPr>
          <p:cNvSpPr>
            <a:spLocks noGrp="1"/>
          </p:cNvSpPr>
          <p:nvPr>
            <p:ph type="title"/>
          </p:nvPr>
        </p:nvSpPr>
        <p:spPr/>
        <p:txBody>
          <a:bodyPr/>
          <a:lstStyle/>
          <a:p>
            <a:r>
              <a:rPr lang="en-US"/>
              <a:t>Install tensorflow environment</a:t>
            </a:r>
          </a:p>
        </p:txBody>
      </p:sp>
      <p:sp>
        <p:nvSpPr>
          <p:cNvPr id="5" name="Text Placeholder 4">
            <a:extLst>
              <a:ext uri="{FF2B5EF4-FFF2-40B4-BE49-F238E27FC236}">
                <a16:creationId xmlns:a16="http://schemas.microsoft.com/office/drawing/2014/main" id="{E330954F-AF3A-449E-AF97-F7A102FED961}"/>
              </a:ext>
            </a:extLst>
          </p:cNvPr>
          <p:cNvSpPr>
            <a:spLocks noGrp="1"/>
          </p:cNvSpPr>
          <p:nvPr>
            <p:ph type="body" idx="1"/>
          </p:nvPr>
        </p:nvSpPr>
        <p:spPr/>
        <p:txBody>
          <a:bodyPr/>
          <a:lstStyle/>
          <a:p>
            <a:r>
              <a:rPr lang="en-US"/>
              <a:t>Environment Setup</a:t>
            </a:r>
          </a:p>
        </p:txBody>
      </p:sp>
    </p:spTree>
    <p:extLst>
      <p:ext uri="{BB962C8B-B14F-4D97-AF65-F5344CB8AC3E}">
        <p14:creationId xmlns:p14="http://schemas.microsoft.com/office/powerpoint/2010/main" val="409443535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t>Bit</a:t>
            </a:r>
          </a:p>
          <a:p>
            <a:pPr marL="457200" indent="-457200">
              <a:buFont typeface="+mj-lt"/>
              <a:buAutoNum type="arabicPeriod"/>
            </a:pPr>
            <a:r>
              <a:rPr lang="en-US" sz="2400">
                <a:highlight>
                  <a:srgbClr val="FFFF00"/>
                </a:highlight>
              </a:rPr>
              <a:t>Byte</a:t>
            </a:r>
          </a:p>
          <a:p>
            <a:pPr marL="457200" indent="-457200">
              <a:buFont typeface="+mj-lt"/>
              <a:buAutoNum type="arabicPeriod"/>
            </a:pPr>
            <a:r>
              <a:rPr lang="en-US" sz="2400"/>
              <a:t>Kilobyte</a:t>
            </a:r>
          </a:p>
          <a:p>
            <a:pPr marL="514350" indent="-514350">
              <a:buFont typeface="+mj-lt"/>
              <a:buAutoNum type="arabicPeriod"/>
            </a:pPr>
            <a:r>
              <a:rPr lang="en-US" sz="2400"/>
              <a:t>Megabyte</a:t>
            </a:r>
          </a:p>
          <a:p>
            <a:pPr marL="514350" indent="-514350">
              <a:buFont typeface="+mj-lt"/>
              <a:buAutoNum type="arabicPeriod"/>
            </a:pPr>
            <a:r>
              <a:rPr lang="en-US" sz="2400"/>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t>Terabyte</a:t>
            </a:r>
          </a:p>
          <a:p>
            <a:pPr marL="514350" indent="-514350">
              <a:buFont typeface="+mj-lt"/>
              <a:buAutoNum type="arabicPeriod" startAt="6"/>
            </a:pPr>
            <a:r>
              <a:rPr lang="en-US" sz="2400"/>
              <a:t>Petabyte</a:t>
            </a:r>
          </a:p>
          <a:p>
            <a:pPr marL="514350" indent="-514350">
              <a:buFont typeface="+mj-lt"/>
              <a:buAutoNum type="arabicPeriod" startAt="6"/>
            </a:pPr>
            <a:r>
              <a:rPr lang="en-US" sz="2400"/>
              <a:t>Exabyte</a:t>
            </a:r>
          </a:p>
          <a:p>
            <a:pPr marL="514350" indent="-514350">
              <a:buFont typeface="+mj-lt"/>
              <a:buAutoNum type="arabicPeriod" startAt="6"/>
            </a:pPr>
            <a:r>
              <a:rPr lang="en-US" sz="2400"/>
              <a:t>Zettabyte</a:t>
            </a:r>
          </a:p>
          <a:p>
            <a:pPr marL="514350" indent="-514350">
              <a:buFont typeface="+mj-lt"/>
              <a:buAutoNum type="arabicPeriod" startAt="6"/>
            </a:pPr>
            <a:r>
              <a:rPr lang="en-US" sz="2400"/>
              <a:t>Yottabyte</a:t>
            </a:r>
            <a:endParaRPr lang="en-US" sz="2000"/>
          </a:p>
          <a:p>
            <a:endParaRPr lang="en-US" sz="2400"/>
          </a:p>
        </p:txBody>
      </p:sp>
      <p:pic>
        <p:nvPicPr>
          <p:cNvPr id="3" name="Picture 2">
            <a:extLst>
              <a:ext uri="{FF2B5EF4-FFF2-40B4-BE49-F238E27FC236}">
                <a16:creationId xmlns:a16="http://schemas.microsoft.com/office/drawing/2014/main" id="{D3ECD51B-8E28-415C-B136-6DE063873C9B}"/>
              </a:ext>
            </a:extLst>
          </p:cNvPr>
          <p:cNvPicPr>
            <a:picLocks noChangeAspect="1"/>
          </p:cNvPicPr>
          <p:nvPr/>
        </p:nvPicPr>
        <p:blipFill>
          <a:blip r:embed="rId2"/>
          <a:stretch>
            <a:fillRect/>
          </a:stretch>
        </p:blipFill>
        <p:spPr>
          <a:xfrm>
            <a:off x="533400" y="3886200"/>
            <a:ext cx="7362825" cy="2628900"/>
          </a:xfrm>
          <a:prstGeom prst="rect">
            <a:avLst/>
          </a:prstGeom>
        </p:spPr>
      </p:pic>
    </p:spTree>
    <p:extLst>
      <p:ext uri="{BB962C8B-B14F-4D97-AF65-F5344CB8AC3E}">
        <p14:creationId xmlns:p14="http://schemas.microsoft.com/office/powerpoint/2010/main" val="343628076"/>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C5FD-8D66-4AE8-9D58-A4045A18F05C}"/>
              </a:ext>
            </a:extLst>
          </p:cNvPr>
          <p:cNvSpPr>
            <a:spLocks noGrp="1"/>
          </p:cNvSpPr>
          <p:nvPr>
            <p:ph type="title"/>
          </p:nvPr>
        </p:nvSpPr>
        <p:spPr/>
        <p:txBody>
          <a:bodyPr/>
          <a:lstStyle/>
          <a:p>
            <a:r>
              <a:rPr lang="en-US"/>
              <a:t>Install environment</a:t>
            </a:r>
          </a:p>
        </p:txBody>
      </p:sp>
      <p:sp>
        <p:nvSpPr>
          <p:cNvPr id="3" name="Content Placeholder 2">
            <a:extLst>
              <a:ext uri="{FF2B5EF4-FFF2-40B4-BE49-F238E27FC236}">
                <a16:creationId xmlns:a16="http://schemas.microsoft.com/office/drawing/2014/main" id="{A17F2D78-3545-4480-AEFE-222E7589D282}"/>
              </a:ext>
            </a:extLst>
          </p:cNvPr>
          <p:cNvSpPr>
            <a:spLocks noGrp="1"/>
          </p:cNvSpPr>
          <p:nvPr>
            <p:ph idx="1"/>
          </p:nvPr>
        </p:nvSpPr>
        <p:spPr/>
        <p:txBody>
          <a:bodyPr/>
          <a:lstStyle/>
          <a:p>
            <a:r>
              <a:rPr lang="en-US" sz="2400"/>
              <a:t>After installing </a:t>
            </a:r>
            <a:r>
              <a:rPr lang="en-US" sz="2400">
                <a:hlinkClick r:id="rId2"/>
              </a:rPr>
              <a:t>Anaconda</a:t>
            </a:r>
            <a:r>
              <a:rPr lang="en-US" sz="2400"/>
              <a:t> or </a:t>
            </a:r>
            <a:r>
              <a:rPr lang="en-US" sz="2400">
                <a:hlinkClick r:id="rId3"/>
              </a:rPr>
              <a:t>Miniconda</a:t>
            </a:r>
            <a:r>
              <a:rPr lang="en-US" sz="2400"/>
              <a:t>, create a new conda environment containing TensorFlow, activate it.</a:t>
            </a:r>
          </a:p>
          <a:p>
            <a:pPr marL="457200" indent="-457200">
              <a:buFont typeface="+mj-lt"/>
              <a:buAutoNum type="arabicPeriod"/>
            </a:pPr>
            <a:r>
              <a:rPr lang="en-US" sz="2000">
                <a:latin typeface="Courier New" panose="02070309020205020404" pitchFamily="49" charset="0"/>
                <a:cs typeface="Courier New" panose="02070309020205020404" pitchFamily="49" charset="0"/>
              </a:rPr>
              <a:t>conda create -n tensorflow_env tensorflow</a:t>
            </a:r>
          </a:p>
          <a:p>
            <a:pPr marL="457200" indent="-457200">
              <a:buFont typeface="+mj-lt"/>
              <a:buAutoNum type="arabicPeriod"/>
            </a:pPr>
            <a:r>
              <a:rPr lang="en-US" sz="2000">
                <a:latin typeface="Courier New" panose="02070309020205020404" pitchFamily="49" charset="0"/>
                <a:cs typeface="Courier New" panose="02070309020205020404" pitchFamily="49" charset="0"/>
              </a:rPr>
              <a:t>conda activate tensorflow_env</a:t>
            </a:r>
          </a:p>
          <a:p>
            <a:pPr marL="457200" indent="-457200">
              <a:buFont typeface="+mj-lt"/>
              <a:buAutoNum type="arabicPeriod"/>
            </a:pPr>
            <a:endParaRPr lang="en-US" sz="2400">
              <a:latin typeface="Courier New" panose="02070309020205020404" pitchFamily="49" charset="0"/>
              <a:cs typeface="Courier New" panose="02070309020205020404" pitchFamily="49" charset="0"/>
            </a:endParaRPr>
          </a:p>
          <a:p>
            <a:r>
              <a:rPr lang="en-US" sz="2400"/>
              <a:t>Or for the GPU version</a:t>
            </a:r>
          </a:p>
          <a:p>
            <a:pPr marL="457200" indent="-457200">
              <a:buFont typeface="+mj-lt"/>
              <a:buAutoNum type="arabicPeriod"/>
            </a:pPr>
            <a:r>
              <a:rPr lang="en-US" sz="2000">
                <a:latin typeface="Courier New" panose="02070309020205020404" pitchFamily="49" charset="0"/>
                <a:cs typeface="Courier New" panose="02070309020205020404" pitchFamily="49" charset="0"/>
              </a:rPr>
              <a:t>conda create -n tensorflow_gpuenv tensorflow-gpu</a:t>
            </a:r>
          </a:p>
          <a:p>
            <a:pPr marL="457200" indent="-457200">
              <a:buFont typeface="+mj-lt"/>
              <a:buAutoNum type="arabicPeriod"/>
            </a:pPr>
            <a:r>
              <a:rPr lang="en-US" sz="2000">
                <a:latin typeface="Courier New" panose="02070309020205020404" pitchFamily="49" charset="0"/>
                <a:cs typeface="Courier New" panose="02070309020205020404" pitchFamily="49" charset="0"/>
              </a:rPr>
              <a:t>conda activate tensorflow_gpuenv</a:t>
            </a:r>
          </a:p>
          <a:p>
            <a:pPr marL="457200" indent="-457200">
              <a:buFont typeface="+mj-lt"/>
              <a:buAutoNum type="arabicPeriod"/>
            </a:pPr>
            <a:endParaRPr lang="en-US" sz="2000">
              <a:latin typeface="Courier New" panose="02070309020205020404" pitchFamily="49" charset="0"/>
              <a:cs typeface="Courier New" panose="02070309020205020404" pitchFamily="49" charset="0"/>
            </a:endParaRPr>
          </a:p>
          <a:p>
            <a:r>
              <a:rPr lang="en-US" sz="2400">
                <a:cs typeface="Courier New" panose="02070309020205020404" pitchFamily="49" charset="0"/>
              </a:rPr>
              <a:t>Deactivate </a:t>
            </a:r>
            <a:r>
              <a:rPr lang="en-US" sz="2400"/>
              <a:t>environment</a:t>
            </a:r>
          </a:p>
          <a:p>
            <a:pPr marL="457200" indent="-457200">
              <a:buFont typeface="+mj-lt"/>
              <a:buAutoNum type="arabicPeriod"/>
            </a:pPr>
            <a:r>
              <a:rPr lang="en-US" sz="2000">
                <a:latin typeface="Courier New" panose="02070309020205020404" pitchFamily="49" charset="0"/>
                <a:cs typeface="Courier New" panose="02070309020205020404" pitchFamily="49" charset="0"/>
              </a:rPr>
              <a:t>conda deactivate</a:t>
            </a:r>
          </a:p>
        </p:txBody>
      </p:sp>
    </p:spTree>
    <p:extLst>
      <p:ext uri="{BB962C8B-B14F-4D97-AF65-F5344CB8AC3E}">
        <p14:creationId xmlns:p14="http://schemas.microsoft.com/office/powerpoint/2010/main" val="198783818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3689D7-9F76-4D8E-8AB7-2E3E7B07ED0F}"/>
              </a:ext>
            </a:extLst>
          </p:cNvPr>
          <p:cNvSpPr>
            <a:spLocks noGrp="1"/>
          </p:cNvSpPr>
          <p:nvPr>
            <p:ph type="title"/>
          </p:nvPr>
        </p:nvSpPr>
        <p:spPr/>
        <p:txBody>
          <a:bodyPr/>
          <a:lstStyle/>
          <a:p>
            <a:r>
              <a:rPr lang="en-US"/>
              <a:t>Install matplotlib library</a:t>
            </a:r>
          </a:p>
        </p:txBody>
      </p:sp>
      <p:sp>
        <p:nvSpPr>
          <p:cNvPr id="7" name="Content Placeholder 6">
            <a:extLst>
              <a:ext uri="{FF2B5EF4-FFF2-40B4-BE49-F238E27FC236}">
                <a16:creationId xmlns:a16="http://schemas.microsoft.com/office/drawing/2014/main" id="{25694302-6045-4081-B898-D60326BB955D}"/>
              </a:ext>
            </a:extLst>
          </p:cNvPr>
          <p:cNvSpPr>
            <a:spLocks noGrp="1"/>
          </p:cNvSpPr>
          <p:nvPr>
            <p:ph idx="1"/>
          </p:nvPr>
        </p:nvSpPr>
        <p:spPr/>
        <p:txBody>
          <a:bodyPr/>
          <a:lstStyle/>
          <a:p>
            <a:pPr algn="just"/>
            <a:r>
              <a:rPr lang="en-US" sz="2400"/>
              <a:t>To install this package with conda run one of the following:</a:t>
            </a:r>
          </a:p>
          <a:p>
            <a:pPr algn="just"/>
            <a:endParaRPr lang="en-US" sz="2400"/>
          </a:p>
          <a:p>
            <a:pPr marL="457200" indent="-457200" algn="just">
              <a:buFont typeface="+mj-lt"/>
              <a:buAutoNum type="arabicPeriod"/>
            </a:pPr>
            <a:r>
              <a:rPr lang="en-US" sz="2000">
                <a:latin typeface="Courier New" panose="02070309020205020404" pitchFamily="49" charset="0"/>
                <a:cs typeface="Courier New" panose="02070309020205020404" pitchFamily="49" charset="0"/>
              </a:rPr>
              <a:t>conda install -c conda-forge matplotlib</a:t>
            </a:r>
          </a:p>
          <a:p>
            <a:pPr marL="457200" indent="-457200">
              <a:buFont typeface="+mj-lt"/>
              <a:buAutoNum type="arabicPeriod"/>
            </a:pPr>
            <a:r>
              <a:rPr lang="it-IT" sz="2000">
                <a:latin typeface="Courier New" panose="02070309020205020404" pitchFamily="49" charset="0"/>
                <a:cs typeface="Courier New" panose="02070309020205020404" pitchFamily="49" charset="0"/>
              </a:rPr>
              <a:t>conda install -c conda-forge/label/rc matplotlib</a:t>
            </a:r>
          </a:p>
        </p:txBody>
      </p:sp>
    </p:spTree>
    <p:extLst>
      <p:ext uri="{BB962C8B-B14F-4D97-AF65-F5344CB8AC3E}">
        <p14:creationId xmlns:p14="http://schemas.microsoft.com/office/powerpoint/2010/main" val="379485255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E68C9-F029-4026-BD4E-E27C376192D5}"/>
              </a:ext>
            </a:extLst>
          </p:cNvPr>
          <p:cNvSpPr>
            <a:spLocks noGrp="1"/>
          </p:cNvSpPr>
          <p:nvPr>
            <p:ph type="title"/>
          </p:nvPr>
        </p:nvSpPr>
        <p:spPr/>
        <p:txBody>
          <a:bodyPr/>
          <a:lstStyle/>
          <a:p>
            <a:r>
              <a:rPr lang="en-US"/>
              <a:t>IDE jupyter notebook</a:t>
            </a:r>
          </a:p>
        </p:txBody>
      </p:sp>
      <p:sp>
        <p:nvSpPr>
          <p:cNvPr id="5" name="Content Placeholder 4">
            <a:extLst>
              <a:ext uri="{FF2B5EF4-FFF2-40B4-BE49-F238E27FC236}">
                <a16:creationId xmlns:a16="http://schemas.microsoft.com/office/drawing/2014/main" id="{5957BCAF-F8AD-4086-9522-AA3E45010D08}"/>
              </a:ext>
            </a:extLst>
          </p:cNvPr>
          <p:cNvSpPr>
            <a:spLocks noGrp="1"/>
          </p:cNvSpPr>
          <p:nvPr>
            <p:ph idx="1"/>
          </p:nvPr>
        </p:nvSpPr>
        <p:spPr/>
        <p:txBody>
          <a:bodyPr/>
          <a:lstStyle/>
          <a:p>
            <a:r>
              <a:rPr lang="en-US" sz="2400"/>
              <a:t>Start the notebook server from the </a:t>
            </a:r>
            <a:r>
              <a:rPr lang="en-US" sz="2400">
                <a:hlinkClick r:id="rId2"/>
              </a:rPr>
              <a:t>command line</a:t>
            </a:r>
            <a:r>
              <a:rPr lang="en-US" sz="2400"/>
              <a:t>.</a:t>
            </a:r>
          </a:p>
          <a:p>
            <a:r>
              <a:rPr lang="en-US" sz="2400"/>
              <a:t>You should see the notebook open in your browser.</a:t>
            </a:r>
          </a:p>
        </p:txBody>
      </p:sp>
      <p:pic>
        <p:nvPicPr>
          <p:cNvPr id="6" name="Picture 5">
            <a:extLst>
              <a:ext uri="{FF2B5EF4-FFF2-40B4-BE49-F238E27FC236}">
                <a16:creationId xmlns:a16="http://schemas.microsoft.com/office/drawing/2014/main" id="{1B259F37-37A8-4F35-9087-2B47660C3E14}"/>
              </a:ext>
            </a:extLst>
          </p:cNvPr>
          <p:cNvPicPr>
            <a:picLocks noChangeAspect="1"/>
          </p:cNvPicPr>
          <p:nvPr/>
        </p:nvPicPr>
        <p:blipFill>
          <a:blip r:embed="rId3"/>
          <a:stretch>
            <a:fillRect/>
          </a:stretch>
        </p:blipFill>
        <p:spPr>
          <a:xfrm>
            <a:off x="762000" y="2514600"/>
            <a:ext cx="7410450" cy="3429000"/>
          </a:xfrm>
          <a:prstGeom prst="rect">
            <a:avLst/>
          </a:prstGeom>
        </p:spPr>
      </p:pic>
    </p:spTree>
    <p:extLst>
      <p:ext uri="{BB962C8B-B14F-4D97-AF65-F5344CB8AC3E}">
        <p14:creationId xmlns:p14="http://schemas.microsoft.com/office/powerpoint/2010/main" val="322884858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21512D-5301-4242-92B6-1C50F442A26D}"/>
              </a:ext>
            </a:extLst>
          </p:cNvPr>
          <p:cNvSpPr>
            <a:spLocks noGrp="1"/>
          </p:cNvSpPr>
          <p:nvPr>
            <p:ph type="title"/>
          </p:nvPr>
        </p:nvSpPr>
        <p:spPr/>
        <p:txBody>
          <a:bodyPr/>
          <a:lstStyle/>
          <a:p>
            <a:r>
              <a:rPr lang="en-US"/>
              <a:t>Downloading the Mnist Data in python</a:t>
            </a:r>
          </a:p>
        </p:txBody>
      </p:sp>
      <p:sp>
        <p:nvSpPr>
          <p:cNvPr id="5" name="Text Placeholder 4">
            <a:extLst>
              <a:ext uri="{FF2B5EF4-FFF2-40B4-BE49-F238E27FC236}">
                <a16:creationId xmlns:a16="http://schemas.microsoft.com/office/drawing/2014/main" id="{84791103-9A49-4745-8078-E0173B0A85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9636561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946133-52EA-42B9-B66F-6D65F0CE1A48}"/>
              </a:ext>
            </a:extLst>
          </p:cNvPr>
          <p:cNvSpPr>
            <a:spLocks noGrp="1"/>
          </p:cNvSpPr>
          <p:nvPr>
            <p:ph type="title"/>
          </p:nvPr>
        </p:nvSpPr>
        <p:spPr/>
        <p:txBody>
          <a:bodyPr/>
          <a:lstStyle/>
          <a:p>
            <a:r>
              <a:rPr lang="en-US"/>
              <a:t>Using TensorFlow library</a:t>
            </a:r>
          </a:p>
        </p:txBody>
      </p:sp>
      <p:sp>
        <p:nvSpPr>
          <p:cNvPr id="5" name="Content Placeholder 4">
            <a:extLst>
              <a:ext uri="{FF2B5EF4-FFF2-40B4-BE49-F238E27FC236}">
                <a16:creationId xmlns:a16="http://schemas.microsoft.com/office/drawing/2014/main" id="{7A15F234-F3A1-4455-B16D-85E674A4F159}"/>
              </a:ext>
            </a:extLst>
          </p:cNvPr>
          <p:cNvSpPr>
            <a:spLocks noGrp="1"/>
          </p:cNvSpPr>
          <p:nvPr>
            <p:ph idx="1"/>
          </p:nvPr>
        </p:nvSpPr>
        <p:spPr/>
        <p:txBody>
          <a:bodyPr/>
          <a:lstStyle/>
          <a:p>
            <a:pPr marL="514350" indent="-514350">
              <a:buFont typeface="+mj-lt"/>
              <a:buAutoNum type="arabicPeriod"/>
            </a:pPr>
            <a:r>
              <a:rPr lang="en-US" sz="2000">
                <a:latin typeface="Courier New" panose="02070309020205020404" pitchFamily="49" charset="0"/>
                <a:cs typeface="Courier New" panose="02070309020205020404" pitchFamily="49" charset="0"/>
              </a:rPr>
              <a:t>import tensorflow as tf</a:t>
            </a:r>
          </a:p>
          <a:p>
            <a:pPr marL="514350" indent="-514350">
              <a:buFont typeface="+mj-lt"/>
              <a:buAutoNum type="arabicPeriod"/>
            </a:pPr>
            <a:r>
              <a:rPr lang="en-US" sz="2000">
                <a:latin typeface="Courier New" panose="02070309020205020404" pitchFamily="49" charset="0"/>
                <a:cs typeface="Courier New" panose="02070309020205020404" pitchFamily="49" charset="0"/>
              </a:rPr>
              <a:t>import matplotlib.pyplot as plt</a:t>
            </a:r>
          </a:p>
          <a:p>
            <a:pPr marL="514350" indent="-514350">
              <a:buFont typeface="+mj-lt"/>
              <a:buAutoNum type="arabicPeriod"/>
            </a:pPr>
            <a:endParaRPr lang="en-US" sz="2000">
              <a:latin typeface="Courier New" panose="02070309020205020404" pitchFamily="49" charset="0"/>
              <a:cs typeface="Courier New" panose="02070309020205020404" pitchFamily="49" charset="0"/>
            </a:endParaRPr>
          </a:p>
          <a:p>
            <a:pPr marL="514350" indent="-514350">
              <a:buFont typeface="+mj-lt"/>
              <a:buAutoNum type="arabicPeriod"/>
            </a:pPr>
            <a:r>
              <a:rPr lang="en-US" sz="2000">
                <a:latin typeface="Courier New" panose="02070309020205020404" pitchFamily="49" charset="0"/>
                <a:cs typeface="Courier New" panose="02070309020205020404" pitchFamily="49" charset="0"/>
              </a:rPr>
              <a:t>mnist = tf.keras.datasets.mnist</a:t>
            </a:r>
          </a:p>
          <a:p>
            <a:pPr marL="514350" indent="-514350">
              <a:buFont typeface="+mj-lt"/>
              <a:buAutoNum type="arabicPeriod"/>
            </a:pPr>
            <a:r>
              <a:rPr lang="en-US" sz="1800">
                <a:latin typeface="Courier New" panose="02070309020205020404" pitchFamily="49" charset="0"/>
                <a:cs typeface="Courier New" panose="02070309020205020404" pitchFamily="49" charset="0"/>
              </a:rPr>
              <a:t>(x_train,y_train),(x_test,y_test) = mnist.load_data()</a:t>
            </a:r>
          </a:p>
          <a:p>
            <a:pPr marL="514350" indent="-514350">
              <a:buFont typeface="+mj-lt"/>
              <a:buAutoNum type="arabicPeriod"/>
            </a:pPr>
            <a:endParaRPr lang="en-US" sz="2000">
              <a:latin typeface="Courier New" panose="02070309020205020404" pitchFamily="49" charset="0"/>
              <a:cs typeface="Courier New" panose="02070309020205020404" pitchFamily="49" charset="0"/>
            </a:endParaRPr>
          </a:p>
          <a:p>
            <a:pPr marL="514350" indent="-514350">
              <a:buFont typeface="+mj-lt"/>
              <a:buAutoNum type="arabicPeriod"/>
            </a:pPr>
            <a:r>
              <a:rPr lang="en-US" sz="2000">
                <a:latin typeface="Courier New" panose="02070309020205020404" pitchFamily="49" charset="0"/>
                <a:cs typeface="Courier New" panose="02070309020205020404" pitchFamily="49" charset="0"/>
              </a:rPr>
              <a:t>%matplotlib inline</a:t>
            </a:r>
          </a:p>
          <a:p>
            <a:pPr marL="514350" indent="-514350">
              <a:buFont typeface="+mj-lt"/>
              <a:buAutoNum type="arabicPeriod"/>
            </a:pPr>
            <a:r>
              <a:rPr lang="en-US" sz="2000">
                <a:latin typeface="Courier New" panose="02070309020205020404" pitchFamily="49" charset="0"/>
                <a:cs typeface="Courier New" panose="02070309020205020404" pitchFamily="49" charset="0"/>
              </a:rPr>
              <a:t>image_index = 19</a:t>
            </a:r>
          </a:p>
          <a:p>
            <a:pPr marL="514350" indent="-514350">
              <a:buFont typeface="+mj-lt"/>
              <a:buAutoNum type="arabicPeriod"/>
            </a:pPr>
            <a:r>
              <a:rPr lang="en-US" sz="2000">
                <a:latin typeface="Courier New" panose="02070309020205020404" pitchFamily="49" charset="0"/>
                <a:cs typeface="Courier New" panose="02070309020205020404" pitchFamily="49" charset="0"/>
              </a:rPr>
              <a:t>print(y_train[image_index])</a:t>
            </a:r>
          </a:p>
          <a:p>
            <a:pPr marL="514350" indent="-514350">
              <a:buFont typeface="+mj-lt"/>
              <a:buAutoNum type="arabicPeriod"/>
            </a:pPr>
            <a:r>
              <a:rPr lang="en-US" sz="2000">
                <a:latin typeface="Courier New" panose="02070309020205020404" pitchFamily="49" charset="0"/>
                <a:cs typeface="Courier New" panose="02070309020205020404" pitchFamily="49" charset="0"/>
              </a:rPr>
              <a:t>plt.imshow(x_train[image_index], cmap='Greys')</a:t>
            </a:r>
          </a:p>
        </p:txBody>
      </p:sp>
    </p:spTree>
    <p:extLst>
      <p:ext uri="{BB962C8B-B14F-4D97-AF65-F5344CB8AC3E}">
        <p14:creationId xmlns:p14="http://schemas.microsoft.com/office/powerpoint/2010/main" val="82513922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4D31-3436-402F-ABE4-AF7602CCB60C}"/>
              </a:ext>
            </a:extLst>
          </p:cNvPr>
          <p:cNvSpPr>
            <a:spLocks noGrp="1"/>
          </p:cNvSpPr>
          <p:nvPr>
            <p:ph type="title"/>
          </p:nvPr>
        </p:nvSpPr>
        <p:spPr/>
        <p:txBody>
          <a:bodyPr/>
          <a:lstStyle/>
          <a:p>
            <a:r>
              <a:rPr lang="en-US"/>
              <a:t>Using TensorFlow library</a:t>
            </a:r>
          </a:p>
        </p:txBody>
      </p:sp>
      <p:pic>
        <p:nvPicPr>
          <p:cNvPr id="10" name="Content Placeholder 9">
            <a:extLst>
              <a:ext uri="{FF2B5EF4-FFF2-40B4-BE49-F238E27FC236}">
                <a16:creationId xmlns:a16="http://schemas.microsoft.com/office/drawing/2014/main" id="{223DA441-18D3-4E6E-9778-3698FB15A46A}"/>
              </a:ext>
            </a:extLst>
          </p:cNvPr>
          <p:cNvPicPr>
            <a:picLocks noGrp="1" noChangeAspect="1"/>
          </p:cNvPicPr>
          <p:nvPr>
            <p:ph idx="1"/>
          </p:nvPr>
        </p:nvPicPr>
        <p:blipFill>
          <a:blip r:embed="rId2"/>
          <a:stretch>
            <a:fillRect/>
          </a:stretch>
        </p:blipFill>
        <p:spPr>
          <a:xfrm>
            <a:off x="457200" y="1828800"/>
            <a:ext cx="6477000" cy="3960648"/>
          </a:xfrm>
          <a:prstGeom prst="rect">
            <a:avLst/>
          </a:prstGeom>
        </p:spPr>
      </p:pic>
    </p:spTree>
    <p:extLst>
      <p:ext uri="{BB962C8B-B14F-4D97-AF65-F5344CB8AC3E}">
        <p14:creationId xmlns:p14="http://schemas.microsoft.com/office/powerpoint/2010/main" val="340535734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23DD-E312-467B-9195-7776BCE44D38}"/>
              </a:ext>
            </a:extLst>
          </p:cNvPr>
          <p:cNvSpPr>
            <a:spLocks noGrp="1"/>
          </p:cNvSpPr>
          <p:nvPr>
            <p:ph type="title"/>
          </p:nvPr>
        </p:nvSpPr>
        <p:spPr/>
        <p:txBody>
          <a:bodyPr/>
          <a:lstStyle/>
          <a:p>
            <a:r>
              <a:rPr lang="en-US"/>
              <a:t>Handwritten digit identification</a:t>
            </a:r>
          </a:p>
        </p:txBody>
      </p:sp>
      <p:sp>
        <p:nvSpPr>
          <p:cNvPr id="5" name="Text Placeholder 4">
            <a:extLst>
              <a:ext uri="{FF2B5EF4-FFF2-40B4-BE49-F238E27FC236}">
                <a16:creationId xmlns:a16="http://schemas.microsoft.com/office/drawing/2014/main" id="{5FF8D5A3-5281-48E5-9641-BC2047B006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7146819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B378-C13D-4BC1-9E0E-060816A752A4}"/>
              </a:ext>
            </a:extLst>
          </p:cNvPr>
          <p:cNvSpPr>
            <a:spLocks noGrp="1"/>
          </p:cNvSpPr>
          <p:nvPr>
            <p:ph type="title"/>
          </p:nvPr>
        </p:nvSpPr>
        <p:spPr/>
        <p:txBody>
          <a:bodyPr/>
          <a:lstStyle/>
          <a:p>
            <a:r>
              <a:rPr lang="en-US"/>
              <a:t>Python library</a:t>
            </a:r>
          </a:p>
        </p:txBody>
      </p:sp>
      <p:sp>
        <p:nvSpPr>
          <p:cNvPr id="3" name="Content Placeholder 2">
            <a:extLst>
              <a:ext uri="{FF2B5EF4-FFF2-40B4-BE49-F238E27FC236}">
                <a16:creationId xmlns:a16="http://schemas.microsoft.com/office/drawing/2014/main" id="{ED539B59-2A7F-473B-B7E3-0435EB9FAE10}"/>
              </a:ext>
            </a:extLst>
          </p:cNvPr>
          <p:cNvSpPr>
            <a:spLocks noGrp="1"/>
          </p:cNvSpPr>
          <p:nvPr>
            <p:ph idx="1"/>
          </p:nvPr>
        </p:nvSpPr>
        <p:spPr/>
        <p:txBody>
          <a:bodyPr/>
          <a:lstStyle/>
          <a:p>
            <a:pPr algn="just"/>
            <a:r>
              <a:rPr lang="en-US" sz="2400">
                <a:solidFill>
                  <a:srgbClr val="0066FF"/>
                </a:solidFill>
              </a:rPr>
              <a:t>Scikit-learn</a:t>
            </a:r>
            <a:r>
              <a:rPr lang="en-US" sz="2400"/>
              <a:t> is a free machine learning library for Python. It features various algorithms like support vector machine, random forests, and </a:t>
            </a:r>
            <a:r>
              <a:rPr lang="en-US" sz="2400">
                <a:solidFill>
                  <a:srgbClr val="0066FF"/>
                </a:solidFill>
              </a:rPr>
              <a:t>k-neighbours</a:t>
            </a:r>
            <a:r>
              <a:rPr lang="en-US" sz="2400"/>
              <a:t>, and it also supports Python numerical and scientific libraries like </a:t>
            </a:r>
            <a:r>
              <a:rPr lang="en-US" sz="2400">
                <a:solidFill>
                  <a:srgbClr val="0066FF"/>
                </a:solidFill>
              </a:rPr>
              <a:t>NumPy</a:t>
            </a:r>
            <a:r>
              <a:rPr lang="en-US" sz="2400"/>
              <a:t> and </a:t>
            </a:r>
            <a:r>
              <a:rPr lang="en-US" sz="2400">
                <a:solidFill>
                  <a:srgbClr val="0066FF"/>
                </a:solidFill>
              </a:rPr>
              <a:t>SciPy</a:t>
            </a:r>
            <a:r>
              <a:rPr lang="en-US" sz="2400"/>
              <a:t>.</a:t>
            </a:r>
          </a:p>
        </p:txBody>
      </p:sp>
    </p:spTree>
    <p:extLst>
      <p:ext uri="{BB962C8B-B14F-4D97-AF65-F5344CB8AC3E}">
        <p14:creationId xmlns:p14="http://schemas.microsoft.com/office/powerpoint/2010/main" val="303003917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5FFA-BD13-4598-AC93-9A1DF55D96F2}"/>
              </a:ext>
            </a:extLst>
          </p:cNvPr>
          <p:cNvSpPr>
            <a:spLocks noGrp="1"/>
          </p:cNvSpPr>
          <p:nvPr>
            <p:ph type="title"/>
          </p:nvPr>
        </p:nvSpPr>
        <p:spPr/>
        <p:txBody>
          <a:bodyPr/>
          <a:lstStyle/>
          <a:p>
            <a:r>
              <a:rPr lang="en-US"/>
              <a:t>MNIST in Keras</a:t>
            </a:r>
          </a:p>
        </p:txBody>
      </p:sp>
      <p:sp>
        <p:nvSpPr>
          <p:cNvPr id="3" name="Content Placeholder 2">
            <a:extLst>
              <a:ext uri="{FF2B5EF4-FFF2-40B4-BE49-F238E27FC236}">
                <a16:creationId xmlns:a16="http://schemas.microsoft.com/office/drawing/2014/main" id="{584B7E82-8F84-4779-BA96-5D7BDE2AD0B7}"/>
              </a:ext>
            </a:extLst>
          </p:cNvPr>
          <p:cNvSpPr>
            <a:spLocks noGrp="1"/>
          </p:cNvSpPr>
          <p:nvPr>
            <p:ph idx="1"/>
          </p:nvPr>
        </p:nvSpPr>
        <p:spPr/>
        <p:txBody>
          <a:bodyPr/>
          <a:lstStyle/>
          <a:p>
            <a:r>
              <a:rPr lang="en-US" sz="2400"/>
              <a:t>Dataset of 60,000 28x28 grayscale images of the 10 digits, along with a test set of 10,000 images.</a:t>
            </a:r>
          </a:p>
          <a:p>
            <a:endParaRPr lang="en-US" sz="2400"/>
          </a:p>
          <a:p>
            <a:pPr marL="457200" indent="-457200">
              <a:buFont typeface="+mj-lt"/>
              <a:buAutoNum type="arabicPeriod"/>
            </a:pPr>
            <a:r>
              <a:rPr lang="en-US" sz="2400">
                <a:latin typeface="Courier New" panose="02070309020205020404" pitchFamily="49" charset="0"/>
                <a:cs typeface="Courier New" panose="02070309020205020404" pitchFamily="49" charset="0"/>
              </a:rPr>
              <a:t>from keras.datasets import </a:t>
            </a:r>
            <a:r>
              <a:rPr lang="en-US" sz="2400">
                <a:solidFill>
                  <a:srgbClr val="0066FF"/>
                </a:solidFill>
                <a:latin typeface="Courier New" panose="02070309020205020404" pitchFamily="49" charset="0"/>
                <a:cs typeface="Courier New" panose="02070309020205020404" pitchFamily="49" charset="0"/>
              </a:rPr>
              <a:t>mnist</a:t>
            </a:r>
            <a:r>
              <a:rPr lang="en-US" sz="2400">
                <a:latin typeface="Courier New" panose="02070309020205020404" pitchFamily="49" charset="0"/>
                <a:cs typeface="Courier New" panose="02070309020205020404" pitchFamily="49" charset="0"/>
              </a:rPr>
              <a:t> </a:t>
            </a:r>
          </a:p>
          <a:p>
            <a:pPr marL="457200" indent="-457200">
              <a:buFont typeface="+mj-lt"/>
              <a:buAutoNum type="arabicPeriod"/>
            </a:pPr>
            <a:r>
              <a:rPr lang="en-US" sz="2400">
                <a:latin typeface="Courier New" panose="02070309020205020404" pitchFamily="49" charset="0"/>
                <a:cs typeface="Courier New" panose="02070309020205020404" pitchFamily="49" charset="0"/>
              </a:rPr>
              <a:t>(x_train,y_train),(x_test,y_test) = 						mnist.load_data()</a:t>
            </a:r>
            <a:endParaRPr lang="en-US" sz="24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475290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304-526B-4AEA-8F85-9C9C2919F002}"/>
              </a:ext>
            </a:extLst>
          </p:cNvPr>
          <p:cNvSpPr>
            <a:spLocks noGrp="1"/>
          </p:cNvSpPr>
          <p:nvPr>
            <p:ph type="title"/>
          </p:nvPr>
        </p:nvSpPr>
        <p:spPr/>
        <p:txBody>
          <a:bodyPr/>
          <a:lstStyle/>
          <a:p>
            <a:r>
              <a:rPr lang="en-US"/>
              <a:t>MNIST in Keras</a:t>
            </a:r>
          </a:p>
        </p:txBody>
      </p:sp>
      <p:sp>
        <p:nvSpPr>
          <p:cNvPr id="4" name="Content Placeholder 3">
            <a:extLst>
              <a:ext uri="{FF2B5EF4-FFF2-40B4-BE49-F238E27FC236}">
                <a16:creationId xmlns:a16="http://schemas.microsoft.com/office/drawing/2014/main" id="{250EDB0B-1AE1-4377-8671-4BCE408C1B6F}"/>
              </a:ext>
            </a:extLst>
          </p:cNvPr>
          <p:cNvSpPr>
            <a:spLocks noGrp="1"/>
          </p:cNvSpPr>
          <p:nvPr>
            <p:ph idx="1"/>
          </p:nvPr>
        </p:nvSpPr>
        <p:spPr/>
        <p:txBody>
          <a:bodyPr/>
          <a:lstStyle/>
          <a:p>
            <a:pPr algn="just"/>
            <a:r>
              <a:rPr lang="en-US" sz="2400"/>
              <a:t>Returns:</a:t>
            </a:r>
          </a:p>
          <a:p>
            <a:pPr lvl="1" algn="just"/>
            <a:r>
              <a:rPr lang="en-US" sz="2400"/>
              <a:t>2 tuples:</a:t>
            </a:r>
          </a:p>
          <a:p>
            <a:pPr lvl="2" algn="just"/>
            <a:r>
              <a:rPr lang="en-US"/>
              <a:t>x_train, x_test: uint8 array of grayscale image data with shape (num_samples, 28, 28).</a:t>
            </a:r>
          </a:p>
          <a:p>
            <a:pPr lvl="2" algn="just"/>
            <a:r>
              <a:rPr lang="en-US"/>
              <a:t>y_train, y_test: uint8 array of digit labels (integers in range 0-9) with shape (num_samples).</a:t>
            </a:r>
          </a:p>
          <a:p>
            <a:pPr algn="just"/>
            <a:r>
              <a:rPr lang="en-US" sz="2400"/>
              <a:t>Arguments:</a:t>
            </a:r>
          </a:p>
          <a:p>
            <a:pPr lvl="1" algn="just"/>
            <a:r>
              <a:rPr lang="en-US" sz="2400"/>
              <a:t>path: if you do not have the index file locally (at '~/.keras/datasets/' + path), it will be downloaded to this location.</a:t>
            </a:r>
          </a:p>
        </p:txBody>
      </p:sp>
    </p:spTree>
    <p:extLst>
      <p:ext uri="{BB962C8B-B14F-4D97-AF65-F5344CB8AC3E}">
        <p14:creationId xmlns:p14="http://schemas.microsoft.com/office/powerpoint/2010/main" val="18184606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t>Bit</a:t>
            </a:r>
          </a:p>
          <a:p>
            <a:pPr marL="457200" indent="-457200">
              <a:buFont typeface="+mj-lt"/>
              <a:buAutoNum type="arabicPeriod"/>
            </a:pPr>
            <a:r>
              <a:rPr lang="en-US" sz="2400"/>
              <a:t>Byte</a:t>
            </a:r>
          </a:p>
          <a:p>
            <a:pPr marL="457200" indent="-457200">
              <a:buFont typeface="+mj-lt"/>
              <a:buAutoNum type="arabicPeriod"/>
            </a:pPr>
            <a:r>
              <a:rPr lang="en-US" sz="2400">
                <a:highlight>
                  <a:srgbClr val="FFFF00"/>
                </a:highlight>
              </a:rPr>
              <a:t>Kilobyte</a:t>
            </a:r>
          </a:p>
          <a:p>
            <a:pPr marL="514350" indent="-514350">
              <a:buFont typeface="+mj-lt"/>
              <a:buAutoNum type="arabicPeriod"/>
            </a:pPr>
            <a:r>
              <a:rPr lang="en-US" sz="2400"/>
              <a:t>Megabyte</a:t>
            </a:r>
          </a:p>
          <a:p>
            <a:pPr marL="514350" indent="-514350">
              <a:buFont typeface="+mj-lt"/>
              <a:buAutoNum type="arabicPeriod"/>
            </a:pPr>
            <a:r>
              <a:rPr lang="en-US" sz="2400"/>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t>Terabyte</a:t>
            </a:r>
          </a:p>
          <a:p>
            <a:pPr marL="514350" indent="-514350">
              <a:buFont typeface="+mj-lt"/>
              <a:buAutoNum type="arabicPeriod" startAt="6"/>
            </a:pPr>
            <a:r>
              <a:rPr lang="en-US" sz="2400"/>
              <a:t>Petabyte</a:t>
            </a:r>
          </a:p>
          <a:p>
            <a:pPr marL="514350" indent="-514350">
              <a:buFont typeface="+mj-lt"/>
              <a:buAutoNum type="arabicPeriod" startAt="6"/>
            </a:pPr>
            <a:r>
              <a:rPr lang="en-US" sz="2400"/>
              <a:t>Exabyte</a:t>
            </a:r>
          </a:p>
          <a:p>
            <a:pPr marL="514350" indent="-514350">
              <a:buFont typeface="+mj-lt"/>
              <a:buAutoNum type="arabicPeriod" startAt="6"/>
            </a:pPr>
            <a:r>
              <a:rPr lang="en-US" sz="2400"/>
              <a:t>Zettabyte</a:t>
            </a:r>
          </a:p>
          <a:p>
            <a:pPr marL="514350" indent="-514350">
              <a:buFont typeface="+mj-lt"/>
              <a:buAutoNum type="arabicPeriod" startAt="6"/>
            </a:pPr>
            <a:r>
              <a:rPr lang="en-US" sz="2400"/>
              <a:t>Yottabyte</a:t>
            </a:r>
            <a:endParaRPr lang="en-US" sz="2000"/>
          </a:p>
          <a:p>
            <a:endParaRPr lang="en-US" sz="2400"/>
          </a:p>
        </p:txBody>
      </p:sp>
      <p:pic>
        <p:nvPicPr>
          <p:cNvPr id="6" name="Picture 5">
            <a:extLst>
              <a:ext uri="{FF2B5EF4-FFF2-40B4-BE49-F238E27FC236}">
                <a16:creationId xmlns:a16="http://schemas.microsoft.com/office/drawing/2014/main" id="{146F8A76-6332-4988-B1E1-68295C6BE520}"/>
              </a:ext>
            </a:extLst>
          </p:cNvPr>
          <p:cNvPicPr>
            <a:picLocks noChangeAspect="1"/>
          </p:cNvPicPr>
          <p:nvPr/>
        </p:nvPicPr>
        <p:blipFill>
          <a:blip r:embed="rId2"/>
          <a:stretch>
            <a:fillRect/>
          </a:stretch>
        </p:blipFill>
        <p:spPr>
          <a:xfrm>
            <a:off x="575932" y="3886200"/>
            <a:ext cx="6534150" cy="2085975"/>
          </a:xfrm>
          <a:prstGeom prst="rect">
            <a:avLst/>
          </a:prstGeom>
        </p:spPr>
      </p:pic>
    </p:spTree>
    <p:extLst>
      <p:ext uri="{BB962C8B-B14F-4D97-AF65-F5344CB8AC3E}">
        <p14:creationId xmlns:p14="http://schemas.microsoft.com/office/powerpoint/2010/main" val="380640254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2DB3-D3F2-4349-AF87-8495AD34E19A}"/>
              </a:ext>
            </a:extLst>
          </p:cNvPr>
          <p:cNvSpPr>
            <a:spLocks noGrp="1"/>
          </p:cNvSpPr>
          <p:nvPr>
            <p:ph type="title"/>
          </p:nvPr>
        </p:nvSpPr>
        <p:spPr/>
        <p:txBody>
          <a:bodyPr/>
          <a:lstStyle/>
          <a:p>
            <a:r>
              <a:rPr lang="en-US"/>
              <a:t>KNeighborsClassifier</a:t>
            </a:r>
          </a:p>
        </p:txBody>
      </p:sp>
      <p:sp>
        <p:nvSpPr>
          <p:cNvPr id="3" name="Content Placeholder 2">
            <a:extLst>
              <a:ext uri="{FF2B5EF4-FFF2-40B4-BE49-F238E27FC236}">
                <a16:creationId xmlns:a16="http://schemas.microsoft.com/office/drawing/2014/main" id="{3F768729-A3E2-4C15-A0F5-9F3FFE1A8348}"/>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class sklearn.neighbors.KNeighborsClassifier(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n_neighbors</a:t>
            </a:r>
            <a:r>
              <a:rPr lang="en-US" sz="2400">
                <a:latin typeface="Courier New" panose="02070309020205020404" pitchFamily="49" charset="0"/>
                <a:cs typeface="Courier New" panose="02070309020205020404" pitchFamily="49" charset="0"/>
              </a:rPr>
              <a:t>=5,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weights </a:t>
            </a:r>
            <a:r>
              <a:rPr lang="en-US" sz="2400">
                <a:latin typeface="Courier New" panose="02070309020205020404" pitchFamily="49" charset="0"/>
                <a:cs typeface="Courier New" panose="02070309020205020404" pitchFamily="49" charset="0"/>
              </a:rPr>
              <a:t>= 'uniform',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algorithm </a:t>
            </a:r>
            <a:r>
              <a:rPr lang="en-US" sz="2400">
                <a:latin typeface="Courier New" panose="02070309020205020404" pitchFamily="49" charset="0"/>
                <a:cs typeface="Courier New" panose="02070309020205020404" pitchFamily="49" charset="0"/>
              </a:rPr>
              <a:t>= 'auto',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leaf_size </a:t>
            </a:r>
            <a:r>
              <a:rPr lang="en-US" sz="2400">
                <a:latin typeface="Courier New" panose="02070309020205020404" pitchFamily="49" charset="0"/>
                <a:cs typeface="Courier New" panose="02070309020205020404" pitchFamily="49" charset="0"/>
              </a:rPr>
              <a:t>= 30,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p </a:t>
            </a:r>
            <a:r>
              <a:rPr lang="en-US" sz="2400">
                <a:latin typeface="Courier New" panose="02070309020205020404" pitchFamily="49" charset="0"/>
                <a:cs typeface="Courier New" panose="02070309020205020404" pitchFamily="49" charset="0"/>
              </a:rPr>
              <a:t>= 2,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 </a:t>
            </a:r>
            <a:r>
              <a:rPr lang="en-US" sz="2400">
                <a:latin typeface="Courier New" panose="02070309020205020404" pitchFamily="49" charset="0"/>
                <a:cs typeface="Courier New" panose="02070309020205020404" pitchFamily="49" charset="0"/>
              </a:rPr>
              <a:t>= 'minkowski',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metric_params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n_jobs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**kwargs</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628499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EB6A-045C-4806-8FCA-07922F81D6D6}"/>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BB6C39A8-A74F-4BD0-BD3B-53BAA911528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n_neighbors </a:t>
            </a:r>
            <a:r>
              <a:rPr lang="en-US" sz="2400"/>
              <a:t>: int, optional (</a:t>
            </a:r>
            <a:r>
              <a:rPr lang="en-US" sz="2400">
                <a:solidFill>
                  <a:srgbClr val="FF0000"/>
                </a:solidFill>
              </a:rPr>
              <a:t>default = 5</a:t>
            </a:r>
            <a:r>
              <a:rPr lang="en-US" sz="2400"/>
              <a:t>)</a:t>
            </a:r>
          </a:p>
          <a:p>
            <a:pPr algn="just"/>
            <a:r>
              <a:rPr lang="en-US" sz="2400"/>
              <a:t>Number of neighbors to use by default for kneighbors queries.</a:t>
            </a:r>
          </a:p>
          <a:p>
            <a:pPr algn="just"/>
            <a:r>
              <a:rPr lang="en-US" sz="2400">
                <a:solidFill>
                  <a:srgbClr val="0066FF"/>
                </a:solidFill>
                <a:latin typeface="Courier New" panose="02070309020205020404" pitchFamily="49" charset="0"/>
                <a:cs typeface="Courier New" panose="02070309020205020404" pitchFamily="49" charset="0"/>
              </a:rPr>
              <a:t>algorithm</a:t>
            </a:r>
            <a:r>
              <a:rPr lang="en-US" sz="2400">
                <a:cs typeface="Courier New" panose="02070309020205020404" pitchFamily="49" charset="0"/>
              </a:rPr>
              <a:t> </a:t>
            </a:r>
            <a:r>
              <a:rPr lang="en-US" sz="2400"/>
              <a:t>: {'auto', 'ball_tree', 'kd_tree', 'brute’}</a:t>
            </a:r>
          </a:p>
          <a:p>
            <a:pPr lvl="1" algn="just"/>
            <a:r>
              <a:rPr lang="en-US" sz="2400"/>
              <a:t> Algorithm used to compute the nearest neighbors:</a:t>
            </a:r>
          </a:p>
          <a:p>
            <a:pPr lvl="2" algn="just"/>
            <a:r>
              <a:rPr lang="en-US">
                <a:solidFill>
                  <a:srgbClr val="0066FF"/>
                </a:solidFill>
              </a:rPr>
              <a:t>'ball_tree' </a:t>
            </a:r>
            <a:r>
              <a:rPr lang="en-US"/>
              <a:t>will use </a:t>
            </a:r>
            <a:r>
              <a:rPr lang="en-US">
                <a:solidFill>
                  <a:srgbClr val="0066FF"/>
                </a:solidFill>
              </a:rPr>
              <a:t>BallTree</a:t>
            </a:r>
          </a:p>
          <a:p>
            <a:pPr lvl="2" algn="just"/>
            <a:r>
              <a:rPr lang="en-US">
                <a:solidFill>
                  <a:srgbClr val="0066FF"/>
                </a:solidFill>
              </a:rPr>
              <a:t>'kd_tree' </a:t>
            </a:r>
            <a:r>
              <a:rPr lang="en-US"/>
              <a:t>will use </a:t>
            </a:r>
            <a:r>
              <a:rPr lang="en-US">
                <a:solidFill>
                  <a:srgbClr val="0066FF"/>
                </a:solidFill>
              </a:rPr>
              <a:t>KDTree</a:t>
            </a:r>
          </a:p>
          <a:p>
            <a:pPr lvl="2" algn="just"/>
            <a:r>
              <a:rPr lang="en-US">
                <a:solidFill>
                  <a:srgbClr val="0066FF"/>
                </a:solidFill>
              </a:rPr>
              <a:t>'brute' </a:t>
            </a:r>
            <a:r>
              <a:rPr lang="en-US"/>
              <a:t>will use a brute-force search.</a:t>
            </a:r>
          </a:p>
          <a:p>
            <a:pPr lvl="2" algn="just"/>
            <a:r>
              <a:rPr lang="en-US">
                <a:solidFill>
                  <a:srgbClr val="0066FF"/>
                </a:solidFill>
              </a:rPr>
              <a:t>'auto' </a:t>
            </a:r>
            <a:r>
              <a:rPr lang="en-US"/>
              <a:t>will attempt to decide the most appropriate algorithm based on the values passed to fit method.</a:t>
            </a:r>
          </a:p>
          <a:p>
            <a:pPr lvl="1" algn="just"/>
            <a:endParaRPr lang="en-US" sz="2400"/>
          </a:p>
        </p:txBody>
      </p:sp>
    </p:spTree>
    <p:extLst>
      <p:ext uri="{BB962C8B-B14F-4D97-AF65-F5344CB8AC3E}">
        <p14:creationId xmlns:p14="http://schemas.microsoft.com/office/powerpoint/2010/main" val="269683808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C56F-F822-4E22-852C-F1F616B45A4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16F126E8-3DDA-4344-871E-3C9AD43074E9}"/>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weights </a:t>
            </a:r>
            <a:r>
              <a:rPr lang="en-US" sz="2400"/>
              <a:t>: str or callable, optional (</a:t>
            </a:r>
            <a:r>
              <a:rPr lang="en-US" sz="2400">
                <a:solidFill>
                  <a:srgbClr val="0066FF"/>
                </a:solidFill>
              </a:rPr>
              <a:t>default = 'uniform'</a:t>
            </a:r>
            <a:r>
              <a:rPr lang="en-US" sz="2400"/>
              <a:t>)</a:t>
            </a:r>
          </a:p>
          <a:p>
            <a:pPr algn="just"/>
            <a:r>
              <a:rPr lang="en-US" sz="2400"/>
              <a:t>weight function used in prediction. Possible values:</a:t>
            </a:r>
          </a:p>
          <a:p>
            <a:pPr lvl="1" algn="just"/>
            <a:r>
              <a:rPr lang="en-US" sz="2400">
                <a:solidFill>
                  <a:srgbClr val="0066FF"/>
                </a:solidFill>
              </a:rPr>
              <a:t>'uniform'</a:t>
            </a:r>
            <a:r>
              <a:rPr lang="en-US" sz="2400"/>
              <a:t> : uniform weights. All points in each neighborhood are weighted equally.</a:t>
            </a:r>
          </a:p>
          <a:p>
            <a:pPr lvl="1" algn="just"/>
            <a:r>
              <a:rPr lang="en-US" sz="2400">
                <a:solidFill>
                  <a:srgbClr val="0066FF"/>
                </a:solidFill>
              </a:rPr>
              <a:t>'distance' </a:t>
            </a:r>
            <a:r>
              <a:rPr lang="en-US" sz="2400"/>
              <a:t>: weight points by the inverse of their distance. in this case, closer neighbors of a query point will have a greater influence than neighbors which are further away.</a:t>
            </a:r>
          </a:p>
          <a:p>
            <a:pPr lvl="1" algn="just"/>
            <a:r>
              <a:rPr lang="en-US" sz="2400">
                <a:solidFill>
                  <a:srgbClr val="0066FF"/>
                </a:solidFill>
              </a:rPr>
              <a:t>[callable] </a:t>
            </a:r>
            <a:r>
              <a:rPr lang="en-US" sz="2400"/>
              <a:t>: a user-defined function which accepts an array of distances, and returns an array of the same shape containing the weights.</a:t>
            </a:r>
          </a:p>
        </p:txBody>
      </p:sp>
    </p:spTree>
    <p:extLst>
      <p:ext uri="{BB962C8B-B14F-4D97-AF65-F5344CB8AC3E}">
        <p14:creationId xmlns:p14="http://schemas.microsoft.com/office/powerpoint/2010/main" val="3587539875"/>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BB77-495E-44D9-AD1B-88BE25CD504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F8C38952-7D8B-4D1D-BE96-4593EFA7015F}"/>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leaf_size </a:t>
            </a:r>
            <a:r>
              <a:rPr lang="en-US" sz="2400"/>
              <a:t>: int, optional (</a:t>
            </a:r>
            <a:r>
              <a:rPr lang="en-US" sz="2400">
                <a:solidFill>
                  <a:srgbClr val="0066FF"/>
                </a:solidFill>
              </a:rPr>
              <a:t>default = 30</a:t>
            </a:r>
            <a:r>
              <a:rPr lang="en-US" sz="2400"/>
              <a:t>)</a:t>
            </a:r>
          </a:p>
          <a:p>
            <a:pPr algn="just"/>
            <a:r>
              <a:rPr lang="en-US" sz="2400"/>
              <a:t>Leaf size passed to BallTree or KDTree. This can affect the speed of the construction and query, as well as the memory required to store the tree. The optimal value depends on the nature of the problem.</a:t>
            </a:r>
          </a:p>
          <a:p>
            <a:pPr algn="just"/>
            <a:endParaRPr lang="en-US" sz="2400"/>
          </a:p>
          <a:p>
            <a:pPr algn="just"/>
            <a:endParaRPr lang="en-US" sz="2400"/>
          </a:p>
          <a:p>
            <a:pPr algn="just"/>
            <a:endParaRPr lang="en-US" sz="2400"/>
          </a:p>
        </p:txBody>
      </p:sp>
    </p:spTree>
    <p:extLst>
      <p:ext uri="{BB962C8B-B14F-4D97-AF65-F5344CB8AC3E}">
        <p14:creationId xmlns:p14="http://schemas.microsoft.com/office/powerpoint/2010/main" val="28491237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E8A9-6958-41E0-B6FB-71073034909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DE945801-4EC1-4C08-A18C-840AF7F4CDD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p</a:t>
            </a:r>
            <a:r>
              <a:rPr lang="en-US" sz="2400"/>
              <a:t> : integer, optional (</a:t>
            </a:r>
            <a:r>
              <a:rPr lang="en-US" sz="2400">
                <a:solidFill>
                  <a:srgbClr val="0066FF"/>
                </a:solidFill>
              </a:rPr>
              <a:t>default = 2</a:t>
            </a:r>
            <a:r>
              <a:rPr lang="en-US" sz="2400"/>
              <a:t>)</a:t>
            </a:r>
          </a:p>
          <a:p>
            <a:pPr algn="just"/>
            <a:r>
              <a:rPr lang="en-US" sz="2400"/>
              <a:t>Power parameter for the Minkowski metric. When p = 1, this is equivalent to using manhattan_distance (l1), and </a:t>
            </a:r>
            <a:r>
              <a:rPr lang="en-US" sz="2400">
                <a:solidFill>
                  <a:srgbClr val="0066FF"/>
                </a:solidFill>
              </a:rPr>
              <a:t>euclidean_distance (l2) for p = 2</a:t>
            </a:r>
            <a:r>
              <a:rPr lang="en-US" sz="2400"/>
              <a:t>. For arbitrary p, minkowski_distance (l_p) is used.</a:t>
            </a:r>
          </a:p>
        </p:txBody>
      </p:sp>
    </p:spTree>
    <p:extLst>
      <p:ext uri="{BB962C8B-B14F-4D97-AF65-F5344CB8AC3E}">
        <p14:creationId xmlns:p14="http://schemas.microsoft.com/office/powerpoint/2010/main" val="1803539375"/>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1CA5-CAA7-4C53-B9AE-79229091686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987BCC5D-56E7-4965-832A-160519097E37}"/>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metric</a:t>
            </a:r>
            <a:r>
              <a:rPr lang="en-US" sz="2400"/>
              <a:t> : string or callable, default </a:t>
            </a:r>
            <a:r>
              <a:rPr lang="en-US" sz="2400">
                <a:solidFill>
                  <a:srgbClr val="0066FF"/>
                </a:solidFill>
                <a:latin typeface="Courier New" panose="02070309020205020404" pitchFamily="49" charset="0"/>
                <a:cs typeface="Courier New" panose="02070309020205020404" pitchFamily="49" charset="0"/>
              </a:rPr>
              <a:t>'minkowski'</a:t>
            </a:r>
          </a:p>
          <a:p>
            <a:pPr algn="just"/>
            <a:r>
              <a:rPr lang="en-US" sz="2400"/>
              <a:t>The distance metric to use for the tree. </a:t>
            </a:r>
            <a:r>
              <a:rPr lang="en-US" sz="2400">
                <a:solidFill>
                  <a:srgbClr val="0066FF"/>
                </a:solidFill>
              </a:rPr>
              <a:t>The default metric is minkowski, and with p = 2 is equivalent to the standard Euclidean metric. </a:t>
            </a:r>
            <a:r>
              <a:rPr lang="en-US" sz="2400"/>
              <a:t>See the documentation of the DistanceMetric class for a list of available metrics.</a:t>
            </a:r>
          </a:p>
        </p:txBody>
      </p:sp>
    </p:spTree>
    <p:extLst>
      <p:ext uri="{BB962C8B-B14F-4D97-AF65-F5344CB8AC3E}">
        <p14:creationId xmlns:p14="http://schemas.microsoft.com/office/powerpoint/2010/main" val="426340714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9788-F9CE-41F8-B9C3-568D73FB2465}"/>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8E526FA1-1347-46C5-AD26-40BBBB3639D4}"/>
              </a:ext>
            </a:extLst>
          </p:cNvPr>
          <p:cNvSpPr>
            <a:spLocks noGrp="1"/>
          </p:cNvSpPr>
          <p:nvPr>
            <p:ph idx="1"/>
          </p:nvPr>
        </p:nvSpPr>
        <p:spPr/>
        <p:txBody>
          <a:bodyPr/>
          <a:lstStyle/>
          <a:p>
            <a:r>
              <a:rPr lang="en-US" sz="2400">
                <a:solidFill>
                  <a:srgbClr val="0066FF"/>
                </a:solidFill>
                <a:latin typeface="Courier New" panose="02070309020205020404" pitchFamily="49" charset="0"/>
                <a:cs typeface="Courier New" panose="02070309020205020404" pitchFamily="49" charset="0"/>
              </a:rPr>
              <a:t>metric_params </a:t>
            </a:r>
            <a:r>
              <a:rPr lang="en-US" sz="2400"/>
              <a:t>: dict, optional (</a:t>
            </a:r>
            <a:r>
              <a:rPr lang="en-US" sz="2400">
                <a:solidFill>
                  <a:srgbClr val="0066FF"/>
                </a:solidFill>
              </a:rPr>
              <a:t>default = None</a:t>
            </a:r>
            <a:r>
              <a:rPr lang="en-US" sz="2400"/>
              <a:t>)</a:t>
            </a:r>
          </a:p>
          <a:p>
            <a:pPr lvl="1"/>
            <a:r>
              <a:rPr lang="en-US" sz="2400"/>
              <a:t>Additional keyword arguments for the metric function.</a:t>
            </a:r>
          </a:p>
          <a:p>
            <a:endParaRPr lang="en-US" sz="2400"/>
          </a:p>
          <a:p>
            <a:r>
              <a:rPr lang="en-US" sz="2400">
                <a:solidFill>
                  <a:srgbClr val="0066FF"/>
                </a:solidFill>
                <a:latin typeface="Courier New" panose="02070309020205020404" pitchFamily="49" charset="0"/>
                <a:cs typeface="Courier New" panose="02070309020205020404" pitchFamily="49" charset="0"/>
              </a:rPr>
              <a:t>n_jobs </a:t>
            </a:r>
            <a:r>
              <a:rPr lang="en-US" sz="2400"/>
              <a:t>: int or None, optional (</a:t>
            </a:r>
            <a:r>
              <a:rPr lang="en-US" sz="2400">
                <a:solidFill>
                  <a:srgbClr val="0066FF"/>
                </a:solidFill>
              </a:rPr>
              <a:t>default=None</a:t>
            </a:r>
            <a:r>
              <a:rPr lang="en-US" sz="2400"/>
              <a:t>)</a:t>
            </a:r>
          </a:p>
          <a:p>
            <a:pPr lvl="1" algn="just"/>
            <a:r>
              <a:rPr lang="en-US" sz="2400"/>
              <a:t>The number of parallel jobs to run for neighbors search. None means 1 unless in a joblib.parallel_backend context. -1 means using all processors. See Glossary for more details. Doesn’t affect fit method.</a:t>
            </a:r>
          </a:p>
        </p:txBody>
      </p:sp>
    </p:spTree>
    <p:extLst>
      <p:ext uri="{BB962C8B-B14F-4D97-AF65-F5344CB8AC3E}">
        <p14:creationId xmlns:p14="http://schemas.microsoft.com/office/powerpoint/2010/main" val="99020145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75BD83-2D0F-4589-ADC9-7A3142117395}"/>
              </a:ext>
            </a:extLst>
          </p:cNvPr>
          <p:cNvSpPr>
            <a:spLocks noGrp="1"/>
          </p:cNvSpPr>
          <p:nvPr>
            <p:ph type="title"/>
          </p:nvPr>
        </p:nvSpPr>
        <p:spPr/>
        <p:txBody>
          <a:bodyPr/>
          <a:lstStyle/>
          <a:p>
            <a:r>
              <a:rPr lang="en-US"/>
              <a:t>Import library</a:t>
            </a:r>
          </a:p>
        </p:txBody>
      </p:sp>
      <p:sp>
        <p:nvSpPr>
          <p:cNvPr id="5" name="Content Placeholder 4">
            <a:extLst>
              <a:ext uri="{FF2B5EF4-FFF2-40B4-BE49-F238E27FC236}">
                <a16:creationId xmlns:a16="http://schemas.microsoft.com/office/drawing/2014/main" id="{B0E0A85D-11DB-4F99-AB73-AF6061AB902D}"/>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from matplotlib import pyplot as plt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sklearn import datasets, metrics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a:t>
            </a:r>
            <a:r>
              <a:rPr lang="en-US" sz="2400">
                <a:solidFill>
                  <a:srgbClr val="0066FF"/>
                </a:solidFill>
                <a:latin typeface="Courier New" panose="02070309020205020404" pitchFamily="49" charset="0"/>
                <a:cs typeface="Courier New" panose="02070309020205020404" pitchFamily="49" charset="0"/>
              </a:rPr>
              <a:t>sklearn.neighbors</a:t>
            </a:r>
            <a:r>
              <a:rPr lang="en-US" sz="2400">
                <a:latin typeface="Courier New" panose="02070309020205020404" pitchFamily="49" charset="0"/>
                <a:cs typeface="Courier New" panose="02070309020205020404" pitchFamily="49" charset="0"/>
              </a:rPr>
              <a:t> import </a:t>
            </a:r>
            <a:r>
              <a:rPr lang="en-US" sz="2400">
                <a:solidFill>
                  <a:srgbClr val="0066FF"/>
                </a:solidFill>
                <a:latin typeface="Courier New" panose="02070309020205020404" pitchFamily="49" charset="0"/>
                <a:cs typeface="Courier New" panose="02070309020205020404" pitchFamily="49" charset="0"/>
              </a:rPr>
              <a:t>KNeighborsClassifier</a:t>
            </a:r>
            <a:r>
              <a:rPr lang="en-US" sz="2400">
                <a:latin typeface="Courier New" panose="02070309020205020404" pitchFamily="49" charset="0"/>
                <a:cs typeface="Courier New" panose="02070309020205020404" pitchFamily="49" charset="0"/>
              </a:rPr>
              <a:t>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a:t>
            </a:r>
            <a:r>
              <a:rPr lang="en-US" sz="2400">
                <a:solidFill>
                  <a:srgbClr val="0066FF"/>
                </a:solidFill>
                <a:latin typeface="Courier New" panose="02070309020205020404" pitchFamily="49" charset="0"/>
                <a:cs typeface="Courier New" panose="02070309020205020404" pitchFamily="49" charset="0"/>
              </a:rPr>
              <a:t>keras.datasets </a:t>
            </a:r>
            <a:r>
              <a:rPr lang="en-US" sz="2400">
                <a:latin typeface="Courier New" panose="02070309020205020404" pitchFamily="49" charset="0"/>
                <a:cs typeface="Courier New" panose="02070309020205020404" pitchFamily="49" charset="0"/>
              </a:rPr>
              <a:t>import </a:t>
            </a:r>
            <a:r>
              <a:rPr lang="en-US" sz="2400">
                <a:solidFill>
                  <a:srgbClr val="0066FF"/>
                </a:solidFill>
                <a:latin typeface="Courier New" panose="02070309020205020404" pitchFamily="49" charset="0"/>
                <a:cs typeface="Courier New" panose="02070309020205020404" pitchFamily="49" charset="0"/>
              </a:rPr>
              <a:t>mnist</a:t>
            </a:r>
          </a:p>
          <a:p>
            <a:pPr marL="457200" indent="-457200">
              <a:buFont typeface="+mj-lt"/>
              <a:buAutoNum type="arabicPeriod"/>
            </a:pPr>
            <a:r>
              <a:rPr lang="en-US" sz="2400">
                <a:solidFill>
                  <a:srgbClr val="FF0000"/>
                </a:solidFill>
                <a:latin typeface="Courier New" panose="02070309020205020404" pitchFamily="49" charset="0"/>
                <a:cs typeface="Courier New" panose="02070309020205020404" pitchFamily="49" charset="0"/>
              </a:rPr>
              <a:t>#Using TensorFlow backend.</a:t>
            </a:r>
          </a:p>
          <a:p>
            <a:pPr marL="457200" indent="-457200">
              <a:buFont typeface="+mj-lt"/>
              <a:buAutoNum type="arabicPeriod"/>
            </a:pPr>
            <a:endParaRPr lang="en-US" sz="24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363918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8126-ADB5-40A1-9C1D-B9161ECB90A2}"/>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3D45C027-C272-49FA-9464-92EA41D67BFE}"/>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load dataset Scikit-learn</a:t>
            </a:r>
          </a:p>
          <a:p>
            <a:pPr marL="457200" indent="-457200">
              <a:buFont typeface="+mj-lt"/>
              <a:buAutoNum type="arabicPeriod"/>
            </a:pPr>
            <a:r>
              <a:rPr lang="en-US" sz="2400">
                <a:latin typeface="Courier New" panose="02070309020205020404" pitchFamily="49" charset="0"/>
                <a:cs typeface="Courier New" panose="02070309020205020404" pitchFamily="49" charset="0"/>
              </a:rPr>
              <a:t>digits = datasets.load_digits()</a:t>
            </a:r>
          </a:p>
          <a:p>
            <a:pPr marL="457200" indent="-457200">
              <a:buFont typeface="+mj-lt"/>
              <a:buAutoNum type="arabicPeriod"/>
            </a:pPr>
            <a:r>
              <a:rPr lang="en-US" sz="2400">
                <a:latin typeface="Courier New" panose="02070309020205020404" pitchFamily="49" charset="0"/>
                <a:cs typeface="Courier New" panose="02070309020205020404" pitchFamily="49" charset="0"/>
              </a:rPr>
              <a:t>data_with_labels = list(zip(</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digits.images,digits.target))</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digits.images.shape</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load dataset Keras</a:t>
            </a:r>
            <a:endParaRPr lang="en-US" sz="2400">
              <a:latin typeface="Courier New" panose="02070309020205020404" pitchFamily="49" charset="0"/>
              <a:cs typeface="Courier New" panose="02070309020205020404" pitchFamily="49" charset="0"/>
            </a:endParaRPr>
          </a:p>
          <a:p>
            <a:pPr marL="457200" indent="-457200">
              <a:buFont typeface="+mj-lt"/>
              <a:buAutoNum type="arabicPeriod"/>
            </a:pPr>
            <a:r>
              <a:rPr lang="en-US" sz="2400">
                <a:latin typeface="Courier New" panose="02070309020205020404" pitchFamily="49" charset="0"/>
                <a:cs typeface="Courier New" panose="02070309020205020404" pitchFamily="49" charset="0"/>
              </a:rPr>
              <a:t>(</a:t>
            </a:r>
            <a:r>
              <a:rPr lang="en-US" sz="2400">
                <a:solidFill>
                  <a:srgbClr val="FF0000"/>
                </a:solidFill>
                <a:latin typeface="Courier New" panose="02070309020205020404" pitchFamily="49" charset="0"/>
                <a:cs typeface="Courier New" panose="02070309020205020404" pitchFamily="49" charset="0"/>
              </a:rPr>
              <a:t>img_train</a:t>
            </a: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val_train</a:t>
            </a:r>
            <a:r>
              <a:rPr lang="en-US" sz="2400">
                <a:latin typeface="Courier New" panose="02070309020205020404" pitchFamily="49" charset="0"/>
                <a:cs typeface="Courier New" panose="02070309020205020404" pitchFamily="49" charset="0"/>
              </a:rPr>
              <a:t>),(img_test, 				val_test) = mnist.load_data()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img_train.shape</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img_test.shape</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8799181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B9DB-3023-47B5-A3E6-F1C63D09EA28}"/>
              </a:ext>
            </a:extLst>
          </p:cNvPr>
          <p:cNvSpPr>
            <a:spLocks noGrp="1"/>
          </p:cNvSpPr>
          <p:nvPr>
            <p:ph type="title"/>
          </p:nvPr>
        </p:nvSpPr>
        <p:spPr/>
        <p:txBody>
          <a:bodyPr/>
          <a:lstStyle/>
          <a:p>
            <a:r>
              <a:rPr lang="en-US"/>
              <a:t>(matrixs) to vectors</a:t>
            </a:r>
          </a:p>
        </p:txBody>
      </p:sp>
      <p:sp>
        <p:nvSpPr>
          <p:cNvPr id="3" name="Content Placeholder 2">
            <a:extLst>
              <a:ext uri="{FF2B5EF4-FFF2-40B4-BE49-F238E27FC236}">
                <a16:creationId xmlns:a16="http://schemas.microsoft.com/office/drawing/2014/main" id="{85E5B558-D613-4881-A353-F965D8994ED8}"/>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convert images (matrixs) to vectors</a:t>
            </a:r>
          </a:p>
          <a:p>
            <a:pPr marL="457200" indent="-457200">
              <a:buFont typeface="+mj-lt"/>
              <a:buAutoNum type="arabicPeriod"/>
            </a:pPr>
            <a:r>
              <a:rPr lang="en-US" sz="2400">
                <a:latin typeface="Courier New" panose="02070309020205020404" pitchFamily="49" charset="0"/>
                <a:cs typeface="Courier New" panose="02070309020205020404" pitchFamily="49" charset="0"/>
              </a:rPr>
              <a:t>n = len(img_train)</a:t>
            </a:r>
          </a:p>
          <a:p>
            <a:pPr marL="457200" indent="-457200">
              <a:buFont typeface="+mj-lt"/>
              <a:buAutoNum type="arabicPeriod"/>
            </a:pPr>
            <a:r>
              <a:rPr lang="en-US" sz="2400">
                <a:latin typeface="Courier New" panose="02070309020205020404" pitchFamily="49" charset="0"/>
                <a:cs typeface="Courier New" panose="02070309020205020404" pitchFamily="49" charset="0"/>
              </a:rPr>
              <a:t>data = </a:t>
            </a:r>
            <a:r>
              <a:rPr lang="en-US" sz="2400">
                <a:solidFill>
                  <a:srgbClr val="0066FF"/>
                </a:solidFill>
                <a:latin typeface="Courier New" panose="02070309020205020404" pitchFamily="49" charset="0"/>
                <a:cs typeface="Courier New" panose="02070309020205020404" pitchFamily="49" charset="0"/>
              </a:rPr>
              <a:t>img_train.reshape</a:t>
            </a:r>
            <a:r>
              <a:rPr lang="en-US" sz="2400">
                <a:latin typeface="Courier New" panose="02070309020205020404" pitchFamily="49" charset="0"/>
                <a:cs typeface="Courier New" panose="02070309020205020404" pitchFamily="49" charset="0"/>
              </a:rPr>
              <a:t>(n, -1)</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print(data.shape)</a:t>
            </a:r>
          </a:p>
        </p:txBody>
      </p:sp>
    </p:spTree>
    <p:extLst>
      <p:ext uri="{BB962C8B-B14F-4D97-AF65-F5344CB8AC3E}">
        <p14:creationId xmlns:p14="http://schemas.microsoft.com/office/powerpoint/2010/main" val="276376133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t>Bit</a:t>
            </a:r>
          </a:p>
          <a:p>
            <a:pPr marL="457200" indent="-457200">
              <a:buFont typeface="+mj-lt"/>
              <a:buAutoNum type="arabicPeriod"/>
            </a:pPr>
            <a:r>
              <a:rPr lang="en-US" sz="2400"/>
              <a:t>Byte</a:t>
            </a:r>
          </a:p>
          <a:p>
            <a:pPr marL="457200" indent="-457200">
              <a:buFont typeface="+mj-lt"/>
              <a:buAutoNum type="arabicPeriod"/>
            </a:pPr>
            <a:r>
              <a:rPr lang="en-US" sz="2400"/>
              <a:t>Kilobyte</a:t>
            </a:r>
          </a:p>
          <a:p>
            <a:pPr marL="514350" indent="-514350">
              <a:buFont typeface="+mj-lt"/>
              <a:buAutoNum type="arabicPeriod"/>
            </a:pPr>
            <a:r>
              <a:rPr lang="en-US" sz="2400">
                <a:highlight>
                  <a:srgbClr val="FFFF00"/>
                </a:highlight>
              </a:rPr>
              <a:t>Megabyte</a:t>
            </a:r>
          </a:p>
          <a:p>
            <a:pPr marL="514350" indent="-514350">
              <a:buFont typeface="+mj-lt"/>
              <a:buAutoNum type="arabicPeriod"/>
            </a:pPr>
            <a:r>
              <a:rPr lang="en-US" sz="2400"/>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t>Terabyte</a:t>
            </a:r>
          </a:p>
          <a:p>
            <a:pPr marL="514350" indent="-514350">
              <a:buFont typeface="+mj-lt"/>
              <a:buAutoNum type="arabicPeriod" startAt="6"/>
            </a:pPr>
            <a:r>
              <a:rPr lang="en-US" sz="2400"/>
              <a:t>Petabyte</a:t>
            </a:r>
          </a:p>
          <a:p>
            <a:pPr marL="514350" indent="-514350">
              <a:buFont typeface="+mj-lt"/>
              <a:buAutoNum type="arabicPeriod" startAt="6"/>
            </a:pPr>
            <a:r>
              <a:rPr lang="en-US" sz="2400"/>
              <a:t>Exabyte</a:t>
            </a:r>
          </a:p>
          <a:p>
            <a:pPr marL="514350" indent="-514350">
              <a:buFont typeface="+mj-lt"/>
              <a:buAutoNum type="arabicPeriod" startAt="6"/>
            </a:pPr>
            <a:r>
              <a:rPr lang="en-US" sz="2400"/>
              <a:t>Zettabyte</a:t>
            </a:r>
          </a:p>
          <a:p>
            <a:pPr marL="514350" indent="-514350">
              <a:buFont typeface="+mj-lt"/>
              <a:buAutoNum type="arabicPeriod" startAt="6"/>
            </a:pPr>
            <a:r>
              <a:rPr lang="en-US" sz="2400"/>
              <a:t>Yottabyte</a:t>
            </a:r>
            <a:endParaRPr lang="en-US" sz="2000"/>
          </a:p>
          <a:p>
            <a:endParaRPr lang="en-US" sz="2400"/>
          </a:p>
        </p:txBody>
      </p:sp>
      <p:pic>
        <p:nvPicPr>
          <p:cNvPr id="6" name="Picture 5">
            <a:extLst>
              <a:ext uri="{FF2B5EF4-FFF2-40B4-BE49-F238E27FC236}">
                <a16:creationId xmlns:a16="http://schemas.microsoft.com/office/drawing/2014/main" id="{5D2C41ED-06A4-42FE-B19A-5CC6E4E77761}"/>
              </a:ext>
            </a:extLst>
          </p:cNvPr>
          <p:cNvPicPr>
            <a:picLocks noChangeAspect="1"/>
          </p:cNvPicPr>
          <p:nvPr/>
        </p:nvPicPr>
        <p:blipFill>
          <a:blip r:embed="rId2"/>
          <a:stretch>
            <a:fillRect/>
          </a:stretch>
        </p:blipFill>
        <p:spPr>
          <a:xfrm>
            <a:off x="575932" y="3886200"/>
            <a:ext cx="6486525" cy="2095500"/>
          </a:xfrm>
          <a:prstGeom prst="rect">
            <a:avLst/>
          </a:prstGeom>
        </p:spPr>
      </p:pic>
    </p:spTree>
    <p:extLst>
      <p:ext uri="{BB962C8B-B14F-4D97-AF65-F5344CB8AC3E}">
        <p14:creationId xmlns:p14="http://schemas.microsoft.com/office/powerpoint/2010/main" val="180344162"/>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F705-A2E5-4497-BE8E-0A2423ED465C}"/>
              </a:ext>
            </a:extLst>
          </p:cNvPr>
          <p:cNvSpPr>
            <a:spLocks noGrp="1"/>
          </p:cNvSpPr>
          <p:nvPr>
            <p:ph type="title"/>
          </p:nvPr>
        </p:nvSpPr>
        <p:spPr/>
        <p:txBody>
          <a:bodyPr/>
          <a:lstStyle/>
          <a:p>
            <a:r>
              <a:rPr lang="en-US"/>
              <a:t>KNN classifier</a:t>
            </a:r>
          </a:p>
        </p:txBody>
      </p:sp>
      <p:sp>
        <p:nvSpPr>
          <p:cNvPr id="3" name="Content Placeholder 2">
            <a:extLst>
              <a:ext uri="{FF2B5EF4-FFF2-40B4-BE49-F238E27FC236}">
                <a16:creationId xmlns:a16="http://schemas.microsoft.com/office/drawing/2014/main" id="{FBA5DBB4-1D5C-4CCE-9FBC-3CB0D1C4CC2B}"/>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create KNN classifier</a:t>
            </a:r>
          </a:p>
          <a:p>
            <a:pPr marL="457200" indent="-457200">
              <a:buFont typeface="+mj-lt"/>
              <a:buAutoNum type="arabicPeriod"/>
            </a:pPr>
            <a:r>
              <a:rPr lang="en-US" sz="2400">
                <a:solidFill>
                  <a:srgbClr val="FF0000"/>
                </a:solidFill>
                <a:latin typeface="Courier New" panose="02070309020205020404" pitchFamily="49" charset="0"/>
                <a:cs typeface="Courier New" panose="02070309020205020404" pitchFamily="49" charset="0"/>
              </a:rPr>
              <a:t>k = 1</a:t>
            </a:r>
          </a:p>
          <a:p>
            <a:pPr marL="457200" indent="-457200">
              <a:buFont typeface="+mj-lt"/>
              <a:buAutoNum type="arabicPeriod"/>
            </a:pPr>
            <a:r>
              <a:rPr lang="en-US" sz="2400">
                <a:latin typeface="Courier New" panose="02070309020205020404" pitchFamily="49" charset="0"/>
                <a:cs typeface="Courier New" panose="02070309020205020404" pitchFamily="49" charset="0"/>
              </a:rPr>
              <a:t>knn = 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(metric=</a:t>
            </a:r>
            <a:r>
              <a:rPr lang="en-US" sz="2400">
                <a:solidFill>
                  <a:srgbClr val="FF0000"/>
                </a:solidFill>
                <a:latin typeface="Courier New" panose="02070309020205020404" pitchFamily="49" charset="0"/>
                <a:cs typeface="Courier New" panose="02070309020205020404" pitchFamily="49" charset="0"/>
              </a:rPr>
              <a:t>'minkowski’</a:t>
            </a:r>
            <a:r>
              <a:rPr lang="en-US" sz="2400">
                <a:latin typeface="Courier New" panose="02070309020205020404" pitchFamily="49" charset="0"/>
                <a:cs typeface="Courier New" panose="02070309020205020404" pitchFamily="49" charset="0"/>
              </a:rPr>
              <a:t>, p=2, n_neighbors=</a:t>
            </a:r>
            <a:r>
              <a:rPr lang="en-US" sz="2400">
                <a:solidFill>
                  <a:srgbClr val="FF0000"/>
                </a:solidFill>
                <a:latin typeface="Courier New" panose="02070309020205020404" pitchFamily="49" charset="0"/>
                <a:cs typeface="Courier New" panose="02070309020205020404" pitchFamily="49" charset="0"/>
              </a:rPr>
              <a:t>k</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knn.fit(data, val_train)</a:t>
            </a:r>
          </a:p>
        </p:txBody>
      </p:sp>
      <p:pic>
        <p:nvPicPr>
          <p:cNvPr id="5" name="Picture 4">
            <a:extLst>
              <a:ext uri="{FF2B5EF4-FFF2-40B4-BE49-F238E27FC236}">
                <a16:creationId xmlns:a16="http://schemas.microsoft.com/office/drawing/2014/main" id="{0E6A44E6-4F58-4B23-B63D-42CF08B94633}"/>
              </a:ext>
            </a:extLst>
          </p:cNvPr>
          <p:cNvPicPr>
            <a:picLocks noChangeAspect="1"/>
          </p:cNvPicPr>
          <p:nvPr/>
        </p:nvPicPr>
        <p:blipFill>
          <a:blip r:embed="rId2"/>
          <a:stretch>
            <a:fillRect/>
          </a:stretch>
        </p:blipFill>
        <p:spPr>
          <a:xfrm>
            <a:off x="647700" y="4343400"/>
            <a:ext cx="7848600" cy="788885"/>
          </a:xfrm>
          <a:prstGeom prst="rect">
            <a:avLst/>
          </a:prstGeom>
        </p:spPr>
      </p:pic>
    </p:spTree>
    <p:extLst>
      <p:ext uri="{BB962C8B-B14F-4D97-AF65-F5344CB8AC3E}">
        <p14:creationId xmlns:p14="http://schemas.microsoft.com/office/powerpoint/2010/main" val="673885199"/>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0515-C2D7-44CB-843D-1E95B83491BF}"/>
              </a:ext>
            </a:extLst>
          </p:cNvPr>
          <p:cNvSpPr>
            <a:spLocks noGrp="1"/>
          </p:cNvSpPr>
          <p:nvPr>
            <p:ph type="title"/>
          </p:nvPr>
        </p:nvSpPr>
        <p:spPr/>
        <p:txBody>
          <a:bodyPr/>
          <a:lstStyle/>
          <a:p>
            <a:r>
              <a:rPr lang="en-US"/>
              <a:t>(matrixs) to vectors </a:t>
            </a:r>
          </a:p>
        </p:txBody>
      </p:sp>
      <p:sp>
        <p:nvSpPr>
          <p:cNvPr id="3" name="Content Placeholder 2">
            <a:extLst>
              <a:ext uri="{FF2B5EF4-FFF2-40B4-BE49-F238E27FC236}">
                <a16:creationId xmlns:a16="http://schemas.microsoft.com/office/drawing/2014/main" id="{4E057A26-ED84-4ED9-9905-DDB7971D2B9A}"/>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convert test images (matrixs) to vectors</a:t>
            </a:r>
          </a:p>
          <a:p>
            <a:pPr marL="457200" indent="-457200">
              <a:buFont typeface="+mj-lt"/>
              <a:buAutoNum type="arabicPeriod"/>
            </a:pPr>
            <a:r>
              <a:rPr lang="en-US" sz="2400">
                <a:latin typeface="Courier New" panose="02070309020205020404" pitchFamily="49" charset="0"/>
                <a:cs typeface="Courier New" panose="02070309020205020404" pitchFamily="49" charset="0"/>
              </a:rPr>
              <a:t>n = len(</a:t>
            </a:r>
            <a:r>
              <a:rPr lang="en-US" sz="2400">
                <a:solidFill>
                  <a:srgbClr val="FF0000"/>
                </a:solidFill>
                <a:latin typeface="Courier New" panose="02070309020205020404" pitchFamily="49" charset="0"/>
                <a:cs typeface="Courier New" panose="02070309020205020404" pitchFamily="49" charset="0"/>
              </a:rPr>
              <a:t>img_test</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test_data = img_test.reshape(n, -1)</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predict data </a:t>
            </a:r>
            <a:r>
              <a:rPr lang="en-US" sz="2400">
                <a:solidFill>
                  <a:srgbClr val="FF0000"/>
                </a:solidFill>
                <a:latin typeface="Courier New" panose="02070309020205020404" pitchFamily="49" charset="0"/>
                <a:cs typeface="Courier New" panose="02070309020205020404" pitchFamily="49" charset="0"/>
              </a:rPr>
              <a:t>(1000)</a:t>
            </a:r>
          </a:p>
          <a:p>
            <a:pPr marL="457200" indent="-457200">
              <a:buFont typeface="+mj-lt"/>
              <a:buAutoNum type="arabicPeriod"/>
            </a:pPr>
            <a:r>
              <a:rPr lang="en-US" sz="2400">
                <a:latin typeface="Courier New" panose="02070309020205020404" pitchFamily="49" charset="0"/>
                <a:cs typeface="Courier New" panose="02070309020205020404" pitchFamily="49" charset="0"/>
              </a:rPr>
              <a:t>predicted = knn.predict(test_data)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print(len(predicted))</a:t>
            </a:r>
          </a:p>
        </p:txBody>
      </p:sp>
    </p:spTree>
    <p:extLst>
      <p:ext uri="{BB962C8B-B14F-4D97-AF65-F5344CB8AC3E}">
        <p14:creationId xmlns:p14="http://schemas.microsoft.com/office/powerpoint/2010/main" val="328340332"/>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09D1-A118-4E46-BE70-956F59179C7F}"/>
              </a:ext>
            </a:extLst>
          </p:cNvPr>
          <p:cNvSpPr>
            <a:spLocks noGrp="1"/>
          </p:cNvSpPr>
          <p:nvPr>
            <p:ph type="title"/>
          </p:nvPr>
        </p:nvSpPr>
        <p:spPr/>
        <p:txBody>
          <a:bodyPr/>
          <a:lstStyle/>
          <a:p>
            <a:r>
              <a:rPr lang="en-US"/>
              <a:t>Accuracy average</a:t>
            </a:r>
          </a:p>
        </p:txBody>
      </p:sp>
      <p:sp>
        <p:nvSpPr>
          <p:cNvPr id="3" name="Content Placeholder 2">
            <a:extLst>
              <a:ext uri="{FF2B5EF4-FFF2-40B4-BE49-F238E27FC236}">
                <a16:creationId xmlns:a16="http://schemas.microsoft.com/office/drawing/2014/main" id="{DDDB513B-353C-4125-99B4-DEF1DDF589B6}"/>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calculate accuracy average</a:t>
            </a:r>
          </a:p>
          <a:p>
            <a:pPr marL="457200" indent="-457200">
              <a:buFont typeface="+mj-lt"/>
              <a:buAutoNum type="arabicPeriod"/>
            </a:pPr>
            <a:r>
              <a:rPr lang="en-US" sz="2400">
                <a:latin typeface="Courier New" panose="02070309020205020404" pitchFamily="49" charset="0"/>
                <a:cs typeface="Courier New" panose="02070309020205020404" pitchFamily="49" charset="0"/>
              </a:rPr>
              <a:t>num_correct=0</a:t>
            </a:r>
          </a:p>
          <a:p>
            <a:pPr marL="457200" indent="-457200">
              <a:buFont typeface="+mj-lt"/>
              <a:buAutoNum type="arabicPeriod"/>
            </a:pPr>
            <a:r>
              <a:rPr lang="en-US" sz="2400">
                <a:latin typeface="Courier New" panose="02070309020205020404" pitchFamily="49" charset="0"/>
                <a:cs typeface="Courier New" panose="02070309020205020404" pitchFamily="49" charset="0"/>
              </a:rPr>
              <a:t>for i in range(0,len(val_test)):</a:t>
            </a:r>
          </a:p>
          <a:p>
            <a:pPr marL="457200" indent="-457200">
              <a:buFont typeface="+mj-lt"/>
              <a:buAutoNum type="arabicPeriod"/>
            </a:pPr>
            <a:r>
              <a:rPr lang="en-US" sz="2400">
                <a:latin typeface="Courier New" panose="02070309020205020404" pitchFamily="49" charset="0"/>
                <a:cs typeface="Courier New" panose="02070309020205020404" pitchFamily="49" charset="0"/>
              </a:rPr>
              <a:t>    if val_test[i] == predicted[i]:</a:t>
            </a:r>
          </a:p>
          <a:p>
            <a:pPr marL="457200" indent="-457200">
              <a:buFont typeface="+mj-lt"/>
              <a:buAutoNum type="arabicPeriod"/>
            </a:pPr>
            <a:r>
              <a:rPr lang="en-US" sz="2400">
                <a:latin typeface="Courier New" panose="02070309020205020404" pitchFamily="49" charset="0"/>
                <a:cs typeface="Courier New" panose="02070309020205020404" pitchFamily="49" charset="0"/>
              </a:rPr>
              <a:t>        num_correct +=1</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print("Accuracy:\n%s" % str(float(num_correct / float(len(val_test)))))</a:t>
            </a:r>
          </a:p>
        </p:txBody>
      </p:sp>
      <p:pic>
        <p:nvPicPr>
          <p:cNvPr id="4" name="Picture 3">
            <a:extLst>
              <a:ext uri="{FF2B5EF4-FFF2-40B4-BE49-F238E27FC236}">
                <a16:creationId xmlns:a16="http://schemas.microsoft.com/office/drawing/2014/main" id="{5F942BCA-54B0-42FC-BED2-479DBCE4718F}"/>
              </a:ext>
            </a:extLst>
          </p:cNvPr>
          <p:cNvPicPr>
            <a:picLocks noChangeAspect="1"/>
          </p:cNvPicPr>
          <p:nvPr/>
        </p:nvPicPr>
        <p:blipFill>
          <a:blip r:embed="rId2"/>
          <a:stretch>
            <a:fillRect/>
          </a:stretch>
        </p:blipFill>
        <p:spPr>
          <a:xfrm>
            <a:off x="914400" y="5181600"/>
            <a:ext cx="4533900" cy="771525"/>
          </a:xfrm>
          <a:prstGeom prst="rect">
            <a:avLst/>
          </a:prstGeom>
        </p:spPr>
      </p:pic>
    </p:spTree>
    <p:extLst>
      <p:ext uri="{BB962C8B-B14F-4D97-AF65-F5344CB8AC3E}">
        <p14:creationId xmlns:p14="http://schemas.microsoft.com/office/powerpoint/2010/main" val="3832900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293-2034-40FE-B3A7-4930A308FC02}"/>
              </a:ext>
            </a:extLst>
          </p:cNvPr>
          <p:cNvSpPr>
            <a:spLocks noGrp="1"/>
          </p:cNvSpPr>
          <p:nvPr>
            <p:ph type="title"/>
          </p:nvPr>
        </p:nvSpPr>
        <p:spPr/>
        <p:txBody>
          <a:bodyPr/>
          <a:lstStyle/>
          <a:p>
            <a:r>
              <a:rPr lang="en-US"/>
              <a:t>Đơn vị thông tin</a:t>
            </a:r>
          </a:p>
        </p:txBody>
      </p:sp>
      <p:sp>
        <p:nvSpPr>
          <p:cNvPr id="4" name="Content Placeholder 3">
            <a:extLst>
              <a:ext uri="{FF2B5EF4-FFF2-40B4-BE49-F238E27FC236}">
                <a16:creationId xmlns:a16="http://schemas.microsoft.com/office/drawing/2014/main" id="{268C4E8C-C192-4A4F-8086-6961D28C31B9}"/>
              </a:ext>
            </a:extLst>
          </p:cNvPr>
          <p:cNvSpPr>
            <a:spLocks noGrp="1"/>
          </p:cNvSpPr>
          <p:nvPr>
            <p:ph sz="half" idx="1"/>
          </p:nvPr>
        </p:nvSpPr>
        <p:spPr/>
        <p:txBody>
          <a:bodyPr/>
          <a:lstStyle/>
          <a:p>
            <a:pPr marL="457200" indent="-457200">
              <a:buFont typeface="+mj-lt"/>
              <a:buAutoNum type="arabicPeriod"/>
            </a:pPr>
            <a:r>
              <a:rPr lang="en-US" sz="2400"/>
              <a:t>Bit</a:t>
            </a:r>
          </a:p>
          <a:p>
            <a:pPr marL="457200" indent="-457200">
              <a:buFont typeface="+mj-lt"/>
              <a:buAutoNum type="arabicPeriod"/>
            </a:pPr>
            <a:r>
              <a:rPr lang="en-US" sz="2400"/>
              <a:t>Byte</a:t>
            </a:r>
          </a:p>
          <a:p>
            <a:pPr marL="457200" indent="-457200">
              <a:buFont typeface="+mj-lt"/>
              <a:buAutoNum type="arabicPeriod"/>
            </a:pPr>
            <a:r>
              <a:rPr lang="en-US" sz="2400"/>
              <a:t>Kilobyte</a:t>
            </a:r>
          </a:p>
          <a:p>
            <a:pPr marL="514350" indent="-514350">
              <a:buFont typeface="+mj-lt"/>
              <a:buAutoNum type="arabicPeriod"/>
            </a:pPr>
            <a:r>
              <a:rPr lang="en-US" sz="2400"/>
              <a:t>Megabyte</a:t>
            </a:r>
          </a:p>
          <a:p>
            <a:pPr marL="514350" indent="-514350">
              <a:buFont typeface="+mj-lt"/>
              <a:buAutoNum type="arabicPeriod"/>
            </a:pPr>
            <a:r>
              <a:rPr lang="en-US" sz="2400">
                <a:highlight>
                  <a:srgbClr val="FFFF00"/>
                </a:highlight>
              </a:rPr>
              <a:t>Gigabyte</a:t>
            </a:r>
          </a:p>
          <a:p>
            <a:pPr marL="457200" indent="-457200">
              <a:buFont typeface="+mj-lt"/>
              <a:buAutoNum type="arabicPeriod"/>
            </a:pPr>
            <a:endParaRPr lang="en-US" sz="2400"/>
          </a:p>
        </p:txBody>
      </p:sp>
      <p:sp>
        <p:nvSpPr>
          <p:cNvPr id="5" name="Content Placeholder 4">
            <a:extLst>
              <a:ext uri="{FF2B5EF4-FFF2-40B4-BE49-F238E27FC236}">
                <a16:creationId xmlns:a16="http://schemas.microsoft.com/office/drawing/2014/main" id="{CF818F3C-71E6-4803-9C58-1C4567E81DB4}"/>
              </a:ext>
            </a:extLst>
          </p:cNvPr>
          <p:cNvSpPr>
            <a:spLocks noGrp="1"/>
          </p:cNvSpPr>
          <p:nvPr>
            <p:ph sz="half" idx="2"/>
          </p:nvPr>
        </p:nvSpPr>
        <p:spPr/>
        <p:txBody>
          <a:bodyPr/>
          <a:lstStyle/>
          <a:p>
            <a:pPr marL="514350" indent="-514350">
              <a:buFont typeface="+mj-lt"/>
              <a:buAutoNum type="arabicPeriod" startAt="6"/>
            </a:pPr>
            <a:r>
              <a:rPr lang="en-US" sz="2400"/>
              <a:t>Terabyte</a:t>
            </a:r>
          </a:p>
          <a:p>
            <a:pPr marL="514350" indent="-514350">
              <a:buFont typeface="+mj-lt"/>
              <a:buAutoNum type="arabicPeriod" startAt="6"/>
            </a:pPr>
            <a:r>
              <a:rPr lang="en-US" sz="2400"/>
              <a:t>Petabyte</a:t>
            </a:r>
          </a:p>
          <a:p>
            <a:pPr marL="514350" indent="-514350">
              <a:buFont typeface="+mj-lt"/>
              <a:buAutoNum type="arabicPeriod" startAt="6"/>
            </a:pPr>
            <a:r>
              <a:rPr lang="en-US" sz="2400"/>
              <a:t>Exabyte</a:t>
            </a:r>
          </a:p>
          <a:p>
            <a:pPr marL="514350" indent="-514350">
              <a:buFont typeface="+mj-lt"/>
              <a:buAutoNum type="arabicPeriod" startAt="6"/>
            </a:pPr>
            <a:r>
              <a:rPr lang="en-US" sz="2400"/>
              <a:t>Zettabyte</a:t>
            </a:r>
          </a:p>
          <a:p>
            <a:pPr marL="514350" indent="-514350">
              <a:buFont typeface="+mj-lt"/>
              <a:buAutoNum type="arabicPeriod" startAt="6"/>
            </a:pPr>
            <a:r>
              <a:rPr lang="en-US" sz="2400"/>
              <a:t>Yottabyte</a:t>
            </a:r>
            <a:endParaRPr lang="en-US" sz="2000"/>
          </a:p>
          <a:p>
            <a:endParaRPr lang="en-US" sz="2400"/>
          </a:p>
        </p:txBody>
      </p:sp>
      <p:pic>
        <p:nvPicPr>
          <p:cNvPr id="6" name="Picture 5">
            <a:extLst>
              <a:ext uri="{FF2B5EF4-FFF2-40B4-BE49-F238E27FC236}">
                <a16:creationId xmlns:a16="http://schemas.microsoft.com/office/drawing/2014/main" id="{8037267D-DD27-4450-AB26-0AD7D493BBB8}"/>
              </a:ext>
            </a:extLst>
          </p:cNvPr>
          <p:cNvPicPr>
            <a:picLocks noChangeAspect="1"/>
          </p:cNvPicPr>
          <p:nvPr/>
        </p:nvPicPr>
        <p:blipFill>
          <a:blip r:embed="rId2"/>
          <a:stretch>
            <a:fillRect/>
          </a:stretch>
        </p:blipFill>
        <p:spPr>
          <a:xfrm>
            <a:off x="561975" y="3886200"/>
            <a:ext cx="6524625" cy="2409825"/>
          </a:xfrm>
          <a:prstGeom prst="rect">
            <a:avLst/>
          </a:prstGeom>
        </p:spPr>
      </p:pic>
    </p:spTree>
    <p:extLst>
      <p:ext uri="{BB962C8B-B14F-4D97-AF65-F5344CB8AC3E}">
        <p14:creationId xmlns:p14="http://schemas.microsoft.com/office/powerpoint/2010/main" val="772906964"/>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3968</TotalTime>
  <Words>2851</Words>
  <Application>Microsoft Office PowerPoint</Application>
  <PresentationFormat>On-screen Show (4:3)</PresentationFormat>
  <Paragraphs>606</Paragraphs>
  <Slides>82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Courier New</vt:lpstr>
      <vt:lpstr>Tempus Sans ITC</vt:lpstr>
      <vt:lpstr>Times New Roman</vt:lpstr>
      <vt:lpstr>Wingdings</vt:lpstr>
      <vt:lpstr>Default Design</vt:lpstr>
      <vt:lpstr>Chương 03 GIỚI THIỆU  FEATURE ENGINEERING</vt:lpstr>
      <vt:lpstr>Concept</vt:lpstr>
      <vt:lpstr>Concept</vt:lpstr>
      <vt:lpstr>ĐƠN VỊ THÔNG TIN</vt:lpstr>
      <vt:lpstr>Đơn vị thông tin</vt:lpstr>
      <vt:lpstr>Đơn vị thông tin</vt:lpstr>
      <vt:lpstr>Đơn vị thông tin</vt:lpstr>
      <vt:lpstr>Đơn vị thông tin</vt:lpstr>
      <vt:lpstr>Đơn vị thông tin</vt:lpstr>
      <vt:lpstr>Đơn vị thông tin</vt:lpstr>
      <vt:lpstr>Đơn vị thông tin</vt:lpstr>
      <vt:lpstr>Đơn vị thông tin</vt:lpstr>
      <vt:lpstr>Đơn vị thông tin</vt:lpstr>
      <vt:lpstr>Đơn vị thông tin</vt:lpstr>
      <vt:lpstr>Đơn vị thông tin</vt:lpstr>
      <vt:lpstr>Đơn vị thông tin</vt:lpstr>
      <vt:lpstr>Đơn vị thông tin</vt:lpstr>
      <vt:lpstr>CÁC loại DỮ LIỆU</vt:lpstr>
      <vt:lpstr>Data types</vt:lpstr>
      <vt:lpstr>Dữ liệu </vt:lpstr>
      <vt:lpstr>Dữ liệu</vt:lpstr>
      <vt:lpstr>Dữ liệu</vt:lpstr>
      <vt:lpstr>Dữ liệu</vt:lpstr>
      <vt:lpstr>THỂ HIỆN - INSTANCE</vt:lpstr>
      <vt:lpstr>Thể hiện - Instance</vt:lpstr>
      <vt:lpstr>NHÃN DỮ LIỆU – LABEL</vt:lpstr>
      <vt:lpstr>Nhãn dữ liệu – Label</vt:lpstr>
      <vt:lpstr>TẬP DỮ LIỆU – DATASET</vt:lpstr>
      <vt:lpstr>Tập dữ liệu – Dataset</vt:lpstr>
      <vt:lpstr>Tập dữ liệu – Dataset</vt:lpstr>
      <vt:lpstr>Tập dữ liệu – Dataset</vt:lpstr>
      <vt:lpstr>ĐẶC TRƯNG</vt:lpstr>
      <vt:lpstr>Đặc trưng – Feature</vt:lpstr>
      <vt:lpstr>Đặc trưng – Feature</vt:lpstr>
      <vt:lpstr>Đặc trưng – Feature</vt:lpstr>
      <vt:lpstr>K – FOLD </vt:lpstr>
      <vt:lpstr>K-fold Cross-Validation</vt:lpstr>
      <vt:lpstr>K-fold Cross-Validation</vt:lpstr>
      <vt:lpstr>COMMONLY USED DATASETS FOR ML</vt:lpstr>
      <vt:lpstr>UCI Dataset: Iris</vt:lpstr>
      <vt:lpstr>UCI Dataset: Wine</vt:lpstr>
      <vt:lpstr>UCI Dataset: Abalone</vt:lpstr>
      <vt:lpstr>UCI Dataset: Mushroom Classification</vt:lpstr>
      <vt:lpstr>UCI Dataset: Liver Disorder</vt:lpstr>
      <vt:lpstr>UCI Dataset: Credit Screening</vt:lpstr>
      <vt:lpstr>UCI Dataset: House Price Prediction</vt:lpstr>
      <vt:lpstr>MNIST Digit Dataset (1/2)</vt:lpstr>
      <vt:lpstr>MNIST Digit Dataset (1/2)</vt:lpstr>
      <vt:lpstr>MNIST dataset  </vt:lpstr>
      <vt:lpstr>MNIST dataset</vt:lpstr>
      <vt:lpstr>MNIST dataset</vt:lpstr>
      <vt:lpstr>MNIST dataset</vt:lpstr>
      <vt:lpstr>MNIST dataset</vt:lpstr>
      <vt:lpstr>Tensorflow</vt:lpstr>
      <vt:lpstr>TensorFlow in python</vt:lpstr>
      <vt:lpstr>Downloading the Mnist Data </vt:lpstr>
      <vt:lpstr>Environment Setup</vt:lpstr>
      <vt:lpstr>Environment Setup</vt:lpstr>
      <vt:lpstr>Install tensorflow environment</vt:lpstr>
      <vt:lpstr>Install environment</vt:lpstr>
      <vt:lpstr>Install matplotlib library</vt:lpstr>
      <vt:lpstr>IDE jupyter notebook</vt:lpstr>
      <vt:lpstr>Downloading the Mnist Data in python</vt:lpstr>
      <vt:lpstr>Using TensorFlow library</vt:lpstr>
      <vt:lpstr>Using TensorFlow library</vt:lpstr>
      <vt:lpstr>Handwritten digit identification</vt:lpstr>
      <vt:lpstr>Python library</vt:lpstr>
      <vt:lpstr>MNIST in Keras</vt:lpstr>
      <vt:lpstr>MNIST in Keras</vt:lpstr>
      <vt:lpstr>KNeighborsClassifier</vt:lpstr>
      <vt:lpstr>Parameters</vt:lpstr>
      <vt:lpstr>Parameters</vt:lpstr>
      <vt:lpstr>Parameters</vt:lpstr>
      <vt:lpstr>Parameters</vt:lpstr>
      <vt:lpstr>Parameters</vt:lpstr>
      <vt:lpstr>Parameters</vt:lpstr>
      <vt:lpstr>Import library</vt:lpstr>
      <vt:lpstr>Dataset</vt:lpstr>
      <vt:lpstr>(matrixs) to vectors</vt:lpstr>
      <vt:lpstr>KNN classifier</vt:lpstr>
      <vt:lpstr>(matrixs) to vectors </vt:lpstr>
      <vt:lpstr>Accuracy average</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Ho Thai Ngoc</cp:lastModifiedBy>
  <cp:revision>673</cp:revision>
  <cp:lastPrinted>2013-08-30T01:32:34Z</cp:lastPrinted>
  <dcterms:created xsi:type="dcterms:W3CDTF">2008-06-14T04:13:27Z</dcterms:created>
  <dcterms:modified xsi:type="dcterms:W3CDTF">2019-03-15T06:07:18Z</dcterms:modified>
</cp:coreProperties>
</file>