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28" r:id="rId2"/>
    <p:sldId id="452" r:id="rId3"/>
    <p:sldId id="451" r:id="rId4"/>
    <p:sldId id="453" r:id="rId5"/>
    <p:sldId id="454" r:id="rId6"/>
    <p:sldId id="456" r:id="rId7"/>
    <p:sldId id="457" r:id="rId8"/>
    <p:sldId id="458" r:id="rId9"/>
    <p:sldId id="459" r:id="rId10"/>
    <p:sldId id="460" r:id="rId11"/>
    <p:sldId id="461" r:id="rId12"/>
    <p:sldId id="462" r:id="rId13"/>
    <p:sldId id="463" r:id="rId14"/>
    <p:sldId id="464" r:id="rId15"/>
    <p:sldId id="469" r:id="rId16"/>
    <p:sldId id="471" r:id="rId17"/>
    <p:sldId id="473" r:id="rId18"/>
    <p:sldId id="465" r:id="rId19"/>
    <p:sldId id="466" r:id="rId20"/>
    <p:sldId id="467" r:id="rId21"/>
    <p:sldId id="468" r:id="rId22"/>
    <p:sldId id="472" r:id="rId23"/>
    <p:sldId id="470" r:id="rId24"/>
    <p:sldId id="474" r:id="rId25"/>
    <p:sldId id="475" r:id="rId26"/>
    <p:sldId id="476" r:id="rId27"/>
    <p:sldId id="477" r:id="rId28"/>
    <p:sldId id="478" r:id="rId29"/>
    <p:sldId id="479" r:id="rId30"/>
    <p:sldId id="480" r:id="rId31"/>
    <p:sldId id="481" r:id="rId32"/>
    <p:sldId id="482" r:id="rId33"/>
    <p:sldId id="483" r:id="rId34"/>
    <p:sldId id="484"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FF0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6441" autoAdjust="0"/>
  </p:normalViewPr>
  <p:slideViewPr>
    <p:cSldViewPr>
      <p:cViewPr varScale="1">
        <p:scale>
          <a:sx n="66" d="100"/>
          <a:sy n="66"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3/18/2019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3/18/2019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3/18/2019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3/18/2019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3/18/2019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3/18/2019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3/18/2019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3/18/2019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3/18/2019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3/18/2019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3/18/2019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3/18/2019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a:t>HANDWRITTEN DIGIT IDENTIFICATION</a:t>
            </a:r>
            <a:endParaRPr lang="en-US" sz="4000" b="1" dirty="0"/>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18035393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42634071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9902014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75BD83-2D0F-4589-ADC9-7A3142117395}"/>
              </a:ext>
            </a:extLst>
          </p:cNvPr>
          <p:cNvSpPr>
            <a:spLocks noGrp="1"/>
          </p:cNvSpPr>
          <p:nvPr>
            <p:ph type="title"/>
          </p:nvPr>
        </p:nvSpPr>
        <p:spPr/>
        <p:txBody>
          <a:bodyPr/>
          <a:lstStyle/>
          <a:p>
            <a:r>
              <a:rPr lang="en-US"/>
              <a:t>Import library</a:t>
            </a:r>
          </a:p>
        </p:txBody>
      </p:sp>
      <p:sp>
        <p:nvSpPr>
          <p:cNvPr id="5" name="Content Placeholder 4">
            <a:extLst>
              <a:ext uri="{FF2B5EF4-FFF2-40B4-BE49-F238E27FC236}">
                <a16:creationId xmlns:a16="http://schemas.microsoft.com/office/drawing/2014/main" id="{B0E0A85D-11DB-4F99-AB73-AF6061AB902D}"/>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from matplotlib import pyplot as plt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sklearn import datasets, metrics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sklearn.neighbors</a:t>
            </a:r>
            <a:r>
              <a:rPr lang="en-US" sz="2400">
                <a:latin typeface="Courier New" panose="02070309020205020404" pitchFamily="49" charset="0"/>
                <a:cs typeface="Courier New" panose="02070309020205020404" pitchFamily="49" charset="0"/>
              </a:rPr>
              <a:t> import </a:t>
            </a:r>
            <a:r>
              <a:rPr lang="en-US" sz="2400">
                <a:solidFill>
                  <a:srgbClr val="0066FF"/>
                </a:solidFill>
                <a:latin typeface="Courier New" panose="02070309020205020404" pitchFamily="49" charset="0"/>
                <a:cs typeface="Courier New" panose="02070309020205020404" pitchFamily="49" charset="0"/>
              </a:rPr>
              <a:t>KNeighborsClassifier</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keras.datasets </a:t>
            </a:r>
            <a:r>
              <a:rPr lang="en-US" sz="2400">
                <a:latin typeface="Courier New" panose="02070309020205020404" pitchFamily="49" charset="0"/>
                <a:cs typeface="Courier New" panose="02070309020205020404" pitchFamily="49" charset="0"/>
              </a:rPr>
              <a:t>import </a:t>
            </a:r>
            <a:r>
              <a:rPr lang="en-US" sz="2400">
                <a:solidFill>
                  <a:srgbClr val="0066FF"/>
                </a:solidFill>
                <a:latin typeface="Courier New" panose="02070309020205020404" pitchFamily="49" charset="0"/>
                <a:cs typeface="Courier New" panose="02070309020205020404" pitchFamily="49" charset="0"/>
              </a:rPr>
              <a:t>mnist</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#Using TensorFlow backend.</a:t>
            </a:r>
          </a:p>
          <a:p>
            <a:pPr marL="457200" indent="-457200">
              <a:buFont typeface="+mj-lt"/>
              <a:buAutoNum type="arabicPeriod"/>
            </a:pPr>
            <a:endParaRPr lang="en-US" sz="24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639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126-ADB5-40A1-9C1D-B9161ECB90A2}"/>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D45C027-C272-49FA-9464-92EA41D67BFE}"/>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load dataset Scikit-learn</a:t>
            </a:r>
          </a:p>
          <a:p>
            <a:pPr marL="457200" indent="-457200">
              <a:buFont typeface="+mj-lt"/>
              <a:buAutoNum type="arabicPeriod"/>
            </a:pPr>
            <a:r>
              <a:rPr lang="en-US" sz="2400">
                <a:latin typeface="Courier New" panose="02070309020205020404" pitchFamily="49" charset="0"/>
                <a:cs typeface="Courier New" panose="02070309020205020404" pitchFamily="49" charset="0"/>
              </a:rPr>
              <a:t>digits = datasets.load_digits()</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data_with_labels = list(zip(</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digits.images,digits.target))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digits.images.shape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 dataset Keras</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a:pP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img_train</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),(img_test, 				val_test) = mnist.load_data()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img_train.shape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img_test.shape</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9918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DC95-4930-48AE-AC4C-EF7F24DF7A56}"/>
              </a:ext>
            </a:extLst>
          </p:cNvPr>
          <p:cNvSpPr>
            <a:spLocks noGrp="1"/>
          </p:cNvSpPr>
          <p:nvPr>
            <p:ph type="title"/>
          </p:nvPr>
        </p:nvSpPr>
        <p:spPr/>
        <p:txBody>
          <a:bodyPr/>
          <a:lstStyle/>
          <a:p>
            <a:r>
              <a:rPr lang="en-US"/>
              <a:t>Review dataset</a:t>
            </a:r>
          </a:p>
        </p:txBody>
      </p:sp>
      <p:sp>
        <p:nvSpPr>
          <p:cNvPr id="3" name="Content Placeholder 2">
            <a:extLst>
              <a:ext uri="{FF2B5EF4-FFF2-40B4-BE49-F238E27FC236}">
                <a16:creationId xmlns:a16="http://schemas.microsoft.com/office/drawing/2014/main" id="{29A9979F-73CF-46A8-A6C5-2CF9EAF15F1E}"/>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fig=plt.figure(figsize=(16, 16))</a:t>
            </a:r>
          </a:p>
          <a:p>
            <a:pPr marL="457200" indent="-457200">
              <a:buFont typeface="+mj-lt"/>
              <a:buAutoNum type="arabicPeriod"/>
            </a:pPr>
            <a:r>
              <a:rPr lang="en-US" sz="2400">
                <a:latin typeface="Courier New" panose="02070309020205020404" pitchFamily="49" charset="0"/>
                <a:cs typeface="Courier New" panose="02070309020205020404" pitchFamily="49" charset="0"/>
              </a:rPr>
              <a:t>columns = 5</a:t>
            </a:r>
          </a:p>
          <a:p>
            <a:pPr marL="457200" indent="-457200">
              <a:buFont typeface="+mj-lt"/>
              <a:buAutoNum type="arabicPeriod"/>
            </a:pPr>
            <a:r>
              <a:rPr lang="en-US" sz="2400">
                <a:latin typeface="Courier New" panose="02070309020205020404" pitchFamily="49" charset="0"/>
                <a:cs typeface="Courier New" panose="02070309020205020404" pitchFamily="49" charset="0"/>
              </a:rPr>
              <a:t>rows = 5</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range(1, columns*rows +1):</a:t>
            </a:r>
          </a:p>
          <a:p>
            <a:pPr marL="457200" indent="-457200">
              <a:buFont typeface="+mj-lt"/>
              <a:buAutoNum type="arabicPeriod"/>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img </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img_train[i]</a:t>
            </a:r>
          </a:p>
          <a:p>
            <a:pPr marL="457200" indent="-457200">
              <a:buFont typeface="+mj-lt"/>
              <a:buAutoNum type="arabicPeriod"/>
            </a:pPr>
            <a:r>
              <a:rPr lang="en-US" sz="2400">
                <a:latin typeface="Courier New" panose="02070309020205020404" pitchFamily="49" charset="0"/>
                <a:cs typeface="Courier New" panose="02070309020205020404" pitchFamily="49" charset="0"/>
              </a:rPr>
              <a:t>    fig.add_subplot(rows, columns, i)</a:t>
            </a:r>
          </a:p>
          <a:p>
            <a:pPr marL="457200" indent="-457200">
              <a:buFont typeface="+mj-lt"/>
              <a:buAutoNum type="arabicPeriod"/>
            </a:pPr>
            <a:r>
              <a:rPr lang="en-US" sz="2400">
                <a:latin typeface="Courier New" panose="02070309020205020404" pitchFamily="49" charset="0"/>
                <a:cs typeface="Courier New" panose="02070309020205020404" pitchFamily="49" charset="0"/>
              </a:rPr>
              <a:t>    plt.imshow(</a:t>
            </a:r>
            <a:r>
              <a:rPr lang="en-US" sz="2400">
                <a:solidFill>
                  <a:srgbClr val="FF0000"/>
                </a:solidFill>
                <a:latin typeface="Courier New" panose="02070309020205020404" pitchFamily="49" charset="0"/>
                <a:cs typeface="Courier New" panose="02070309020205020404" pitchFamily="49" charset="0"/>
              </a:rPr>
              <a:t>img</a:t>
            </a:r>
            <a:r>
              <a:rPr lang="en-US" sz="2400">
                <a:latin typeface="Courier New" panose="02070309020205020404" pitchFamily="49" charset="0"/>
                <a:cs typeface="Courier New" panose="02070309020205020404" pitchFamily="49" charset="0"/>
              </a:rPr>
              <a:t>, cmap = </a:t>
            </a:r>
            <a:r>
              <a:rPr lang="en-US" sz="2400">
                <a:solidFill>
                  <a:srgbClr val="0066FF"/>
                </a:solidFill>
                <a:latin typeface="Courier New" panose="02070309020205020404" pitchFamily="49" charset="0"/>
                <a:cs typeface="Courier New" panose="02070309020205020404" pitchFamily="49" charset="0"/>
              </a:rPr>
              <a:t>plt.cm.gray_r</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plt.show()</a:t>
            </a:r>
          </a:p>
        </p:txBody>
      </p:sp>
    </p:spTree>
    <p:extLst>
      <p:ext uri="{BB962C8B-B14F-4D97-AF65-F5344CB8AC3E}">
        <p14:creationId xmlns:p14="http://schemas.microsoft.com/office/powerpoint/2010/main" val="988715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C56F-575F-47E3-88C2-7CCD074226D2}"/>
              </a:ext>
            </a:extLst>
          </p:cNvPr>
          <p:cNvSpPr>
            <a:spLocks noGrp="1"/>
          </p:cNvSpPr>
          <p:nvPr>
            <p:ph type="title"/>
          </p:nvPr>
        </p:nvSpPr>
        <p:spPr/>
        <p:txBody>
          <a:bodyPr/>
          <a:lstStyle/>
          <a:p>
            <a:r>
              <a:rPr lang="en-US"/>
              <a:t>Data visualiztion</a:t>
            </a:r>
          </a:p>
        </p:txBody>
      </p:sp>
      <p:sp>
        <p:nvSpPr>
          <p:cNvPr id="3" name="Content Placeholder 2">
            <a:extLst>
              <a:ext uri="{FF2B5EF4-FFF2-40B4-BE49-F238E27FC236}">
                <a16:creationId xmlns:a16="http://schemas.microsoft.com/office/drawing/2014/main" id="{B6E54FB0-639C-4520-9A6C-592904B46BC0}"/>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plt.figure(figsize=(13,7))</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plt.hist( </a:t>
            </a:r>
            <a:r>
              <a:rPr lang="en-US" sz="2000">
                <a:latin typeface="Courier New" panose="02070309020205020404" pitchFamily="49" charset="0"/>
                <a:cs typeface="Courier New" panose="02070309020205020404" pitchFamily="49" charset="0"/>
              </a:rPr>
              <a:t>x=</a:t>
            </a:r>
            <a:r>
              <a:rPr lang="en-US" sz="2000">
                <a:solidFill>
                  <a:srgbClr val="FF0000"/>
                </a:solidFill>
                <a:latin typeface="Courier New" panose="02070309020205020404" pitchFamily="49" charset="0"/>
                <a:cs typeface="Courier New" panose="02070309020205020404" pitchFamily="49" charset="0"/>
              </a:rPr>
              <a:t>val_train</a:t>
            </a:r>
            <a:r>
              <a:rPr lang="en-US" sz="2000">
                <a:latin typeface="Courier New" panose="02070309020205020404" pitchFamily="49" charset="0"/>
                <a:cs typeface="Courier New" panose="02070309020205020404" pitchFamily="49" charset="0"/>
              </a:rPr>
              <a:t>, bins=19 ,color='c'</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plt.xlabel(</a:t>
            </a:r>
            <a:r>
              <a:rPr lang="en-US" sz="2400">
                <a:solidFill>
                  <a:srgbClr val="0066FF"/>
                </a:solidFill>
                <a:latin typeface="Courier New" panose="02070309020205020404" pitchFamily="49" charset="0"/>
                <a:cs typeface="Courier New" panose="02070309020205020404" pitchFamily="49" charset="0"/>
              </a:rPr>
              <a:t>'Digits'</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plt.ylabel(</a:t>
            </a:r>
            <a:r>
              <a:rPr lang="en-US" sz="2400">
                <a:solidFill>
                  <a:srgbClr val="0066FF"/>
                </a:solidFill>
                <a:latin typeface="Courier New" panose="02070309020205020404" pitchFamily="49" charset="0"/>
                <a:cs typeface="Courier New" panose="02070309020205020404" pitchFamily="49" charset="0"/>
              </a:rPr>
              <a:t>'Frequency'</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plt.title(</a:t>
            </a:r>
            <a:r>
              <a:rPr lang="en-US" sz="2400">
                <a:solidFill>
                  <a:srgbClr val="0066FF"/>
                </a:solidFill>
                <a:latin typeface="Courier New" panose="02070309020205020404" pitchFamily="49" charset="0"/>
                <a:cs typeface="Courier New" panose="02070309020205020404" pitchFamily="49" charset="0"/>
              </a:rPr>
              <a:t>'Distribution of Label\'s'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7455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B176-B8D8-469B-84FB-AF634978D6BF}"/>
              </a:ext>
            </a:extLst>
          </p:cNvPr>
          <p:cNvSpPr>
            <a:spLocks noGrp="1"/>
          </p:cNvSpPr>
          <p:nvPr>
            <p:ph type="title"/>
          </p:nvPr>
        </p:nvSpPr>
        <p:spPr/>
        <p:txBody>
          <a:bodyPr/>
          <a:lstStyle/>
          <a:p>
            <a:r>
              <a:rPr lang="en-US"/>
              <a:t>Data visualiztion</a:t>
            </a:r>
          </a:p>
        </p:txBody>
      </p:sp>
      <p:pic>
        <p:nvPicPr>
          <p:cNvPr id="4" name="Content Placeholder 3">
            <a:extLst>
              <a:ext uri="{FF2B5EF4-FFF2-40B4-BE49-F238E27FC236}">
                <a16:creationId xmlns:a16="http://schemas.microsoft.com/office/drawing/2014/main" id="{0501317E-C363-4C81-ABC4-BAB7EBBCC68E}"/>
              </a:ext>
            </a:extLst>
          </p:cNvPr>
          <p:cNvPicPr>
            <a:picLocks noGrp="1" noChangeAspect="1"/>
          </p:cNvPicPr>
          <p:nvPr>
            <p:ph idx="1"/>
          </p:nvPr>
        </p:nvPicPr>
        <p:blipFill>
          <a:blip r:embed="rId2"/>
          <a:stretch>
            <a:fillRect/>
          </a:stretch>
        </p:blipFill>
        <p:spPr>
          <a:xfrm>
            <a:off x="638176" y="1600200"/>
            <a:ext cx="7867647" cy="4525963"/>
          </a:xfrm>
          <a:prstGeom prst="rect">
            <a:avLst/>
          </a:prstGeom>
        </p:spPr>
      </p:pic>
    </p:spTree>
    <p:extLst>
      <p:ext uri="{BB962C8B-B14F-4D97-AF65-F5344CB8AC3E}">
        <p14:creationId xmlns:p14="http://schemas.microsoft.com/office/powerpoint/2010/main" val="31207523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9DB-3023-47B5-A3E6-F1C63D09EA28}"/>
              </a:ext>
            </a:extLst>
          </p:cNvPr>
          <p:cNvSpPr>
            <a:spLocks noGrp="1"/>
          </p:cNvSpPr>
          <p:nvPr>
            <p:ph type="title"/>
          </p:nvPr>
        </p:nvSpPr>
        <p:spPr/>
        <p:txBody>
          <a:bodyPr/>
          <a:lstStyle/>
          <a:p>
            <a:r>
              <a:rPr lang="en-US"/>
              <a:t>(matrixs) to vectors</a:t>
            </a:r>
          </a:p>
        </p:txBody>
      </p:sp>
      <p:sp>
        <p:nvSpPr>
          <p:cNvPr id="3" name="Content Placeholder 2">
            <a:extLst>
              <a:ext uri="{FF2B5EF4-FFF2-40B4-BE49-F238E27FC236}">
                <a16:creationId xmlns:a16="http://schemas.microsoft.com/office/drawing/2014/main" id="{85E5B558-D613-4881-A353-F965D8994ED8}"/>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len(img_train)</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 = </a:t>
            </a:r>
            <a:r>
              <a:rPr lang="en-US" sz="2400">
                <a:solidFill>
                  <a:srgbClr val="0066FF"/>
                </a:solidFill>
                <a:latin typeface="Courier New" panose="02070309020205020404" pitchFamily="49" charset="0"/>
                <a:cs typeface="Courier New" panose="02070309020205020404" pitchFamily="49" charset="0"/>
              </a:rPr>
              <a:t>img_train.reshape</a:t>
            </a:r>
            <a:r>
              <a:rPr lang="en-US" sz="2400">
                <a:latin typeface="Courier New" panose="02070309020205020404" pitchFamily="49" charset="0"/>
                <a:cs typeface="Courier New" panose="02070309020205020404" pitchFamily="49" charset="0"/>
              </a:rPr>
              <a:t>(n,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print(data.shape)</a:t>
            </a:r>
          </a:p>
        </p:txBody>
      </p:sp>
    </p:spTree>
    <p:extLst>
      <p:ext uri="{BB962C8B-B14F-4D97-AF65-F5344CB8AC3E}">
        <p14:creationId xmlns:p14="http://schemas.microsoft.com/office/powerpoint/2010/main" val="27637613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705-A2E5-4497-BE8E-0A2423ED465C}"/>
              </a:ext>
            </a:extLst>
          </p:cNvPr>
          <p:cNvSpPr>
            <a:spLocks noGrp="1"/>
          </p:cNvSpPr>
          <p:nvPr>
            <p:ph type="title"/>
          </p:nvPr>
        </p:nvSpPr>
        <p:spPr/>
        <p:txBody>
          <a:bodyPr/>
          <a:lstStyle/>
          <a:p>
            <a:r>
              <a:rPr lang="en-US"/>
              <a:t>KNN classifier</a:t>
            </a:r>
          </a:p>
        </p:txBody>
      </p:sp>
      <p:sp>
        <p:nvSpPr>
          <p:cNvPr id="3" name="Content Placeholder 2">
            <a:extLst>
              <a:ext uri="{FF2B5EF4-FFF2-40B4-BE49-F238E27FC236}">
                <a16:creationId xmlns:a16="http://schemas.microsoft.com/office/drawing/2014/main" id="{FBA5DBB4-1D5C-4CCE-9FBC-3CB0D1C4CC2B}"/>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create KNN classifier</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k = 1</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 = 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(metric=</a:t>
            </a:r>
            <a:r>
              <a:rPr lang="en-US" sz="2400">
                <a:solidFill>
                  <a:srgbClr val="FF0000"/>
                </a:solidFill>
                <a:latin typeface="Courier New" panose="02070309020205020404" pitchFamily="49" charset="0"/>
                <a:cs typeface="Courier New" panose="02070309020205020404" pitchFamily="49" charset="0"/>
              </a:rPr>
              <a:t>'minkowski’</a:t>
            </a:r>
            <a:r>
              <a:rPr lang="en-US" sz="2400">
                <a:latin typeface="Courier New" panose="02070309020205020404" pitchFamily="49" charset="0"/>
                <a:cs typeface="Courier New" panose="02070309020205020404" pitchFamily="49" charset="0"/>
              </a:rPr>
              <a:t>, p=2, n_neighbors=</a:t>
            </a:r>
            <a:r>
              <a:rPr lang="en-US" sz="2400">
                <a:solidFill>
                  <a:srgbClr val="FF0000"/>
                </a:solidFill>
                <a:latin typeface="Courier New" panose="02070309020205020404" pitchFamily="49" charset="0"/>
                <a:cs typeface="Courier New" panose="02070309020205020404" pitchFamily="49" charset="0"/>
              </a:rPr>
              <a:t>k</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knn.fit(data, val_train)</a:t>
            </a:r>
          </a:p>
        </p:txBody>
      </p:sp>
      <p:pic>
        <p:nvPicPr>
          <p:cNvPr id="5" name="Picture 4">
            <a:extLst>
              <a:ext uri="{FF2B5EF4-FFF2-40B4-BE49-F238E27FC236}">
                <a16:creationId xmlns:a16="http://schemas.microsoft.com/office/drawing/2014/main" id="{0E6A44E6-4F58-4B23-B63D-42CF08B94633}"/>
              </a:ext>
            </a:extLst>
          </p:cNvPr>
          <p:cNvPicPr>
            <a:picLocks noChangeAspect="1"/>
          </p:cNvPicPr>
          <p:nvPr/>
        </p:nvPicPr>
        <p:blipFill>
          <a:blip r:embed="rId2"/>
          <a:stretch>
            <a:fillRect/>
          </a:stretch>
        </p:blipFill>
        <p:spPr>
          <a:xfrm>
            <a:off x="647700" y="4343400"/>
            <a:ext cx="7848600" cy="788885"/>
          </a:xfrm>
          <a:prstGeom prst="rect">
            <a:avLst/>
          </a:prstGeom>
        </p:spPr>
      </p:pic>
    </p:spTree>
    <p:extLst>
      <p:ext uri="{BB962C8B-B14F-4D97-AF65-F5344CB8AC3E}">
        <p14:creationId xmlns:p14="http://schemas.microsoft.com/office/powerpoint/2010/main" val="6738851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dirty="0"/>
              <a:t>Handwritten digit identification</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515-C2D7-44CB-843D-1E95B83491BF}"/>
              </a:ext>
            </a:extLst>
          </p:cNvPr>
          <p:cNvSpPr>
            <a:spLocks noGrp="1"/>
          </p:cNvSpPr>
          <p:nvPr>
            <p:ph type="title"/>
          </p:nvPr>
        </p:nvSpPr>
        <p:spPr/>
        <p:txBody>
          <a:bodyPr/>
          <a:lstStyle/>
          <a:p>
            <a:r>
              <a:rPr lang="en-US"/>
              <a:t>(matrixs) to vectors </a:t>
            </a:r>
          </a:p>
        </p:txBody>
      </p:sp>
      <p:sp>
        <p:nvSpPr>
          <p:cNvPr id="3" name="Content Placeholder 2">
            <a:extLst>
              <a:ext uri="{FF2B5EF4-FFF2-40B4-BE49-F238E27FC236}">
                <a16:creationId xmlns:a16="http://schemas.microsoft.com/office/drawing/2014/main" id="{4E057A26-ED84-4ED9-9905-DDB7971D2B9A}"/>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test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test_data = img_test.reshape(n, -1)</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predict data </a:t>
            </a:r>
            <a:r>
              <a:rPr lang="en-US" sz="2400">
                <a:solidFill>
                  <a:srgbClr val="FF0000"/>
                </a:solidFill>
                <a:latin typeface="Courier New" panose="02070309020205020404" pitchFamily="49" charset="0"/>
                <a:cs typeface="Courier New" panose="02070309020205020404" pitchFamily="49" charset="0"/>
              </a:rPr>
              <a:t>(1000)</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predicted = knn.predict(test_data)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print(len(predicted))</a:t>
            </a:r>
          </a:p>
        </p:txBody>
      </p:sp>
    </p:spTree>
    <p:extLst>
      <p:ext uri="{BB962C8B-B14F-4D97-AF65-F5344CB8AC3E}">
        <p14:creationId xmlns:p14="http://schemas.microsoft.com/office/powerpoint/2010/main" val="3283403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09D1-A118-4E46-BE70-956F59179C7F}"/>
              </a:ext>
            </a:extLst>
          </p:cNvPr>
          <p:cNvSpPr>
            <a:spLocks noGrp="1"/>
          </p:cNvSpPr>
          <p:nvPr>
            <p:ph type="title"/>
          </p:nvPr>
        </p:nvSpPr>
        <p:spPr/>
        <p:txBody>
          <a:bodyPr/>
          <a:lstStyle/>
          <a:p>
            <a:r>
              <a:rPr lang="en-US"/>
              <a:t>Accuracy average</a:t>
            </a:r>
          </a:p>
        </p:txBody>
      </p:sp>
      <p:sp>
        <p:nvSpPr>
          <p:cNvPr id="3" name="Content Placeholder 2">
            <a:extLst>
              <a:ext uri="{FF2B5EF4-FFF2-40B4-BE49-F238E27FC236}">
                <a16:creationId xmlns:a16="http://schemas.microsoft.com/office/drawing/2014/main" id="{DDDB513B-353C-4125-99B4-DEF1DDF589B6}"/>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a:pPr>
            <a:r>
              <a:rPr lang="en-US" sz="2400">
                <a:latin typeface="Courier New" panose="02070309020205020404" pitchFamily="49" charset="0"/>
                <a:cs typeface="Courier New" panose="02070309020205020404" pitchFamily="49" charset="0"/>
              </a:rPr>
              <a:t>num_correct=0</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range(0,len(val_test)):</a:t>
            </a:r>
          </a:p>
          <a:p>
            <a:pPr marL="457200" indent="-457200">
              <a:buFont typeface="+mj-lt"/>
              <a:buAutoNum type="arabicPeriod"/>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a:pPr>
            <a:r>
              <a:rPr lang="en-US" sz="2400">
                <a:latin typeface="Courier New" panose="02070309020205020404" pitchFamily="49" charset="0"/>
                <a:cs typeface="Courier New" panose="02070309020205020404" pitchFamily="49" charset="0"/>
              </a:rPr>
              <a:t>        num_correct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print("Accuracy:\n%s" % str(float(num_correct / float(len(val_test)))))</a:t>
            </a:r>
          </a:p>
        </p:txBody>
      </p:sp>
      <p:pic>
        <p:nvPicPr>
          <p:cNvPr id="4" name="Picture 3">
            <a:extLst>
              <a:ext uri="{FF2B5EF4-FFF2-40B4-BE49-F238E27FC236}">
                <a16:creationId xmlns:a16="http://schemas.microsoft.com/office/drawing/2014/main" id="{5F942BCA-54B0-42FC-BED2-479DBCE4718F}"/>
              </a:ext>
            </a:extLst>
          </p:cNvPr>
          <p:cNvPicPr>
            <a:picLocks noChangeAspect="1"/>
          </p:cNvPicPr>
          <p:nvPr/>
        </p:nvPicPr>
        <p:blipFill>
          <a:blip r:embed="rId2"/>
          <a:stretch>
            <a:fillRect/>
          </a:stretch>
        </p:blipFill>
        <p:spPr>
          <a:xfrm>
            <a:off x="914400" y="5181600"/>
            <a:ext cx="4533900" cy="771525"/>
          </a:xfrm>
          <a:prstGeom prst="rect">
            <a:avLst/>
          </a:prstGeom>
        </p:spPr>
      </p:pic>
    </p:spTree>
    <p:extLst>
      <p:ext uri="{BB962C8B-B14F-4D97-AF65-F5344CB8AC3E}">
        <p14:creationId xmlns:p14="http://schemas.microsoft.com/office/powerpoint/2010/main" val="3832900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CE0A8-BA06-4360-BF85-A82A51B662DD}"/>
              </a:ext>
            </a:extLst>
          </p:cNvPr>
          <p:cNvSpPr>
            <a:spLocks noGrp="1"/>
          </p:cNvSpPr>
          <p:nvPr>
            <p:ph type="title"/>
          </p:nvPr>
        </p:nvSpPr>
        <p:spPr/>
        <p:txBody>
          <a:bodyPr/>
          <a:lstStyle/>
          <a:p>
            <a:r>
              <a:rPr lang="en-US"/>
              <a:t>KNN with Cosine similarity</a:t>
            </a:r>
          </a:p>
        </p:txBody>
      </p:sp>
      <p:sp>
        <p:nvSpPr>
          <p:cNvPr id="5" name="Text Placeholder 4">
            <a:extLst>
              <a:ext uri="{FF2B5EF4-FFF2-40B4-BE49-F238E27FC236}">
                <a16:creationId xmlns:a16="http://schemas.microsoft.com/office/drawing/2014/main" id="{FB9265C8-8450-4F98-B628-A9C41360BE8B}"/>
              </a:ext>
            </a:extLst>
          </p:cNvPr>
          <p:cNvSpPr>
            <a:spLocks noGrp="1"/>
          </p:cNvSpPr>
          <p:nvPr>
            <p:ph type="body" idx="1"/>
          </p:nvPr>
        </p:nvSpPr>
        <p:spPr/>
        <p:txBody>
          <a:bodyPr/>
          <a:lstStyle/>
          <a:p>
            <a:r>
              <a:rPr lang="en-US"/>
              <a:t>MNIST dataset</a:t>
            </a:r>
          </a:p>
        </p:txBody>
      </p:sp>
    </p:spTree>
    <p:extLst>
      <p:ext uri="{BB962C8B-B14F-4D97-AF65-F5344CB8AC3E}">
        <p14:creationId xmlns:p14="http://schemas.microsoft.com/office/powerpoint/2010/main" val="15242692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F66E-80E8-4124-A321-68605B32C2BB}"/>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500F6336-FCD0-498B-B369-4E1F48A216FE}"/>
              </a:ext>
            </a:extLst>
          </p:cNvPr>
          <p:cNvSpPr>
            <a:spLocks noGrp="1"/>
          </p:cNvSpPr>
          <p:nvPr>
            <p:ph idx="1"/>
          </p:nvPr>
        </p:nvSpPr>
        <p:spPr/>
        <p:txBody>
          <a:bodyPr/>
          <a:lstStyle/>
          <a:p>
            <a:pPr marL="457200" indent="-457200">
              <a:buFont typeface="+mj-lt"/>
              <a:buAutoNum type="arabicPeriod"/>
            </a:pPr>
            <a:r>
              <a:rPr lang="en-US" sz="2400">
                <a:solidFill>
                  <a:srgbClr val="008000"/>
                </a:solidFill>
                <a:latin typeface="Courier New" panose="02070309020205020404" pitchFamily="49" charset="0"/>
                <a:cs typeface="Courier New" panose="02070309020205020404" pitchFamily="49" charset="0"/>
              </a:rPr>
              <a:t># declare and asign values for variables</a:t>
            </a:r>
          </a:p>
          <a:p>
            <a:pPr marL="457200" indent="-457200">
              <a:buFont typeface="+mj-lt"/>
              <a:buAutoNum type="arabicPeriod"/>
            </a:pPr>
            <a:r>
              <a:rPr lang="en-US" sz="2400">
                <a:latin typeface="Courier New" panose="02070309020205020404" pitchFamily="49" charset="0"/>
                <a:cs typeface="Courier New" panose="02070309020205020404" pitchFamily="49" charset="0"/>
              </a:rPr>
              <a:t>max_k = </a:t>
            </a:r>
            <a:r>
              <a:rPr lang="en-US" sz="2400">
                <a:solidFill>
                  <a:srgbClr val="0066FF"/>
                </a:solidFill>
                <a:latin typeface="Courier New" panose="02070309020205020404" pitchFamily="49" charset="0"/>
                <a:cs typeface="Courier New" panose="02070309020205020404" pitchFamily="49" charset="0"/>
              </a:rPr>
              <a:t>29</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dist_algo</a:t>
            </a:r>
            <a:r>
              <a:rPr lang="en-US" sz="2400">
                <a:latin typeface="Courier New" panose="02070309020205020404" pitchFamily="49" charset="0"/>
                <a:cs typeface="Courier New" panose="02070309020205020404" pitchFamily="49" charset="0"/>
              </a:rPr>
              <a:t> = </a:t>
            </a:r>
            <a:r>
              <a:rPr lang="en-US" sz="2400">
                <a:solidFill>
                  <a:srgbClr val="FF0000"/>
                </a:solidFill>
                <a:latin typeface="Courier New" panose="02070309020205020404" pitchFamily="49" charset="0"/>
                <a:cs typeface="Courier New" panose="02070309020205020404" pitchFamily="49" charset="0"/>
              </a:rPr>
              <a:t>'cosine'</a:t>
            </a:r>
          </a:p>
          <a:p>
            <a:pPr marL="457200" indent="-457200">
              <a:buFont typeface="+mj-lt"/>
              <a:buAutoNum type="arabicPeriod"/>
            </a:pPr>
            <a:r>
              <a:rPr lang="en-US" sz="2400">
                <a:latin typeface="Courier New" panose="02070309020205020404" pitchFamily="49" charset="0"/>
                <a:cs typeface="Courier New" panose="02070309020205020404" pitchFamily="49" charset="0"/>
              </a:rPr>
              <a:t>index_name = []</a:t>
            </a:r>
          </a:p>
          <a:p>
            <a:pPr marL="457200" indent="-457200">
              <a:buFont typeface="+mj-lt"/>
              <a:buAutoNum type="arabicPeriod"/>
            </a:pPr>
            <a:r>
              <a:rPr lang="en-US" sz="2400">
                <a:latin typeface="Courier New" panose="02070309020205020404" pitchFamily="49" charset="0"/>
                <a:cs typeface="Courier New" panose="02070309020205020404" pitchFamily="49" charset="0"/>
              </a:rPr>
              <a:t>train_time = []</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predict_time = []</a:t>
            </a:r>
          </a:p>
          <a:p>
            <a:pPr marL="457200" indent="-457200">
              <a:buFont typeface="+mj-lt"/>
              <a:buAutoNum type="arabicPeriod"/>
            </a:pPr>
            <a:r>
              <a:rPr lang="en-US" sz="2400">
                <a:latin typeface="Courier New" panose="02070309020205020404" pitchFamily="49" charset="0"/>
                <a:cs typeface="Courier New" panose="02070309020205020404" pitchFamily="49" charset="0"/>
              </a:rPr>
              <a:t>accuracy = []</a:t>
            </a:r>
          </a:p>
          <a:p>
            <a:pPr marL="457200" indent="-457200">
              <a:buFont typeface="+mj-lt"/>
              <a:buAutoNum type="arabicPeriod"/>
            </a:pPr>
            <a:r>
              <a:rPr lang="en-US" sz="2400">
                <a:latin typeface="Courier New" panose="02070309020205020404" pitchFamily="49" charset="0"/>
                <a:cs typeface="Courier New" panose="02070309020205020404" pitchFamily="49" charset="0"/>
              </a:rPr>
              <a:t>headers = [</a:t>
            </a:r>
            <a:r>
              <a:rPr lang="en-US" sz="1800">
                <a:solidFill>
                  <a:srgbClr val="0066FF"/>
                </a:solidFill>
                <a:latin typeface="Courier New" panose="02070309020205020404" pitchFamily="49" charset="0"/>
                <a:cs typeface="Courier New" panose="02070309020205020404" pitchFamily="49" charset="0"/>
              </a:rPr>
              <a:t>'train-time'</a:t>
            </a:r>
            <a:r>
              <a:rPr lang="en-US" sz="1800">
                <a:latin typeface="Courier New" panose="02070309020205020404" pitchFamily="49" charset="0"/>
                <a:cs typeface="Courier New" panose="02070309020205020404" pitchFamily="49" charset="0"/>
              </a:rPr>
              <a:t>,</a:t>
            </a:r>
            <a:r>
              <a:rPr lang="en-US" sz="1800">
                <a:solidFill>
                  <a:srgbClr val="0066FF"/>
                </a:solidFill>
                <a:latin typeface="Courier New" panose="02070309020205020404" pitchFamily="49" charset="0"/>
                <a:cs typeface="Courier New" panose="02070309020205020404" pitchFamily="49" charset="0"/>
              </a:rPr>
              <a:t>'predict-time'</a:t>
            </a:r>
            <a:r>
              <a:rPr lang="en-US" sz="1800">
                <a:latin typeface="Courier New" panose="02070309020205020404" pitchFamily="49" charset="0"/>
                <a:cs typeface="Courier New" panose="02070309020205020404" pitchFamily="49" charset="0"/>
              </a:rPr>
              <a:t>,</a:t>
            </a:r>
            <a:r>
              <a:rPr lang="en-US" sz="1800">
                <a:solidFill>
                  <a:srgbClr val="0066FF"/>
                </a:solidFill>
                <a:latin typeface="Courier New" panose="02070309020205020404" pitchFamily="49" charset="0"/>
                <a:cs typeface="Courier New" panose="02070309020205020404" pitchFamily="49" charset="0"/>
              </a:rPr>
              <a:t>'accuracy'</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767589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7B2-CD73-4585-A454-BC376FF7032A}"/>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1F55B8BD-FD6B-4A9E-BE63-74CF72E1B06A}"/>
              </a:ext>
            </a:extLst>
          </p:cNvPr>
          <p:cNvSpPr>
            <a:spLocks noGrp="1"/>
          </p:cNvSpPr>
          <p:nvPr>
            <p:ph idx="1"/>
          </p:nvPr>
        </p:nvSpPr>
        <p:spPr/>
        <p:txBody>
          <a:bodyPr/>
          <a:lstStyle/>
          <a:p>
            <a:pPr marL="457200" indent="-457200">
              <a:buFont typeface="+mj-lt"/>
              <a:buAutoNum type="arabicPeriod" startAt="10"/>
            </a:pPr>
            <a:r>
              <a:rPr lang="en-US" sz="2400">
                <a:solidFill>
                  <a:srgbClr val="008000"/>
                </a:solidFill>
                <a:latin typeface="Courier New" panose="02070309020205020404" pitchFamily="49" charset="0"/>
                <a:cs typeface="Courier New" panose="02070309020205020404" pitchFamily="49" charset="0"/>
              </a:rPr>
              <a:t># train model with KNN</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for k in range(1, max_k+1, 2):</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print('Training ' + str(k) +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'-NN with ' + </a:t>
            </a:r>
            <a:r>
              <a:rPr lang="en-US" sz="2400">
                <a:solidFill>
                  <a:srgbClr val="FF0000"/>
                </a:solidFill>
                <a:latin typeface="Courier New" panose="02070309020205020404" pitchFamily="49" charset="0"/>
                <a:cs typeface="Courier New" panose="02070309020205020404" pitchFamily="49" charset="0"/>
              </a:rPr>
              <a:t>dist_algo </a:t>
            </a:r>
            <a:r>
              <a:rPr lang="en-US" sz="2400">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 distance algorithm')</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index_name.append</a:t>
            </a:r>
            <a:r>
              <a:rPr lang="en-US" sz="2400">
                <a:latin typeface="Courier New" panose="02070309020205020404" pitchFamily="49" charset="0"/>
                <a:cs typeface="Courier New" panose="02070309020205020404" pitchFamily="49" charset="0"/>
              </a:rPr>
              <a:t>(str(k) + '-NN’)</a:t>
            </a:r>
            <a:endParaRPr lang="en-US" sz="1600">
              <a:latin typeface="Courier New" panose="02070309020205020404" pitchFamily="49" charset="0"/>
              <a:cs typeface="Courier New" panose="02070309020205020404" pitchFamily="49" charset="0"/>
            </a:endParaRP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6218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2EE9-D671-416B-A0D2-2BDBF103696C}"/>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7BA0783F-00CB-4205-8AA8-430435AB11BF}"/>
              </a:ext>
            </a:extLst>
          </p:cNvPr>
          <p:cNvSpPr>
            <a:spLocks noGrp="1"/>
          </p:cNvSpPr>
          <p:nvPr>
            <p:ph idx="1"/>
          </p:nvPr>
        </p:nvSpPr>
        <p:spPr/>
        <p:txBody>
          <a:bodyPr/>
          <a:lstStyle/>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a:t>
            </a:r>
          </a:p>
          <a:p>
            <a:pPr marL="457200" indent="-457200">
              <a:buFont typeface="+mj-lt"/>
              <a:buAutoNum type="arabicPeriod" startAt="14"/>
            </a:pPr>
            <a:r>
              <a:rPr lang="en-US" sz="2400">
                <a:solidFill>
                  <a:srgbClr val="008000"/>
                </a:solidFill>
                <a:latin typeface="Courier New" panose="02070309020205020404" pitchFamily="49" charset="0"/>
                <a:cs typeface="Courier New" panose="02070309020205020404" pitchFamily="49" charset="0"/>
              </a:rPr>
              <a:t>    # create KNN classifier</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start = time.time()</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knn = </a:t>
            </a:r>
            <a:r>
              <a:rPr lang="en-US" sz="2400">
                <a:solidFill>
                  <a:srgbClr val="0066FF"/>
                </a:solidFill>
                <a:latin typeface="Courier New" panose="02070309020205020404" pitchFamily="49" charset="0"/>
                <a:cs typeface="Courier New" panose="02070309020205020404" pitchFamily="49" charset="0"/>
              </a:rPr>
              <a:t>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metric ='cosine'</a:t>
            </a:r>
            <a:r>
              <a:rPr lang="en-US" sz="2400">
                <a:latin typeface="Courier New" panose="02070309020205020404" pitchFamily="49" charset="0"/>
                <a:cs typeface="Courier New" panose="02070309020205020404" pitchFamily="49" charset="0"/>
              </a:rPr>
              <a:t>, p=2, </a:t>
            </a:r>
            <a:r>
              <a:rPr lang="en-US" sz="2400">
                <a:solidFill>
                  <a:srgbClr val="0066FF"/>
                </a:solidFill>
                <a:latin typeface="Courier New" panose="02070309020205020404" pitchFamily="49" charset="0"/>
                <a:cs typeface="Courier New" panose="02070309020205020404" pitchFamily="49" charset="0"/>
              </a:rPr>
              <a:t>n_neighbors=k</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knn.fit(data, </a:t>
            </a:r>
            <a:r>
              <a:rPr lang="en-US" sz="2400">
                <a:solidFill>
                  <a:srgbClr val="0066FF"/>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end = time.time()</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print("Training time:%s seconds"%   					</a:t>
            </a:r>
            <a:r>
              <a:rPr lang="en-US" sz="2400">
                <a:solidFill>
                  <a:srgbClr val="0066FF"/>
                </a:solidFill>
                <a:latin typeface="Courier New" panose="02070309020205020404" pitchFamily="49" charset="0"/>
                <a:cs typeface="Courier New" panose="02070309020205020404" pitchFamily="49" charset="0"/>
              </a:rPr>
              <a:t>str(end - start)</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train_time.append</a:t>
            </a:r>
            <a:r>
              <a:rPr lang="en-US" sz="2400">
                <a:latin typeface="Courier New" panose="02070309020205020404" pitchFamily="49" charset="0"/>
                <a:cs typeface="Courier New" panose="02070309020205020404" pitchFamily="49" charset="0"/>
              </a:rPr>
              <a:t>(round(end-start,2))</a:t>
            </a:r>
          </a:p>
        </p:txBody>
      </p:sp>
    </p:spTree>
    <p:extLst>
      <p:ext uri="{BB962C8B-B14F-4D97-AF65-F5344CB8AC3E}">
        <p14:creationId xmlns:p14="http://schemas.microsoft.com/office/powerpoint/2010/main" val="13081556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50EC-9329-4298-96BD-35169F6A3E5F}"/>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7796F555-0CEC-4F7D-B3FD-CDB926CD5B66}"/>
              </a:ext>
            </a:extLst>
          </p:cNvPr>
          <p:cNvSpPr>
            <a:spLocks noGrp="1"/>
          </p:cNvSpPr>
          <p:nvPr>
            <p:ph idx="1"/>
          </p:nvPr>
        </p:nvSpPr>
        <p:spPr/>
        <p:txBody>
          <a:bodyPr/>
          <a:lstStyle/>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save model using joblib</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filename = str(k) + '-NN ‘ +  				   </a:t>
            </a:r>
            <a:r>
              <a:rPr lang="en-US" sz="2400">
                <a:solidFill>
                  <a:srgbClr val="FF0000"/>
                </a:solidFill>
                <a:latin typeface="Courier New" panose="02070309020205020404" pitchFamily="49" charset="0"/>
                <a:cs typeface="Courier New" panose="02070309020205020404" pitchFamily="49" charset="0"/>
              </a:rPr>
              <a:t>dist_algo</a:t>
            </a:r>
            <a:r>
              <a:rPr lang="en-US" sz="2400">
                <a:latin typeface="Courier New" panose="02070309020205020404" pitchFamily="49" charset="0"/>
                <a:cs typeface="Courier New" panose="02070309020205020404" pitchFamily="49" charset="0"/>
              </a:rPr>
              <a:t> + </a:t>
            </a:r>
            <a:r>
              <a:rPr lang="en-US" sz="2400">
                <a:solidFill>
                  <a:srgbClr val="0066FF"/>
                </a:solidFill>
                <a:latin typeface="Courier New" panose="02070309020205020404" pitchFamily="49" charset="0"/>
                <a:cs typeface="Courier New" panose="02070309020205020404" pitchFamily="49" charset="0"/>
              </a:rPr>
              <a:t>'.sav'</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joblib.dump(knn, filename)</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print("%s saved\n" %filename)</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print('Train complete!')</a:t>
            </a:r>
          </a:p>
        </p:txBody>
      </p:sp>
    </p:spTree>
    <p:extLst>
      <p:ext uri="{BB962C8B-B14F-4D97-AF65-F5344CB8AC3E}">
        <p14:creationId xmlns:p14="http://schemas.microsoft.com/office/powerpoint/2010/main" val="36834863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8942DF0-F883-4BF5-A8B2-AF070C94DDF0}"/>
              </a:ext>
            </a:extLst>
          </p:cNvPr>
          <p:cNvSpPr>
            <a:spLocks noGrp="1"/>
          </p:cNvSpPr>
          <p:nvPr>
            <p:ph type="title"/>
          </p:nvPr>
        </p:nvSpPr>
        <p:spPr/>
        <p:txBody>
          <a:bodyPr/>
          <a:lstStyle/>
          <a:p>
            <a:r>
              <a:rPr lang="en-US"/>
              <a:t>Cosine similarity</a:t>
            </a:r>
          </a:p>
        </p:txBody>
      </p:sp>
      <p:pic>
        <p:nvPicPr>
          <p:cNvPr id="13" name="Content Placeholder 12">
            <a:extLst>
              <a:ext uri="{FF2B5EF4-FFF2-40B4-BE49-F238E27FC236}">
                <a16:creationId xmlns:a16="http://schemas.microsoft.com/office/drawing/2014/main" id="{A33BB8D9-6D85-4B74-BB47-B0E15F43FCA6}"/>
              </a:ext>
            </a:extLst>
          </p:cNvPr>
          <p:cNvPicPr>
            <a:picLocks noGrp="1" noChangeAspect="1"/>
          </p:cNvPicPr>
          <p:nvPr>
            <p:ph idx="1"/>
          </p:nvPr>
        </p:nvPicPr>
        <p:blipFill>
          <a:blip r:embed="rId2"/>
          <a:stretch>
            <a:fillRect/>
          </a:stretch>
        </p:blipFill>
        <p:spPr>
          <a:xfrm>
            <a:off x="1219199" y="1862316"/>
            <a:ext cx="6838907" cy="4081284"/>
          </a:xfrm>
          <a:prstGeom prst="rect">
            <a:avLst/>
          </a:prstGeom>
        </p:spPr>
      </p:pic>
    </p:spTree>
    <p:extLst>
      <p:ext uri="{BB962C8B-B14F-4D97-AF65-F5344CB8AC3E}">
        <p14:creationId xmlns:p14="http://schemas.microsoft.com/office/powerpoint/2010/main" val="37299763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C877-63ED-4D2B-B15C-CCBC0524DB61}"/>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73F50B36-746D-4DAE-8C98-65C0FE106F41}"/>
              </a:ext>
            </a:extLst>
          </p:cNvPr>
          <p:cNvSpPr>
            <a:spLocks noGrp="1"/>
          </p:cNvSpPr>
          <p:nvPr>
            <p:ph idx="1"/>
          </p:nvPr>
        </p:nvSpPr>
        <p:spPr/>
        <p:txBody>
          <a:bodyPr/>
          <a:lstStyle/>
          <a:p>
            <a:pPr marL="514350" indent="-514350">
              <a:buFont typeface="+mj-lt"/>
              <a:buAutoNum type="arabicPeriod" startAt="29"/>
            </a:pPr>
            <a:r>
              <a:rPr lang="en-US" sz="2400">
                <a:solidFill>
                  <a:srgbClr val="008000"/>
                </a:solidFill>
                <a:latin typeface="Courier New" panose="02070309020205020404" pitchFamily="49" charset="0"/>
                <a:cs typeface="Courier New" panose="02070309020205020404" pitchFamily="49" charset="0"/>
              </a:rPr>
              <a:t># convert test images (matrixs) to vectors</a:t>
            </a:r>
          </a:p>
          <a:p>
            <a:pPr marL="514350" indent="-514350">
              <a:buFont typeface="+mj-lt"/>
              <a:buAutoNum type="arabicPeriod" startAt="29"/>
            </a:pPr>
            <a:r>
              <a:rPr lang="en-US" sz="2400">
                <a:latin typeface="Courier New" panose="02070309020205020404" pitchFamily="49" charset="0"/>
                <a:cs typeface="Courier New" panose="02070309020205020404" pitchFamily="49" charset="0"/>
              </a:rPr>
              <a:t>n = len(img_test)</a:t>
            </a:r>
          </a:p>
          <a:p>
            <a:pPr marL="514350" indent="-514350">
              <a:buFont typeface="+mj-lt"/>
              <a:buAutoNum type="arabicPeriod" startAt="29"/>
            </a:pPr>
            <a:r>
              <a:rPr lang="en-US" sz="2400">
                <a:solidFill>
                  <a:srgbClr val="0066FF"/>
                </a:solidFill>
                <a:latin typeface="Courier New" panose="02070309020205020404" pitchFamily="49" charset="0"/>
                <a:cs typeface="Courier New" panose="02070309020205020404" pitchFamily="49" charset="0"/>
              </a:rPr>
              <a:t>test_data</a:t>
            </a:r>
            <a:r>
              <a:rPr lang="en-US" sz="2400">
                <a:latin typeface="Courier New" panose="02070309020205020404" pitchFamily="49" charset="0"/>
                <a:cs typeface="Courier New" panose="02070309020205020404" pitchFamily="49" charset="0"/>
              </a:rPr>
              <a:t> = </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.reshape(n, -1)</a:t>
            </a:r>
          </a:p>
        </p:txBody>
      </p:sp>
    </p:spTree>
    <p:extLst>
      <p:ext uri="{BB962C8B-B14F-4D97-AF65-F5344CB8AC3E}">
        <p14:creationId xmlns:p14="http://schemas.microsoft.com/office/powerpoint/2010/main" val="35030387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9864-1091-4093-A782-0F2C2F78A886}"/>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34E09D1E-D307-4025-8551-78AB02B28B32}"/>
              </a:ext>
            </a:extLst>
          </p:cNvPr>
          <p:cNvSpPr>
            <a:spLocks noGrp="1"/>
          </p:cNvSpPr>
          <p:nvPr>
            <p:ph idx="1"/>
          </p:nvPr>
        </p:nvSpPr>
        <p:spPr/>
        <p:txBody>
          <a:bodyPr/>
          <a:lstStyle/>
          <a:p>
            <a:pPr marL="457200" indent="-457200">
              <a:buFont typeface="+mj-lt"/>
              <a:buAutoNum type="arabicPeriod" startAt="32"/>
            </a:pPr>
            <a:r>
              <a:rPr lang="en-US" sz="2400">
                <a:solidFill>
                  <a:srgbClr val="0066FF"/>
                </a:solidFill>
                <a:latin typeface="Courier New" panose="02070309020205020404" pitchFamily="49" charset="0"/>
                <a:cs typeface="Courier New" panose="02070309020205020404" pitchFamily="49" charset="0"/>
              </a:rPr>
              <a:t>for</a:t>
            </a:r>
            <a:r>
              <a:rPr lang="en-US" sz="2400">
                <a:latin typeface="Courier New" panose="02070309020205020404" pitchFamily="49" charset="0"/>
                <a:cs typeface="Courier New" panose="02070309020205020404" pitchFamily="49" charset="0"/>
              </a:rPr>
              <a:t> k in range(1, max_k+1, 2):</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load model</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filename = str(k) + '-NN ‘ + 				   dist_algo + '.sav'</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loaded_model = joblib.load(filename)</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579268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C681-A3F5-4290-B26A-76F7FD599D0E}"/>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476842C8-180F-47BC-9C6D-56508B8121CE}"/>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    …  </a:t>
            </a:r>
          </a:p>
          <a:p>
            <a:pPr marL="457200" indent="-457200">
              <a:buFont typeface="+mj-lt"/>
              <a:buAutoNum type="arabicPeriod"/>
            </a:pPr>
            <a:r>
              <a:rPr lang="en-US" sz="2400">
                <a:solidFill>
                  <a:srgbClr val="008000"/>
                </a:solidFill>
                <a:latin typeface="Courier New" panose="02070309020205020404" pitchFamily="49" charset="0"/>
                <a:cs typeface="Courier New" panose="02070309020205020404" pitchFamily="49" charset="0"/>
              </a:rPr>
              <a:t>    # predict 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    start = time.time()</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predicted = </a:t>
            </a:r>
            <a:r>
              <a:rPr lang="en-US" sz="2000">
                <a:solidFill>
                  <a:srgbClr val="FF0000"/>
                </a:solidFill>
                <a:latin typeface="Courier New" panose="02070309020205020404" pitchFamily="49" charset="0"/>
                <a:cs typeface="Courier New" panose="02070309020205020404" pitchFamily="49" charset="0"/>
              </a:rPr>
              <a:t>loaded_model.predict</a:t>
            </a:r>
            <a:r>
              <a:rPr lang="en-US" sz="2400">
                <a:solidFill>
                  <a:srgbClr val="FF0000"/>
                </a:solidFill>
                <a:latin typeface="Courier New" panose="02070309020205020404" pitchFamily="49" charset="0"/>
                <a:cs typeface="Courier New" panose="02070309020205020404" pitchFamily="49" charset="0"/>
              </a:rPr>
              <a:t>(</a:t>
            </a:r>
            <a:r>
              <a:rPr lang="en-US" sz="1800">
                <a:solidFill>
                  <a:srgbClr val="FF0000"/>
                </a:solidFill>
                <a:latin typeface="Courier New" panose="02070309020205020404" pitchFamily="49" charset="0"/>
                <a:cs typeface="Courier New" panose="02070309020205020404" pitchFamily="49" charset="0"/>
              </a:rPr>
              <a:t>test_data</a:t>
            </a:r>
            <a:r>
              <a:rPr lang="en-US" sz="2400">
                <a:solidFill>
                  <a:srgbClr val="FF0000"/>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    end = time.time()</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print('Predicting ' + str(k) + '-NN')</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print(len(predicted))</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print("Predict time: %s seconds" % 					</a:t>
            </a:r>
            <a:r>
              <a:rPr lang="en-US" sz="2400">
                <a:solidFill>
                  <a:srgbClr val="0066FF"/>
                </a:solidFill>
                <a:latin typeface="Courier New" panose="02070309020205020404" pitchFamily="49" charset="0"/>
                <a:cs typeface="Courier New" panose="02070309020205020404" pitchFamily="49" charset="0"/>
              </a:rPr>
              <a:t>str(end - start)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predict_time.append(</a:t>
            </a:r>
            <a:r>
              <a:rPr lang="en-US" sz="2000">
                <a:solidFill>
                  <a:srgbClr val="0066FF"/>
                </a:solidFill>
                <a:latin typeface="Courier New" panose="02070309020205020404" pitchFamily="49" charset="0"/>
                <a:cs typeface="Courier New" panose="02070309020205020404" pitchFamily="49" charset="0"/>
              </a:rPr>
              <a:t>round(end-start,2)</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978672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D9C5-2BF6-4E13-9636-330A53770A81}"/>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F786A4F1-FD7C-46C6-993E-BB0FF8646B86}"/>
              </a:ext>
            </a:extLst>
          </p:cNvPr>
          <p:cNvSpPr>
            <a:spLocks noGrp="1"/>
          </p:cNvSpPr>
          <p:nvPr>
            <p:ph idx="1"/>
          </p:nvPr>
        </p:nvSpPr>
        <p:spPr/>
        <p:txBody>
          <a:bodyPr/>
          <a:lstStyle/>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num_correct=0</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for i in range(0,len(</a:t>
            </a:r>
            <a:r>
              <a:rPr lang="en-US" sz="2400">
                <a:solidFill>
                  <a:srgbClr val="0066FF"/>
                </a:solidFill>
                <a:latin typeface="Courier New" panose="02070309020205020404" pitchFamily="49" charset="0"/>
                <a:cs typeface="Courier New" panose="02070309020205020404" pitchFamily="49" charset="0"/>
              </a:rPr>
              <a:t>val_test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num_correct +=1        </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print("Accuracy:\n%s"%str(</a:t>
            </a:r>
            <a:r>
              <a:rPr lang="en-US" sz="2000">
                <a:solidFill>
                  <a:srgbClr val="FF0000"/>
                </a:solidFill>
                <a:latin typeface="Courier New" panose="02070309020205020404" pitchFamily="49" charset="0"/>
                <a:cs typeface="Courier New" panose="02070309020205020404" pitchFamily="49" charset="0"/>
              </a:rPr>
              <a:t>float(num_correct/ 				float(len(val_test))))</a:t>
            </a:r>
            <a:r>
              <a:rPr lang="en-US" sz="2000">
                <a:latin typeface="Courier New" panose="02070309020205020404" pitchFamily="49" charset="0"/>
                <a:cs typeface="Courier New" panose="02070309020205020404" pitchFamily="49" charset="0"/>
              </a:rPr>
              <a:t>)</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000">
                <a:solidFill>
                  <a:srgbClr val="0066FF"/>
                </a:solidFill>
                <a:latin typeface="Courier New" panose="02070309020205020404" pitchFamily="49" charset="0"/>
                <a:cs typeface="Courier New" panose="02070309020205020404" pitchFamily="49" charset="0"/>
              </a:rPr>
              <a:t>accuracy.append(float(num_correct/ 			            float(len(val_test))))</a:t>
            </a:r>
            <a:r>
              <a:rPr lang="en-US" sz="2000">
                <a:latin typeface="Courier New" panose="02070309020205020404" pitchFamily="49" charset="0"/>
                <a:cs typeface="Courier New" panose="02070309020205020404" pitchFamily="49" charset="0"/>
              </a:rPr>
              <a:t>  </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print('Predict complete')</a:t>
            </a:r>
          </a:p>
        </p:txBody>
      </p:sp>
    </p:spTree>
    <p:extLst>
      <p:ext uri="{BB962C8B-B14F-4D97-AF65-F5344CB8AC3E}">
        <p14:creationId xmlns:p14="http://schemas.microsoft.com/office/powerpoint/2010/main" val="321823071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807E3C6-1F3E-4CE6-B258-0FA3A04A16BC}"/>
              </a:ext>
            </a:extLst>
          </p:cNvPr>
          <p:cNvSpPr>
            <a:spLocks noGrp="1"/>
          </p:cNvSpPr>
          <p:nvPr>
            <p:ph type="title"/>
          </p:nvPr>
        </p:nvSpPr>
        <p:spPr/>
        <p:txBody>
          <a:bodyPr/>
          <a:lstStyle/>
          <a:p>
            <a:r>
              <a:rPr lang="en-US"/>
              <a:t>Cosine similarity</a:t>
            </a:r>
          </a:p>
        </p:txBody>
      </p:sp>
      <p:pic>
        <p:nvPicPr>
          <p:cNvPr id="13" name="Content Placeholder 12">
            <a:extLst>
              <a:ext uri="{FF2B5EF4-FFF2-40B4-BE49-F238E27FC236}">
                <a16:creationId xmlns:a16="http://schemas.microsoft.com/office/drawing/2014/main" id="{A44901F8-CF0D-4330-B9E3-38B01BEF6DC1}"/>
              </a:ext>
            </a:extLst>
          </p:cNvPr>
          <p:cNvPicPr>
            <a:picLocks noGrp="1" noChangeAspect="1"/>
          </p:cNvPicPr>
          <p:nvPr>
            <p:ph idx="1"/>
          </p:nvPr>
        </p:nvPicPr>
        <p:blipFill>
          <a:blip r:embed="rId2"/>
          <a:stretch>
            <a:fillRect/>
          </a:stretch>
        </p:blipFill>
        <p:spPr>
          <a:xfrm>
            <a:off x="990600" y="1905000"/>
            <a:ext cx="5730950" cy="3733800"/>
          </a:xfrm>
          <a:prstGeom prst="rect">
            <a:avLst/>
          </a:prstGeom>
        </p:spPr>
      </p:pic>
    </p:spTree>
    <p:extLst>
      <p:ext uri="{BB962C8B-B14F-4D97-AF65-F5344CB8AC3E}">
        <p14:creationId xmlns:p14="http://schemas.microsoft.com/office/powerpoint/2010/main" val="102668686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B287-B7BC-4D72-9338-77D9CF1C0282}"/>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DDF7457C-2FD9-4D0E-9951-AB7918DFE35C}"/>
              </a:ext>
            </a:extLst>
          </p:cNvPr>
          <p:cNvSpPr>
            <a:spLocks noGrp="1"/>
          </p:cNvSpPr>
          <p:nvPr>
            <p:ph idx="1"/>
          </p:nvPr>
        </p:nvSpPr>
        <p:spPr/>
        <p:txBody>
          <a:bodyPr/>
          <a:lstStyle/>
          <a:p>
            <a:pPr marL="457200" indent="-457200">
              <a:buFont typeface="+mj-lt"/>
              <a:buAutoNum type="arabicPeriod" startAt="18"/>
            </a:pPr>
            <a:r>
              <a:rPr lang="en-US" sz="2400">
                <a:solidFill>
                  <a:srgbClr val="008000"/>
                </a:solidFill>
                <a:latin typeface="Courier New" panose="02070309020205020404" pitchFamily="49" charset="0"/>
                <a:cs typeface="Courier New" panose="02070309020205020404" pitchFamily="49" charset="0"/>
              </a:rPr>
              <a:t># save result</a:t>
            </a:r>
          </a:p>
          <a:p>
            <a:pPr marL="457200" indent="-457200">
              <a:buFont typeface="+mj-lt"/>
              <a:buAutoNum type="arabicPeriod" startAt="18"/>
            </a:pPr>
            <a:r>
              <a:rPr lang="en-US" sz="2400">
                <a:solidFill>
                  <a:srgbClr val="FF0000"/>
                </a:solidFill>
                <a:latin typeface="Courier New" panose="02070309020205020404" pitchFamily="49" charset="0"/>
                <a:cs typeface="Courier New" panose="02070309020205020404" pitchFamily="49" charset="0"/>
              </a:rPr>
              <a:t>list_of_result </a:t>
            </a:r>
            <a:r>
              <a:rPr lang="en-US" sz="2400">
                <a:latin typeface="Courier New" panose="02070309020205020404" pitchFamily="49" charset="0"/>
                <a:cs typeface="Courier New" panose="02070309020205020404" pitchFamily="49" charset="0"/>
              </a:rPr>
              <a:t>= list(</a:t>
            </a:r>
            <a:r>
              <a:rPr lang="en-US" sz="2400">
                <a:solidFill>
                  <a:srgbClr val="FF0000"/>
                </a:solidFill>
                <a:latin typeface="Courier New" panose="02070309020205020404" pitchFamily="49" charset="0"/>
                <a:cs typeface="Courier New" panose="02070309020205020404" pitchFamily="49" charset="0"/>
              </a:rPr>
              <a:t>zip</a:t>
            </a:r>
            <a:r>
              <a:rPr lang="en-US" sz="2400">
                <a:latin typeface="Courier New" panose="02070309020205020404" pitchFamily="49" charset="0"/>
                <a:cs typeface="Courier New" panose="02070309020205020404" pitchFamily="49" charset="0"/>
              </a:rPr>
              <a:t>(</a:t>
            </a:r>
            <a:r>
              <a:rPr lang="en-US" sz="2400">
                <a:solidFill>
                  <a:srgbClr val="0066FF"/>
                </a:solidFill>
                <a:latin typeface="Courier New" panose="02070309020205020404" pitchFamily="49" charset="0"/>
                <a:cs typeface="Courier New" panose="02070309020205020404" pitchFamily="49" charset="0"/>
              </a:rPr>
              <a:t>train_time</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predict_time</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accuracy</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8"/>
            </a:pPr>
            <a:r>
              <a:rPr lang="en-US" sz="2400">
                <a:latin typeface="Courier New" panose="02070309020205020404" pitchFamily="49" charset="0"/>
                <a:cs typeface="Courier New" panose="02070309020205020404" pitchFamily="49" charset="0"/>
              </a:rPr>
              <a:t>df = </a:t>
            </a:r>
            <a:r>
              <a:rPr lang="en-US" sz="2400">
                <a:solidFill>
                  <a:srgbClr val="0066FF"/>
                </a:solidFill>
                <a:latin typeface="Courier New" panose="02070309020205020404" pitchFamily="49" charset="0"/>
                <a:cs typeface="Courier New" panose="02070309020205020404" pitchFamily="49" charset="0"/>
              </a:rPr>
              <a:t>pd.DataFrame</a:t>
            </a: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list_of_result</a:t>
            </a:r>
            <a:r>
              <a:rPr lang="en-US" sz="2400">
                <a:latin typeface="Courier New" panose="02070309020205020404" pitchFamily="49" charset="0"/>
                <a:cs typeface="Courier New" panose="02070309020205020404" pitchFamily="49" charset="0"/>
              </a:rPr>
              <a:t>,    		   columns=headers, index=index_name)</a:t>
            </a:r>
          </a:p>
          <a:p>
            <a:pPr marL="457200" indent="-457200">
              <a:buFont typeface="+mj-lt"/>
              <a:buAutoNum type="arabicPeriod" startAt="18"/>
            </a:pPr>
            <a:r>
              <a:rPr lang="en-US" sz="2400">
                <a:latin typeface="Courier New" panose="02070309020205020404" pitchFamily="49" charset="0"/>
                <a:cs typeface="Courier New" panose="02070309020205020404" pitchFamily="49" charset="0"/>
              </a:rPr>
              <a:t>print(df)</a:t>
            </a:r>
          </a:p>
          <a:p>
            <a:pPr marL="457200" indent="-457200">
              <a:buFont typeface="+mj-lt"/>
              <a:buAutoNum type="arabicPeriod" startAt="18"/>
            </a:pPr>
            <a:r>
              <a:rPr lang="en-US" sz="2400">
                <a:solidFill>
                  <a:srgbClr val="0066FF"/>
                </a:solidFill>
                <a:latin typeface="Courier New" panose="02070309020205020404" pitchFamily="49" charset="0"/>
                <a:cs typeface="Courier New" panose="02070309020205020404" pitchFamily="49" charset="0"/>
              </a:rPr>
              <a:t>df.to_csv('result_cosine.csv', sep=',')</a:t>
            </a:r>
          </a:p>
        </p:txBody>
      </p:sp>
    </p:spTree>
    <p:extLst>
      <p:ext uri="{BB962C8B-B14F-4D97-AF65-F5344CB8AC3E}">
        <p14:creationId xmlns:p14="http://schemas.microsoft.com/office/powerpoint/2010/main" val="22036495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3F03-182C-46C8-87AC-CB89D2C1D33D}"/>
              </a:ext>
            </a:extLst>
          </p:cNvPr>
          <p:cNvSpPr>
            <a:spLocks noGrp="1"/>
          </p:cNvSpPr>
          <p:nvPr>
            <p:ph type="title"/>
          </p:nvPr>
        </p:nvSpPr>
        <p:spPr/>
        <p:txBody>
          <a:bodyPr/>
          <a:lstStyle/>
          <a:p>
            <a:r>
              <a:rPr lang="en-US"/>
              <a:t>Cosine similarity</a:t>
            </a:r>
          </a:p>
        </p:txBody>
      </p:sp>
      <p:pic>
        <p:nvPicPr>
          <p:cNvPr id="4" name="Content Placeholder 3">
            <a:extLst>
              <a:ext uri="{FF2B5EF4-FFF2-40B4-BE49-F238E27FC236}">
                <a16:creationId xmlns:a16="http://schemas.microsoft.com/office/drawing/2014/main" id="{B118C815-37AF-494C-AED5-64AC6EA2657A}"/>
              </a:ext>
            </a:extLst>
          </p:cNvPr>
          <p:cNvPicPr>
            <a:picLocks noGrp="1" noChangeAspect="1"/>
          </p:cNvPicPr>
          <p:nvPr>
            <p:ph idx="1"/>
          </p:nvPr>
        </p:nvPicPr>
        <p:blipFill>
          <a:blip r:embed="rId2"/>
          <a:stretch>
            <a:fillRect/>
          </a:stretch>
        </p:blipFill>
        <p:spPr>
          <a:xfrm>
            <a:off x="1821656" y="1752600"/>
            <a:ext cx="5500687" cy="3956489"/>
          </a:xfrm>
          <a:prstGeom prst="rect">
            <a:avLst/>
          </a:prstGeom>
        </p:spPr>
      </p:pic>
    </p:spTree>
    <p:extLst>
      <p:ext uri="{BB962C8B-B14F-4D97-AF65-F5344CB8AC3E}">
        <p14:creationId xmlns:p14="http://schemas.microsoft.com/office/powerpoint/2010/main" val="35468796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a:p>
            <a:pPr marL="457200" indent="-457200">
              <a:buFont typeface="+mj-lt"/>
              <a:buAutoNum type="arabicPeriod"/>
            </a:pPr>
            <a:r>
              <a:rPr lang="en-US" sz="2400">
                <a:latin typeface="Courier New" panose="02070309020205020404" pitchFamily="49" charset="0"/>
                <a:cs typeface="Courier New" panose="02070309020205020404" pitchFamily="49" charset="0"/>
              </a:rPr>
              <a:t>from keras.datasets import </a:t>
            </a:r>
            <a:r>
              <a:rPr lang="en-US" sz="2400">
                <a:solidFill>
                  <a:srgbClr val="0066FF"/>
                </a:solidFill>
                <a:latin typeface="Courier New" panose="02070309020205020404" pitchFamily="49" charset="0"/>
                <a:cs typeface="Courier New" panose="02070309020205020404" pitchFamily="49" charset="0"/>
              </a:rPr>
              <a:t>mnist</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(x_train,y_train),(x_test,y_test) = 						mnist.load_data()</a:t>
            </a:r>
            <a:endParaRPr lang="en-US"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752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2849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968380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358753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84912377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4055</TotalTime>
  <Words>1351</Words>
  <Application>Microsoft Office PowerPoint</Application>
  <PresentationFormat>On-screen Show (4:3)</PresentationFormat>
  <Paragraphs>180</Paragraphs>
  <Slides>34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Courier New</vt:lpstr>
      <vt:lpstr>Default Design</vt:lpstr>
      <vt:lpstr>HANDWRITTEN DIGIT IDENTIFICATION</vt:lpstr>
      <vt:lpstr>Handwritten digit identification</vt:lpstr>
      <vt:lpstr>Python library</vt:lpstr>
      <vt:lpstr>MNIST in Keras</vt:lpstr>
      <vt:lpstr>MNIST in Keras</vt:lpstr>
      <vt:lpstr>KNeighborsClassifier</vt:lpstr>
      <vt:lpstr>Parameters</vt:lpstr>
      <vt:lpstr>Parameters</vt:lpstr>
      <vt:lpstr>Parameters</vt:lpstr>
      <vt:lpstr>Parameters</vt:lpstr>
      <vt:lpstr>Parameters</vt:lpstr>
      <vt:lpstr>Parameters</vt:lpstr>
      <vt:lpstr>Import library</vt:lpstr>
      <vt:lpstr>Dataset</vt:lpstr>
      <vt:lpstr>Review dataset</vt:lpstr>
      <vt:lpstr>Data visualiztion</vt:lpstr>
      <vt:lpstr>Data visualiztion</vt:lpstr>
      <vt:lpstr>(matrixs) to vectors</vt:lpstr>
      <vt:lpstr>KNN classifier</vt:lpstr>
      <vt:lpstr>(matrixs) to vectors </vt:lpstr>
      <vt:lpstr>Accuracy average</vt:lpstr>
      <vt:lpstr>KNN with 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Ho Thai Ngoc</cp:lastModifiedBy>
  <cp:revision>754</cp:revision>
  <cp:lastPrinted>2013-08-30T01:32:34Z</cp:lastPrinted>
  <dcterms:created xsi:type="dcterms:W3CDTF">2008-06-14T04:13:27Z</dcterms:created>
  <dcterms:modified xsi:type="dcterms:W3CDTF">2019-03-18T13:38:48Z</dcterms:modified>
</cp:coreProperties>
</file>