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28" r:id="rId2"/>
    <p:sldId id="452" r:id="rId3"/>
    <p:sldId id="451" r:id="rId4"/>
    <p:sldId id="453" r:id="rId5"/>
    <p:sldId id="454" r:id="rId6"/>
    <p:sldId id="456" r:id="rId7"/>
    <p:sldId id="457" r:id="rId8"/>
    <p:sldId id="458" r:id="rId9"/>
    <p:sldId id="459" r:id="rId10"/>
    <p:sldId id="460" r:id="rId11"/>
    <p:sldId id="461" r:id="rId12"/>
    <p:sldId id="462" r:id="rId13"/>
    <p:sldId id="463" r:id="rId14"/>
    <p:sldId id="464" r:id="rId15"/>
    <p:sldId id="469" r:id="rId16"/>
    <p:sldId id="465" r:id="rId17"/>
    <p:sldId id="466" r:id="rId18"/>
    <p:sldId id="467" r:id="rId19"/>
    <p:sldId id="468"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00"/>
    <a:srgbClr val="008000"/>
    <a:srgbClr val="000099"/>
    <a:srgbClr val="FF9933"/>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6441" autoAdjust="0"/>
  </p:normalViewPr>
  <p:slideViewPr>
    <p:cSldViewPr>
      <p:cViewPr varScale="1">
        <p:scale>
          <a:sx n="107" d="100"/>
          <a:sy n="107" d="100"/>
        </p:scale>
        <p:origin x="199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06228A5-DE51-45EB-A51E-AC7C60465EA1}" type="datetime1">
              <a:rPr lang="en-US" smtClean="0"/>
              <a:t>3/15/2019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5FA6EDE-9D0A-48DF-8DB7-E6E7C6725AE9}" type="datetime1">
              <a:rPr lang="en-US" smtClean="0"/>
              <a:t>3/15/2019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0735CB54-6AB1-4B04-9998-2469A6BA0B58}" type="datetime1">
              <a:rPr lang="en-US" smtClean="0"/>
              <a:t>3/15/2019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D9D2B26-C4DE-45F6-A82F-4DCF9E9E95FB}" type="datetime1">
              <a:rPr lang="en-US" smtClean="0"/>
              <a:t>3/15/2019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F7459F9-7608-4E7E-AF0C-31D775524873}" type="datetime1">
              <a:rPr lang="en-US" smtClean="0"/>
              <a:t>3/15/2019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457200" y="1600201"/>
            <a:ext cx="8229600" cy="3352799"/>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457200" y="5105400"/>
            <a:ext cx="8229600" cy="990599"/>
          </a:xfrm>
        </p:spPr>
        <p:txBody>
          <a:bodyPr/>
          <a:lstStyle>
            <a:lvl1pPr>
              <a:buFont typeface="Arial"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457200" y="6245225"/>
            <a:ext cx="2133600" cy="476250"/>
          </a:xfrm>
          <a:prstGeom prst="rect">
            <a:avLst/>
          </a:prstGeom>
          <a:ln/>
        </p:spPr>
        <p:txBody>
          <a:bodyPr/>
          <a:lstStyle>
            <a:lvl1pPr>
              <a:defRPr/>
            </a:lvl1pPr>
          </a:lstStyle>
          <a:p>
            <a:pPr>
              <a:defRPr/>
            </a:pPr>
            <a:fld id="{811DB780-8063-410B-88BC-AD4AA3925B34}" type="datetime1">
              <a:rPr lang="en-US" smtClean="0"/>
              <a:t>3/15/2019</a:t>
            </a:fld>
            <a:endParaRPr lang="en-US"/>
          </a:p>
        </p:txBody>
      </p:sp>
      <p:sp>
        <p:nvSpPr>
          <p:cNvPr id="6" name="Footer Placeholder 5"/>
          <p:cNvSpPr>
            <a:spLocks noGrp="1" noChangeArrowheads="1"/>
          </p:cNvSpPr>
          <p:nvPr>
            <p:ph type="ftr" sz="quarter" idx="15"/>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10B3D5E-27DF-4C36-B508-84F53F5E9CA0}" type="datetime1">
              <a:rPr lang="en-US" smtClean="0"/>
              <a:t>3/15/2019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40D93FF4-33B5-438C-8DD9-E29AB6BB8043}" type="datetime1">
              <a:rPr lang="en-US" smtClean="0"/>
              <a:t>3/15/2019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B0E5A6EA-EB31-4A91-90CD-BB8F6438FCF1}" type="datetime1">
              <a:rPr lang="en-US" smtClean="0"/>
              <a:t>3/15/2019</a:t>
            </a:fld>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C4F9C9E2-06BB-41C5-A984-A694C29A16A3}" type="datetime1">
              <a:rPr lang="en-US" smtClean="0"/>
              <a:t>3/15/2019</a:t>
            </a:fld>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3CC2845-9148-4B5B-9562-D246E4219F47}" type="datetime1">
              <a:rPr lang="en-US" smtClean="0"/>
              <a:t>3/15/2019</a:t>
            </a:fld>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8A4F83F0-61E2-46D0-B6E3-3CB47DF90001}" type="datetime1">
              <a:rPr lang="en-US" smtClean="0"/>
              <a:t>3/15/2019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9144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9144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066800" y="6520190"/>
            <a:ext cx="70104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8534400" y="6324600"/>
            <a:ext cx="6096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ftr="0" dt="0"/>
  <p:txStyles>
    <p:titleStyle>
      <a:lvl1pPr algn="ctr" rtl="0" eaLnBrk="0" fontAlgn="base" hangingPunct="0">
        <a:spcBef>
          <a:spcPct val="0"/>
        </a:spcBef>
        <a:spcAft>
          <a:spcPct val="0"/>
        </a:spcAft>
        <a:defRPr sz="4400" b="1">
          <a:solidFill>
            <a:srgbClr val="0066FF"/>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000" dirty="0"/>
              <a:t>HANDWRITTEN DIGIT IDENTIFICATION</a:t>
            </a:r>
            <a:endParaRPr lang="en-US" sz="4000" b="1" dirty="0"/>
          </a:p>
        </p:txBody>
      </p:sp>
      <p:sp>
        <p:nvSpPr>
          <p:cNvPr id="4" name="Subtitle 3"/>
          <p:cNvSpPr>
            <a:spLocks noGrp="1"/>
          </p:cNvSpPr>
          <p:nvPr>
            <p:ph type="subTitle" idx="1"/>
          </p:nvPr>
        </p:nvSpPr>
        <p:spPr/>
        <p:txBody>
          <a:bodyPr/>
          <a:lstStyle/>
          <a:p>
            <a:pPr marL="457148" indent="-457148" algn="l" defTabSz="-13871574">
              <a:spcBef>
                <a:spcPts val="0"/>
              </a:spcBef>
              <a:spcAft>
                <a:spcPts val="0"/>
              </a:spcAft>
              <a:buFont typeface="+mj-lt"/>
              <a:buAutoNum type="arabicPeriod"/>
              <a:defRPr/>
            </a:pPr>
            <a:r>
              <a:rPr lang="en-US" sz="2400">
                <a:solidFill>
                  <a:srgbClr val="0066FF"/>
                </a:solidFill>
              </a:rPr>
              <a:t>TS. Nguyễn Tấn Trần Minh Khang</a:t>
            </a:r>
          </a:p>
          <a:p>
            <a:pPr marL="457148" indent="-457148" algn="l" defTabSz="-13871574">
              <a:spcBef>
                <a:spcPts val="0"/>
              </a:spcBef>
              <a:spcAft>
                <a:spcPts val="0"/>
              </a:spcAft>
              <a:buFont typeface="+mj-lt"/>
              <a:buAutoNum type="arabicPeriod"/>
              <a:defRPr/>
            </a:pPr>
            <a:r>
              <a:rPr lang="en-US" sz="2400">
                <a:solidFill>
                  <a:srgbClr val="FF0000"/>
                </a:solidFill>
              </a:rPr>
              <a:t>ThS. Trần Minh Tùng</a:t>
            </a:r>
          </a:p>
          <a:p>
            <a:pPr marL="457148" indent="-457148" algn="l" defTabSz="-13871574">
              <a:spcBef>
                <a:spcPts val="0"/>
              </a:spcBef>
              <a:spcAft>
                <a:spcPts val="0"/>
              </a:spcAft>
              <a:buFont typeface="+mj-lt"/>
              <a:buAutoNum type="arabicPeriod"/>
              <a:defRPr/>
            </a:pPr>
            <a:r>
              <a:rPr lang="en-US" sz="2400">
                <a:solidFill>
                  <a:srgbClr val="0066FF"/>
                </a:solidFill>
              </a:rPr>
              <a:t>ThS. Võ Duy Nguyên</a:t>
            </a:r>
            <a:endParaRPr lang="en-US" sz="24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E8A9-6958-41E0-B6FB-710730349094}"/>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DE945801-4EC1-4C08-A18C-840AF7F4CDD5}"/>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p</a:t>
            </a:r>
            <a:r>
              <a:rPr lang="en-US" sz="2400"/>
              <a:t> : integer, optional (</a:t>
            </a:r>
            <a:r>
              <a:rPr lang="en-US" sz="2400">
                <a:solidFill>
                  <a:srgbClr val="0066FF"/>
                </a:solidFill>
              </a:rPr>
              <a:t>default = 2</a:t>
            </a:r>
            <a:r>
              <a:rPr lang="en-US" sz="2400"/>
              <a:t>)</a:t>
            </a:r>
          </a:p>
          <a:p>
            <a:pPr algn="just"/>
            <a:r>
              <a:rPr lang="en-US" sz="2400"/>
              <a:t>Power parameter for the Minkowski metric. When p = 1, this is equivalent to using manhattan_distance (l1), and </a:t>
            </a:r>
            <a:r>
              <a:rPr lang="en-US" sz="2400">
                <a:solidFill>
                  <a:srgbClr val="0066FF"/>
                </a:solidFill>
              </a:rPr>
              <a:t>euclidean_distance (l2) for p = 2</a:t>
            </a:r>
            <a:r>
              <a:rPr lang="en-US" sz="2400"/>
              <a:t>. For arbitrary p, minkowski_distance (l_p) is used.</a:t>
            </a:r>
          </a:p>
        </p:txBody>
      </p:sp>
    </p:spTree>
    <p:extLst>
      <p:ext uri="{BB962C8B-B14F-4D97-AF65-F5344CB8AC3E}">
        <p14:creationId xmlns:p14="http://schemas.microsoft.com/office/powerpoint/2010/main" val="180353937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1CA5-CAA7-4C53-B9AE-792290916860}"/>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987BCC5D-56E7-4965-832A-160519097E37}"/>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metric</a:t>
            </a:r>
            <a:r>
              <a:rPr lang="en-US" sz="2400"/>
              <a:t> : string or callable, default </a:t>
            </a:r>
            <a:r>
              <a:rPr lang="en-US" sz="2400">
                <a:solidFill>
                  <a:srgbClr val="0066FF"/>
                </a:solidFill>
                <a:latin typeface="Courier New" panose="02070309020205020404" pitchFamily="49" charset="0"/>
                <a:cs typeface="Courier New" panose="02070309020205020404" pitchFamily="49" charset="0"/>
              </a:rPr>
              <a:t>'minkowski'</a:t>
            </a:r>
          </a:p>
          <a:p>
            <a:pPr algn="just"/>
            <a:r>
              <a:rPr lang="en-US" sz="2400"/>
              <a:t>The distance metric to use for the tree. </a:t>
            </a:r>
            <a:r>
              <a:rPr lang="en-US" sz="2400">
                <a:solidFill>
                  <a:srgbClr val="0066FF"/>
                </a:solidFill>
              </a:rPr>
              <a:t>The default metric is minkowski, and with p = 2 is equivalent to the standard Euclidean metric. </a:t>
            </a:r>
            <a:r>
              <a:rPr lang="en-US" sz="2400"/>
              <a:t>See the documentation of the DistanceMetric class for a list of available metrics.</a:t>
            </a:r>
          </a:p>
        </p:txBody>
      </p:sp>
    </p:spTree>
    <p:extLst>
      <p:ext uri="{BB962C8B-B14F-4D97-AF65-F5344CB8AC3E}">
        <p14:creationId xmlns:p14="http://schemas.microsoft.com/office/powerpoint/2010/main" val="42634071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9788-F9CE-41F8-B9C3-568D73FB2465}"/>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8E526FA1-1347-46C5-AD26-40BBBB3639D4}"/>
              </a:ext>
            </a:extLst>
          </p:cNvPr>
          <p:cNvSpPr>
            <a:spLocks noGrp="1"/>
          </p:cNvSpPr>
          <p:nvPr>
            <p:ph idx="1"/>
          </p:nvPr>
        </p:nvSpPr>
        <p:spPr/>
        <p:txBody>
          <a:bodyPr/>
          <a:lstStyle/>
          <a:p>
            <a:r>
              <a:rPr lang="en-US" sz="2400">
                <a:solidFill>
                  <a:srgbClr val="0066FF"/>
                </a:solidFill>
                <a:latin typeface="Courier New" panose="02070309020205020404" pitchFamily="49" charset="0"/>
                <a:cs typeface="Courier New" panose="02070309020205020404" pitchFamily="49" charset="0"/>
              </a:rPr>
              <a:t>metric_params </a:t>
            </a:r>
            <a:r>
              <a:rPr lang="en-US" sz="2400"/>
              <a:t>: dict, optional (</a:t>
            </a:r>
            <a:r>
              <a:rPr lang="en-US" sz="2400">
                <a:solidFill>
                  <a:srgbClr val="0066FF"/>
                </a:solidFill>
              </a:rPr>
              <a:t>default = None</a:t>
            </a:r>
            <a:r>
              <a:rPr lang="en-US" sz="2400"/>
              <a:t>)</a:t>
            </a:r>
          </a:p>
          <a:p>
            <a:pPr lvl="1"/>
            <a:r>
              <a:rPr lang="en-US" sz="2400"/>
              <a:t>Additional keyword arguments for the metric function.</a:t>
            </a:r>
          </a:p>
          <a:p>
            <a:endParaRPr lang="en-US" sz="2400"/>
          </a:p>
          <a:p>
            <a:r>
              <a:rPr lang="en-US" sz="2400">
                <a:solidFill>
                  <a:srgbClr val="0066FF"/>
                </a:solidFill>
                <a:latin typeface="Courier New" panose="02070309020205020404" pitchFamily="49" charset="0"/>
                <a:cs typeface="Courier New" panose="02070309020205020404" pitchFamily="49" charset="0"/>
              </a:rPr>
              <a:t>n_jobs </a:t>
            </a:r>
            <a:r>
              <a:rPr lang="en-US" sz="2400"/>
              <a:t>: int or None, optional (</a:t>
            </a:r>
            <a:r>
              <a:rPr lang="en-US" sz="2400">
                <a:solidFill>
                  <a:srgbClr val="0066FF"/>
                </a:solidFill>
              </a:rPr>
              <a:t>default=None</a:t>
            </a:r>
            <a:r>
              <a:rPr lang="en-US" sz="2400"/>
              <a:t>)</a:t>
            </a:r>
          </a:p>
          <a:p>
            <a:pPr lvl="1" algn="just"/>
            <a:r>
              <a:rPr lang="en-US" sz="2400"/>
              <a:t>The number of parallel jobs to run for neighbors search. None means 1 unless in a joblib.parallel_backend context. -1 means using all processors. See Glossary for more details. Doesn’t affect fit method.</a:t>
            </a:r>
          </a:p>
        </p:txBody>
      </p:sp>
    </p:spTree>
    <p:extLst>
      <p:ext uri="{BB962C8B-B14F-4D97-AF65-F5344CB8AC3E}">
        <p14:creationId xmlns:p14="http://schemas.microsoft.com/office/powerpoint/2010/main" val="9902014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75BD83-2D0F-4589-ADC9-7A3142117395}"/>
              </a:ext>
            </a:extLst>
          </p:cNvPr>
          <p:cNvSpPr>
            <a:spLocks noGrp="1"/>
          </p:cNvSpPr>
          <p:nvPr>
            <p:ph type="title"/>
          </p:nvPr>
        </p:nvSpPr>
        <p:spPr/>
        <p:txBody>
          <a:bodyPr/>
          <a:lstStyle/>
          <a:p>
            <a:r>
              <a:rPr lang="en-US"/>
              <a:t>Import library</a:t>
            </a:r>
          </a:p>
        </p:txBody>
      </p:sp>
      <p:sp>
        <p:nvSpPr>
          <p:cNvPr id="5" name="Content Placeholder 4">
            <a:extLst>
              <a:ext uri="{FF2B5EF4-FFF2-40B4-BE49-F238E27FC236}">
                <a16:creationId xmlns:a16="http://schemas.microsoft.com/office/drawing/2014/main" id="{B0E0A85D-11DB-4F99-AB73-AF6061AB902D}"/>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from matplotlib import pyplot as plt </a:t>
            </a:r>
          </a:p>
          <a:p>
            <a:pPr marL="457200" indent="-457200">
              <a:buFont typeface="+mj-lt"/>
              <a:buAutoNum type="arabicPeriod"/>
            </a:pPr>
            <a:r>
              <a:rPr lang="en-US" sz="2400">
                <a:latin typeface="Courier New" panose="02070309020205020404" pitchFamily="49" charset="0"/>
                <a:cs typeface="Courier New" panose="02070309020205020404" pitchFamily="49" charset="0"/>
              </a:rPr>
              <a:t>from sklearn import datasets, metrics </a:t>
            </a:r>
          </a:p>
          <a:p>
            <a:pPr marL="457200" indent="-457200">
              <a:buFont typeface="+mj-lt"/>
              <a:buAutoNum type="arabicPeriod"/>
            </a:pPr>
            <a:r>
              <a:rPr lang="en-US" sz="2400">
                <a:latin typeface="Courier New" panose="02070309020205020404" pitchFamily="49" charset="0"/>
                <a:cs typeface="Courier New" panose="02070309020205020404" pitchFamily="49" charset="0"/>
              </a:rPr>
              <a:t>from </a:t>
            </a:r>
            <a:r>
              <a:rPr lang="en-US" sz="2400">
                <a:solidFill>
                  <a:srgbClr val="0066FF"/>
                </a:solidFill>
                <a:latin typeface="Courier New" panose="02070309020205020404" pitchFamily="49" charset="0"/>
                <a:cs typeface="Courier New" panose="02070309020205020404" pitchFamily="49" charset="0"/>
              </a:rPr>
              <a:t>sklearn.neighbors</a:t>
            </a:r>
            <a:r>
              <a:rPr lang="en-US" sz="2400">
                <a:latin typeface="Courier New" panose="02070309020205020404" pitchFamily="49" charset="0"/>
                <a:cs typeface="Courier New" panose="02070309020205020404" pitchFamily="49" charset="0"/>
              </a:rPr>
              <a:t> import </a:t>
            </a:r>
            <a:r>
              <a:rPr lang="en-US" sz="2400">
                <a:solidFill>
                  <a:srgbClr val="0066FF"/>
                </a:solidFill>
                <a:latin typeface="Courier New" panose="02070309020205020404" pitchFamily="49" charset="0"/>
                <a:cs typeface="Courier New" panose="02070309020205020404" pitchFamily="49" charset="0"/>
              </a:rPr>
              <a:t>KNeighborsClassifier</a:t>
            </a:r>
            <a:r>
              <a:rPr lang="en-US" sz="2400">
                <a:latin typeface="Courier New" panose="02070309020205020404" pitchFamily="49" charset="0"/>
                <a:cs typeface="Courier New" panose="02070309020205020404" pitchFamily="49" charset="0"/>
              </a:rPr>
              <a:t> </a:t>
            </a:r>
          </a:p>
          <a:p>
            <a:pPr marL="457200" indent="-457200">
              <a:buFont typeface="+mj-lt"/>
              <a:buAutoNum type="arabicPeriod"/>
            </a:pPr>
            <a:r>
              <a:rPr lang="en-US" sz="2400">
                <a:latin typeface="Courier New" panose="02070309020205020404" pitchFamily="49" charset="0"/>
                <a:cs typeface="Courier New" panose="02070309020205020404" pitchFamily="49" charset="0"/>
              </a:rPr>
              <a:t>from </a:t>
            </a:r>
            <a:r>
              <a:rPr lang="en-US" sz="2400">
                <a:solidFill>
                  <a:srgbClr val="0066FF"/>
                </a:solidFill>
                <a:latin typeface="Courier New" panose="02070309020205020404" pitchFamily="49" charset="0"/>
                <a:cs typeface="Courier New" panose="02070309020205020404" pitchFamily="49" charset="0"/>
              </a:rPr>
              <a:t>keras.datasets </a:t>
            </a:r>
            <a:r>
              <a:rPr lang="en-US" sz="2400">
                <a:latin typeface="Courier New" panose="02070309020205020404" pitchFamily="49" charset="0"/>
                <a:cs typeface="Courier New" panose="02070309020205020404" pitchFamily="49" charset="0"/>
              </a:rPr>
              <a:t>import </a:t>
            </a:r>
            <a:r>
              <a:rPr lang="en-US" sz="2400">
                <a:solidFill>
                  <a:srgbClr val="0066FF"/>
                </a:solidFill>
                <a:latin typeface="Courier New" panose="02070309020205020404" pitchFamily="49" charset="0"/>
                <a:cs typeface="Courier New" panose="02070309020205020404" pitchFamily="49" charset="0"/>
              </a:rPr>
              <a:t>mnist</a:t>
            </a:r>
          </a:p>
          <a:p>
            <a:pPr marL="457200" indent="-457200">
              <a:buFont typeface="+mj-lt"/>
              <a:buAutoNum type="arabicPeriod"/>
            </a:pPr>
            <a:r>
              <a:rPr lang="en-US" sz="2400">
                <a:solidFill>
                  <a:srgbClr val="FF0000"/>
                </a:solidFill>
                <a:latin typeface="Courier New" panose="02070309020205020404" pitchFamily="49" charset="0"/>
                <a:cs typeface="Courier New" panose="02070309020205020404" pitchFamily="49" charset="0"/>
              </a:rPr>
              <a:t>#Using TensorFlow backend.</a:t>
            </a:r>
          </a:p>
          <a:p>
            <a:pPr marL="457200" indent="-457200">
              <a:buFont typeface="+mj-lt"/>
              <a:buAutoNum type="arabicPeriod"/>
            </a:pPr>
            <a:endParaRPr lang="en-US" sz="2400">
              <a:solidFill>
                <a:srgbClr val="00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36391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8126-ADB5-40A1-9C1D-B9161ECB90A2}"/>
              </a:ext>
            </a:extLst>
          </p:cNvPr>
          <p:cNvSpPr>
            <a:spLocks noGrp="1"/>
          </p:cNvSpPr>
          <p:nvPr>
            <p:ph type="title"/>
          </p:nvPr>
        </p:nvSpPr>
        <p:spPr/>
        <p:txBody>
          <a:bodyPr/>
          <a:lstStyle/>
          <a:p>
            <a:r>
              <a:rPr lang="en-US"/>
              <a:t>Dataset</a:t>
            </a:r>
          </a:p>
        </p:txBody>
      </p:sp>
      <p:sp>
        <p:nvSpPr>
          <p:cNvPr id="3" name="Content Placeholder 2">
            <a:extLst>
              <a:ext uri="{FF2B5EF4-FFF2-40B4-BE49-F238E27FC236}">
                <a16:creationId xmlns:a16="http://schemas.microsoft.com/office/drawing/2014/main" id="{3D45C027-C272-49FA-9464-92EA41D67BFE}"/>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load dataset Scikit-learn</a:t>
            </a:r>
          </a:p>
          <a:p>
            <a:pPr marL="457200" indent="-457200">
              <a:buFont typeface="+mj-lt"/>
              <a:buAutoNum type="arabicPeriod"/>
            </a:pPr>
            <a:r>
              <a:rPr lang="en-US" sz="2400">
                <a:latin typeface="Courier New" panose="02070309020205020404" pitchFamily="49" charset="0"/>
                <a:cs typeface="Courier New" panose="02070309020205020404" pitchFamily="49" charset="0"/>
              </a:rPr>
              <a:t>digits = datasets.load_digits()</a:t>
            </a:r>
          </a:p>
          <a:p>
            <a:pPr marL="457200" indent="-457200">
              <a:buFont typeface="+mj-lt"/>
              <a:buAutoNum type="arabicPeriod"/>
            </a:pPr>
            <a:r>
              <a:rPr lang="en-US" sz="2400">
                <a:latin typeface="Courier New" panose="02070309020205020404" pitchFamily="49" charset="0"/>
                <a:cs typeface="Courier New" panose="02070309020205020404" pitchFamily="49" charset="0"/>
              </a:rPr>
              <a:t>data_with_labels = list(zip(</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digits.images,digits.target))</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t>
            </a:r>
            <a:r>
              <a:rPr lang="en-US" sz="2400">
                <a:solidFill>
                  <a:srgbClr val="FF0000"/>
                </a:solidFill>
                <a:latin typeface="Courier New" panose="02070309020205020404" pitchFamily="49" charset="0"/>
                <a:cs typeface="Courier New" panose="02070309020205020404" pitchFamily="49" charset="0"/>
              </a:rPr>
              <a:t>digits.images.shape</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load dataset Keras</a:t>
            </a:r>
            <a:endParaRPr lang="en-US" sz="2400">
              <a:latin typeface="Courier New" panose="02070309020205020404" pitchFamily="49" charset="0"/>
              <a:cs typeface="Courier New" panose="02070309020205020404" pitchFamily="49" charset="0"/>
            </a:endParaRPr>
          </a:p>
          <a:p>
            <a:pPr marL="457200" indent="-457200">
              <a:buFont typeface="+mj-lt"/>
              <a:buAutoNum type="arabicPeriod"/>
            </a:pPr>
            <a:r>
              <a:rPr lang="en-US" sz="2400">
                <a:latin typeface="Courier New" panose="02070309020205020404" pitchFamily="49" charset="0"/>
                <a:cs typeface="Courier New" panose="02070309020205020404" pitchFamily="49" charset="0"/>
              </a:rPr>
              <a:t>(</a:t>
            </a:r>
            <a:r>
              <a:rPr lang="en-US" sz="2400">
                <a:solidFill>
                  <a:srgbClr val="FF0000"/>
                </a:solidFill>
                <a:latin typeface="Courier New" panose="02070309020205020404" pitchFamily="49" charset="0"/>
                <a:cs typeface="Courier New" panose="02070309020205020404" pitchFamily="49" charset="0"/>
              </a:rPr>
              <a:t>img_train</a:t>
            </a: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val_train</a:t>
            </a:r>
            <a:r>
              <a:rPr lang="en-US" sz="2400">
                <a:latin typeface="Courier New" panose="02070309020205020404" pitchFamily="49" charset="0"/>
                <a:cs typeface="Courier New" panose="02070309020205020404" pitchFamily="49" charset="0"/>
              </a:rPr>
              <a:t>),(img_test, 				val_test) = mnist.load_data()</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t>
            </a:r>
            <a:r>
              <a:rPr lang="en-US" sz="2400">
                <a:solidFill>
                  <a:srgbClr val="FF0000"/>
                </a:solidFill>
                <a:latin typeface="Courier New" panose="02070309020205020404" pitchFamily="49" charset="0"/>
                <a:cs typeface="Courier New" panose="02070309020205020404" pitchFamily="49" charset="0"/>
              </a:rPr>
              <a:t>img_train.shape</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t>
            </a:r>
            <a:r>
              <a:rPr lang="en-US" sz="2400">
                <a:solidFill>
                  <a:srgbClr val="FF0000"/>
                </a:solidFill>
                <a:latin typeface="Courier New" panose="02070309020205020404" pitchFamily="49" charset="0"/>
                <a:cs typeface="Courier New" panose="02070309020205020404" pitchFamily="49" charset="0"/>
              </a:rPr>
              <a:t>img_test.shape</a:t>
            </a: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8799181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DC95-4930-48AE-AC4C-EF7F24DF7A56}"/>
              </a:ext>
            </a:extLst>
          </p:cNvPr>
          <p:cNvSpPr>
            <a:spLocks noGrp="1"/>
          </p:cNvSpPr>
          <p:nvPr>
            <p:ph type="title"/>
          </p:nvPr>
        </p:nvSpPr>
        <p:spPr/>
        <p:txBody>
          <a:bodyPr/>
          <a:lstStyle/>
          <a:p>
            <a:r>
              <a:rPr lang="en-US"/>
              <a:t>Review dataset</a:t>
            </a:r>
          </a:p>
        </p:txBody>
      </p:sp>
      <p:sp>
        <p:nvSpPr>
          <p:cNvPr id="3" name="Content Placeholder 2">
            <a:extLst>
              <a:ext uri="{FF2B5EF4-FFF2-40B4-BE49-F238E27FC236}">
                <a16:creationId xmlns:a16="http://schemas.microsoft.com/office/drawing/2014/main" id="{29A9979F-73CF-46A8-A6C5-2CF9EAF15F1E}"/>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fig=plt.figure(figsize=(16, 16))</a:t>
            </a:r>
          </a:p>
          <a:p>
            <a:pPr marL="457200" indent="-457200">
              <a:buFont typeface="+mj-lt"/>
              <a:buAutoNum type="arabicPeriod"/>
            </a:pPr>
            <a:r>
              <a:rPr lang="en-US" sz="2400">
                <a:latin typeface="Courier New" panose="02070309020205020404" pitchFamily="49" charset="0"/>
                <a:cs typeface="Courier New" panose="02070309020205020404" pitchFamily="49" charset="0"/>
              </a:rPr>
              <a:t>columns = 5</a:t>
            </a:r>
          </a:p>
          <a:p>
            <a:pPr marL="457200" indent="-457200">
              <a:buFont typeface="+mj-lt"/>
              <a:buAutoNum type="arabicPeriod"/>
            </a:pPr>
            <a:r>
              <a:rPr lang="en-US" sz="2400">
                <a:latin typeface="Courier New" panose="02070309020205020404" pitchFamily="49" charset="0"/>
                <a:cs typeface="Courier New" panose="02070309020205020404" pitchFamily="49" charset="0"/>
              </a:rPr>
              <a:t>rows = 5</a:t>
            </a:r>
          </a:p>
          <a:p>
            <a:pPr marL="457200" indent="-457200">
              <a:buFont typeface="+mj-lt"/>
              <a:buAutoNum type="arabicPeriod"/>
            </a:pPr>
            <a:r>
              <a:rPr lang="en-US" sz="2400">
                <a:latin typeface="Courier New" panose="02070309020205020404" pitchFamily="49" charset="0"/>
                <a:cs typeface="Courier New" panose="02070309020205020404" pitchFamily="49" charset="0"/>
              </a:rPr>
              <a:t>for i in range(1, columns*rows +1):</a:t>
            </a:r>
          </a:p>
          <a:p>
            <a:pPr marL="457200" indent="-457200">
              <a:buFont typeface="+mj-lt"/>
              <a:buAutoNum type="arabicPeriod"/>
            </a:pP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img </a:t>
            </a: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img_train[i]</a:t>
            </a:r>
          </a:p>
          <a:p>
            <a:pPr marL="457200" indent="-457200">
              <a:buFont typeface="+mj-lt"/>
              <a:buAutoNum type="arabicPeriod"/>
            </a:pPr>
            <a:r>
              <a:rPr lang="en-US" sz="2400">
                <a:latin typeface="Courier New" panose="02070309020205020404" pitchFamily="49" charset="0"/>
                <a:cs typeface="Courier New" panose="02070309020205020404" pitchFamily="49" charset="0"/>
              </a:rPr>
              <a:t>    fig.add_subplot(rows, columns, i)</a:t>
            </a:r>
          </a:p>
          <a:p>
            <a:pPr marL="457200" indent="-457200">
              <a:buFont typeface="+mj-lt"/>
              <a:buAutoNum type="arabicPeriod"/>
            </a:pPr>
            <a:r>
              <a:rPr lang="en-US" sz="2400">
                <a:latin typeface="Courier New" panose="02070309020205020404" pitchFamily="49" charset="0"/>
                <a:cs typeface="Courier New" panose="02070309020205020404" pitchFamily="49" charset="0"/>
              </a:rPr>
              <a:t>    plt.imshow(</a:t>
            </a:r>
            <a:r>
              <a:rPr lang="en-US" sz="2400">
                <a:solidFill>
                  <a:srgbClr val="FF0000"/>
                </a:solidFill>
                <a:latin typeface="Courier New" panose="02070309020205020404" pitchFamily="49" charset="0"/>
                <a:cs typeface="Courier New" panose="02070309020205020404" pitchFamily="49" charset="0"/>
              </a:rPr>
              <a:t>img</a:t>
            </a:r>
            <a:r>
              <a:rPr lang="en-US" sz="2400">
                <a:latin typeface="Courier New" panose="02070309020205020404" pitchFamily="49" charset="0"/>
                <a:cs typeface="Courier New" panose="02070309020205020404" pitchFamily="49" charset="0"/>
              </a:rPr>
              <a:t>, cmap = </a:t>
            </a:r>
            <a:r>
              <a:rPr lang="en-US" sz="2400">
                <a:solidFill>
                  <a:srgbClr val="0066FF"/>
                </a:solidFill>
                <a:latin typeface="Courier New" panose="02070309020205020404" pitchFamily="49" charset="0"/>
                <a:cs typeface="Courier New" panose="02070309020205020404" pitchFamily="49" charset="0"/>
              </a:rPr>
              <a:t>plt.cm.gray_r</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plt.show()</a:t>
            </a:r>
          </a:p>
        </p:txBody>
      </p:sp>
    </p:spTree>
    <p:extLst>
      <p:ext uri="{BB962C8B-B14F-4D97-AF65-F5344CB8AC3E}">
        <p14:creationId xmlns:p14="http://schemas.microsoft.com/office/powerpoint/2010/main" val="988715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B9DB-3023-47B5-A3E6-F1C63D09EA28}"/>
              </a:ext>
            </a:extLst>
          </p:cNvPr>
          <p:cNvSpPr>
            <a:spLocks noGrp="1"/>
          </p:cNvSpPr>
          <p:nvPr>
            <p:ph type="title"/>
          </p:nvPr>
        </p:nvSpPr>
        <p:spPr/>
        <p:txBody>
          <a:bodyPr/>
          <a:lstStyle/>
          <a:p>
            <a:r>
              <a:rPr lang="en-US"/>
              <a:t>(matrixs) to vectors</a:t>
            </a:r>
          </a:p>
        </p:txBody>
      </p:sp>
      <p:sp>
        <p:nvSpPr>
          <p:cNvPr id="3" name="Content Placeholder 2">
            <a:extLst>
              <a:ext uri="{FF2B5EF4-FFF2-40B4-BE49-F238E27FC236}">
                <a16:creationId xmlns:a16="http://schemas.microsoft.com/office/drawing/2014/main" id="{85E5B558-D613-4881-A353-F965D8994ED8}"/>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convert images (matrixs) to vectors</a:t>
            </a:r>
          </a:p>
          <a:p>
            <a:pPr marL="457200" indent="-457200">
              <a:buFont typeface="+mj-lt"/>
              <a:buAutoNum type="arabicPeriod"/>
            </a:pPr>
            <a:r>
              <a:rPr lang="en-US" sz="2400">
                <a:latin typeface="Courier New" panose="02070309020205020404" pitchFamily="49" charset="0"/>
                <a:cs typeface="Courier New" panose="02070309020205020404" pitchFamily="49" charset="0"/>
              </a:rPr>
              <a:t>n = len(img_train)</a:t>
            </a:r>
          </a:p>
          <a:p>
            <a:pPr marL="457200" indent="-457200">
              <a:buFont typeface="+mj-lt"/>
              <a:buAutoNum type="arabicPeriod"/>
            </a:pPr>
            <a:r>
              <a:rPr lang="en-US" sz="2400">
                <a:latin typeface="Courier New" panose="02070309020205020404" pitchFamily="49" charset="0"/>
                <a:cs typeface="Courier New" panose="02070309020205020404" pitchFamily="49" charset="0"/>
              </a:rPr>
              <a:t>data = </a:t>
            </a:r>
            <a:r>
              <a:rPr lang="en-US" sz="2400">
                <a:solidFill>
                  <a:srgbClr val="0066FF"/>
                </a:solidFill>
                <a:latin typeface="Courier New" panose="02070309020205020404" pitchFamily="49" charset="0"/>
                <a:cs typeface="Courier New" panose="02070309020205020404" pitchFamily="49" charset="0"/>
              </a:rPr>
              <a:t>img_train.reshape</a:t>
            </a:r>
            <a:r>
              <a:rPr lang="en-US" sz="2400">
                <a:latin typeface="Courier New" panose="02070309020205020404" pitchFamily="49" charset="0"/>
                <a:cs typeface="Courier New" panose="02070309020205020404" pitchFamily="49" charset="0"/>
              </a:rPr>
              <a:t>(n, -1)</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print(data.shape)</a:t>
            </a:r>
          </a:p>
        </p:txBody>
      </p:sp>
    </p:spTree>
    <p:extLst>
      <p:ext uri="{BB962C8B-B14F-4D97-AF65-F5344CB8AC3E}">
        <p14:creationId xmlns:p14="http://schemas.microsoft.com/office/powerpoint/2010/main" val="276376133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F705-A2E5-4497-BE8E-0A2423ED465C}"/>
              </a:ext>
            </a:extLst>
          </p:cNvPr>
          <p:cNvSpPr>
            <a:spLocks noGrp="1"/>
          </p:cNvSpPr>
          <p:nvPr>
            <p:ph type="title"/>
          </p:nvPr>
        </p:nvSpPr>
        <p:spPr/>
        <p:txBody>
          <a:bodyPr/>
          <a:lstStyle/>
          <a:p>
            <a:r>
              <a:rPr lang="en-US"/>
              <a:t>KNN classifier</a:t>
            </a:r>
          </a:p>
        </p:txBody>
      </p:sp>
      <p:sp>
        <p:nvSpPr>
          <p:cNvPr id="3" name="Content Placeholder 2">
            <a:extLst>
              <a:ext uri="{FF2B5EF4-FFF2-40B4-BE49-F238E27FC236}">
                <a16:creationId xmlns:a16="http://schemas.microsoft.com/office/drawing/2014/main" id="{FBA5DBB4-1D5C-4CCE-9FBC-3CB0D1C4CC2B}"/>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create KNN classifier</a:t>
            </a:r>
          </a:p>
          <a:p>
            <a:pPr marL="457200" indent="-457200">
              <a:buFont typeface="+mj-lt"/>
              <a:buAutoNum type="arabicPeriod"/>
            </a:pPr>
            <a:r>
              <a:rPr lang="en-US" sz="2400">
                <a:solidFill>
                  <a:srgbClr val="FF0000"/>
                </a:solidFill>
                <a:latin typeface="Courier New" panose="02070309020205020404" pitchFamily="49" charset="0"/>
                <a:cs typeface="Courier New" panose="02070309020205020404" pitchFamily="49" charset="0"/>
              </a:rPr>
              <a:t>k = 1</a:t>
            </a:r>
          </a:p>
          <a:p>
            <a:pPr marL="457200" indent="-457200">
              <a:buFont typeface="+mj-lt"/>
              <a:buAutoNum type="arabicPeriod"/>
            </a:pPr>
            <a:r>
              <a:rPr lang="en-US" sz="2400">
                <a:latin typeface="Courier New" panose="02070309020205020404" pitchFamily="49" charset="0"/>
                <a:cs typeface="Courier New" panose="02070309020205020404" pitchFamily="49" charset="0"/>
              </a:rPr>
              <a:t>knn = KNeighborsClassifier</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(metric=</a:t>
            </a:r>
            <a:r>
              <a:rPr lang="en-US" sz="2400">
                <a:solidFill>
                  <a:srgbClr val="FF0000"/>
                </a:solidFill>
                <a:latin typeface="Courier New" panose="02070309020205020404" pitchFamily="49" charset="0"/>
                <a:cs typeface="Courier New" panose="02070309020205020404" pitchFamily="49" charset="0"/>
              </a:rPr>
              <a:t>'minkowski’</a:t>
            </a:r>
            <a:r>
              <a:rPr lang="en-US" sz="2400">
                <a:latin typeface="Courier New" panose="02070309020205020404" pitchFamily="49" charset="0"/>
                <a:cs typeface="Courier New" panose="02070309020205020404" pitchFamily="49" charset="0"/>
              </a:rPr>
              <a:t>, p=2, n_neighbors=</a:t>
            </a:r>
            <a:r>
              <a:rPr lang="en-US" sz="2400">
                <a:solidFill>
                  <a:srgbClr val="FF0000"/>
                </a:solidFill>
                <a:latin typeface="Courier New" panose="02070309020205020404" pitchFamily="49" charset="0"/>
                <a:cs typeface="Courier New" panose="02070309020205020404" pitchFamily="49" charset="0"/>
              </a:rPr>
              <a:t>k</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knn.fit(data, val_train)</a:t>
            </a:r>
          </a:p>
        </p:txBody>
      </p:sp>
      <p:pic>
        <p:nvPicPr>
          <p:cNvPr id="5" name="Picture 4">
            <a:extLst>
              <a:ext uri="{FF2B5EF4-FFF2-40B4-BE49-F238E27FC236}">
                <a16:creationId xmlns:a16="http://schemas.microsoft.com/office/drawing/2014/main" id="{0E6A44E6-4F58-4B23-B63D-42CF08B94633}"/>
              </a:ext>
            </a:extLst>
          </p:cNvPr>
          <p:cNvPicPr>
            <a:picLocks noChangeAspect="1"/>
          </p:cNvPicPr>
          <p:nvPr/>
        </p:nvPicPr>
        <p:blipFill>
          <a:blip r:embed="rId2"/>
          <a:stretch>
            <a:fillRect/>
          </a:stretch>
        </p:blipFill>
        <p:spPr>
          <a:xfrm>
            <a:off x="647700" y="4343400"/>
            <a:ext cx="7848600" cy="788885"/>
          </a:xfrm>
          <a:prstGeom prst="rect">
            <a:avLst/>
          </a:prstGeom>
        </p:spPr>
      </p:pic>
    </p:spTree>
    <p:extLst>
      <p:ext uri="{BB962C8B-B14F-4D97-AF65-F5344CB8AC3E}">
        <p14:creationId xmlns:p14="http://schemas.microsoft.com/office/powerpoint/2010/main" val="6738851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0515-C2D7-44CB-843D-1E95B83491BF}"/>
              </a:ext>
            </a:extLst>
          </p:cNvPr>
          <p:cNvSpPr>
            <a:spLocks noGrp="1"/>
          </p:cNvSpPr>
          <p:nvPr>
            <p:ph type="title"/>
          </p:nvPr>
        </p:nvSpPr>
        <p:spPr/>
        <p:txBody>
          <a:bodyPr/>
          <a:lstStyle/>
          <a:p>
            <a:r>
              <a:rPr lang="en-US"/>
              <a:t>(matrixs) to vectors </a:t>
            </a:r>
          </a:p>
        </p:txBody>
      </p:sp>
      <p:sp>
        <p:nvSpPr>
          <p:cNvPr id="3" name="Content Placeholder 2">
            <a:extLst>
              <a:ext uri="{FF2B5EF4-FFF2-40B4-BE49-F238E27FC236}">
                <a16:creationId xmlns:a16="http://schemas.microsoft.com/office/drawing/2014/main" id="{4E057A26-ED84-4ED9-9905-DDB7971D2B9A}"/>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convert test images (matrixs) to vectors</a:t>
            </a:r>
          </a:p>
          <a:p>
            <a:pPr marL="457200" indent="-457200">
              <a:buFont typeface="+mj-lt"/>
              <a:buAutoNum type="arabicPeriod"/>
            </a:pPr>
            <a:r>
              <a:rPr lang="en-US" sz="2400">
                <a:latin typeface="Courier New" panose="02070309020205020404" pitchFamily="49" charset="0"/>
                <a:cs typeface="Courier New" panose="02070309020205020404" pitchFamily="49" charset="0"/>
              </a:rPr>
              <a:t>n = len(</a:t>
            </a:r>
            <a:r>
              <a:rPr lang="en-US" sz="2400">
                <a:solidFill>
                  <a:srgbClr val="FF0000"/>
                </a:solidFill>
                <a:latin typeface="Courier New" panose="02070309020205020404" pitchFamily="49" charset="0"/>
                <a:cs typeface="Courier New" panose="02070309020205020404" pitchFamily="49" charset="0"/>
              </a:rPr>
              <a:t>img_test</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test_data = img_test.reshape(n, -1)</a:t>
            </a:r>
          </a:p>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predict data </a:t>
            </a:r>
            <a:r>
              <a:rPr lang="en-US" sz="2400">
                <a:solidFill>
                  <a:srgbClr val="FF0000"/>
                </a:solidFill>
                <a:latin typeface="Courier New" panose="02070309020205020404" pitchFamily="49" charset="0"/>
                <a:cs typeface="Courier New" panose="02070309020205020404" pitchFamily="49" charset="0"/>
              </a:rPr>
              <a:t>(1000)</a:t>
            </a:r>
          </a:p>
          <a:p>
            <a:pPr marL="457200" indent="-457200">
              <a:buFont typeface="+mj-lt"/>
              <a:buAutoNum type="arabicPeriod"/>
            </a:pPr>
            <a:r>
              <a:rPr lang="en-US" sz="2400">
                <a:latin typeface="Courier New" panose="02070309020205020404" pitchFamily="49" charset="0"/>
                <a:cs typeface="Courier New" panose="02070309020205020404" pitchFamily="49" charset="0"/>
              </a:rPr>
              <a:t>predicted = knn.predict(test_data)</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print(len(predicted))</a:t>
            </a:r>
          </a:p>
        </p:txBody>
      </p:sp>
    </p:spTree>
    <p:extLst>
      <p:ext uri="{BB962C8B-B14F-4D97-AF65-F5344CB8AC3E}">
        <p14:creationId xmlns:p14="http://schemas.microsoft.com/office/powerpoint/2010/main" val="32834033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09D1-A118-4E46-BE70-956F59179C7F}"/>
              </a:ext>
            </a:extLst>
          </p:cNvPr>
          <p:cNvSpPr>
            <a:spLocks noGrp="1"/>
          </p:cNvSpPr>
          <p:nvPr>
            <p:ph type="title"/>
          </p:nvPr>
        </p:nvSpPr>
        <p:spPr/>
        <p:txBody>
          <a:bodyPr/>
          <a:lstStyle/>
          <a:p>
            <a:r>
              <a:rPr lang="en-US"/>
              <a:t>Accuracy average</a:t>
            </a:r>
          </a:p>
        </p:txBody>
      </p:sp>
      <p:sp>
        <p:nvSpPr>
          <p:cNvPr id="3" name="Content Placeholder 2">
            <a:extLst>
              <a:ext uri="{FF2B5EF4-FFF2-40B4-BE49-F238E27FC236}">
                <a16:creationId xmlns:a16="http://schemas.microsoft.com/office/drawing/2014/main" id="{DDDB513B-353C-4125-99B4-DEF1DDF589B6}"/>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calculate accuracy average</a:t>
            </a:r>
          </a:p>
          <a:p>
            <a:pPr marL="457200" indent="-457200">
              <a:buFont typeface="+mj-lt"/>
              <a:buAutoNum type="arabicPeriod"/>
            </a:pPr>
            <a:r>
              <a:rPr lang="en-US" sz="2400">
                <a:latin typeface="Courier New" panose="02070309020205020404" pitchFamily="49" charset="0"/>
                <a:cs typeface="Courier New" panose="02070309020205020404" pitchFamily="49" charset="0"/>
              </a:rPr>
              <a:t>num_correct=0</a:t>
            </a:r>
          </a:p>
          <a:p>
            <a:pPr marL="457200" indent="-457200">
              <a:buFont typeface="+mj-lt"/>
              <a:buAutoNum type="arabicPeriod"/>
            </a:pPr>
            <a:r>
              <a:rPr lang="en-US" sz="2400">
                <a:latin typeface="Courier New" panose="02070309020205020404" pitchFamily="49" charset="0"/>
                <a:cs typeface="Courier New" panose="02070309020205020404" pitchFamily="49" charset="0"/>
              </a:rPr>
              <a:t>for i in range(0,len(val_test)):</a:t>
            </a:r>
          </a:p>
          <a:p>
            <a:pPr marL="457200" indent="-457200">
              <a:buFont typeface="+mj-lt"/>
              <a:buAutoNum type="arabicPeriod"/>
            </a:pPr>
            <a:r>
              <a:rPr lang="en-US" sz="2400">
                <a:latin typeface="Courier New" panose="02070309020205020404" pitchFamily="49" charset="0"/>
                <a:cs typeface="Courier New" panose="02070309020205020404" pitchFamily="49" charset="0"/>
              </a:rPr>
              <a:t>    if val_test[i] == predicted[i]:</a:t>
            </a:r>
          </a:p>
          <a:p>
            <a:pPr marL="457200" indent="-457200">
              <a:buFont typeface="+mj-lt"/>
              <a:buAutoNum type="arabicPeriod"/>
            </a:pPr>
            <a:r>
              <a:rPr lang="en-US" sz="2400">
                <a:latin typeface="Courier New" panose="02070309020205020404" pitchFamily="49" charset="0"/>
                <a:cs typeface="Courier New" panose="02070309020205020404" pitchFamily="49" charset="0"/>
              </a:rPr>
              <a:t>        num_correct +=1</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print("Accuracy:\n%s" % str(float(num_correct / float(len(val_test)))))</a:t>
            </a:r>
          </a:p>
        </p:txBody>
      </p:sp>
      <p:pic>
        <p:nvPicPr>
          <p:cNvPr id="4" name="Picture 3">
            <a:extLst>
              <a:ext uri="{FF2B5EF4-FFF2-40B4-BE49-F238E27FC236}">
                <a16:creationId xmlns:a16="http://schemas.microsoft.com/office/drawing/2014/main" id="{5F942BCA-54B0-42FC-BED2-479DBCE4718F}"/>
              </a:ext>
            </a:extLst>
          </p:cNvPr>
          <p:cNvPicPr>
            <a:picLocks noChangeAspect="1"/>
          </p:cNvPicPr>
          <p:nvPr/>
        </p:nvPicPr>
        <p:blipFill>
          <a:blip r:embed="rId2"/>
          <a:stretch>
            <a:fillRect/>
          </a:stretch>
        </p:blipFill>
        <p:spPr>
          <a:xfrm>
            <a:off x="914400" y="5181600"/>
            <a:ext cx="4533900" cy="771525"/>
          </a:xfrm>
          <a:prstGeom prst="rect">
            <a:avLst/>
          </a:prstGeom>
        </p:spPr>
      </p:pic>
    </p:spTree>
    <p:extLst>
      <p:ext uri="{BB962C8B-B14F-4D97-AF65-F5344CB8AC3E}">
        <p14:creationId xmlns:p14="http://schemas.microsoft.com/office/powerpoint/2010/main" val="38329003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323DD-E312-467B-9195-7776BCE44D38}"/>
              </a:ext>
            </a:extLst>
          </p:cNvPr>
          <p:cNvSpPr>
            <a:spLocks noGrp="1"/>
          </p:cNvSpPr>
          <p:nvPr>
            <p:ph type="title"/>
          </p:nvPr>
        </p:nvSpPr>
        <p:spPr/>
        <p:txBody>
          <a:bodyPr/>
          <a:lstStyle/>
          <a:p>
            <a:r>
              <a:rPr lang="en-US" dirty="0"/>
              <a:t>Handwritten digit identification</a:t>
            </a:r>
          </a:p>
        </p:txBody>
      </p:sp>
      <p:sp>
        <p:nvSpPr>
          <p:cNvPr id="5" name="Text Placeholder 4">
            <a:extLst>
              <a:ext uri="{FF2B5EF4-FFF2-40B4-BE49-F238E27FC236}">
                <a16:creationId xmlns:a16="http://schemas.microsoft.com/office/drawing/2014/main" id="{5FF8D5A3-5281-48E5-9641-BC2047B006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7146819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B378-C13D-4BC1-9E0E-060816A752A4}"/>
              </a:ext>
            </a:extLst>
          </p:cNvPr>
          <p:cNvSpPr>
            <a:spLocks noGrp="1"/>
          </p:cNvSpPr>
          <p:nvPr>
            <p:ph type="title"/>
          </p:nvPr>
        </p:nvSpPr>
        <p:spPr/>
        <p:txBody>
          <a:bodyPr/>
          <a:lstStyle/>
          <a:p>
            <a:r>
              <a:rPr lang="en-US"/>
              <a:t>Python library</a:t>
            </a:r>
          </a:p>
        </p:txBody>
      </p:sp>
      <p:sp>
        <p:nvSpPr>
          <p:cNvPr id="3" name="Content Placeholder 2">
            <a:extLst>
              <a:ext uri="{FF2B5EF4-FFF2-40B4-BE49-F238E27FC236}">
                <a16:creationId xmlns:a16="http://schemas.microsoft.com/office/drawing/2014/main" id="{ED539B59-2A7F-473B-B7E3-0435EB9FAE10}"/>
              </a:ext>
            </a:extLst>
          </p:cNvPr>
          <p:cNvSpPr>
            <a:spLocks noGrp="1"/>
          </p:cNvSpPr>
          <p:nvPr>
            <p:ph idx="1"/>
          </p:nvPr>
        </p:nvSpPr>
        <p:spPr/>
        <p:txBody>
          <a:bodyPr/>
          <a:lstStyle/>
          <a:p>
            <a:pPr algn="just"/>
            <a:r>
              <a:rPr lang="en-US" sz="2400">
                <a:solidFill>
                  <a:srgbClr val="0066FF"/>
                </a:solidFill>
              </a:rPr>
              <a:t>Scikit-learn</a:t>
            </a:r>
            <a:r>
              <a:rPr lang="en-US" sz="2400"/>
              <a:t> is a free machine learning library for Python. It features various algorithms like support vector machine, random forests, and </a:t>
            </a:r>
            <a:r>
              <a:rPr lang="en-US" sz="2400">
                <a:solidFill>
                  <a:srgbClr val="0066FF"/>
                </a:solidFill>
              </a:rPr>
              <a:t>k-neighbours</a:t>
            </a:r>
            <a:r>
              <a:rPr lang="en-US" sz="2400"/>
              <a:t>, and it also supports Python numerical and scientific libraries like </a:t>
            </a:r>
            <a:r>
              <a:rPr lang="en-US" sz="2400">
                <a:solidFill>
                  <a:srgbClr val="0066FF"/>
                </a:solidFill>
              </a:rPr>
              <a:t>NumPy</a:t>
            </a:r>
            <a:r>
              <a:rPr lang="en-US" sz="2400"/>
              <a:t> and </a:t>
            </a:r>
            <a:r>
              <a:rPr lang="en-US" sz="2400">
                <a:solidFill>
                  <a:srgbClr val="0066FF"/>
                </a:solidFill>
              </a:rPr>
              <a:t>SciPy</a:t>
            </a:r>
            <a:r>
              <a:rPr lang="en-US" sz="2400"/>
              <a:t>.</a:t>
            </a:r>
          </a:p>
        </p:txBody>
      </p:sp>
    </p:spTree>
    <p:extLst>
      <p:ext uri="{BB962C8B-B14F-4D97-AF65-F5344CB8AC3E}">
        <p14:creationId xmlns:p14="http://schemas.microsoft.com/office/powerpoint/2010/main" val="303003917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5FFA-BD13-4598-AC93-9A1DF55D96F2}"/>
              </a:ext>
            </a:extLst>
          </p:cNvPr>
          <p:cNvSpPr>
            <a:spLocks noGrp="1"/>
          </p:cNvSpPr>
          <p:nvPr>
            <p:ph type="title"/>
          </p:nvPr>
        </p:nvSpPr>
        <p:spPr/>
        <p:txBody>
          <a:bodyPr/>
          <a:lstStyle/>
          <a:p>
            <a:r>
              <a:rPr lang="en-US"/>
              <a:t>MNIST in Keras</a:t>
            </a:r>
          </a:p>
        </p:txBody>
      </p:sp>
      <p:sp>
        <p:nvSpPr>
          <p:cNvPr id="3" name="Content Placeholder 2">
            <a:extLst>
              <a:ext uri="{FF2B5EF4-FFF2-40B4-BE49-F238E27FC236}">
                <a16:creationId xmlns:a16="http://schemas.microsoft.com/office/drawing/2014/main" id="{584B7E82-8F84-4779-BA96-5D7BDE2AD0B7}"/>
              </a:ext>
            </a:extLst>
          </p:cNvPr>
          <p:cNvSpPr>
            <a:spLocks noGrp="1"/>
          </p:cNvSpPr>
          <p:nvPr>
            <p:ph idx="1"/>
          </p:nvPr>
        </p:nvSpPr>
        <p:spPr/>
        <p:txBody>
          <a:bodyPr/>
          <a:lstStyle/>
          <a:p>
            <a:r>
              <a:rPr lang="en-US" sz="2400"/>
              <a:t>Dataset of 60,000 28x28 grayscale images of the 10 digits, along with a test set of 10,000 images.</a:t>
            </a:r>
          </a:p>
          <a:p>
            <a:endParaRPr lang="en-US" sz="2400"/>
          </a:p>
          <a:p>
            <a:pPr marL="457200" indent="-457200">
              <a:buFont typeface="+mj-lt"/>
              <a:buAutoNum type="arabicPeriod"/>
            </a:pPr>
            <a:r>
              <a:rPr lang="en-US" sz="2400">
                <a:latin typeface="Courier New" panose="02070309020205020404" pitchFamily="49" charset="0"/>
                <a:cs typeface="Courier New" panose="02070309020205020404" pitchFamily="49" charset="0"/>
              </a:rPr>
              <a:t>from keras.datasets import </a:t>
            </a:r>
            <a:r>
              <a:rPr lang="en-US" sz="2400">
                <a:solidFill>
                  <a:srgbClr val="0066FF"/>
                </a:solidFill>
                <a:latin typeface="Courier New" panose="02070309020205020404" pitchFamily="49" charset="0"/>
                <a:cs typeface="Courier New" panose="02070309020205020404" pitchFamily="49" charset="0"/>
              </a:rPr>
              <a:t>mnist</a:t>
            </a:r>
            <a:r>
              <a:rPr lang="en-US" sz="2400">
                <a:latin typeface="Courier New" panose="02070309020205020404" pitchFamily="49" charset="0"/>
                <a:cs typeface="Courier New" panose="02070309020205020404" pitchFamily="49" charset="0"/>
              </a:rPr>
              <a:t> </a:t>
            </a:r>
          </a:p>
          <a:p>
            <a:pPr marL="457200" indent="-457200">
              <a:buFont typeface="+mj-lt"/>
              <a:buAutoNum type="arabicPeriod"/>
            </a:pPr>
            <a:r>
              <a:rPr lang="en-US" sz="2400">
                <a:latin typeface="Courier New" panose="02070309020205020404" pitchFamily="49" charset="0"/>
                <a:cs typeface="Courier New" panose="02070309020205020404" pitchFamily="49" charset="0"/>
              </a:rPr>
              <a:t>(x_train,y_train),(x_test,y_test) = 						mnist.load_data()</a:t>
            </a:r>
            <a:endParaRPr lang="en-US" sz="24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47529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304-526B-4AEA-8F85-9C9C2919F002}"/>
              </a:ext>
            </a:extLst>
          </p:cNvPr>
          <p:cNvSpPr>
            <a:spLocks noGrp="1"/>
          </p:cNvSpPr>
          <p:nvPr>
            <p:ph type="title"/>
          </p:nvPr>
        </p:nvSpPr>
        <p:spPr/>
        <p:txBody>
          <a:bodyPr/>
          <a:lstStyle/>
          <a:p>
            <a:r>
              <a:rPr lang="en-US"/>
              <a:t>MNIST in Keras</a:t>
            </a:r>
          </a:p>
        </p:txBody>
      </p:sp>
      <p:sp>
        <p:nvSpPr>
          <p:cNvPr id="4" name="Content Placeholder 3">
            <a:extLst>
              <a:ext uri="{FF2B5EF4-FFF2-40B4-BE49-F238E27FC236}">
                <a16:creationId xmlns:a16="http://schemas.microsoft.com/office/drawing/2014/main" id="{250EDB0B-1AE1-4377-8671-4BCE408C1B6F}"/>
              </a:ext>
            </a:extLst>
          </p:cNvPr>
          <p:cNvSpPr>
            <a:spLocks noGrp="1"/>
          </p:cNvSpPr>
          <p:nvPr>
            <p:ph idx="1"/>
          </p:nvPr>
        </p:nvSpPr>
        <p:spPr/>
        <p:txBody>
          <a:bodyPr/>
          <a:lstStyle/>
          <a:p>
            <a:pPr algn="just"/>
            <a:r>
              <a:rPr lang="en-US" sz="2400"/>
              <a:t>Returns:</a:t>
            </a:r>
          </a:p>
          <a:p>
            <a:pPr lvl="1" algn="just"/>
            <a:r>
              <a:rPr lang="en-US" sz="2400"/>
              <a:t>2 tuples:</a:t>
            </a:r>
          </a:p>
          <a:p>
            <a:pPr lvl="2" algn="just"/>
            <a:r>
              <a:rPr lang="en-US"/>
              <a:t>x_train, x_test: uint8 array of grayscale image data with shape (num_samples, 28, 28).</a:t>
            </a:r>
          </a:p>
          <a:p>
            <a:pPr lvl="2" algn="just"/>
            <a:r>
              <a:rPr lang="en-US"/>
              <a:t>y_train, y_test: uint8 array of digit labels (integers in range 0-9) with shape (num_samples).</a:t>
            </a:r>
          </a:p>
          <a:p>
            <a:pPr algn="just"/>
            <a:r>
              <a:rPr lang="en-US" sz="2400"/>
              <a:t>Arguments:</a:t>
            </a:r>
          </a:p>
          <a:p>
            <a:pPr lvl="1" algn="just"/>
            <a:r>
              <a:rPr lang="en-US" sz="2400"/>
              <a:t>path: if you do not have the index file locally (at '~/.keras/datasets/' + path), it will be downloaded to this location.</a:t>
            </a:r>
          </a:p>
        </p:txBody>
      </p:sp>
    </p:spTree>
    <p:extLst>
      <p:ext uri="{BB962C8B-B14F-4D97-AF65-F5344CB8AC3E}">
        <p14:creationId xmlns:p14="http://schemas.microsoft.com/office/powerpoint/2010/main" val="181846068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2DB3-D3F2-4349-AF87-8495AD34E19A}"/>
              </a:ext>
            </a:extLst>
          </p:cNvPr>
          <p:cNvSpPr>
            <a:spLocks noGrp="1"/>
          </p:cNvSpPr>
          <p:nvPr>
            <p:ph type="title"/>
          </p:nvPr>
        </p:nvSpPr>
        <p:spPr/>
        <p:txBody>
          <a:bodyPr/>
          <a:lstStyle/>
          <a:p>
            <a:r>
              <a:rPr lang="en-US"/>
              <a:t>KNeighborsClassifier</a:t>
            </a:r>
          </a:p>
        </p:txBody>
      </p:sp>
      <p:sp>
        <p:nvSpPr>
          <p:cNvPr id="3" name="Content Placeholder 2">
            <a:extLst>
              <a:ext uri="{FF2B5EF4-FFF2-40B4-BE49-F238E27FC236}">
                <a16:creationId xmlns:a16="http://schemas.microsoft.com/office/drawing/2014/main" id="{3F768729-A3E2-4C15-A0F5-9F3FFE1A8348}"/>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class sklearn.neighbors.KNeighborsClassifier(</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n_neighbors</a:t>
            </a:r>
            <a:r>
              <a:rPr lang="en-US" sz="2400">
                <a:latin typeface="Courier New" panose="02070309020205020404" pitchFamily="49" charset="0"/>
                <a:cs typeface="Courier New" panose="02070309020205020404" pitchFamily="49" charset="0"/>
              </a:rPr>
              <a:t>=5,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weights </a:t>
            </a:r>
            <a:r>
              <a:rPr lang="en-US" sz="2400">
                <a:latin typeface="Courier New" panose="02070309020205020404" pitchFamily="49" charset="0"/>
                <a:cs typeface="Courier New" panose="02070309020205020404" pitchFamily="49" charset="0"/>
              </a:rPr>
              <a:t>= 'uniform',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algorithm </a:t>
            </a:r>
            <a:r>
              <a:rPr lang="en-US" sz="2400">
                <a:latin typeface="Courier New" panose="02070309020205020404" pitchFamily="49" charset="0"/>
                <a:cs typeface="Courier New" panose="02070309020205020404" pitchFamily="49" charset="0"/>
              </a:rPr>
              <a:t>= 'auto',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leaf_size </a:t>
            </a:r>
            <a:r>
              <a:rPr lang="en-US" sz="2400">
                <a:latin typeface="Courier New" panose="02070309020205020404" pitchFamily="49" charset="0"/>
                <a:cs typeface="Courier New" panose="02070309020205020404" pitchFamily="49" charset="0"/>
              </a:rPr>
              <a:t>= 30,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p </a:t>
            </a:r>
            <a:r>
              <a:rPr lang="en-US" sz="2400">
                <a:latin typeface="Courier New" panose="02070309020205020404" pitchFamily="49" charset="0"/>
                <a:cs typeface="Courier New" panose="02070309020205020404" pitchFamily="49" charset="0"/>
              </a:rPr>
              <a:t>= 2,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metric </a:t>
            </a:r>
            <a:r>
              <a:rPr lang="en-US" sz="2400">
                <a:latin typeface="Courier New" panose="02070309020205020404" pitchFamily="49" charset="0"/>
                <a:cs typeface="Courier New" panose="02070309020205020404" pitchFamily="49" charset="0"/>
              </a:rPr>
              <a:t>= 'minkowski',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metric_params </a:t>
            </a:r>
            <a:r>
              <a:rPr lang="en-US" sz="2400">
                <a:latin typeface="Courier New" panose="02070309020205020404" pitchFamily="49" charset="0"/>
                <a:cs typeface="Courier New" panose="02070309020205020404" pitchFamily="49" charset="0"/>
              </a:rPr>
              <a:t>= None,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n_jobs </a:t>
            </a:r>
            <a:r>
              <a:rPr lang="en-US" sz="2400">
                <a:latin typeface="Courier New" panose="02070309020205020404" pitchFamily="49" charset="0"/>
                <a:cs typeface="Courier New" panose="02070309020205020404" pitchFamily="49" charset="0"/>
              </a:rPr>
              <a:t>= None,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**kwargs</a:t>
            </a: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962849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EB6A-045C-4806-8FCA-07922F81D6D6}"/>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BB6C39A8-A74F-4BD0-BD3B-53BAA9115285}"/>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n_neighbors </a:t>
            </a:r>
            <a:r>
              <a:rPr lang="en-US" sz="2400"/>
              <a:t>: int, optional (</a:t>
            </a:r>
            <a:r>
              <a:rPr lang="en-US" sz="2400">
                <a:solidFill>
                  <a:srgbClr val="FF0000"/>
                </a:solidFill>
              </a:rPr>
              <a:t>default = 5</a:t>
            </a:r>
            <a:r>
              <a:rPr lang="en-US" sz="2400"/>
              <a:t>)</a:t>
            </a:r>
          </a:p>
          <a:p>
            <a:pPr algn="just"/>
            <a:r>
              <a:rPr lang="en-US" sz="2400"/>
              <a:t>Number of neighbors to use by default for kneighbors queries.</a:t>
            </a:r>
          </a:p>
          <a:p>
            <a:pPr algn="just"/>
            <a:r>
              <a:rPr lang="en-US" sz="2400">
                <a:solidFill>
                  <a:srgbClr val="0066FF"/>
                </a:solidFill>
                <a:latin typeface="Courier New" panose="02070309020205020404" pitchFamily="49" charset="0"/>
                <a:cs typeface="Courier New" panose="02070309020205020404" pitchFamily="49" charset="0"/>
              </a:rPr>
              <a:t>algorithm</a:t>
            </a:r>
            <a:r>
              <a:rPr lang="en-US" sz="2400">
                <a:cs typeface="Courier New" panose="02070309020205020404" pitchFamily="49" charset="0"/>
              </a:rPr>
              <a:t> </a:t>
            </a:r>
            <a:r>
              <a:rPr lang="en-US" sz="2400"/>
              <a:t>: {'auto', 'ball_tree', 'kd_tree', 'brute’}</a:t>
            </a:r>
          </a:p>
          <a:p>
            <a:pPr lvl="1" algn="just"/>
            <a:r>
              <a:rPr lang="en-US" sz="2400"/>
              <a:t> Algorithm used to compute the nearest neighbors:</a:t>
            </a:r>
          </a:p>
          <a:p>
            <a:pPr lvl="2" algn="just"/>
            <a:r>
              <a:rPr lang="en-US">
                <a:solidFill>
                  <a:srgbClr val="0066FF"/>
                </a:solidFill>
              </a:rPr>
              <a:t>'ball_tree' </a:t>
            </a:r>
            <a:r>
              <a:rPr lang="en-US"/>
              <a:t>will use </a:t>
            </a:r>
            <a:r>
              <a:rPr lang="en-US">
                <a:solidFill>
                  <a:srgbClr val="0066FF"/>
                </a:solidFill>
              </a:rPr>
              <a:t>BallTree</a:t>
            </a:r>
          </a:p>
          <a:p>
            <a:pPr lvl="2" algn="just"/>
            <a:r>
              <a:rPr lang="en-US">
                <a:solidFill>
                  <a:srgbClr val="0066FF"/>
                </a:solidFill>
              </a:rPr>
              <a:t>'kd_tree' </a:t>
            </a:r>
            <a:r>
              <a:rPr lang="en-US"/>
              <a:t>will use </a:t>
            </a:r>
            <a:r>
              <a:rPr lang="en-US">
                <a:solidFill>
                  <a:srgbClr val="0066FF"/>
                </a:solidFill>
              </a:rPr>
              <a:t>KDTree</a:t>
            </a:r>
          </a:p>
          <a:p>
            <a:pPr lvl="2" algn="just"/>
            <a:r>
              <a:rPr lang="en-US">
                <a:solidFill>
                  <a:srgbClr val="0066FF"/>
                </a:solidFill>
              </a:rPr>
              <a:t>'brute' </a:t>
            </a:r>
            <a:r>
              <a:rPr lang="en-US"/>
              <a:t>will use a brute-force search.</a:t>
            </a:r>
          </a:p>
          <a:p>
            <a:pPr lvl="2" algn="just"/>
            <a:r>
              <a:rPr lang="en-US">
                <a:solidFill>
                  <a:srgbClr val="0066FF"/>
                </a:solidFill>
              </a:rPr>
              <a:t>'auto' </a:t>
            </a:r>
            <a:r>
              <a:rPr lang="en-US"/>
              <a:t>will attempt to decide the most appropriate algorithm based on the values passed to fit method.</a:t>
            </a:r>
          </a:p>
          <a:p>
            <a:pPr lvl="1" algn="just"/>
            <a:endParaRPr lang="en-US" sz="2400"/>
          </a:p>
        </p:txBody>
      </p:sp>
    </p:spTree>
    <p:extLst>
      <p:ext uri="{BB962C8B-B14F-4D97-AF65-F5344CB8AC3E}">
        <p14:creationId xmlns:p14="http://schemas.microsoft.com/office/powerpoint/2010/main" val="269683808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C56F-F822-4E22-852C-F1F616B45A44}"/>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16F126E8-3DDA-4344-871E-3C9AD43074E9}"/>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weights </a:t>
            </a:r>
            <a:r>
              <a:rPr lang="en-US" sz="2400"/>
              <a:t>: str or callable, optional (</a:t>
            </a:r>
            <a:r>
              <a:rPr lang="en-US" sz="2400">
                <a:solidFill>
                  <a:srgbClr val="0066FF"/>
                </a:solidFill>
              </a:rPr>
              <a:t>default = 'uniform'</a:t>
            </a:r>
            <a:r>
              <a:rPr lang="en-US" sz="2400"/>
              <a:t>)</a:t>
            </a:r>
          </a:p>
          <a:p>
            <a:pPr algn="just"/>
            <a:r>
              <a:rPr lang="en-US" sz="2400"/>
              <a:t>weight function used in prediction. Possible values:</a:t>
            </a:r>
          </a:p>
          <a:p>
            <a:pPr lvl="1" algn="just"/>
            <a:r>
              <a:rPr lang="en-US" sz="2400">
                <a:solidFill>
                  <a:srgbClr val="0066FF"/>
                </a:solidFill>
              </a:rPr>
              <a:t>'uniform'</a:t>
            </a:r>
            <a:r>
              <a:rPr lang="en-US" sz="2400"/>
              <a:t> : uniform weights. All points in each neighborhood are weighted equally.</a:t>
            </a:r>
          </a:p>
          <a:p>
            <a:pPr lvl="1" algn="just"/>
            <a:r>
              <a:rPr lang="en-US" sz="2400">
                <a:solidFill>
                  <a:srgbClr val="0066FF"/>
                </a:solidFill>
              </a:rPr>
              <a:t>'distance' </a:t>
            </a:r>
            <a:r>
              <a:rPr lang="en-US" sz="2400"/>
              <a:t>: weight points by the inverse of their distance. in this case, closer neighbors of a query point will have a greater influence than neighbors which are further away.</a:t>
            </a:r>
          </a:p>
          <a:p>
            <a:pPr lvl="1" algn="just"/>
            <a:r>
              <a:rPr lang="en-US" sz="2400">
                <a:solidFill>
                  <a:srgbClr val="0066FF"/>
                </a:solidFill>
              </a:rPr>
              <a:t>[callable] </a:t>
            </a:r>
            <a:r>
              <a:rPr lang="en-US" sz="2400"/>
              <a:t>: a user-defined function which accepts an array of distances, and returns an array of the same shape containing the weights.</a:t>
            </a:r>
          </a:p>
        </p:txBody>
      </p:sp>
    </p:spTree>
    <p:extLst>
      <p:ext uri="{BB962C8B-B14F-4D97-AF65-F5344CB8AC3E}">
        <p14:creationId xmlns:p14="http://schemas.microsoft.com/office/powerpoint/2010/main" val="3587539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BB77-495E-44D9-AD1B-88BE25CD5040}"/>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F8C38952-7D8B-4D1D-BE96-4593EFA7015F}"/>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leaf_size </a:t>
            </a:r>
            <a:r>
              <a:rPr lang="en-US" sz="2400"/>
              <a:t>: int, optional (</a:t>
            </a:r>
            <a:r>
              <a:rPr lang="en-US" sz="2400">
                <a:solidFill>
                  <a:srgbClr val="0066FF"/>
                </a:solidFill>
              </a:rPr>
              <a:t>default = 30</a:t>
            </a:r>
            <a:r>
              <a:rPr lang="en-US" sz="2400"/>
              <a:t>)</a:t>
            </a:r>
          </a:p>
          <a:p>
            <a:pPr algn="just"/>
            <a:r>
              <a:rPr lang="en-US" sz="2400"/>
              <a:t>Leaf size passed to BallTree or KDTree. This can affect the speed of the construction and query, as well as the memory required to store the tree. The optimal value depends on the nature of the problem.</a:t>
            </a:r>
          </a:p>
          <a:p>
            <a:pPr algn="just"/>
            <a:endParaRPr lang="en-US" sz="2400"/>
          </a:p>
          <a:p>
            <a:pPr algn="just"/>
            <a:endParaRPr lang="en-US" sz="2400"/>
          </a:p>
          <a:p>
            <a:pPr algn="just"/>
            <a:endParaRPr lang="en-US" sz="2400"/>
          </a:p>
        </p:txBody>
      </p:sp>
    </p:spTree>
    <p:extLst>
      <p:ext uri="{BB962C8B-B14F-4D97-AF65-F5344CB8AC3E}">
        <p14:creationId xmlns:p14="http://schemas.microsoft.com/office/powerpoint/2010/main" val="2849123779"/>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3977</TotalTime>
  <Words>949</Words>
  <Application>Microsoft Office PowerPoint</Application>
  <PresentationFormat>On-screen Show (4:3)</PresentationFormat>
  <Paragraphs>101</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Courier New</vt:lpstr>
      <vt:lpstr>Default Design</vt:lpstr>
      <vt:lpstr>HANDWRITTEN DIGIT IDENTIFICATION</vt:lpstr>
      <vt:lpstr>Handwritten digit identification</vt:lpstr>
      <vt:lpstr>Python library</vt:lpstr>
      <vt:lpstr>MNIST in Keras</vt:lpstr>
      <vt:lpstr>MNIST in Keras</vt:lpstr>
      <vt:lpstr>KNeighborsClassifier</vt:lpstr>
      <vt:lpstr>Parameters</vt:lpstr>
      <vt:lpstr>Parameters</vt:lpstr>
      <vt:lpstr>Parameters</vt:lpstr>
      <vt:lpstr>Parameters</vt:lpstr>
      <vt:lpstr>Parameters</vt:lpstr>
      <vt:lpstr>Parameters</vt:lpstr>
      <vt:lpstr>Import library</vt:lpstr>
      <vt:lpstr>Dataset</vt:lpstr>
      <vt:lpstr>Review dataset</vt:lpstr>
      <vt:lpstr>(matrixs) to vectors</vt:lpstr>
      <vt:lpstr>KNN classifier</vt:lpstr>
      <vt:lpstr>(matrixs) to vectors </vt:lpstr>
      <vt:lpstr>Accuracy average</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PHAN VĨNH LONG</cp:lastModifiedBy>
  <cp:revision>679</cp:revision>
  <cp:lastPrinted>2013-08-30T01:32:34Z</cp:lastPrinted>
  <dcterms:created xsi:type="dcterms:W3CDTF">2008-06-14T04:13:27Z</dcterms:created>
  <dcterms:modified xsi:type="dcterms:W3CDTF">2019-03-15T00:05:59Z</dcterms:modified>
</cp:coreProperties>
</file>