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28" r:id="rId2"/>
    <p:sldId id="452" r:id="rId3"/>
    <p:sldId id="453" r:id="rId4"/>
    <p:sldId id="454" r:id="rId5"/>
    <p:sldId id="451" r:id="rId6"/>
    <p:sldId id="456" r:id="rId7"/>
    <p:sldId id="457" r:id="rId8"/>
    <p:sldId id="458" r:id="rId9"/>
    <p:sldId id="459" r:id="rId10"/>
    <p:sldId id="460" r:id="rId11"/>
    <p:sldId id="461" r:id="rId12"/>
    <p:sldId id="462" r:id="rId13"/>
    <p:sldId id="465" r:id="rId14"/>
    <p:sldId id="466" r:id="rId15"/>
    <p:sldId id="467" r:id="rId16"/>
    <p:sldId id="468" r:id="rId17"/>
    <p:sldId id="469" r:id="rId18"/>
    <p:sldId id="463" r:id="rId19"/>
    <p:sldId id="400" r:id="rId20"/>
    <p:sldId id="464" r:id="rId21"/>
    <p:sldId id="470" r:id="rId22"/>
    <p:sldId id="471" r:id="rId23"/>
    <p:sldId id="474" r:id="rId24"/>
    <p:sldId id="473"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8000"/>
    <a:srgbClr val="000099"/>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6441" autoAdjust="0"/>
  </p:normalViewPr>
  <p:slideViewPr>
    <p:cSldViewPr>
      <p:cViewPr varScale="1">
        <p:scale>
          <a:sx n="66" d="100"/>
          <a:sy n="66" d="100"/>
        </p:scale>
        <p:origin x="16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3/19/2019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3/19/2019</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3/19/2019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3/19/2019</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3/19/2019</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3/19/2019</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3/19/2019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000" dirty="0"/>
              <a:t>HANDWRITTEN DIGIT IDENTIFICATION</a:t>
            </a:r>
            <a:endParaRPr lang="en-US" sz="4000" b="1" dirty="0"/>
          </a:p>
        </p:txBody>
      </p:sp>
      <p:sp>
        <p:nvSpPr>
          <p:cNvPr id="4" name="Subtitle 3"/>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24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2400">
                <a:solidFill>
                  <a:srgbClr val="FF0000"/>
                </a:solidFill>
              </a:rPr>
              <a:t>ThS. Trần Minh Tùng</a:t>
            </a:r>
          </a:p>
          <a:p>
            <a:pPr marL="457148" indent="-457148" algn="l" defTabSz="-13871574">
              <a:spcBef>
                <a:spcPts val="0"/>
              </a:spcBef>
              <a:spcAft>
                <a:spcPts val="0"/>
              </a:spcAft>
              <a:buFont typeface="+mj-lt"/>
              <a:buAutoNum type="arabicPeriod"/>
              <a:defRPr/>
            </a:pPr>
            <a:r>
              <a:rPr lang="en-US" sz="2400">
                <a:solidFill>
                  <a:srgbClr val="0066FF"/>
                </a:solidFill>
              </a:rPr>
              <a:t>ThS. Võ Duy Nguyên</a:t>
            </a:r>
            <a:endParaRPr lang="en-US" sz="24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E8A9-6958-41E0-B6FB-71073034909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DE945801-4EC1-4C08-A18C-840AF7F4CDD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p</a:t>
            </a:r>
            <a:r>
              <a:rPr lang="en-US" sz="2400"/>
              <a:t> : integer, optional (</a:t>
            </a:r>
            <a:r>
              <a:rPr lang="en-US" sz="2400">
                <a:solidFill>
                  <a:srgbClr val="0066FF"/>
                </a:solidFill>
              </a:rPr>
              <a:t>default = 2</a:t>
            </a:r>
            <a:r>
              <a:rPr lang="en-US" sz="2400"/>
              <a:t>)</a:t>
            </a:r>
          </a:p>
          <a:p>
            <a:pPr algn="just"/>
            <a:r>
              <a:rPr lang="en-US" sz="2400"/>
              <a:t>Power parameter for the Minkowski metric. When p = 1, this is equivalent to using manhattan_distance (l1), and </a:t>
            </a:r>
            <a:r>
              <a:rPr lang="en-US" sz="2400">
                <a:solidFill>
                  <a:srgbClr val="0066FF"/>
                </a:solidFill>
              </a:rPr>
              <a:t>euclidean_distance (l2) for p = 2</a:t>
            </a:r>
            <a:r>
              <a:rPr lang="en-US" sz="2400"/>
              <a:t>. For arbitrary p, minkowski_distance (l_p) is used.</a:t>
            </a:r>
          </a:p>
        </p:txBody>
      </p:sp>
    </p:spTree>
    <p:extLst>
      <p:ext uri="{BB962C8B-B14F-4D97-AF65-F5344CB8AC3E}">
        <p14:creationId xmlns:p14="http://schemas.microsoft.com/office/powerpoint/2010/main" val="20987027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1CA5-CAA7-4C53-B9AE-79229091686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987BCC5D-56E7-4965-832A-160519097E37}"/>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metric</a:t>
            </a:r>
            <a:r>
              <a:rPr lang="en-US" sz="2400"/>
              <a:t> : string or callable, default </a:t>
            </a:r>
            <a:r>
              <a:rPr lang="en-US" sz="2400">
                <a:solidFill>
                  <a:srgbClr val="0066FF"/>
                </a:solidFill>
                <a:latin typeface="Courier New" panose="02070309020205020404" pitchFamily="49" charset="0"/>
                <a:cs typeface="Courier New" panose="02070309020205020404" pitchFamily="49" charset="0"/>
              </a:rPr>
              <a:t>'minkowski'</a:t>
            </a:r>
          </a:p>
          <a:p>
            <a:pPr algn="just"/>
            <a:r>
              <a:rPr lang="en-US" sz="2400"/>
              <a:t>The distance metric to use for the tree. </a:t>
            </a:r>
            <a:r>
              <a:rPr lang="en-US" sz="2400">
                <a:solidFill>
                  <a:srgbClr val="0066FF"/>
                </a:solidFill>
              </a:rPr>
              <a:t>The default metric is minkowski, and with p = 2 is equivalent to the standard Euclidean metric. </a:t>
            </a:r>
            <a:r>
              <a:rPr lang="en-US" sz="2400"/>
              <a:t>See the documentation of the DistanceMetric class for a list of available metrics.</a:t>
            </a:r>
          </a:p>
        </p:txBody>
      </p:sp>
    </p:spTree>
    <p:extLst>
      <p:ext uri="{BB962C8B-B14F-4D97-AF65-F5344CB8AC3E}">
        <p14:creationId xmlns:p14="http://schemas.microsoft.com/office/powerpoint/2010/main" val="21195175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788-F9CE-41F8-B9C3-568D73FB2465}"/>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8E526FA1-1347-46C5-AD26-40BBBB3639D4}"/>
              </a:ext>
            </a:extLst>
          </p:cNvPr>
          <p:cNvSpPr>
            <a:spLocks noGrp="1"/>
          </p:cNvSpPr>
          <p:nvPr>
            <p:ph idx="1"/>
          </p:nvPr>
        </p:nvSpPr>
        <p:spPr/>
        <p:txBody>
          <a:bodyPr/>
          <a:lstStyle/>
          <a:p>
            <a:r>
              <a:rPr lang="en-US" sz="2400">
                <a:solidFill>
                  <a:srgbClr val="0066FF"/>
                </a:solidFill>
                <a:latin typeface="Courier New" panose="02070309020205020404" pitchFamily="49" charset="0"/>
                <a:cs typeface="Courier New" panose="02070309020205020404" pitchFamily="49" charset="0"/>
              </a:rPr>
              <a:t>metric_params </a:t>
            </a:r>
            <a:r>
              <a:rPr lang="en-US" sz="2400"/>
              <a:t>: dict, optional (</a:t>
            </a:r>
            <a:r>
              <a:rPr lang="en-US" sz="2400">
                <a:solidFill>
                  <a:srgbClr val="0066FF"/>
                </a:solidFill>
              </a:rPr>
              <a:t>default = None</a:t>
            </a:r>
            <a:r>
              <a:rPr lang="en-US" sz="2400"/>
              <a:t>)</a:t>
            </a:r>
          </a:p>
          <a:p>
            <a:pPr lvl="1"/>
            <a:r>
              <a:rPr lang="en-US" sz="2400"/>
              <a:t>Additional keyword arguments for the metric function.</a:t>
            </a:r>
          </a:p>
          <a:p>
            <a:endParaRPr lang="en-US" sz="2400"/>
          </a:p>
          <a:p>
            <a:r>
              <a:rPr lang="en-US" sz="2400">
                <a:solidFill>
                  <a:srgbClr val="0066FF"/>
                </a:solidFill>
                <a:latin typeface="Courier New" panose="02070309020205020404" pitchFamily="49" charset="0"/>
                <a:cs typeface="Courier New" panose="02070309020205020404" pitchFamily="49" charset="0"/>
              </a:rPr>
              <a:t>n_jobs </a:t>
            </a:r>
            <a:r>
              <a:rPr lang="en-US" sz="2400"/>
              <a:t>: int or None, optional (</a:t>
            </a:r>
            <a:r>
              <a:rPr lang="en-US" sz="2400">
                <a:solidFill>
                  <a:srgbClr val="0066FF"/>
                </a:solidFill>
              </a:rPr>
              <a:t>default=None</a:t>
            </a:r>
            <a:r>
              <a:rPr lang="en-US" sz="2400"/>
              <a:t>)</a:t>
            </a:r>
          </a:p>
          <a:p>
            <a:pPr lvl="1" algn="just"/>
            <a:r>
              <a:rPr lang="en-US" sz="2400"/>
              <a:t>The number of parallel jobs to run for neighbors search. None means 1 unless in a joblib.parallel_backend context. -1 means using all processors. See Glossary for more details. Doesn’t affect fit method.</a:t>
            </a:r>
          </a:p>
        </p:txBody>
      </p:sp>
    </p:spTree>
    <p:extLst>
      <p:ext uri="{BB962C8B-B14F-4D97-AF65-F5344CB8AC3E}">
        <p14:creationId xmlns:p14="http://schemas.microsoft.com/office/powerpoint/2010/main" val="42612725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3D8D6-617E-4EBA-B72B-B0B61A1D8239}"/>
              </a:ext>
            </a:extLst>
          </p:cNvPr>
          <p:cNvSpPr>
            <a:spLocks noGrp="1"/>
          </p:cNvSpPr>
          <p:nvPr>
            <p:ph type="title"/>
          </p:nvPr>
        </p:nvSpPr>
        <p:spPr/>
        <p:txBody>
          <a:bodyPr/>
          <a:lstStyle/>
          <a:p>
            <a:r>
              <a:rPr lang="en-US"/>
              <a:t>Supervised Model</a:t>
            </a:r>
          </a:p>
        </p:txBody>
      </p:sp>
      <p:sp>
        <p:nvSpPr>
          <p:cNvPr id="5" name="Text Placeholder 4">
            <a:extLst>
              <a:ext uri="{FF2B5EF4-FFF2-40B4-BE49-F238E27FC236}">
                <a16:creationId xmlns:a16="http://schemas.microsoft.com/office/drawing/2014/main" id="{DCB228F5-40B0-4085-BA90-DD2BF11142D1}"/>
              </a:ext>
            </a:extLst>
          </p:cNvPr>
          <p:cNvSpPr>
            <a:spLocks noGrp="1"/>
          </p:cNvSpPr>
          <p:nvPr>
            <p:ph type="body" idx="1"/>
          </p:nvPr>
        </p:nvSpPr>
        <p:spPr/>
        <p:txBody>
          <a:bodyPr/>
          <a:lstStyle/>
          <a:p>
            <a:r>
              <a:rPr lang="en-US"/>
              <a:t>KNeighborsClassifier - KNN</a:t>
            </a:r>
          </a:p>
        </p:txBody>
      </p:sp>
    </p:spTree>
    <p:extLst>
      <p:ext uri="{BB962C8B-B14F-4D97-AF65-F5344CB8AC3E}">
        <p14:creationId xmlns:p14="http://schemas.microsoft.com/office/powerpoint/2010/main" val="13526527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676307-F71A-4A30-B144-B4EEB58473E0}"/>
              </a:ext>
            </a:extLst>
          </p:cNvPr>
          <p:cNvSpPr>
            <a:spLocks noGrp="1"/>
          </p:cNvSpPr>
          <p:nvPr>
            <p:ph type="title"/>
          </p:nvPr>
        </p:nvSpPr>
        <p:spPr/>
        <p:txBody>
          <a:bodyPr/>
          <a:lstStyle/>
          <a:p>
            <a:r>
              <a:rPr lang="en-US"/>
              <a:t>Model</a:t>
            </a:r>
          </a:p>
        </p:txBody>
      </p:sp>
      <p:sp>
        <p:nvSpPr>
          <p:cNvPr id="5" name="Content Placeholder 4">
            <a:extLst>
              <a:ext uri="{FF2B5EF4-FFF2-40B4-BE49-F238E27FC236}">
                <a16:creationId xmlns:a16="http://schemas.microsoft.com/office/drawing/2014/main" id="{E905DEB6-F1AC-4302-A64E-27AF28D1E7FE}"/>
              </a:ext>
            </a:extLst>
          </p:cNvPr>
          <p:cNvSpPr>
            <a:spLocks noGrp="1"/>
          </p:cNvSpPr>
          <p:nvPr>
            <p:ph idx="1"/>
          </p:nvPr>
        </p:nvSpPr>
        <p:spPr/>
        <p:txBody>
          <a:bodyPr/>
          <a:lstStyle/>
          <a:p>
            <a:pPr algn="just"/>
            <a:r>
              <a:rPr lang="en-US" sz="2400"/>
              <a:t>Use </a:t>
            </a:r>
            <a:r>
              <a:rPr lang="en-US" sz="2400" b="1">
                <a:solidFill>
                  <a:srgbClr val="0066FF"/>
                </a:solidFill>
              </a:rPr>
              <a:t>k-Nearest Neighborsclassifier</a:t>
            </a:r>
          </a:p>
          <a:p>
            <a:pPr algn="just"/>
            <a:r>
              <a:rPr lang="en-US" sz="2400"/>
              <a:t>The algorithm search for the nearest point in the training set. </a:t>
            </a:r>
          </a:p>
          <a:p>
            <a:pPr algn="just"/>
            <a:r>
              <a:rPr lang="en-US" sz="2400"/>
              <a:t>Then it assigns the label of the training point to the new data point. It can be a mean of N closest neighbors, but for now, it’s just one. </a:t>
            </a:r>
          </a:p>
          <a:p>
            <a:pPr algn="just"/>
            <a:r>
              <a:rPr lang="en-US" sz="2400"/>
              <a:t>Use </a:t>
            </a:r>
            <a:r>
              <a:rPr lang="en-US" sz="2400" b="1">
                <a:solidFill>
                  <a:srgbClr val="0066FF"/>
                </a:solidFill>
              </a:rPr>
              <a:t>Cosine similarity distance</a:t>
            </a:r>
          </a:p>
          <a:p>
            <a:pPr algn="just"/>
            <a:r>
              <a:rPr lang="en-US" sz="2400"/>
              <a:t>The accuracy is </a:t>
            </a:r>
            <a:r>
              <a:rPr lang="en-US" sz="2400" b="1">
                <a:solidFill>
                  <a:srgbClr val="0066FF"/>
                </a:solidFill>
              </a:rPr>
              <a:t>97%</a:t>
            </a:r>
            <a:r>
              <a:rPr lang="en-US" sz="2400"/>
              <a:t>, pretty good!</a:t>
            </a:r>
          </a:p>
        </p:txBody>
      </p:sp>
    </p:spTree>
    <p:extLst>
      <p:ext uri="{BB962C8B-B14F-4D97-AF65-F5344CB8AC3E}">
        <p14:creationId xmlns:p14="http://schemas.microsoft.com/office/powerpoint/2010/main" val="12604736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456E-37CB-438F-9AC2-7FE5AEBB0100}"/>
              </a:ext>
            </a:extLst>
          </p:cNvPr>
          <p:cNvSpPr>
            <a:spLocks noGrp="1"/>
          </p:cNvSpPr>
          <p:nvPr>
            <p:ph type="title"/>
          </p:nvPr>
        </p:nvSpPr>
        <p:spPr/>
        <p:txBody>
          <a:bodyPr/>
          <a:lstStyle/>
          <a:p>
            <a:r>
              <a:rPr lang="en-US"/>
              <a:t>Example</a:t>
            </a:r>
          </a:p>
        </p:txBody>
      </p:sp>
      <p:pic>
        <p:nvPicPr>
          <p:cNvPr id="7" name="Content Placeholder 6">
            <a:extLst>
              <a:ext uri="{FF2B5EF4-FFF2-40B4-BE49-F238E27FC236}">
                <a16:creationId xmlns:a16="http://schemas.microsoft.com/office/drawing/2014/main" id="{04D5C0BE-9EAF-4A43-A967-9FC5E41AEB46}"/>
              </a:ext>
            </a:extLst>
          </p:cNvPr>
          <p:cNvPicPr>
            <a:picLocks noGrp="1" noChangeAspect="1"/>
          </p:cNvPicPr>
          <p:nvPr>
            <p:ph idx="1"/>
          </p:nvPr>
        </p:nvPicPr>
        <p:blipFill>
          <a:blip r:embed="rId2"/>
          <a:stretch>
            <a:fillRect/>
          </a:stretch>
        </p:blipFill>
        <p:spPr>
          <a:xfrm>
            <a:off x="457200" y="1752600"/>
            <a:ext cx="5562600" cy="4114800"/>
          </a:xfrm>
          <a:prstGeom prst="rect">
            <a:avLst/>
          </a:prstGeom>
        </p:spPr>
      </p:pic>
    </p:spTree>
    <p:extLst>
      <p:ext uri="{BB962C8B-B14F-4D97-AF65-F5344CB8AC3E}">
        <p14:creationId xmlns:p14="http://schemas.microsoft.com/office/powerpoint/2010/main" val="33993009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A4C9-8997-4524-B311-B9468D374059}"/>
              </a:ext>
            </a:extLst>
          </p:cNvPr>
          <p:cNvSpPr>
            <a:spLocks noGrp="1"/>
          </p:cNvSpPr>
          <p:nvPr>
            <p:ph type="title"/>
          </p:nvPr>
        </p:nvSpPr>
        <p:spPr/>
        <p:txBody>
          <a:bodyPr/>
          <a:lstStyle/>
          <a:p>
            <a:r>
              <a:rPr lang="en-US"/>
              <a:t>Classification</a:t>
            </a:r>
          </a:p>
        </p:txBody>
      </p:sp>
      <p:sp>
        <p:nvSpPr>
          <p:cNvPr id="3" name="Content Placeholder 2">
            <a:extLst>
              <a:ext uri="{FF2B5EF4-FFF2-40B4-BE49-F238E27FC236}">
                <a16:creationId xmlns:a16="http://schemas.microsoft.com/office/drawing/2014/main" id="{4A2387B1-6A02-4D7F-9644-EBE0F16B42D7}"/>
              </a:ext>
            </a:extLst>
          </p:cNvPr>
          <p:cNvSpPr>
            <a:spLocks noGrp="1"/>
          </p:cNvSpPr>
          <p:nvPr>
            <p:ph idx="1"/>
          </p:nvPr>
        </p:nvSpPr>
        <p:spPr/>
        <p:txBody>
          <a:bodyPr/>
          <a:lstStyle/>
          <a:p>
            <a:r>
              <a:rPr lang="en-US" sz="2400"/>
              <a:t>k-NN takes the </a:t>
            </a:r>
            <a:r>
              <a:rPr lang="en-US" sz="2400" b="1"/>
              <a:t>closest point </a:t>
            </a:r>
            <a:r>
              <a:rPr lang="en-US" sz="2400"/>
              <a:t>from the training set and assigns its class to a new predicting point.</a:t>
            </a:r>
          </a:p>
          <a:p>
            <a:r>
              <a:rPr lang="en-US" sz="2400"/>
              <a:t>k-NN can be used both for classification and for regression tasks.</a:t>
            </a:r>
          </a:p>
          <a:p>
            <a:endParaRPr lang="en-US" sz="2400"/>
          </a:p>
        </p:txBody>
      </p:sp>
      <p:pic>
        <p:nvPicPr>
          <p:cNvPr id="4" name="Picture 3">
            <a:extLst>
              <a:ext uri="{FF2B5EF4-FFF2-40B4-BE49-F238E27FC236}">
                <a16:creationId xmlns:a16="http://schemas.microsoft.com/office/drawing/2014/main" id="{20672994-568F-47F5-A8E2-0CA145A50261}"/>
              </a:ext>
            </a:extLst>
          </p:cNvPr>
          <p:cNvPicPr>
            <a:picLocks noChangeAspect="1"/>
          </p:cNvPicPr>
          <p:nvPr/>
        </p:nvPicPr>
        <p:blipFill>
          <a:blip r:embed="rId2"/>
          <a:stretch>
            <a:fillRect/>
          </a:stretch>
        </p:blipFill>
        <p:spPr>
          <a:xfrm>
            <a:off x="4695825" y="2819400"/>
            <a:ext cx="3990975" cy="3143250"/>
          </a:xfrm>
          <a:prstGeom prst="rect">
            <a:avLst/>
          </a:prstGeom>
        </p:spPr>
      </p:pic>
    </p:spTree>
    <p:extLst>
      <p:ext uri="{BB962C8B-B14F-4D97-AF65-F5344CB8AC3E}">
        <p14:creationId xmlns:p14="http://schemas.microsoft.com/office/powerpoint/2010/main" val="26411411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31B2-0659-4005-B6B6-E9B6F1FCA44C}"/>
              </a:ext>
            </a:extLst>
          </p:cNvPr>
          <p:cNvSpPr>
            <a:spLocks noGrp="1"/>
          </p:cNvSpPr>
          <p:nvPr>
            <p:ph type="title"/>
          </p:nvPr>
        </p:nvSpPr>
        <p:spPr/>
        <p:txBody>
          <a:bodyPr/>
          <a:lstStyle/>
          <a:p>
            <a:r>
              <a:rPr lang="en-US"/>
              <a:t>Classification</a:t>
            </a:r>
          </a:p>
        </p:txBody>
      </p:sp>
      <p:sp>
        <p:nvSpPr>
          <p:cNvPr id="6" name="Content Placeholder 5">
            <a:extLst>
              <a:ext uri="{FF2B5EF4-FFF2-40B4-BE49-F238E27FC236}">
                <a16:creationId xmlns:a16="http://schemas.microsoft.com/office/drawing/2014/main" id="{D47C18AB-5F25-4040-8722-35F8077EF3DE}"/>
              </a:ext>
            </a:extLst>
          </p:cNvPr>
          <p:cNvSpPr>
            <a:spLocks noGrp="1"/>
          </p:cNvSpPr>
          <p:nvPr>
            <p:ph idx="1"/>
          </p:nvPr>
        </p:nvSpPr>
        <p:spPr/>
        <p:txBody>
          <a:bodyPr/>
          <a:lstStyle/>
          <a:p>
            <a:r>
              <a:rPr lang="en-US" sz="2400"/>
              <a:t>Smoother boundary corresponds to a simpler model.</a:t>
            </a:r>
          </a:p>
        </p:txBody>
      </p:sp>
      <p:pic>
        <p:nvPicPr>
          <p:cNvPr id="7" name="Content Placeholder 3">
            <a:extLst>
              <a:ext uri="{FF2B5EF4-FFF2-40B4-BE49-F238E27FC236}">
                <a16:creationId xmlns:a16="http://schemas.microsoft.com/office/drawing/2014/main" id="{7F8C2B5E-85CF-4DF4-AEDD-38103973AA6D}"/>
              </a:ext>
            </a:extLst>
          </p:cNvPr>
          <p:cNvPicPr>
            <a:picLocks noChangeAspect="1"/>
          </p:cNvPicPr>
          <p:nvPr/>
        </p:nvPicPr>
        <p:blipFill>
          <a:blip r:embed="rId2"/>
          <a:stretch>
            <a:fillRect/>
          </a:stretch>
        </p:blipFill>
        <p:spPr bwMode="auto">
          <a:xfrm>
            <a:off x="457200" y="2019590"/>
            <a:ext cx="8229600" cy="3687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2127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0570-64F2-445F-97D9-F52B9B7B0AC4}"/>
              </a:ext>
            </a:extLst>
          </p:cNvPr>
          <p:cNvSpPr>
            <a:spLocks noGrp="1"/>
          </p:cNvSpPr>
          <p:nvPr>
            <p:ph type="title"/>
          </p:nvPr>
        </p:nvSpPr>
        <p:spPr/>
        <p:txBody>
          <a:bodyPr/>
          <a:lstStyle/>
          <a:p>
            <a:r>
              <a:rPr lang="en-US"/>
              <a:t>Cosine Similarity</a:t>
            </a:r>
          </a:p>
        </p:txBody>
      </p:sp>
      <p:sp>
        <p:nvSpPr>
          <p:cNvPr id="4" name="Text Placeholder 3">
            <a:extLst>
              <a:ext uri="{FF2B5EF4-FFF2-40B4-BE49-F238E27FC236}">
                <a16:creationId xmlns:a16="http://schemas.microsoft.com/office/drawing/2014/main" id="{570F12F6-186A-4FE6-BA4E-28F89C72A440}"/>
              </a:ext>
            </a:extLst>
          </p:cNvPr>
          <p:cNvSpPr>
            <a:spLocks noGrp="1"/>
          </p:cNvSpPr>
          <p:nvPr>
            <p:ph type="body" idx="1"/>
          </p:nvPr>
        </p:nvSpPr>
        <p:spPr/>
        <p:txBody>
          <a:bodyPr/>
          <a:lstStyle/>
          <a:p>
            <a:r>
              <a:rPr lang="en-US"/>
              <a:t>Distance in KNN</a:t>
            </a:r>
          </a:p>
        </p:txBody>
      </p:sp>
    </p:spTree>
    <p:extLst>
      <p:ext uri="{BB962C8B-B14F-4D97-AF65-F5344CB8AC3E}">
        <p14:creationId xmlns:p14="http://schemas.microsoft.com/office/powerpoint/2010/main" val="25497288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92A12C-1A15-4CEF-B3BF-E11412F1A126}"/>
              </a:ext>
            </a:extLst>
          </p:cNvPr>
          <p:cNvSpPr>
            <a:spLocks noGrp="1"/>
          </p:cNvSpPr>
          <p:nvPr>
            <p:ph type="title"/>
          </p:nvPr>
        </p:nvSpPr>
        <p:spPr/>
        <p:txBody>
          <a:bodyPr/>
          <a:lstStyle/>
          <a:p>
            <a:r>
              <a:rPr lang="en-US" altLang="zh-CN">
                <a:ea typeface="宋体" panose="02010600030101010101" pitchFamily="2" charset="-122"/>
              </a:rPr>
              <a:t>Cosine similarity</a:t>
            </a:r>
            <a:endParaRPr lang="en-US"/>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D4FD90AF-F582-4775-8747-B8E3C008648E}"/>
                  </a:ext>
                </a:extLst>
              </p:cNvPr>
              <p:cNvSpPr>
                <a:spLocks noGrp="1"/>
              </p:cNvSpPr>
              <p:nvPr>
                <p:ph idx="1"/>
              </p:nvPr>
            </p:nvSpPr>
            <p:spPr/>
            <p:txBody>
              <a:bodyPr/>
              <a:lstStyle/>
              <a:p>
                <a:pPr marL="0" indent="0" algn="just">
                  <a:lnSpc>
                    <a:spcPct val="90000"/>
                  </a:lnSpc>
                  <a:buNone/>
                </a:pPr>
                <a:endParaRPr lang="en-US" altLang="zh-CN" sz="2400">
                  <a:highlight>
                    <a:srgbClr val="FFFF00"/>
                  </a:highlight>
                  <a:ea typeface="宋体" panose="02010600030101010101" pitchFamily="2" charset="-122"/>
                </a:endParaRPr>
              </a:p>
              <a:p>
                <a:pPr marL="0" indent="0" algn="just">
                  <a:lnSpc>
                    <a:spcPct val="90000"/>
                  </a:lnSpc>
                  <a:buNone/>
                </a:pPr>
                <a14:m>
                  <m:oMathPara xmlns:m="http://schemas.openxmlformats.org/officeDocument/2006/math">
                    <m:oMathParaPr>
                      <m:jc m:val="centerGroup"/>
                    </m:oMathParaPr>
                    <m:oMath xmlns:m="http://schemas.openxmlformats.org/officeDocument/2006/math">
                      <m:r>
                        <a:rPr lang="vi-VN" altLang="zh-CN" sz="2400" b="0" i="1" smtClean="0">
                          <a:latin typeface="Cambria Math" panose="02040503050406030204" pitchFamily="18" charset="0"/>
                          <a:ea typeface="宋体" panose="02010600030101010101" pitchFamily="2" charset="-122"/>
                        </a:rPr>
                        <m:t>𝑠𝑖𝑚𝑖𝑙𝑎𝑟𝑖𝑡𝑦</m:t>
                      </m:r>
                      <m:r>
                        <a:rPr lang="vi-VN" altLang="zh-CN" sz="2400" b="0" i="1" smtClean="0">
                          <a:latin typeface="Cambria Math" panose="02040503050406030204" pitchFamily="18" charset="0"/>
                          <a:ea typeface="宋体" panose="02010600030101010101" pitchFamily="2" charset="-122"/>
                        </a:rPr>
                        <m:t>=</m:t>
                      </m:r>
                      <m:func>
                        <m:funcPr>
                          <m:ctrlPr>
                            <a:rPr lang="vi-VN" altLang="zh-CN" sz="2400" b="0" i="1" smtClean="0">
                              <a:latin typeface="Cambria Math" panose="02040503050406030204" pitchFamily="18" charset="0"/>
                              <a:ea typeface="宋体" panose="02010600030101010101" pitchFamily="2" charset="-122"/>
                            </a:rPr>
                          </m:ctrlPr>
                        </m:funcPr>
                        <m:fName>
                          <m:r>
                            <m:rPr>
                              <m:sty m:val="p"/>
                            </m:rPr>
                            <a:rPr lang="vi-VN" altLang="zh-CN" sz="2400" b="0" i="0" smtClean="0">
                              <a:latin typeface="Cambria Math" panose="02040503050406030204" pitchFamily="18" charset="0"/>
                              <a:ea typeface="宋体" panose="02010600030101010101" pitchFamily="2" charset="-122"/>
                            </a:rPr>
                            <m:t>cos</m:t>
                          </m:r>
                        </m:fName>
                        <m:e>
                          <m:d>
                            <m:dPr>
                              <m:ctrlPr>
                                <a:rPr lang="vi-VN" altLang="zh-CN" sz="2400" b="0" i="1" smtClean="0">
                                  <a:latin typeface="Cambria Math" panose="02040503050406030204" pitchFamily="18" charset="0"/>
                                  <a:ea typeface="宋体" panose="02010600030101010101" pitchFamily="2" charset="-122"/>
                                </a:rPr>
                              </m:ctrlPr>
                            </m:dPr>
                            <m:e>
                              <m:r>
                                <a:rPr lang="zh-CN" altLang="vi-VN" sz="2400" b="0" i="1" smtClean="0">
                                  <a:latin typeface="Cambria Math" panose="02040503050406030204" pitchFamily="18" charset="0"/>
                                  <a:ea typeface="宋体" panose="02010600030101010101" pitchFamily="2" charset="-122"/>
                                </a:rPr>
                                <m:t>𝜃</m:t>
                              </m:r>
                            </m:e>
                          </m:d>
                        </m:e>
                      </m:func>
                      <m:r>
                        <a:rPr lang="vi-VN" altLang="zh-CN" sz="2400" b="0" i="1" smtClean="0">
                          <a:latin typeface="Cambria Math" panose="02040503050406030204" pitchFamily="18" charset="0"/>
                          <a:ea typeface="宋体" panose="02010600030101010101" pitchFamily="2" charset="-122"/>
                        </a:rPr>
                        <m:t>=</m:t>
                      </m:r>
                      <m:f>
                        <m:fPr>
                          <m:ctrlPr>
                            <a:rPr lang="vi-VN" altLang="en-US" sz="2400" i="1">
                              <a:latin typeface="Cambria Math" panose="02040503050406030204" pitchFamily="18" charset="0"/>
                            </a:rPr>
                          </m:ctrlPr>
                        </m:fPr>
                        <m:num>
                          <m:r>
                            <a:rPr lang="vi-VN" altLang="en-US" sz="2400" b="1" i="0" smtClean="0">
                              <a:latin typeface="Cambria Math" panose="02040503050406030204" pitchFamily="18" charset="0"/>
                            </a:rPr>
                            <m:t>𝐱</m:t>
                          </m:r>
                          <m:r>
                            <a:rPr lang="vi-VN" altLang="en-US" sz="2400" i="1">
                              <a:latin typeface="Cambria Math" panose="02040503050406030204" pitchFamily="18" charset="0"/>
                              <a:ea typeface="Cambria Math" panose="02040503050406030204" pitchFamily="18" charset="0"/>
                            </a:rPr>
                            <m:t>×</m:t>
                          </m:r>
                          <m:r>
                            <a:rPr lang="vi-VN" altLang="en-US" sz="2400" b="1" i="0" smtClean="0">
                              <a:latin typeface="Cambria Math" panose="02040503050406030204" pitchFamily="18" charset="0"/>
                              <a:ea typeface="Cambria Math" panose="02040503050406030204" pitchFamily="18" charset="0"/>
                            </a:rPr>
                            <m:t>𝐲</m:t>
                          </m:r>
                        </m:num>
                        <m:den>
                          <m:d>
                            <m:dPr>
                              <m:begChr m:val="‖"/>
                              <m:endChr m:val="‖"/>
                              <m:ctrlPr>
                                <a:rPr lang="vi-VN" altLang="en-US" sz="2400" i="1">
                                  <a:latin typeface="Cambria Math" panose="02040503050406030204" pitchFamily="18" charset="0"/>
                                </a:rPr>
                              </m:ctrlPr>
                            </m:dPr>
                            <m:e>
                              <m:r>
                                <a:rPr lang="vi-VN" altLang="en-US" sz="2400" b="1">
                                  <a:latin typeface="Cambria Math" panose="02040503050406030204" pitchFamily="18" charset="0"/>
                                </a:rPr>
                                <m:t>𝐱</m:t>
                              </m:r>
                            </m:e>
                          </m:d>
                          <m:d>
                            <m:dPr>
                              <m:begChr m:val="‖"/>
                              <m:endChr m:val="‖"/>
                              <m:ctrlPr>
                                <a:rPr lang="vi-VN" altLang="en-US" sz="2400" i="1">
                                  <a:latin typeface="Cambria Math" panose="02040503050406030204" pitchFamily="18" charset="0"/>
                                </a:rPr>
                              </m:ctrlPr>
                            </m:dPr>
                            <m:e>
                              <m:r>
                                <a:rPr lang="vi-VN" altLang="en-US" sz="2400" b="1" i="0" smtClean="0">
                                  <a:latin typeface="Cambria Math" panose="02040503050406030204" pitchFamily="18" charset="0"/>
                                </a:rPr>
                                <m:t>𝐲</m:t>
                              </m:r>
                            </m:e>
                          </m:d>
                        </m:den>
                      </m:f>
                      <m:r>
                        <a:rPr lang="vi-VN" altLang="en-US" sz="2400" b="0" i="1" smtClean="0">
                          <a:latin typeface="Cambria Math" panose="02040503050406030204" pitchFamily="18" charset="0"/>
                        </a:rPr>
                        <m:t>=</m:t>
                      </m:r>
                      <m:f>
                        <m:fPr>
                          <m:ctrlPr>
                            <a:rPr lang="vi-VN" altLang="en-US" sz="2400" b="0" i="1" smtClean="0">
                              <a:latin typeface="Cambria Math" panose="02040503050406030204" pitchFamily="18" charset="0"/>
                            </a:rPr>
                          </m:ctrlPr>
                        </m:fPr>
                        <m:num>
                          <m:nary>
                            <m:naryPr>
                              <m:chr m:val="∑"/>
                              <m:ctrlPr>
                                <a:rPr lang="vi-VN" altLang="en-US" sz="2400" b="0" i="1" smtClean="0">
                                  <a:latin typeface="Cambria Math" panose="02040503050406030204" pitchFamily="18" charset="0"/>
                                </a:rPr>
                              </m:ctrlPr>
                            </m:naryPr>
                            <m:sub>
                              <m:r>
                                <m:rPr>
                                  <m:brk m:alnAt="23"/>
                                </m:rPr>
                                <a:rPr lang="vi-VN" altLang="en-US" sz="2400" b="0" i="1" smtClean="0">
                                  <a:latin typeface="Cambria Math" panose="02040503050406030204" pitchFamily="18" charset="0"/>
                                </a:rPr>
                                <m:t>𝑘</m:t>
                              </m:r>
                              <m:r>
                                <a:rPr lang="vi-VN" altLang="en-US" sz="2400" b="0" i="1" smtClean="0">
                                  <a:latin typeface="Cambria Math" panose="02040503050406030204" pitchFamily="18" charset="0"/>
                                </a:rPr>
                                <m:t>=1</m:t>
                              </m:r>
                            </m:sub>
                            <m:sup>
                              <m:r>
                                <a:rPr lang="vi-VN" altLang="en-US" sz="2400" b="0" i="1" smtClean="0">
                                  <a:latin typeface="Cambria Math" panose="02040503050406030204" pitchFamily="18" charset="0"/>
                                </a:rPr>
                                <m:t>𝑁</m:t>
                              </m:r>
                            </m:sup>
                            <m:e>
                              <m:d>
                                <m:dPr>
                                  <m:ctrlPr>
                                    <a:rPr lang="vi-VN" altLang="en-US" sz="2400" b="0" i="1" smtClean="0">
                                      <a:latin typeface="Cambria Math" panose="02040503050406030204" pitchFamily="18" charset="0"/>
                                    </a:rPr>
                                  </m:ctrlPr>
                                </m:dPr>
                                <m:e>
                                  <m:sSub>
                                    <m:sSubPr>
                                      <m:ctrlPr>
                                        <a:rPr lang="vi-VN" altLang="en-US" sz="2400" b="0" i="1" smtClean="0">
                                          <a:latin typeface="Cambria Math" panose="02040503050406030204" pitchFamily="18" charset="0"/>
                                        </a:rPr>
                                      </m:ctrlPr>
                                    </m:sSubPr>
                                    <m:e>
                                      <m:r>
                                        <m:rPr>
                                          <m:sty m:val="p"/>
                                        </m:rPr>
                                        <a:rPr lang="vi-VN" altLang="en-US" sz="2400" b="0" i="0" smtClean="0">
                                          <a:latin typeface="Cambria Math" panose="02040503050406030204" pitchFamily="18" charset="0"/>
                                        </a:rPr>
                                        <m:t>x</m:t>
                                      </m:r>
                                    </m:e>
                                    <m:sub>
                                      <m:r>
                                        <a:rPr lang="vi-VN" altLang="en-US" sz="2400" b="0" i="1" smtClean="0">
                                          <a:latin typeface="Cambria Math" panose="02040503050406030204" pitchFamily="18" charset="0"/>
                                        </a:rPr>
                                        <m:t>𝑘</m:t>
                                      </m:r>
                                    </m:sub>
                                  </m:sSub>
                                  <m:r>
                                    <a:rPr lang="vi-VN" altLang="en-US" sz="2400" b="0" i="1" smtClean="0">
                                      <a:latin typeface="Cambria Math" panose="02040503050406030204" pitchFamily="18" charset="0"/>
                                      <a:ea typeface="Cambria Math" panose="02040503050406030204" pitchFamily="18" charset="0"/>
                                    </a:rPr>
                                    <m:t>×</m:t>
                                  </m:r>
                                  <m:sSub>
                                    <m:sSubPr>
                                      <m:ctrlPr>
                                        <a:rPr lang="vi-VN" altLang="en-US" sz="2400" i="1">
                                          <a:latin typeface="Cambria Math" panose="02040503050406030204" pitchFamily="18" charset="0"/>
                                        </a:rPr>
                                      </m:ctrlPr>
                                    </m:sSubPr>
                                    <m:e>
                                      <m:r>
                                        <m:rPr>
                                          <m:sty m:val="p"/>
                                        </m:rPr>
                                        <a:rPr lang="vi-VN" altLang="en-US" sz="2400" b="0" i="0" smtClean="0">
                                          <a:latin typeface="Cambria Math" panose="02040503050406030204" pitchFamily="18" charset="0"/>
                                        </a:rPr>
                                        <m:t>y</m:t>
                                      </m:r>
                                    </m:e>
                                    <m:sub>
                                      <m:r>
                                        <a:rPr lang="vi-VN" altLang="en-US" sz="2400" i="1">
                                          <a:latin typeface="Cambria Math" panose="02040503050406030204" pitchFamily="18" charset="0"/>
                                        </a:rPr>
                                        <m:t>𝑘</m:t>
                                      </m:r>
                                    </m:sub>
                                  </m:sSub>
                                </m:e>
                              </m:d>
                            </m:e>
                          </m:nary>
                        </m:num>
                        <m:den>
                          <m:rad>
                            <m:radPr>
                              <m:degHide m:val="on"/>
                              <m:ctrlPr>
                                <a:rPr lang="vi-VN" altLang="en-US" sz="2400" b="0" i="1" smtClean="0">
                                  <a:latin typeface="Cambria Math" panose="02040503050406030204" pitchFamily="18" charset="0"/>
                                </a:rPr>
                              </m:ctrlPr>
                            </m:radPr>
                            <m:deg/>
                            <m:e>
                              <m:nary>
                                <m:naryPr>
                                  <m:chr m:val="∑"/>
                                  <m:ctrlPr>
                                    <a:rPr lang="vi-VN" altLang="en-US" sz="2400" i="1">
                                      <a:latin typeface="Cambria Math" panose="02040503050406030204" pitchFamily="18" charset="0"/>
                                    </a:rPr>
                                  </m:ctrlPr>
                                </m:naryPr>
                                <m:sub>
                                  <m:r>
                                    <m:rPr>
                                      <m:brk m:alnAt="23"/>
                                    </m:rPr>
                                    <a:rPr lang="vi-VN" altLang="en-US" sz="2400" i="1">
                                      <a:latin typeface="Cambria Math" panose="02040503050406030204" pitchFamily="18" charset="0"/>
                                    </a:rPr>
                                    <m:t>𝑘</m:t>
                                  </m:r>
                                  <m:r>
                                    <a:rPr lang="vi-VN" altLang="en-US" sz="2400" b="0" i="1" smtClean="0">
                                      <a:latin typeface="Cambria Math" panose="02040503050406030204" pitchFamily="18" charset="0"/>
                                    </a:rPr>
                                    <m:t>=</m:t>
                                  </m:r>
                                  <m:r>
                                    <a:rPr lang="vi-VN" altLang="en-US" sz="2400" i="1">
                                      <a:latin typeface="Cambria Math" panose="02040503050406030204" pitchFamily="18" charset="0"/>
                                    </a:rPr>
                                    <m:t>1</m:t>
                                  </m:r>
                                </m:sub>
                                <m:sup>
                                  <m:r>
                                    <a:rPr lang="vi-VN" altLang="en-US" sz="2400" i="1">
                                      <a:latin typeface="Cambria Math" panose="02040503050406030204" pitchFamily="18" charset="0"/>
                                    </a:rPr>
                                    <m:t>𝑁</m:t>
                                  </m:r>
                                </m:sup>
                                <m:e>
                                  <m:sSubSup>
                                    <m:sSubSupPr>
                                      <m:ctrlPr>
                                        <a:rPr lang="vi-VN" altLang="en-US" sz="2400" i="1" smtClean="0">
                                          <a:latin typeface="Cambria Math" panose="02040503050406030204" pitchFamily="18" charset="0"/>
                                        </a:rPr>
                                      </m:ctrlPr>
                                    </m:sSubSupPr>
                                    <m:e>
                                      <m:r>
                                        <m:rPr>
                                          <m:sty m:val="p"/>
                                        </m:rPr>
                                        <a:rPr lang="vi-VN" altLang="en-US" sz="2400" b="0" i="0" smtClean="0">
                                          <a:latin typeface="Cambria Math" panose="02040503050406030204" pitchFamily="18" charset="0"/>
                                        </a:rPr>
                                        <m:t>x</m:t>
                                      </m:r>
                                    </m:e>
                                    <m:sub>
                                      <m:r>
                                        <a:rPr lang="vi-VN" altLang="en-US" sz="2400" b="0" i="1" smtClean="0">
                                          <a:latin typeface="Cambria Math" panose="02040503050406030204" pitchFamily="18" charset="0"/>
                                        </a:rPr>
                                        <m:t>𝑘</m:t>
                                      </m:r>
                                    </m:sub>
                                    <m:sup>
                                      <m:r>
                                        <a:rPr lang="vi-VN" altLang="en-US" sz="2400" b="0" i="1" smtClean="0">
                                          <a:latin typeface="Cambria Math" panose="02040503050406030204" pitchFamily="18" charset="0"/>
                                        </a:rPr>
                                        <m:t>2</m:t>
                                      </m:r>
                                    </m:sup>
                                  </m:sSubSup>
                                </m:e>
                              </m:nary>
                            </m:e>
                          </m:rad>
                          <m:r>
                            <a:rPr lang="vi-VN" altLang="en-US" sz="2400" i="1">
                              <a:latin typeface="Cambria Math" panose="02040503050406030204" pitchFamily="18" charset="0"/>
                              <a:ea typeface="Cambria Math" panose="02040503050406030204" pitchFamily="18" charset="0"/>
                            </a:rPr>
                            <m:t>×</m:t>
                          </m:r>
                          <m:rad>
                            <m:radPr>
                              <m:degHide m:val="on"/>
                              <m:ctrlPr>
                                <a:rPr lang="vi-VN" altLang="en-US" sz="2400" i="1">
                                  <a:latin typeface="Cambria Math" panose="02040503050406030204" pitchFamily="18" charset="0"/>
                                </a:rPr>
                              </m:ctrlPr>
                            </m:radPr>
                            <m:deg/>
                            <m:e>
                              <m:nary>
                                <m:naryPr>
                                  <m:chr m:val="∑"/>
                                  <m:ctrlPr>
                                    <a:rPr lang="vi-VN" altLang="en-US" sz="2400" i="1">
                                      <a:latin typeface="Cambria Math" panose="02040503050406030204" pitchFamily="18" charset="0"/>
                                    </a:rPr>
                                  </m:ctrlPr>
                                </m:naryPr>
                                <m:sub>
                                  <m:r>
                                    <m:rPr>
                                      <m:brk m:alnAt="23"/>
                                    </m:rPr>
                                    <a:rPr lang="vi-VN" altLang="en-US" sz="2400" i="1">
                                      <a:latin typeface="Cambria Math" panose="02040503050406030204" pitchFamily="18" charset="0"/>
                                    </a:rPr>
                                    <m:t>𝑘</m:t>
                                  </m:r>
                                  <m:r>
                                    <a:rPr lang="vi-VN" altLang="en-US" sz="2400" b="0" i="1" smtClean="0">
                                      <a:latin typeface="Cambria Math" panose="02040503050406030204" pitchFamily="18" charset="0"/>
                                    </a:rPr>
                                    <m:t>=</m:t>
                                  </m:r>
                                  <m:r>
                                    <a:rPr lang="vi-VN" altLang="en-US" sz="2400" i="1">
                                      <a:latin typeface="Cambria Math" panose="02040503050406030204" pitchFamily="18" charset="0"/>
                                    </a:rPr>
                                    <m:t>1</m:t>
                                  </m:r>
                                </m:sub>
                                <m:sup>
                                  <m:r>
                                    <a:rPr lang="vi-VN" altLang="en-US" sz="2400" i="1">
                                      <a:latin typeface="Cambria Math" panose="02040503050406030204" pitchFamily="18" charset="0"/>
                                    </a:rPr>
                                    <m:t>𝑁</m:t>
                                  </m:r>
                                </m:sup>
                                <m:e>
                                  <m:sSubSup>
                                    <m:sSubSupPr>
                                      <m:ctrlPr>
                                        <a:rPr lang="vi-VN" altLang="en-US" sz="2400" i="1">
                                          <a:latin typeface="Cambria Math" panose="02040503050406030204" pitchFamily="18" charset="0"/>
                                        </a:rPr>
                                      </m:ctrlPr>
                                    </m:sSubSupPr>
                                    <m:e>
                                      <m:r>
                                        <m:rPr>
                                          <m:sty m:val="p"/>
                                        </m:rPr>
                                        <a:rPr lang="vi-VN" altLang="en-US" sz="2400" b="0" i="0" smtClean="0">
                                          <a:latin typeface="Cambria Math" panose="02040503050406030204" pitchFamily="18" charset="0"/>
                                        </a:rPr>
                                        <m:t>y</m:t>
                                      </m:r>
                                    </m:e>
                                    <m:sub>
                                      <m:r>
                                        <a:rPr lang="vi-VN" altLang="en-US" sz="2400" i="1">
                                          <a:latin typeface="Cambria Math" panose="02040503050406030204" pitchFamily="18" charset="0"/>
                                        </a:rPr>
                                        <m:t>𝑘</m:t>
                                      </m:r>
                                    </m:sub>
                                    <m:sup>
                                      <m:r>
                                        <a:rPr lang="vi-VN" altLang="en-US" sz="2400" i="1">
                                          <a:latin typeface="Cambria Math" panose="02040503050406030204" pitchFamily="18" charset="0"/>
                                        </a:rPr>
                                        <m:t>2</m:t>
                                      </m:r>
                                    </m:sup>
                                  </m:sSubSup>
                                </m:e>
                              </m:nary>
                            </m:e>
                          </m:rad>
                        </m:den>
                      </m:f>
                    </m:oMath>
                  </m:oMathPara>
                </a14:m>
                <a:endParaRPr lang="vi-VN" altLang="zh-CN" sz="2400">
                  <a:ea typeface="宋体" panose="02010600030101010101" pitchFamily="2" charset="-122"/>
                </a:endParaRPr>
              </a:p>
              <a:p>
                <a:pPr marL="0" indent="0" algn="just">
                  <a:lnSpc>
                    <a:spcPct val="90000"/>
                  </a:lnSpc>
                  <a:buNone/>
                </a:pPr>
                <a:endParaRPr lang="en-US" altLang="zh-CN" sz="2400">
                  <a:ea typeface="宋体" panose="02010600030101010101" pitchFamily="2" charset="-122"/>
                </a:endParaRPr>
              </a:p>
              <a:p>
                <a:pPr lvl="1" algn="just">
                  <a:lnSpc>
                    <a:spcPct val="90000"/>
                  </a:lnSpc>
                </a:pPr>
                <a:r>
                  <a:rPr lang="en-US" altLang="zh-CN" sz="2400">
                    <a:solidFill>
                      <a:srgbClr val="0066FF"/>
                    </a:solidFill>
                    <a:ea typeface="宋体" panose="02010600030101010101" pitchFamily="2" charset="-122"/>
                  </a:rPr>
                  <a:t>data points (data objects) </a:t>
                </a:r>
                <a:r>
                  <a:rPr lang="en-US" altLang="zh-CN" sz="2400" b="1">
                    <a:solidFill>
                      <a:srgbClr val="0066FF"/>
                    </a:solidFill>
                    <a:highlight>
                      <a:srgbClr val="FFFF00"/>
                    </a:highlight>
                    <a:ea typeface="宋体" panose="02010600030101010101" pitchFamily="2" charset="-122"/>
                  </a:rPr>
                  <a:t>x</a:t>
                </a:r>
                <a:r>
                  <a:rPr lang="en-US" altLang="zh-CN" sz="2400">
                    <a:solidFill>
                      <a:srgbClr val="0066FF"/>
                    </a:solidFill>
                    <a:ea typeface="宋体" panose="02010600030101010101" pitchFamily="2" charset="-122"/>
                  </a:rPr>
                  <a:t> and </a:t>
                </a:r>
                <a:r>
                  <a:rPr lang="en-US" altLang="zh-CN" sz="2400" b="1">
                    <a:solidFill>
                      <a:srgbClr val="0066FF"/>
                    </a:solidFill>
                    <a:highlight>
                      <a:srgbClr val="FFFF00"/>
                    </a:highlight>
                    <a:ea typeface="宋体" panose="02010600030101010101" pitchFamily="2" charset="-122"/>
                  </a:rPr>
                  <a:t>y</a:t>
                </a:r>
                <a:r>
                  <a:rPr lang="en-US" altLang="zh-CN" sz="2400">
                    <a:solidFill>
                      <a:srgbClr val="0066FF"/>
                    </a:solidFill>
                    <a:ea typeface="宋体" panose="02010600030101010101" pitchFamily="2" charset="-122"/>
                  </a:rPr>
                  <a:t>.</a:t>
                </a:r>
              </a:p>
              <a:p>
                <a:pPr lvl="1" algn="just">
                  <a:lnSpc>
                    <a:spcPct val="90000"/>
                  </a:lnSpc>
                </a:pPr>
                <a:r>
                  <a:rPr lang="en-US" altLang="zh-CN" sz="2400" i="1">
                    <a:solidFill>
                      <a:srgbClr val="FF0000"/>
                    </a:solidFill>
                    <a:ea typeface="宋体" panose="02010600030101010101" pitchFamily="2" charset="-122"/>
                  </a:rPr>
                  <a:t>N</a:t>
                </a:r>
                <a:r>
                  <a:rPr lang="en-US" altLang="zh-CN" sz="2400">
                    <a:solidFill>
                      <a:srgbClr val="FF0000"/>
                    </a:solidFill>
                    <a:ea typeface="宋体" panose="02010600030101010101" pitchFamily="2" charset="-122"/>
                  </a:rPr>
                  <a:t> is the number of dimensions (the number of attributes, the number of </a:t>
                </a:r>
                <a:r>
                  <a:rPr lang="en-US" sz="2400">
                    <a:solidFill>
                      <a:srgbClr val="FF0000"/>
                    </a:solidFill>
                  </a:rPr>
                  <a:t>features</a:t>
                </a:r>
                <a:r>
                  <a:rPr lang="en-US" altLang="zh-CN" sz="2400">
                    <a:solidFill>
                      <a:srgbClr val="FF0000"/>
                    </a:solidFill>
                    <a:ea typeface="宋体" panose="02010600030101010101" pitchFamily="2" charset="-122"/>
                  </a:rPr>
                  <a:t>)</a:t>
                </a:r>
              </a:p>
              <a:p>
                <a:pPr lvl="1" algn="just">
                  <a:lnSpc>
                    <a:spcPct val="90000"/>
                  </a:lnSpc>
                </a:pPr>
                <a:r>
                  <a:rPr lang="en-US" altLang="zh-CN" sz="2400">
                    <a:solidFill>
                      <a:srgbClr val="0066FF"/>
                    </a:solidFill>
                    <a:ea typeface="宋体" panose="02010600030101010101" pitchFamily="2" charset="-122"/>
                  </a:rPr>
                  <a:t>x</a:t>
                </a:r>
                <a:r>
                  <a:rPr lang="en-US" altLang="zh-CN" sz="2400" baseline="-25000">
                    <a:solidFill>
                      <a:srgbClr val="0066FF"/>
                    </a:solidFill>
                    <a:ea typeface="宋体" panose="02010600030101010101" pitchFamily="2" charset="-122"/>
                  </a:rPr>
                  <a:t>k</a:t>
                </a:r>
                <a:r>
                  <a:rPr lang="en-US" altLang="zh-CN" sz="2400">
                    <a:solidFill>
                      <a:srgbClr val="0066FF"/>
                    </a:solidFill>
                    <a:ea typeface="宋体" panose="02010600030101010101" pitchFamily="2" charset="-122"/>
                  </a:rPr>
                  <a:t> and y</a:t>
                </a:r>
                <a:r>
                  <a:rPr lang="en-US" altLang="zh-CN" sz="2400" baseline="-25000">
                    <a:solidFill>
                      <a:srgbClr val="0066FF"/>
                    </a:solidFill>
                    <a:ea typeface="宋体" panose="02010600030101010101" pitchFamily="2" charset="-122"/>
                  </a:rPr>
                  <a:t>k</a:t>
                </a:r>
                <a:r>
                  <a:rPr lang="en-US" altLang="zh-CN" sz="2400">
                    <a:solidFill>
                      <a:srgbClr val="0066FF"/>
                    </a:solidFill>
                    <a:ea typeface="宋体" panose="02010600030101010101" pitchFamily="2" charset="-122"/>
                  </a:rPr>
                  <a:t>  are the k</a:t>
                </a:r>
                <a:r>
                  <a:rPr lang="en-US" altLang="zh-CN" sz="2400" baseline="30000">
                    <a:solidFill>
                      <a:srgbClr val="0066FF"/>
                    </a:solidFill>
                    <a:ea typeface="宋体" panose="02010600030101010101" pitchFamily="2" charset="-122"/>
                  </a:rPr>
                  <a:t>th</a:t>
                </a:r>
                <a:r>
                  <a:rPr lang="en-US" altLang="zh-CN" sz="2400">
                    <a:solidFill>
                      <a:srgbClr val="0066FF"/>
                    </a:solidFill>
                    <a:ea typeface="宋体" panose="02010600030101010101" pitchFamily="2" charset="-122"/>
                  </a:rPr>
                  <a:t> attributes (</a:t>
                </a:r>
                <a:r>
                  <a:rPr lang="en-US" sz="2400">
                    <a:solidFill>
                      <a:srgbClr val="0066FF"/>
                    </a:solidFill>
                  </a:rPr>
                  <a:t>features</a:t>
                </a:r>
                <a:r>
                  <a:rPr lang="en-US" altLang="zh-CN" sz="2400">
                    <a:solidFill>
                      <a:srgbClr val="0066FF"/>
                    </a:solidFill>
                    <a:ea typeface="宋体" panose="02010600030101010101" pitchFamily="2" charset="-122"/>
                  </a:rPr>
                  <a:t>)</a:t>
                </a:r>
                <a:r>
                  <a:rPr lang="en-US" altLang="zh-CN" sz="2400">
                    <a:ea typeface="宋体" panose="02010600030101010101" pitchFamily="2" charset="-122"/>
                  </a:rPr>
                  <a:t>.</a:t>
                </a:r>
              </a:p>
              <a:p>
                <a:endParaRPr lang="en-US"/>
              </a:p>
              <a:p>
                <a:endParaRPr lang="en-US"/>
              </a:p>
            </p:txBody>
          </p:sp>
        </mc:Choice>
        <mc:Fallback>
          <p:sp>
            <p:nvSpPr>
              <p:cNvPr id="5" name="Content Placeholder 4">
                <a:extLst>
                  <a:ext uri="{FF2B5EF4-FFF2-40B4-BE49-F238E27FC236}">
                    <a16:creationId xmlns:a16="http://schemas.microsoft.com/office/drawing/2014/main" id="{D4FD90AF-F582-4775-8747-B8E3C008648E}"/>
                  </a:ext>
                </a:extLst>
              </p:cNvPr>
              <p:cNvSpPr>
                <a:spLocks noGrp="1" noRot="1" noChangeAspect="1" noMove="1" noResize="1" noEditPoints="1" noAdjustHandles="1" noChangeArrowheads="1" noChangeShapeType="1" noTextEdit="1"/>
              </p:cNvSpPr>
              <p:nvPr>
                <p:ph idx="1"/>
              </p:nvPr>
            </p:nvSpPr>
            <p:spPr>
              <a:blipFill>
                <a:blip r:embed="rId2"/>
                <a:stretch>
                  <a:fillRect r="-1111"/>
                </a:stretch>
              </a:blipFill>
            </p:spPr>
            <p:txBody>
              <a:bodyPr/>
              <a:lstStyle/>
              <a:p>
                <a:r>
                  <a:rPr lang="en-US">
                    <a:noFill/>
                  </a:rPr>
                  <a:t> </a:t>
                </a:r>
              </a:p>
            </p:txBody>
          </p:sp>
        </mc:Fallback>
      </mc:AlternateContent>
    </p:spTree>
    <p:extLst>
      <p:ext uri="{BB962C8B-B14F-4D97-AF65-F5344CB8AC3E}">
        <p14:creationId xmlns:p14="http://schemas.microsoft.com/office/powerpoint/2010/main" val="26544971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23DD-E312-467B-9195-7776BCE44D38}"/>
              </a:ext>
            </a:extLst>
          </p:cNvPr>
          <p:cNvSpPr>
            <a:spLocks noGrp="1"/>
          </p:cNvSpPr>
          <p:nvPr>
            <p:ph type="title"/>
          </p:nvPr>
        </p:nvSpPr>
        <p:spPr/>
        <p:txBody>
          <a:bodyPr/>
          <a:lstStyle/>
          <a:p>
            <a:r>
              <a:rPr lang="en-US"/>
              <a:t>DataSet Characteristics</a:t>
            </a:r>
          </a:p>
        </p:txBody>
      </p:sp>
      <p:sp>
        <p:nvSpPr>
          <p:cNvPr id="5" name="Text Placeholder 4">
            <a:extLst>
              <a:ext uri="{FF2B5EF4-FFF2-40B4-BE49-F238E27FC236}">
                <a16:creationId xmlns:a16="http://schemas.microsoft.com/office/drawing/2014/main" id="{5FF8D5A3-5281-48E5-9641-BC2047B006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14681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321730-76C6-4603-B832-5EF874214F97}"/>
              </a:ext>
            </a:extLst>
          </p:cNvPr>
          <p:cNvSpPr>
            <a:spLocks noGrp="1"/>
          </p:cNvSpPr>
          <p:nvPr>
            <p:ph type="title"/>
          </p:nvPr>
        </p:nvSpPr>
        <p:spPr/>
        <p:txBody>
          <a:bodyPr/>
          <a:lstStyle/>
          <a:p>
            <a:r>
              <a:rPr lang="en-US"/>
              <a:t>Accuracy</a:t>
            </a:r>
          </a:p>
        </p:txBody>
      </p:sp>
      <p:pic>
        <p:nvPicPr>
          <p:cNvPr id="7" name="Content Placeholder 6">
            <a:extLst>
              <a:ext uri="{FF2B5EF4-FFF2-40B4-BE49-F238E27FC236}">
                <a16:creationId xmlns:a16="http://schemas.microsoft.com/office/drawing/2014/main" id="{56421342-7016-4481-BDC6-8B8749429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8204"/>
            <a:ext cx="8229600" cy="4409954"/>
          </a:xfrm>
        </p:spPr>
      </p:pic>
    </p:spTree>
    <p:extLst>
      <p:ext uri="{BB962C8B-B14F-4D97-AF65-F5344CB8AC3E}">
        <p14:creationId xmlns:p14="http://schemas.microsoft.com/office/powerpoint/2010/main" val="33358541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D568-EAF6-48D9-AA4C-5C50A9E93E25}"/>
              </a:ext>
            </a:extLst>
          </p:cNvPr>
          <p:cNvSpPr>
            <a:spLocks noGrp="1"/>
          </p:cNvSpPr>
          <p:nvPr>
            <p:ph type="title"/>
          </p:nvPr>
        </p:nvSpPr>
        <p:spPr/>
        <p:txBody>
          <a:bodyPr/>
          <a:lstStyle/>
          <a:p>
            <a:r>
              <a:rPr lang="en-US"/>
              <a:t>Accuracy</a:t>
            </a:r>
          </a:p>
        </p:txBody>
      </p:sp>
      <p:pic>
        <p:nvPicPr>
          <p:cNvPr id="5" name="Content Placeholder 4">
            <a:extLst>
              <a:ext uri="{FF2B5EF4-FFF2-40B4-BE49-F238E27FC236}">
                <a16:creationId xmlns:a16="http://schemas.microsoft.com/office/drawing/2014/main" id="{0F68C003-F351-42F0-932C-5677A8BE08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599" cy="4419599"/>
          </a:xfrm>
        </p:spPr>
      </p:pic>
    </p:spTree>
    <p:extLst>
      <p:ext uri="{BB962C8B-B14F-4D97-AF65-F5344CB8AC3E}">
        <p14:creationId xmlns:p14="http://schemas.microsoft.com/office/powerpoint/2010/main" val="275577551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315F-0D15-4E76-985E-C0A7FD956BF2}"/>
              </a:ext>
            </a:extLst>
          </p:cNvPr>
          <p:cNvSpPr>
            <a:spLocks noGrp="1"/>
          </p:cNvSpPr>
          <p:nvPr>
            <p:ph type="title"/>
          </p:nvPr>
        </p:nvSpPr>
        <p:spPr/>
        <p:txBody>
          <a:bodyPr/>
          <a:lstStyle/>
          <a:p>
            <a:r>
              <a:rPr lang="en-US"/>
              <a:t>Predict</a:t>
            </a:r>
          </a:p>
        </p:txBody>
      </p:sp>
      <p:pic>
        <p:nvPicPr>
          <p:cNvPr id="5" name="Content Placeholder 4">
            <a:extLst>
              <a:ext uri="{FF2B5EF4-FFF2-40B4-BE49-F238E27FC236}">
                <a16:creationId xmlns:a16="http://schemas.microsoft.com/office/drawing/2014/main" id="{ED1F7889-1204-48BC-80C0-181636D68F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525963"/>
          </a:xfrm>
        </p:spPr>
      </p:pic>
    </p:spTree>
    <p:extLst>
      <p:ext uri="{BB962C8B-B14F-4D97-AF65-F5344CB8AC3E}">
        <p14:creationId xmlns:p14="http://schemas.microsoft.com/office/powerpoint/2010/main" val="3021028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2A56-A227-4FE5-8776-3EF8D269FE8C}"/>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97E5E798-95CF-4B30-A16D-947221C0EC7B}"/>
              </a:ext>
            </a:extLst>
          </p:cNvPr>
          <p:cNvSpPr>
            <a:spLocks noGrp="1"/>
          </p:cNvSpPr>
          <p:nvPr>
            <p:ph idx="1"/>
          </p:nvPr>
        </p:nvSpPr>
        <p:spPr/>
        <p:txBody>
          <a:bodyPr/>
          <a:lstStyle/>
          <a:p>
            <a:pPr algn="just"/>
            <a:r>
              <a:rPr lang="en-US" sz="2400"/>
              <a:t>The accuracy is </a:t>
            </a:r>
            <a:r>
              <a:rPr lang="en-US" sz="2400" b="1">
                <a:solidFill>
                  <a:srgbClr val="0066FF"/>
                </a:solidFill>
              </a:rPr>
              <a:t>97%</a:t>
            </a:r>
            <a:r>
              <a:rPr lang="en-US" sz="2400"/>
              <a:t>, pretty good! ( k = 1, k = 3, k = 5)</a:t>
            </a:r>
          </a:p>
          <a:p>
            <a:pPr algn="just"/>
            <a:r>
              <a:rPr lang="en-US" sz="2400"/>
              <a:t>In practice using </a:t>
            </a:r>
            <a:r>
              <a:rPr lang="en-US" sz="2400">
                <a:solidFill>
                  <a:srgbClr val="0066FF"/>
                </a:solidFill>
              </a:rPr>
              <a:t>a small number like 3 or 5 </a:t>
            </a:r>
            <a:r>
              <a:rPr lang="en-US" sz="2400"/>
              <a:t>often works well.</a:t>
            </a:r>
          </a:p>
          <a:p>
            <a:pPr algn="just"/>
            <a:r>
              <a:rPr lang="en-US" sz="2400">
                <a:solidFill>
                  <a:srgbClr val="0066FF"/>
                </a:solidFill>
              </a:rPr>
              <a:t>Cosine distance </a:t>
            </a:r>
            <a:r>
              <a:rPr lang="en-US" sz="2400"/>
              <a:t>is used, which works well too.</a:t>
            </a:r>
          </a:p>
          <a:p>
            <a:pPr algn="just"/>
            <a:r>
              <a:rPr lang="en-US" sz="2400"/>
              <a:t>Model is very easy to understand and it gives a reasonable performance without much adjustments for small training sets. On </a:t>
            </a:r>
            <a:r>
              <a:rPr lang="en-US" sz="2400">
                <a:solidFill>
                  <a:srgbClr val="0066FF"/>
                </a:solidFill>
              </a:rPr>
              <a:t>a large training set</a:t>
            </a:r>
            <a:r>
              <a:rPr lang="en-US" sz="2400"/>
              <a:t> model can be </a:t>
            </a:r>
            <a:r>
              <a:rPr lang="en-US" sz="2400">
                <a:solidFill>
                  <a:srgbClr val="FF0000"/>
                </a:solidFill>
              </a:rPr>
              <a:t>slow.</a:t>
            </a:r>
          </a:p>
          <a:p>
            <a:pPr algn="just"/>
            <a:r>
              <a:rPr lang="en-US" sz="2400"/>
              <a:t>KNN doesn’t perform well on datasets with many </a:t>
            </a:r>
            <a:r>
              <a:rPr lang="en-US" sz="2400">
                <a:solidFill>
                  <a:srgbClr val="FF0000"/>
                </a:solidFill>
              </a:rPr>
              <a:t>features (&gt;100 or 0).</a:t>
            </a:r>
          </a:p>
        </p:txBody>
      </p:sp>
    </p:spTree>
    <p:extLst>
      <p:ext uri="{BB962C8B-B14F-4D97-AF65-F5344CB8AC3E}">
        <p14:creationId xmlns:p14="http://schemas.microsoft.com/office/powerpoint/2010/main" val="54252422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AE0F-D971-4EC6-AD71-4341E9A18218}"/>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98118F41-5897-432C-9276-2877F6C9CFFE}"/>
              </a:ext>
            </a:extLst>
          </p:cNvPr>
          <p:cNvSpPr>
            <a:spLocks noGrp="1"/>
          </p:cNvSpPr>
          <p:nvPr>
            <p:ph idx="1"/>
          </p:nvPr>
        </p:nvSpPr>
        <p:spPr/>
        <p:txBody>
          <a:bodyPr/>
          <a:lstStyle/>
          <a:p>
            <a:pPr algn="just"/>
            <a:r>
              <a:rPr lang="en-US" sz="2400"/>
              <a:t>There are </a:t>
            </a:r>
            <a:r>
              <a:rPr lang="en-US" sz="2400">
                <a:solidFill>
                  <a:srgbClr val="0066FF"/>
                </a:solidFill>
              </a:rPr>
              <a:t>two important parameters</a:t>
            </a:r>
            <a:r>
              <a:rPr lang="en-US" sz="2400"/>
              <a:t> to the </a:t>
            </a:r>
            <a:r>
              <a:rPr lang="en-US" sz="2400">
                <a:solidFill>
                  <a:srgbClr val="0066FF"/>
                </a:solidFill>
              </a:rPr>
              <a:t>k-NN classifier -</a:t>
            </a:r>
            <a:r>
              <a:rPr lang="en-US" sz="2400"/>
              <a:t> </a:t>
            </a:r>
            <a:r>
              <a:rPr lang="en-US" sz="2400">
                <a:solidFill>
                  <a:srgbClr val="FF0000"/>
                </a:solidFill>
              </a:rPr>
              <a:t>the number of neighbors </a:t>
            </a:r>
            <a:r>
              <a:rPr lang="en-US" sz="2400"/>
              <a:t>and how it measures </a:t>
            </a:r>
            <a:r>
              <a:rPr lang="en-US" sz="2400">
                <a:solidFill>
                  <a:srgbClr val="FF0000"/>
                </a:solidFill>
              </a:rPr>
              <a:t>the distance between points.</a:t>
            </a:r>
          </a:p>
        </p:txBody>
      </p:sp>
    </p:spTree>
    <p:extLst>
      <p:ext uri="{BB962C8B-B14F-4D97-AF65-F5344CB8AC3E}">
        <p14:creationId xmlns:p14="http://schemas.microsoft.com/office/powerpoint/2010/main" val="5219271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5FFA-BD13-4598-AC93-9A1DF55D96F2}"/>
              </a:ext>
            </a:extLst>
          </p:cNvPr>
          <p:cNvSpPr>
            <a:spLocks noGrp="1"/>
          </p:cNvSpPr>
          <p:nvPr>
            <p:ph type="title"/>
          </p:nvPr>
        </p:nvSpPr>
        <p:spPr/>
        <p:txBody>
          <a:bodyPr/>
          <a:lstStyle/>
          <a:p>
            <a:r>
              <a:rPr lang="en-US"/>
              <a:t>MNIST in Keras</a:t>
            </a:r>
          </a:p>
        </p:txBody>
      </p:sp>
      <p:sp>
        <p:nvSpPr>
          <p:cNvPr id="3" name="Content Placeholder 2">
            <a:extLst>
              <a:ext uri="{FF2B5EF4-FFF2-40B4-BE49-F238E27FC236}">
                <a16:creationId xmlns:a16="http://schemas.microsoft.com/office/drawing/2014/main" id="{584B7E82-8F84-4779-BA96-5D7BDE2AD0B7}"/>
              </a:ext>
            </a:extLst>
          </p:cNvPr>
          <p:cNvSpPr>
            <a:spLocks noGrp="1"/>
          </p:cNvSpPr>
          <p:nvPr>
            <p:ph idx="1"/>
          </p:nvPr>
        </p:nvSpPr>
        <p:spPr/>
        <p:txBody>
          <a:bodyPr/>
          <a:lstStyle/>
          <a:p>
            <a:r>
              <a:rPr lang="en-US" sz="2400"/>
              <a:t>Dataset of 60,000 28x28 grayscale images of the 10 digits, along with a test set of 10,000 images.</a:t>
            </a:r>
          </a:p>
          <a:p>
            <a:endParaRPr lang="en-US" sz="2400"/>
          </a:p>
        </p:txBody>
      </p:sp>
      <p:pic>
        <p:nvPicPr>
          <p:cNvPr id="4" name="Picture 3">
            <a:extLst>
              <a:ext uri="{FF2B5EF4-FFF2-40B4-BE49-F238E27FC236}">
                <a16:creationId xmlns:a16="http://schemas.microsoft.com/office/drawing/2014/main" id="{69C8AD0F-2D1B-4617-B7AC-8EEB2939DACE}"/>
              </a:ext>
            </a:extLst>
          </p:cNvPr>
          <p:cNvPicPr>
            <a:picLocks noChangeAspect="1"/>
          </p:cNvPicPr>
          <p:nvPr/>
        </p:nvPicPr>
        <p:blipFill>
          <a:blip r:embed="rId2"/>
          <a:stretch>
            <a:fillRect/>
          </a:stretch>
        </p:blipFill>
        <p:spPr>
          <a:xfrm>
            <a:off x="457200" y="2438399"/>
            <a:ext cx="8134350" cy="3687763"/>
          </a:xfrm>
          <a:prstGeom prst="rect">
            <a:avLst/>
          </a:prstGeom>
        </p:spPr>
      </p:pic>
    </p:spTree>
    <p:extLst>
      <p:ext uri="{BB962C8B-B14F-4D97-AF65-F5344CB8AC3E}">
        <p14:creationId xmlns:p14="http://schemas.microsoft.com/office/powerpoint/2010/main" val="28947529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304-526B-4AEA-8F85-9C9C2919F002}"/>
              </a:ext>
            </a:extLst>
          </p:cNvPr>
          <p:cNvSpPr>
            <a:spLocks noGrp="1"/>
          </p:cNvSpPr>
          <p:nvPr>
            <p:ph type="title"/>
          </p:nvPr>
        </p:nvSpPr>
        <p:spPr/>
        <p:txBody>
          <a:bodyPr/>
          <a:lstStyle/>
          <a:p>
            <a:r>
              <a:rPr lang="en-US"/>
              <a:t>MNIST in Keras</a:t>
            </a:r>
          </a:p>
        </p:txBody>
      </p:sp>
      <p:sp>
        <p:nvSpPr>
          <p:cNvPr id="4" name="Content Placeholder 3">
            <a:extLst>
              <a:ext uri="{FF2B5EF4-FFF2-40B4-BE49-F238E27FC236}">
                <a16:creationId xmlns:a16="http://schemas.microsoft.com/office/drawing/2014/main" id="{250EDB0B-1AE1-4377-8671-4BCE408C1B6F}"/>
              </a:ext>
            </a:extLst>
          </p:cNvPr>
          <p:cNvSpPr>
            <a:spLocks noGrp="1"/>
          </p:cNvSpPr>
          <p:nvPr>
            <p:ph idx="1"/>
          </p:nvPr>
        </p:nvSpPr>
        <p:spPr/>
        <p:txBody>
          <a:bodyPr/>
          <a:lstStyle/>
          <a:p>
            <a:pPr algn="just"/>
            <a:r>
              <a:rPr lang="en-US" sz="2400"/>
              <a:t>Returns:</a:t>
            </a:r>
          </a:p>
          <a:p>
            <a:pPr lvl="1" algn="just"/>
            <a:r>
              <a:rPr lang="en-US" sz="2400"/>
              <a:t>2 tuples:</a:t>
            </a:r>
          </a:p>
          <a:p>
            <a:pPr lvl="2" algn="just"/>
            <a:r>
              <a:rPr lang="en-US"/>
              <a:t>x_train, x_test: uint8 array of grayscale image data with shape (num_samples, 28, 28).</a:t>
            </a:r>
          </a:p>
          <a:p>
            <a:pPr lvl="2" algn="just"/>
            <a:r>
              <a:rPr lang="en-US"/>
              <a:t>y_train, y_test: uint8 array of digit labels (integers in range 0-9) with shape (num_samples).</a:t>
            </a:r>
          </a:p>
          <a:p>
            <a:pPr algn="just"/>
            <a:r>
              <a:rPr lang="en-US" sz="2400"/>
              <a:t>Arguments:</a:t>
            </a:r>
          </a:p>
          <a:p>
            <a:pPr lvl="1" algn="just"/>
            <a:r>
              <a:rPr lang="en-US" sz="2400"/>
              <a:t>path: if you do not have the index file locally (at '~/.keras/datasets/' + path), it will be downloaded to this location.</a:t>
            </a:r>
          </a:p>
        </p:txBody>
      </p:sp>
    </p:spTree>
    <p:extLst>
      <p:ext uri="{BB962C8B-B14F-4D97-AF65-F5344CB8AC3E}">
        <p14:creationId xmlns:p14="http://schemas.microsoft.com/office/powerpoint/2010/main" val="18184606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B378-C13D-4BC1-9E0E-060816A752A4}"/>
              </a:ext>
            </a:extLst>
          </p:cNvPr>
          <p:cNvSpPr>
            <a:spLocks noGrp="1"/>
          </p:cNvSpPr>
          <p:nvPr>
            <p:ph type="title"/>
          </p:nvPr>
        </p:nvSpPr>
        <p:spPr/>
        <p:txBody>
          <a:bodyPr/>
          <a:lstStyle/>
          <a:p>
            <a:r>
              <a:rPr lang="en-US"/>
              <a:t>Python library</a:t>
            </a:r>
          </a:p>
        </p:txBody>
      </p:sp>
      <p:sp>
        <p:nvSpPr>
          <p:cNvPr id="3" name="Content Placeholder 2">
            <a:extLst>
              <a:ext uri="{FF2B5EF4-FFF2-40B4-BE49-F238E27FC236}">
                <a16:creationId xmlns:a16="http://schemas.microsoft.com/office/drawing/2014/main" id="{ED539B59-2A7F-473B-B7E3-0435EB9FAE10}"/>
              </a:ext>
            </a:extLst>
          </p:cNvPr>
          <p:cNvSpPr>
            <a:spLocks noGrp="1"/>
          </p:cNvSpPr>
          <p:nvPr>
            <p:ph idx="1"/>
          </p:nvPr>
        </p:nvSpPr>
        <p:spPr/>
        <p:txBody>
          <a:bodyPr/>
          <a:lstStyle/>
          <a:p>
            <a:pPr algn="just"/>
            <a:r>
              <a:rPr lang="en-US" sz="2400">
                <a:solidFill>
                  <a:srgbClr val="0066FF"/>
                </a:solidFill>
              </a:rPr>
              <a:t>Scikit-learn</a:t>
            </a:r>
            <a:r>
              <a:rPr lang="en-US" sz="2400"/>
              <a:t> is a free machine learning library for Python. It features various algorithms like support vector machine, random forests, and </a:t>
            </a:r>
            <a:r>
              <a:rPr lang="en-US" sz="2400">
                <a:solidFill>
                  <a:srgbClr val="0066FF"/>
                </a:solidFill>
              </a:rPr>
              <a:t>k-neighbours</a:t>
            </a:r>
            <a:r>
              <a:rPr lang="en-US" sz="2400"/>
              <a:t>, and it also supports Python numerical and scientific libraries like </a:t>
            </a:r>
            <a:r>
              <a:rPr lang="en-US" sz="2400">
                <a:solidFill>
                  <a:srgbClr val="0066FF"/>
                </a:solidFill>
              </a:rPr>
              <a:t>NumPy</a:t>
            </a:r>
            <a:r>
              <a:rPr lang="en-US" sz="2400"/>
              <a:t> and </a:t>
            </a:r>
            <a:r>
              <a:rPr lang="en-US" sz="2400">
                <a:solidFill>
                  <a:srgbClr val="0066FF"/>
                </a:solidFill>
              </a:rPr>
              <a:t>SciPy</a:t>
            </a:r>
            <a:r>
              <a:rPr lang="en-US" sz="2400"/>
              <a:t>.</a:t>
            </a:r>
          </a:p>
        </p:txBody>
      </p:sp>
    </p:spTree>
    <p:extLst>
      <p:ext uri="{BB962C8B-B14F-4D97-AF65-F5344CB8AC3E}">
        <p14:creationId xmlns:p14="http://schemas.microsoft.com/office/powerpoint/2010/main" val="30300391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2DB3-D3F2-4349-AF87-8495AD34E19A}"/>
              </a:ext>
            </a:extLst>
          </p:cNvPr>
          <p:cNvSpPr>
            <a:spLocks noGrp="1"/>
          </p:cNvSpPr>
          <p:nvPr>
            <p:ph type="title"/>
          </p:nvPr>
        </p:nvSpPr>
        <p:spPr/>
        <p:txBody>
          <a:bodyPr/>
          <a:lstStyle/>
          <a:p>
            <a:r>
              <a:rPr lang="en-US"/>
              <a:t>KNeighborsClassifier</a:t>
            </a:r>
          </a:p>
        </p:txBody>
      </p:sp>
      <p:sp>
        <p:nvSpPr>
          <p:cNvPr id="3" name="Content Placeholder 2">
            <a:extLst>
              <a:ext uri="{FF2B5EF4-FFF2-40B4-BE49-F238E27FC236}">
                <a16:creationId xmlns:a16="http://schemas.microsoft.com/office/drawing/2014/main" id="{3F768729-A3E2-4C15-A0F5-9F3FFE1A8348}"/>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class sklearn.neighbors.KNeighborsClassifier(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n_neighbors</a:t>
            </a:r>
            <a:r>
              <a:rPr lang="en-US" sz="2400">
                <a:latin typeface="Courier New" panose="02070309020205020404" pitchFamily="49" charset="0"/>
                <a:cs typeface="Courier New" panose="02070309020205020404" pitchFamily="49" charset="0"/>
              </a:rPr>
              <a:t>=5,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weights </a:t>
            </a:r>
            <a:r>
              <a:rPr lang="en-US" sz="2400">
                <a:latin typeface="Courier New" panose="02070309020205020404" pitchFamily="49" charset="0"/>
                <a:cs typeface="Courier New" panose="02070309020205020404" pitchFamily="49" charset="0"/>
              </a:rPr>
              <a:t>= 'uniform',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algorithm </a:t>
            </a:r>
            <a:r>
              <a:rPr lang="en-US" sz="2400">
                <a:latin typeface="Courier New" panose="02070309020205020404" pitchFamily="49" charset="0"/>
                <a:cs typeface="Courier New" panose="02070309020205020404" pitchFamily="49" charset="0"/>
              </a:rPr>
              <a:t>= 'auto',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leaf_size </a:t>
            </a:r>
            <a:r>
              <a:rPr lang="en-US" sz="2400">
                <a:latin typeface="Courier New" panose="02070309020205020404" pitchFamily="49" charset="0"/>
                <a:cs typeface="Courier New" panose="02070309020205020404" pitchFamily="49" charset="0"/>
              </a:rPr>
              <a:t>= 30,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 </a:t>
            </a:r>
            <a:r>
              <a:rPr lang="en-US" sz="2400">
                <a:latin typeface="Courier New" panose="02070309020205020404" pitchFamily="49" charset="0"/>
                <a:cs typeface="Courier New" panose="02070309020205020404" pitchFamily="49" charset="0"/>
              </a:rPr>
              <a:t>= 2,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 </a:t>
            </a:r>
            <a:r>
              <a:rPr lang="en-US" sz="2400">
                <a:latin typeface="Courier New" panose="02070309020205020404" pitchFamily="49" charset="0"/>
                <a:cs typeface="Courier New" panose="02070309020205020404" pitchFamily="49" charset="0"/>
              </a:rPr>
              <a:t>= 'minkowski',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metric_params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n_jobs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**kwargs</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368126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EB6A-045C-4806-8FCA-07922F81D6D6}"/>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BB6C39A8-A74F-4BD0-BD3B-53BAA911528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n_neighbors </a:t>
            </a:r>
            <a:r>
              <a:rPr lang="en-US" sz="2400"/>
              <a:t>: int, optional (</a:t>
            </a:r>
            <a:r>
              <a:rPr lang="en-US" sz="2400">
                <a:solidFill>
                  <a:srgbClr val="FF0000"/>
                </a:solidFill>
              </a:rPr>
              <a:t>default = 5</a:t>
            </a:r>
            <a:r>
              <a:rPr lang="en-US" sz="2400"/>
              <a:t>)</a:t>
            </a:r>
          </a:p>
          <a:p>
            <a:pPr algn="just"/>
            <a:r>
              <a:rPr lang="en-US" sz="2400"/>
              <a:t>Number of neighbors to use by default for kneighbors queries.</a:t>
            </a:r>
          </a:p>
          <a:p>
            <a:pPr algn="just"/>
            <a:r>
              <a:rPr lang="en-US" sz="2400">
                <a:solidFill>
                  <a:srgbClr val="0066FF"/>
                </a:solidFill>
                <a:latin typeface="Courier New" panose="02070309020205020404" pitchFamily="49" charset="0"/>
                <a:cs typeface="Courier New" panose="02070309020205020404" pitchFamily="49" charset="0"/>
              </a:rPr>
              <a:t>algorithm</a:t>
            </a:r>
            <a:r>
              <a:rPr lang="en-US" sz="2400">
                <a:cs typeface="Courier New" panose="02070309020205020404" pitchFamily="49" charset="0"/>
              </a:rPr>
              <a:t> </a:t>
            </a:r>
            <a:r>
              <a:rPr lang="en-US" sz="2400"/>
              <a:t>: {'auto', 'ball_tree', 'kd_tree', 'brute’}</a:t>
            </a:r>
          </a:p>
          <a:p>
            <a:pPr lvl="1" algn="just"/>
            <a:r>
              <a:rPr lang="en-US" sz="2400"/>
              <a:t> Algorithm used to compute the nearest neighbors:</a:t>
            </a:r>
          </a:p>
          <a:p>
            <a:pPr lvl="2" algn="just"/>
            <a:r>
              <a:rPr lang="en-US">
                <a:solidFill>
                  <a:srgbClr val="0066FF"/>
                </a:solidFill>
              </a:rPr>
              <a:t>'ball_tree' </a:t>
            </a:r>
            <a:r>
              <a:rPr lang="en-US"/>
              <a:t>will use </a:t>
            </a:r>
            <a:r>
              <a:rPr lang="en-US">
                <a:solidFill>
                  <a:srgbClr val="0066FF"/>
                </a:solidFill>
              </a:rPr>
              <a:t>BallTree</a:t>
            </a:r>
          </a:p>
          <a:p>
            <a:pPr lvl="2" algn="just"/>
            <a:r>
              <a:rPr lang="en-US">
                <a:solidFill>
                  <a:srgbClr val="0066FF"/>
                </a:solidFill>
              </a:rPr>
              <a:t>'kd_tree' </a:t>
            </a:r>
            <a:r>
              <a:rPr lang="en-US"/>
              <a:t>will use </a:t>
            </a:r>
            <a:r>
              <a:rPr lang="en-US">
                <a:solidFill>
                  <a:srgbClr val="0066FF"/>
                </a:solidFill>
              </a:rPr>
              <a:t>KDTree</a:t>
            </a:r>
          </a:p>
          <a:p>
            <a:pPr lvl="2" algn="just"/>
            <a:r>
              <a:rPr lang="en-US">
                <a:solidFill>
                  <a:srgbClr val="0066FF"/>
                </a:solidFill>
              </a:rPr>
              <a:t>'brute' </a:t>
            </a:r>
            <a:r>
              <a:rPr lang="en-US"/>
              <a:t>will use a brute-force search.</a:t>
            </a:r>
          </a:p>
          <a:p>
            <a:pPr lvl="2" algn="just"/>
            <a:r>
              <a:rPr lang="en-US">
                <a:solidFill>
                  <a:srgbClr val="0066FF"/>
                </a:solidFill>
              </a:rPr>
              <a:t>'auto' </a:t>
            </a:r>
            <a:r>
              <a:rPr lang="en-US"/>
              <a:t>will attempt to decide the most appropriate algorithm based on the values passed to fit method.</a:t>
            </a:r>
          </a:p>
          <a:p>
            <a:pPr lvl="1" algn="just"/>
            <a:endParaRPr lang="en-US" sz="2400"/>
          </a:p>
        </p:txBody>
      </p:sp>
    </p:spTree>
    <p:extLst>
      <p:ext uri="{BB962C8B-B14F-4D97-AF65-F5344CB8AC3E}">
        <p14:creationId xmlns:p14="http://schemas.microsoft.com/office/powerpoint/2010/main" val="26802596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C56F-F822-4E22-852C-F1F616B45A4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16F126E8-3DDA-4344-871E-3C9AD43074E9}"/>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weights </a:t>
            </a:r>
            <a:r>
              <a:rPr lang="en-US" sz="2400"/>
              <a:t>: str or callable, optional (</a:t>
            </a:r>
            <a:r>
              <a:rPr lang="en-US" sz="2400">
                <a:solidFill>
                  <a:srgbClr val="0066FF"/>
                </a:solidFill>
              </a:rPr>
              <a:t>default = 'uniform'</a:t>
            </a:r>
            <a:r>
              <a:rPr lang="en-US" sz="2400"/>
              <a:t>)</a:t>
            </a:r>
          </a:p>
          <a:p>
            <a:pPr algn="just"/>
            <a:r>
              <a:rPr lang="en-US" sz="2400"/>
              <a:t>weight function used in prediction. Possible values:</a:t>
            </a:r>
          </a:p>
          <a:p>
            <a:pPr lvl="1" algn="just"/>
            <a:r>
              <a:rPr lang="en-US" sz="2400">
                <a:solidFill>
                  <a:srgbClr val="0066FF"/>
                </a:solidFill>
              </a:rPr>
              <a:t>'uniform'</a:t>
            </a:r>
            <a:r>
              <a:rPr lang="en-US" sz="2400"/>
              <a:t> : uniform weights. All points in each neighborhood are weighted equally.</a:t>
            </a:r>
          </a:p>
          <a:p>
            <a:pPr lvl="1" algn="just"/>
            <a:r>
              <a:rPr lang="en-US" sz="2400">
                <a:solidFill>
                  <a:srgbClr val="0066FF"/>
                </a:solidFill>
              </a:rPr>
              <a:t>'distance' </a:t>
            </a:r>
            <a:r>
              <a:rPr lang="en-US" sz="2400"/>
              <a:t>: weight points by the inverse of their distance. in this case, closer neighbors of a query point will have a greater influence than neighbors which are further away.</a:t>
            </a:r>
          </a:p>
          <a:p>
            <a:pPr lvl="1" algn="just"/>
            <a:r>
              <a:rPr lang="en-US" sz="2400">
                <a:solidFill>
                  <a:srgbClr val="0066FF"/>
                </a:solidFill>
              </a:rPr>
              <a:t>[callable] </a:t>
            </a:r>
            <a:r>
              <a:rPr lang="en-US" sz="2400"/>
              <a:t>: a user-defined function which accepts an array of distances, and returns an array of the same shape containing the weights.</a:t>
            </a:r>
          </a:p>
        </p:txBody>
      </p:sp>
    </p:spTree>
    <p:extLst>
      <p:ext uri="{BB962C8B-B14F-4D97-AF65-F5344CB8AC3E}">
        <p14:creationId xmlns:p14="http://schemas.microsoft.com/office/powerpoint/2010/main" val="41083380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BB77-495E-44D9-AD1B-88BE25CD504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F8C38952-7D8B-4D1D-BE96-4593EFA7015F}"/>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leaf_size </a:t>
            </a:r>
            <a:r>
              <a:rPr lang="en-US" sz="2400"/>
              <a:t>: int, optional (</a:t>
            </a:r>
            <a:r>
              <a:rPr lang="en-US" sz="2400">
                <a:solidFill>
                  <a:srgbClr val="0066FF"/>
                </a:solidFill>
              </a:rPr>
              <a:t>default = 30</a:t>
            </a:r>
            <a:r>
              <a:rPr lang="en-US" sz="2400"/>
              <a:t>)</a:t>
            </a:r>
          </a:p>
          <a:p>
            <a:pPr algn="just"/>
            <a:r>
              <a:rPr lang="en-US" sz="2400"/>
              <a:t>Leaf size passed to BallTree or KDTree. This can affect the speed of the construction and query, as well as the memory required to store the tree. The optimal value depends on the nature of the problem.</a:t>
            </a:r>
          </a:p>
          <a:p>
            <a:pPr algn="just"/>
            <a:endParaRPr lang="en-US" sz="2400"/>
          </a:p>
          <a:p>
            <a:pPr algn="just"/>
            <a:endParaRPr lang="en-US" sz="2400"/>
          </a:p>
          <a:p>
            <a:pPr algn="just"/>
            <a:endParaRPr lang="en-US" sz="2400"/>
          </a:p>
        </p:txBody>
      </p:sp>
    </p:spTree>
    <p:extLst>
      <p:ext uri="{BB962C8B-B14F-4D97-AF65-F5344CB8AC3E}">
        <p14:creationId xmlns:p14="http://schemas.microsoft.com/office/powerpoint/2010/main" val="1316227237"/>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4144</TotalTime>
  <Words>704</Words>
  <Application>Microsoft Office PowerPoint</Application>
  <PresentationFormat>On-screen Show (4:3)</PresentationFormat>
  <Paragraphs>84</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Cambria Math</vt:lpstr>
      <vt:lpstr>Courier New</vt:lpstr>
      <vt:lpstr>Default Design</vt:lpstr>
      <vt:lpstr>HANDWRITTEN DIGIT IDENTIFICATION</vt:lpstr>
      <vt:lpstr>DataSet Characteristics</vt:lpstr>
      <vt:lpstr>MNIST in Keras</vt:lpstr>
      <vt:lpstr>MNIST in Keras</vt:lpstr>
      <vt:lpstr>Python library</vt:lpstr>
      <vt:lpstr>KNeighborsClassifier</vt:lpstr>
      <vt:lpstr>Parameters</vt:lpstr>
      <vt:lpstr>Parameters</vt:lpstr>
      <vt:lpstr>Parameters</vt:lpstr>
      <vt:lpstr>Parameters</vt:lpstr>
      <vt:lpstr>Parameters</vt:lpstr>
      <vt:lpstr>Parameters</vt:lpstr>
      <vt:lpstr>Supervised Model</vt:lpstr>
      <vt:lpstr>Model</vt:lpstr>
      <vt:lpstr>Example</vt:lpstr>
      <vt:lpstr>Classification</vt:lpstr>
      <vt:lpstr>Classification</vt:lpstr>
      <vt:lpstr>Cosine Similarity</vt:lpstr>
      <vt:lpstr>Cosine similarity</vt:lpstr>
      <vt:lpstr>Accuracy</vt:lpstr>
      <vt:lpstr>Accuracy</vt:lpstr>
      <vt:lpstr>Predict</vt:lpstr>
      <vt:lpstr>Conclusion</vt:lpstr>
      <vt:lpstr>Conclusion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Ho Thai Ngoc</cp:lastModifiedBy>
  <cp:revision>814</cp:revision>
  <cp:lastPrinted>2013-08-30T01:32:34Z</cp:lastPrinted>
  <dcterms:created xsi:type="dcterms:W3CDTF">2008-06-14T04:13:27Z</dcterms:created>
  <dcterms:modified xsi:type="dcterms:W3CDTF">2019-03-19T16:27:45Z</dcterms:modified>
</cp:coreProperties>
</file>