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7" r:id="rId3"/>
    <p:sldId id="263" r:id="rId4"/>
    <p:sldId id="258" r:id="rId5"/>
    <p:sldId id="259" r:id="rId6"/>
    <p:sldId id="267" r:id="rId7"/>
    <p:sldId id="278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66" r:id="rId17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216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3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 mizrahi" userId="df08e4951b0da910" providerId="LiveId" clId="{7C48F187-4579-423D-B96D-B71A717BDD42}"/>
    <pc:docChg chg="custSel addSld delSld modSld sldOrd">
      <pc:chgData name="ran mizrahi" userId="df08e4951b0da910" providerId="LiveId" clId="{7C48F187-4579-423D-B96D-B71A717BDD42}" dt="2023-01-19T09:46:00.748" v="112"/>
      <pc:docMkLst>
        <pc:docMk/>
      </pc:docMkLst>
      <pc:sldChg chg="del">
        <pc:chgData name="ran mizrahi" userId="df08e4951b0da910" providerId="LiveId" clId="{7C48F187-4579-423D-B96D-B71A717BDD42}" dt="2023-01-19T09:41:12.838" v="2" actId="2696"/>
        <pc:sldMkLst>
          <pc:docMk/>
          <pc:sldMk cId="2396544352" sldId="265"/>
        </pc:sldMkLst>
      </pc:sldChg>
      <pc:sldChg chg="del">
        <pc:chgData name="ran mizrahi" userId="df08e4951b0da910" providerId="LiveId" clId="{7C48F187-4579-423D-B96D-B71A717BDD42}" dt="2023-01-19T09:36:45.691" v="0" actId="2696"/>
        <pc:sldMkLst>
          <pc:docMk/>
          <pc:sldMk cId="2415795844" sldId="275"/>
        </pc:sldMkLst>
      </pc:sldChg>
      <pc:sldChg chg="modSp mod">
        <pc:chgData name="ran mizrahi" userId="df08e4951b0da910" providerId="LiveId" clId="{7C48F187-4579-423D-B96D-B71A717BDD42}" dt="2023-01-19T09:39:24.853" v="1" actId="122"/>
        <pc:sldMkLst>
          <pc:docMk/>
          <pc:sldMk cId="3435356661" sldId="277"/>
        </pc:sldMkLst>
        <pc:spChg chg="mod">
          <ac:chgData name="ran mizrahi" userId="df08e4951b0da910" providerId="LiveId" clId="{7C48F187-4579-423D-B96D-B71A717BDD42}" dt="2023-01-19T09:39:24.853" v="1" actId="122"/>
          <ac:spMkLst>
            <pc:docMk/>
            <pc:sldMk cId="3435356661" sldId="277"/>
            <ac:spMk id="3" creationId="{00000000-0000-0000-0000-000000000000}"/>
          </ac:spMkLst>
        </pc:spChg>
      </pc:sldChg>
      <pc:sldChg chg="addSp delSp modSp add mod ord">
        <pc:chgData name="ran mizrahi" userId="df08e4951b0da910" providerId="LiveId" clId="{7C48F187-4579-423D-B96D-B71A717BDD42}" dt="2023-01-19T09:46:00.748" v="112"/>
        <pc:sldMkLst>
          <pc:docMk/>
          <pc:sldMk cId="3123404446" sldId="278"/>
        </pc:sldMkLst>
        <pc:spChg chg="mod">
          <ac:chgData name="ran mizrahi" userId="df08e4951b0da910" providerId="LiveId" clId="{7C48F187-4579-423D-B96D-B71A717BDD42}" dt="2023-01-19T09:43:11.370" v="110" actId="20577"/>
          <ac:spMkLst>
            <pc:docMk/>
            <pc:sldMk cId="3123404446" sldId="278"/>
            <ac:spMk id="3" creationId="{00000000-0000-0000-0000-000000000000}"/>
          </ac:spMkLst>
        </pc:spChg>
        <pc:picChg chg="del">
          <ac:chgData name="ran mizrahi" userId="df08e4951b0da910" providerId="LiveId" clId="{7C48F187-4579-423D-B96D-B71A717BDD42}" dt="2023-01-19T09:41:34.728" v="4" actId="478"/>
          <ac:picMkLst>
            <pc:docMk/>
            <pc:sldMk cId="3123404446" sldId="278"/>
            <ac:picMk id="5" creationId="{CCD72319-DAF3-968F-6DB7-A46AF475B96A}"/>
          </ac:picMkLst>
        </pc:picChg>
        <pc:picChg chg="add mod">
          <ac:chgData name="ran mizrahi" userId="df08e4951b0da910" providerId="LiveId" clId="{7C48F187-4579-423D-B96D-B71A717BDD42}" dt="2023-01-19T09:43:10.093" v="109" actId="14100"/>
          <ac:picMkLst>
            <pc:docMk/>
            <pc:sldMk cId="3123404446" sldId="278"/>
            <ac:picMk id="1026" creationId="{C2B3D41A-E344-DF66-EBCB-E8A1BFE9CD9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1"/>
        <a:lstStyle/>
        <a:p>
          <a:pPr rtl="1"/>
          <a:endParaRPr lang="en-US"/>
        </a:p>
      </dgm:t>
    </dgm:pt>
    <dgm:pt modelId="{5F712884-449D-4DB5-9953-28B7C76B95EA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שלב 1</a:t>
          </a:r>
        </a:p>
      </dgm:t>
    </dgm:pt>
    <dgm:pt modelId="{959B81DB-0329-4043-A334-D05EB5160B66}" type="parTrans" cxnId="{5BBBD0A9-97DA-480E-AD44-1947C76CE5E6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5FE175-6B6D-4195-A86F-6DFA96778160}" type="sibTrans" cxnId="{5BBBD0A9-97DA-480E-AD44-1947C76CE5E6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06DC45-D510-48CC-B9DC-C19564791119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הרכשת נתונים </a:t>
          </a:r>
        </a:p>
      </dgm:t>
    </dgm:pt>
    <dgm:pt modelId="{65F5C7C6-EB25-442A-AB0B-B47F97609474}" type="parTrans" cxnId="{55246683-0A80-455D-B6B5-2B2736293CF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AB7263-DC38-4830-9C45-C1403EA8E20B}" type="sibTrans" cxnId="{55246683-0A80-455D-B6B5-2B2736293CF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1C2CD8-7E8A-4682-8B5A-A510268B34AC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שלב 2</a:t>
          </a:r>
        </a:p>
      </dgm:t>
    </dgm:pt>
    <dgm:pt modelId="{1185AE54-EDEE-4D55-93F6-F7D354ED7C11}" type="parTrans" cxnId="{D95BF8C4-EEA0-4AAE-8693-AFAC7500B286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467A3A-2B78-4CDD-91C9-D96452997227}" type="sibTrans" cxnId="{D95BF8C4-EEA0-4AAE-8693-AFAC7500B286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1FE966-0BB0-47ED-84B3-EC7AB055925F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טיפול ראשוני  בנתונים</a:t>
          </a:r>
        </a:p>
      </dgm:t>
    </dgm:pt>
    <dgm:pt modelId="{FB956851-3BB2-4FF1-A9D6-4692FA0EFDCA}" type="parTrans" cxnId="{7A81218D-5146-40F9-9731-5BD21503537E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1C3CE2-0F23-433C-85CA-9D194AAC5E20}" type="sibTrans" cxnId="{7A81218D-5146-40F9-9731-5BD21503537E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2DF88C-35A0-4E30-A3E4-E002DC34F521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שלב 3</a:t>
          </a:r>
        </a:p>
      </dgm:t>
    </dgm:pt>
    <dgm:pt modelId="{9BB88C43-2261-4EC7-A70D-463964685938}" type="parTrans" cxnId="{63D5015B-3865-4A4B-AEB1-FBEF0DE71B9A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FC88DE-E0F0-4976-9B83-58EADA7CE300}" type="sibTrans" cxnId="{63D5015B-3865-4A4B-AEB1-FBEF0DE71B9A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9FD532-8B13-446E-B6A3-59BDF574BCA8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ויזואליזציה+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79FA23-5F3F-4F7D-B4AC-A9C282166E18}" type="parTrans" cxnId="{D998B319-C072-4BF0-B5CB-2075DB30B691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1B32A6E-6E91-4EAA-96F6-92A0035B120A}" type="sibTrans" cxnId="{D998B319-C072-4BF0-B5CB-2075DB30B691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5961DD5-682B-4D21-A827-30C64679BB5F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שלב 4</a:t>
          </a:r>
        </a:p>
      </dgm:t>
    </dgm:pt>
    <dgm:pt modelId="{75D73089-01C8-4BC0-90ED-CA9D1B8E3ADF}" type="parTrans" cxnId="{73708078-FDBA-43F4-96AB-FB14C4C2602F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7ED3B0-10D1-4E2F-8BA0-8D58C22A94D0}" type="sibTrans" cxnId="{73708078-FDBA-43F4-96AB-FB14C4C2602F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DB7378-4256-4528-8672-DEEF82828E57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למידת מכונה</a:t>
          </a:r>
        </a:p>
      </dgm:t>
    </dgm:pt>
    <dgm:pt modelId="{97CEFC59-E261-4652-BC13-D71B45B5EC50}" type="parTrans" cxnId="{2A4D48E1-6639-4AC8-ABBF-C8A0D045AFB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054105-F7A3-4CAE-89E2-0979360A932C}" type="sibTrans" cxnId="{2A4D48E1-6639-4AC8-ABBF-C8A0D045AFB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DA8874-3378-4BF7-846A-D084CF96D625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טיוב נתונים</a:t>
          </a:r>
        </a:p>
      </dgm:t>
    </dgm:pt>
    <dgm:pt modelId="{63005D0F-7AB5-470D-947E-F77CDF12D3B2}" type="parTrans" cxnId="{225E91A1-DD8E-4BCF-811A-E3BC5A81491A}">
      <dgm:prSet/>
      <dgm:spPr/>
    </dgm:pt>
    <dgm:pt modelId="{93536C2A-934F-4B41-8502-A349A9AA4469}" type="sibTrans" cxnId="{225E91A1-DD8E-4BCF-811A-E3BC5A81491A}">
      <dgm:prSet/>
      <dgm:spPr/>
    </dgm:pt>
    <dgm:pt modelId="{A8D65201-F2CB-4D32-9BB8-87FD33E031FE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מסקנות</a:t>
          </a:r>
        </a:p>
      </dgm:t>
    </dgm:pt>
    <dgm:pt modelId="{38094B45-79CB-4BA1-A76A-28270B936657}" type="parTrans" cxnId="{C9DCACDD-2C41-415E-BAA3-DF5658006E19}">
      <dgm:prSet/>
      <dgm:spPr/>
    </dgm:pt>
    <dgm:pt modelId="{FD211BDF-95A8-4609-BE17-D389220D77E7}" type="sibTrans" cxnId="{C9DCACDD-2C41-415E-BAA3-DF5658006E19}">
      <dgm:prSet/>
      <dgm:spPr/>
    </dgm:pt>
    <dgm:pt modelId="{FDB6D5C0-0ED5-4B9D-9E48-126ED2C433C3}" type="pres">
      <dgm:prSet presAssocID="{CADE50C9-6A62-45AC-AF42-A90DC46A3209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225E91A1-DD8E-4BCF-811A-E3BC5A81491A}" srcId="{DC2DF88C-35A0-4E30-A3E4-E002DC34F521}" destId="{F0DA8874-3378-4BF7-846A-D084CF96D625}" srcOrd="1" destOrd="0" parTransId="{63005D0F-7AB5-470D-947E-F77CDF12D3B2}" sibTransId="{93536C2A-934F-4B41-8502-A349A9AA4469}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9F4DDCC-9EDC-44E5-8066-70D3233F5789}" type="presOf" srcId="{F0DA8874-3378-4BF7-846A-D084CF96D625}" destId="{1526152F-906E-4121-A143-DD130A011105}" srcOrd="0" destOrd="1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C9DCACDD-2C41-415E-BAA3-DF5658006E19}" srcId="{F5961DD5-682B-4D21-A827-30C64679BB5F}" destId="{A8D65201-F2CB-4D32-9BB8-87FD33E031FE}" srcOrd="1" destOrd="0" parTransId="{38094B45-79CB-4BA1-A76A-28270B936657}" sibTransId="{FD211BDF-95A8-4609-BE17-D389220D77E7}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15774CF9-679F-4CF8-99DF-D77430AE323B}" type="presOf" srcId="{A8D65201-F2CB-4D32-9BB8-87FD33E031FE}" destId="{893E387F-15C0-4F86-BCD4-13F52E420B46}" srcOrd="0" destOrd="1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8347561" y="1624049"/>
          <a:ext cx="1669286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rtlCol="1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שלב 1</a:t>
          </a:r>
        </a:p>
      </dsp:txBody>
      <dsp:txXfrm>
        <a:off x="8387784" y="1624049"/>
        <a:ext cx="1669286" cy="403200"/>
      </dsp:txXfrm>
    </dsp:sp>
    <dsp:sp modelId="{9AFA4903-C1AC-4872-B8FC-33B461DA35FC}">
      <dsp:nvSpPr>
        <dsp:cNvPr id="0" name=""/>
        <dsp:cNvSpPr/>
      </dsp:nvSpPr>
      <dsp:spPr>
        <a:xfrm>
          <a:off x="8045882" y="2027250"/>
          <a:ext cx="1669286" cy="806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rtlCol="1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הרכשת נתונים </a:t>
          </a:r>
        </a:p>
      </dsp:txBody>
      <dsp:txXfrm>
        <a:off x="8069501" y="2050869"/>
        <a:ext cx="1622048" cy="759162"/>
      </dsp:txXfrm>
    </dsp:sp>
    <dsp:sp modelId="{B4B2D37A-6F50-4E0F-B305-9EB4D512D773}">
      <dsp:nvSpPr>
        <dsp:cNvPr id="0" name=""/>
        <dsp:cNvSpPr/>
      </dsp:nvSpPr>
      <dsp:spPr>
        <a:xfrm rot="10800000">
          <a:off x="7598244" y="16178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1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1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7722925" y="17009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5666042" y="1624049"/>
          <a:ext cx="1669286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rtlCol="1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שלב 2</a:t>
          </a:r>
        </a:p>
      </dsp:txBody>
      <dsp:txXfrm>
        <a:off x="5706266" y="1624049"/>
        <a:ext cx="1669286" cy="403200"/>
      </dsp:txXfrm>
    </dsp:sp>
    <dsp:sp modelId="{032BAEB6-0FB1-4780-AF60-2EFB8C965C77}">
      <dsp:nvSpPr>
        <dsp:cNvPr id="0" name=""/>
        <dsp:cNvSpPr/>
      </dsp:nvSpPr>
      <dsp:spPr>
        <a:xfrm>
          <a:off x="5364364" y="2027250"/>
          <a:ext cx="1669286" cy="806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rtlCol="1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טיפול ראשוני  בנתונים</a:t>
          </a:r>
        </a:p>
      </dsp:txBody>
      <dsp:txXfrm>
        <a:off x="5387983" y="2050869"/>
        <a:ext cx="1622048" cy="759162"/>
      </dsp:txXfrm>
    </dsp:sp>
    <dsp:sp modelId="{84DC82A2-8D59-472B-BE22-46F053C16CD5}">
      <dsp:nvSpPr>
        <dsp:cNvPr id="0" name=""/>
        <dsp:cNvSpPr/>
      </dsp:nvSpPr>
      <dsp:spPr>
        <a:xfrm rot="10800000">
          <a:off x="4916726" y="16178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1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1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5041407" y="17009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2984524" y="1624049"/>
          <a:ext cx="1669286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rtlCol="1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שלב 3</a:t>
          </a:r>
        </a:p>
      </dsp:txBody>
      <dsp:txXfrm>
        <a:off x="3024748" y="1624049"/>
        <a:ext cx="1669286" cy="403200"/>
      </dsp:txXfrm>
    </dsp:sp>
    <dsp:sp modelId="{1526152F-906E-4121-A143-DD130A011105}">
      <dsp:nvSpPr>
        <dsp:cNvPr id="0" name=""/>
        <dsp:cNvSpPr/>
      </dsp:nvSpPr>
      <dsp:spPr>
        <a:xfrm>
          <a:off x="2682846" y="2027250"/>
          <a:ext cx="1669286" cy="806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rtlCol="1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ויזואליזציה+</a:t>
          </a:r>
          <a:r>
            <a:rPr lang="en-US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endParaRPr lang="he-IL" sz="1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טיוב נתונים</a:t>
          </a:r>
        </a:p>
      </dsp:txBody>
      <dsp:txXfrm>
        <a:off x="2706465" y="2050869"/>
        <a:ext cx="1622048" cy="759162"/>
      </dsp:txXfrm>
    </dsp:sp>
    <dsp:sp modelId="{14AD0DAF-92D3-400A-A4E0-170D0AF84100}">
      <dsp:nvSpPr>
        <dsp:cNvPr id="0" name=""/>
        <dsp:cNvSpPr/>
      </dsp:nvSpPr>
      <dsp:spPr>
        <a:xfrm rot="10800000">
          <a:off x="2235208" y="16178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1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1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10800000">
        <a:off x="2359889" y="17009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303006" y="1624049"/>
          <a:ext cx="1669286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rtlCol="1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שלב 4</a:t>
          </a:r>
        </a:p>
      </dsp:txBody>
      <dsp:txXfrm>
        <a:off x="343230" y="1624049"/>
        <a:ext cx="1669286" cy="403200"/>
      </dsp:txXfrm>
    </dsp:sp>
    <dsp:sp modelId="{893E387F-15C0-4F86-BCD4-13F52E420B46}">
      <dsp:nvSpPr>
        <dsp:cNvPr id="0" name=""/>
        <dsp:cNvSpPr/>
      </dsp:nvSpPr>
      <dsp:spPr>
        <a:xfrm>
          <a:off x="1328" y="2027250"/>
          <a:ext cx="1669286" cy="8064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rtlCol="1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למידת מכונה</a:t>
          </a: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מסקנות</a:t>
          </a:r>
        </a:p>
      </dsp:txBody>
      <dsp:txXfrm>
        <a:off x="24947" y="2050869"/>
        <a:ext cx="1622048" cy="759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E268F63-D40F-4CBC-A4B7-B864144CEA6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כ"ו/טבת/תשפ"ג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5DE4C80B-8910-445E-8D30-7A590951118B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F9648DE-1D76-4EED-A885-3769148CC834}" type="datetime1">
              <a:rPr lang="he-IL" smtClean="0"/>
              <a:t>כ"ו/טבת/תשפ"ג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5D81F1E7-4EFD-4BFF-B438-FCD52FD36B17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זוהי השאלה שהניסוי שלך מספק לה תשובה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7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6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71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8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32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6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זוהי השאלה שהניסוי שלך מספק לה תשובה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2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פרט את כל השלבים ששימשו להשלמת הניסוי שלך.</a:t>
            </a:r>
          </a:p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זכור למספר את השלבים.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0" marR="0" indent="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סכם את המחקר שלך בשלוש עד חמש נקודות.</a:t>
            </a:r>
          </a:p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6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9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2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5D81F1E7-4EFD-4BFF-B438-FCD52FD36B17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 flipH="1"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609600" y="4740333"/>
            <a:ext cx="10972800" cy="1263534"/>
          </a:xfrm>
        </p:spPr>
        <p:txBody>
          <a:bodyPr rtlCol="1" anchor="ctr">
            <a:normAutofit/>
          </a:bodyPr>
          <a:lstStyle>
            <a:lvl1pPr algn="r" rtl="1">
              <a:defRPr sz="5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609600" y="6286500"/>
            <a:ext cx="10972800" cy="4572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8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pic>
        <p:nvPicPr>
          <p:cNvPr id="9" name="תמונה 8" descr="תמונת תקריב של מבחנות מעבדה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066800" y="1714500"/>
            <a:ext cx="10058400" cy="44577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1582401" y="6394450"/>
            <a:ext cx="523875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248025" y="6394450"/>
            <a:ext cx="8134350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4" name="מציין מיקום של תאריך 5"/>
          <p:cNvSpPr>
            <a:spLocks noGrp="1"/>
          </p:cNvSpPr>
          <p:nvPr>
            <p:ph type="dt" sz="half" idx="10"/>
          </p:nvPr>
        </p:nvSpPr>
        <p:spPr>
          <a:xfrm flipH="1">
            <a:off x="381000" y="6394450"/>
            <a:ext cx="2324100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4F6BF54-B592-4300-891F-7210420324D7}" type="datetime1">
              <a:rPr lang="he-IL" smtClean="0"/>
              <a:t>כ"ו/טבת/תשפ"ג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 flipH="1">
            <a:off x="1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>
            <a:off x="2881745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381000" y="685800"/>
            <a:ext cx="2324100" cy="5486399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248026" y="685800"/>
            <a:ext cx="8105775" cy="5486399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1582401" y="6394450"/>
            <a:ext cx="523875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248025" y="6394450"/>
            <a:ext cx="8134350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4" name="מציין מיקום של תאריך 5"/>
          <p:cNvSpPr>
            <a:spLocks noGrp="1"/>
          </p:cNvSpPr>
          <p:nvPr>
            <p:ph type="dt" sz="half" idx="10"/>
          </p:nvPr>
        </p:nvSpPr>
        <p:spPr>
          <a:xfrm flipH="1">
            <a:off x="381000" y="6394450"/>
            <a:ext cx="2324100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286A7C7-069C-4C51-A50A-F14C0AF175B5}" type="datetime1">
              <a:rPr lang="he-IL" smtClean="0"/>
              <a:t>כ"ו/טבת/תשפ"ג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1714500"/>
            <a:ext cx="10058400" cy="44577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1582401" y="6394450"/>
            <a:ext cx="523875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248025" y="6394450"/>
            <a:ext cx="8134350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4" name="מציין מיקום של תאריך 5"/>
          <p:cNvSpPr>
            <a:spLocks noGrp="1"/>
          </p:cNvSpPr>
          <p:nvPr>
            <p:ph type="dt" sz="half" idx="10"/>
          </p:nvPr>
        </p:nvSpPr>
        <p:spPr>
          <a:xfrm flipH="1">
            <a:off x="381000" y="6394450"/>
            <a:ext cx="2324100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A2B6C1-3A1D-46FD-BBA3-D7492F01D4C0}" type="datetime1">
              <a:rPr lang="he-IL" smtClean="0"/>
              <a:t>כ"ו/טבת/תשפ"ג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 flipH="1"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09600" y="3153095"/>
            <a:ext cx="10972800" cy="2286000"/>
          </a:xfrm>
        </p:spPr>
        <p:txBody>
          <a:bodyPr rtlCol="1" anchor="b">
            <a:normAutofit/>
          </a:bodyPr>
          <a:lstStyle>
            <a:lvl1pPr algn="r" rtl="1">
              <a:defRPr sz="5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15950" y="5864054"/>
            <a:ext cx="10972800" cy="450042"/>
          </a:xfrm>
        </p:spPr>
        <p:txBody>
          <a:bodyPr rtlCol="1" anchor="ctr"/>
          <a:lstStyle>
            <a:lvl1pPr marL="0" indent="0" algn="r" rtl="1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373091" y="1714501"/>
            <a:ext cx="4752109" cy="4457700"/>
          </a:xfrm>
        </p:spPr>
        <p:txBody>
          <a:bodyPr rtlCol="1">
            <a:normAutofit/>
          </a:bodyPr>
          <a:lstStyle>
            <a:lvl1pPr algn="r" rtl="1">
              <a:spcBef>
                <a:spcPts val="2000"/>
              </a:spcBef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066800" y="1714501"/>
            <a:ext cx="4752109" cy="4457700"/>
          </a:xfrm>
        </p:spPr>
        <p:txBody>
          <a:bodyPr rtlCol="1">
            <a:normAutofit/>
          </a:bodyPr>
          <a:lstStyle>
            <a:lvl1pPr algn="r" rtl="1">
              <a:spcBef>
                <a:spcPts val="2000"/>
              </a:spcBef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1582401" y="6394450"/>
            <a:ext cx="523875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248025" y="6394450"/>
            <a:ext cx="8134350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381000" y="6394450"/>
            <a:ext cx="2324100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483EC8-570F-42DB-8C03-F216DC0F2B1A}" type="datetime1">
              <a:rPr lang="he-IL" smtClean="0"/>
              <a:t>כ"ו/טבת/תשפ"ג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370320" y="1529541"/>
            <a:ext cx="4754880" cy="811583"/>
          </a:xfrm>
        </p:spPr>
        <p:txBody>
          <a:bodyPr rtlCol="1" anchor="b"/>
          <a:lstStyle>
            <a:lvl1pPr marL="0" indent="0" algn="r" rtl="1">
              <a:lnSpc>
                <a:spcPct val="90000"/>
              </a:lnSpc>
              <a:spcBef>
                <a:spcPts val="0"/>
              </a:spcBef>
              <a:buNone/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370320" y="2484692"/>
            <a:ext cx="4754880" cy="3687508"/>
          </a:xfrm>
        </p:spPr>
        <p:txBody>
          <a:bodyPr rtlCol="1"/>
          <a:lstStyle>
            <a:lvl1pPr algn="r" rtl="1">
              <a:spcBef>
                <a:spcPts val="2000"/>
              </a:spcBef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066800" y="1529541"/>
            <a:ext cx="4754880" cy="811583"/>
          </a:xfrm>
        </p:spPr>
        <p:txBody>
          <a:bodyPr rtlCol="1" anchor="b"/>
          <a:lstStyle>
            <a:lvl1pPr marL="0" indent="0" algn="r" rtl="1">
              <a:lnSpc>
                <a:spcPct val="90000"/>
              </a:lnSpc>
              <a:spcBef>
                <a:spcPts val="0"/>
              </a:spcBef>
              <a:buNone/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066800" y="2484692"/>
            <a:ext cx="4754880" cy="3687508"/>
          </a:xfrm>
        </p:spPr>
        <p:txBody>
          <a:bodyPr rtlCol="1"/>
          <a:lstStyle>
            <a:lvl1pPr algn="r" rtl="1">
              <a:spcBef>
                <a:spcPts val="2000"/>
              </a:spcBef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9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1582401" y="6394450"/>
            <a:ext cx="523875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248025" y="6394450"/>
            <a:ext cx="8134350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תאריך 8"/>
          <p:cNvSpPr>
            <a:spLocks noGrp="1"/>
          </p:cNvSpPr>
          <p:nvPr>
            <p:ph type="dt" sz="half" idx="10"/>
          </p:nvPr>
        </p:nvSpPr>
        <p:spPr>
          <a:xfrm flipH="1">
            <a:off x="381000" y="6394450"/>
            <a:ext cx="2324100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422DC23-4E25-4EAC-901B-DB5047B07111}" type="datetime1">
              <a:rPr lang="he-IL" smtClean="0"/>
              <a:t>כ"ו/טבת/תשפ"ג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5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 flipH="1">
            <a:off x="11582401" y="6394450"/>
            <a:ext cx="523875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248025" y="6394450"/>
            <a:ext cx="8134350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5"/>
          <p:cNvSpPr>
            <a:spLocks noGrp="1"/>
          </p:cNvSpPr>
          <p:nvPr>
            <p:ph type="dt" sz="half" idx="10"/>
          </p:nvPr>
        </p:nvSpPr>
        <p:spPr>
          <a:xfrm flipH="1">
            <a:off x="381000" y="6394450"/>
            <a:ext cx="2324100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A3B620-5A73-43A3-8062-439B5EEBE491}" type="datetime1">
              <a:rPr lang="he-IL" smtClean="0"/>
              <a:t>כ"ו/טבת/תשפ"ג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 flipH="1">
            <a:off x="11582401" y="6394450"/>
            <a:ext cx="523875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248025" y="6394450"/>
            <a:ext cx="8134350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381000" y="6394450"/>
            <a:ext cx="2324100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98256747-1CDE-4683-A493-5A0C092054DE}" type="datetime1">
              <a:rPr lang="he-IL" smtClean="0"/>
              <a:t>כ"ו/טבת/תשפ"ג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 bwMode="ltGray">
          <a:xfrm flipH="1">
            <a:off x="792480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מחבר ישר 8"/>
          <p:cNvCxnSpPr>
            <a:cxnSpLocks/>
          </p:cNvCxnSpPr>
          <p:nvPr/>
        </p:nvCxnSpPr>
        <p:spPr>
          <a:xfrm>
            <a:off x="7924799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05319" y="465512"/>
            <a:ext cx="3506162" cy="1600200"/>
          </a:xfrm>
        </p:spPr>
        <p:txBody>
          <a:bodyPr rtlCol="1" anchor="t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8305319" y="3746500"/>
            <a:ext cx="3506162" cy="24257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44500" y="465513"/>
            <a:ext cx="7048500" cy="5935287"/>
          </a:xfrm>
        </p:spPr>
        <p:txBody>
          <a:bodyPr rtlCol="1">
            <a:normAutofit/>
          </a:bodyPr>
          <a:lstStyle>
            <a:lvl1pPr algn="r" rtl="1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 flipH="1">
            <a:off x="792480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מחבר ישר 8"/>
          <p:cNvCxnSpPr>
            <a:cxnSpLocks/>
          </p:cNvCxnSpPr>
          <p:nvPr/>
        </p:nvCxnSpPr>
        <p:spPr>
          <a:xfrm>
            <a:off x="7924799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05800" y="466344"/>
            <a:ext cx="3502152" cy="1600200"/>
          </a:xfrm>
        </p:spPr>
        <p:txBody>
          <a:bodyPr rtlCol="1" anchor="t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8305800" y="3749040"/>
            <a:ext cx="3502152" cy="242316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0" y="0"/>
            <a:ext cx="7882128" cy="6858000"/>
          </a:xfrm>
        </p:spPr>
        <p:txBody>
          <a:bodyPr tIns="731520" rtlCol="1">
            <a:normAutofit/>
          </a:bodyPr>
          <a:lstStyle>
            <a:lvl1pPr marL="0" indent="0" algn="ctr" rtl="1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 flipH="1"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 bwMode="auto">
          <a:xfrm flipH="1"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cxnSp>
        <p:nvCxnSpPr>
          <p:cNvPr id="9" name="מחבר ישר 8"/>
          <p:cNvCxnSpPr>
            <a:cxnSpLocks/>
          </p:cNvCxnSpPr>
          <p:nvPr/>
        </p:nvCxnSpPr>
        <p:spPr>
          <a:xfrm flipH="1"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1582401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2480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3810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7931546-D4DE-4F04-BF0D-6ECCDC6A3BD5}" type="datetime1">
              <a:rPr lang="he-IL" smtClean="0"/>
              <a:t>כ"ו/טבת/תשפ"ג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74320" algn="r" defTabSz="914400" rtl="1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94360" indent="-274320" algn="r" defTabSz="914400" rtl="1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68680" indent="-228600" algn="r" defTabSz="914400" rtl="1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188720" indent="-228600" algn="r" defTabSz="914400" rtl="1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417320" indent="-228600" algn="r" defTabSz="914400" rtl="1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45920" indent="-228600" algn="r" defTabSz="914400" rtl="1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r" defTabSz="914400" rtl="1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r" defTabSz="914400" rtl="1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r" defTabSz="914400" rtl="1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fermarkt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minsid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0 Top Predictive Analytics Tools to Know | Built In">
            <a:extLst>
              <a:ext uri="{FF2B5EF4-FFF2-40B4-BE49-F238E27FC236}">
                <a16:creationId xmlns:a16="http://schemas.microsoft.com/office/drawing/2014/main" id="{0C244854-5502-3060-9654-0397DF1E1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22186"/>
            <a:ext cx="12125325" cy="50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42937" y="508172"/>
            <a:ext cx="10972800" cy="2286000"/>
          </a:xfrm>
        </p:spPr>
        <p:txBody>
          <a:bodyPr rtlCol="1"/>
          <a:lstStyle/>
          <a:p>
            <a:pPr algn="ctr" rtl="1"/>
            <a:r>
              <a:rPr lang="he-IL" dirty="0" err="1"/>
              <a:t>פרוייקט</a:t>
            </a:r>
            <a:r>
              <a:rPr lang="he-IL" dirty="0"/>
              <a:t> גמר - מבוא למדעי                 הנתונים שיטות וכלים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15950" y="5864054"/>
            <a:ext cx="10972800" cy="450042"/>
          </a:xfrm>
        </p:spPr>
        <p:txBody>
          <a:bodyPr rtlCol="1"/>
          <a:lstStyle/>
          <a:p>
            <a:pPr algn="ctr" rt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Adi Malka &amp; Ran Mizrahi</a:t>
            </a:r>
            <a:endParaRPr lang="he-IL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12259A4-E641-0988-6284-DEF432A13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1" y="838201"/>
            <a:ext cx="274319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/>
              <a:t>EDA </a:t>
            </a:r>
            <a:r>
              <a:rPr lang="he-IL" dirty="0"/>
              <a:t>&amp;</a:t>
            </a:r>
            <a:r>
              <a:rPr lang="en-US" dirty="0"/>
              <a:t> Visualization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71575" y="1695450"/>
            <a:ext cx="10058400" cy="4457700"/>
          </a:xfrm>
        </p:spPr>
        <p:txBody>
          <a:bodyPr rtlCol="1"/>
          <a:lstStyle/>
          <a:p>
            <a:pPr marL="0" indent="0" algn="r" rtl="1">
              <a:buNone/>
            </a:pPr>
            <a:r>
              <a:rPr lang="he-IL" dirty="0"/>
              <a:t>התפלגויות הלאום והמועדון של השחקן ביחס לערכו הממוצע.</a:t>
            </a:r>
          </a:p>
          <a:p>
            <a:pPr marL="0" indent="0" algn="r" rtl="1">
              <a:buNone/>
            </a:pPr>
            <a:r>
              <a:rPr lang="he-IL" dirty="0"/>
              <a:t>ביצענו חלוקה לקטגוריות וטיפול ב</a:t>
            </a:r>
            <a:r>
              <a:rPr lang="en-US" dirty="0"/>
              <a:t>outliers </a:t>
            </a:r>
            <a:r>
              <a:rPr lang="he-IL" dirty="0"/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1C71C35-6269-43EA-583C-FF22CE80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6" y="3924300"/>
            <a:ext cx="3361507" cy="229347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662BA5A-CFCE-F8A1-D5E6-87E52B92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5" y="3924300"/>
            <a:ext cx="3282702" cy="229347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62EAA0A-C0FF-3741-2C34-D4075B9B1468}"/>
              </a:ext>
            </a:extLst>
          </p:cNvPr>
          <p:cNvSpPr txBox="1"/>
          <p:nvPr/>
        </p:nvSpPr>
        <p:spPr>
          <a:xfrm>
            <a:off x="542925" y="3554968"/>
            <a:ext cx="18764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Nation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FBC83A3-EE9C-7F25-D6F4-9CDED50F5BFF}"/>
              </a:ext>
            </a:extLst>
          </p:cNvPr>
          <p:cNvSpPr txBox="1"/>
          <p:nvPr/>
        </p:nvSpPr>
        <p:spPr>
          <a:xfrm>
            <a:off x="4758744" y="3543300"/>
            <a:ext cx="1127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335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/>
              <a:t>EDA </a:t>
            </a:r>
            <a:r>
              <a:rPr lang="he-IL" dirty="0"/>
              <a:t>&amp;</a:t>
            </a:r>
            <a:r>
              <a:rPr lang="en-US" dirty="0"/>
              <a:t> Visualization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71575" y="1695450"/>
            <a:ext cx="10058400" cy="4457700"/>
          </a:xfrm>
        </p:spPr>
        <p:txBody>
          <a:bodyPr rtlCol="1"/>
          <a:lstStyle/>
          <a:p>
            <a:pPr marL="0" indent="0" algn="r" rtl="1">
              <a:buNone/>
            </a:pPr>
            <a:r>
              <a:rPr lang="en-US" dirty="0"/>
              <a:t>Position-Value</a:t>
            </a:r>
          </a:p>
          <a:p>
            <a:pPr marL="0" indent="0" algn="r" rtl="1">
              <a:buNone/>
            </a:pPr>
            <a:r>
              <a:rPr lang="he-IL" dirty="0"/>
              <a:t>התפלגויות עמדת השחקן ביחס לערכו.</a:t>
            </a:r>
          </a:p>
          <a:p>
            <a:pPr marL="0" indent="0" algn="r" rtl="1">
              <a:buNone/>
            </a:pPr>
            <a:r>
              <a:rPr lang="he-IL" dirty="0"/>
              <a:t>חילקנו לקטגוריות לפי קירבת  עמדת השחקן לשער הקבוצה היריבה.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DBA780D-90D4-27AA-7042-8BF83966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4038600"/>
            <a:ext cx="3186113" cy="273051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7246ED0-1B6B-F0C2-7130-39870DD72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4038600"/>
            <a:ext cx="3555758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/>
              <a:t>EDA </a:t>
            </a:r>
            <a:r>
              <a:rPr lang="he-IL" dirty="0"/>
              <a:t>&amp;</a:t>
            </a:r>
            <a:r>
              <a:rPr lang="en-US" dirty="0"/>
              <a:t> Visualization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71575" y="2028824"/>
            <a:ext cx="10058400" cy="4124325"/>
          </a:xfrm>
        </p:spPr>
        <p:txBody>
          <a:bodyPr rtlCol="1"/>
          <a:lstStyle/>
          <a:p>
            <a:pPr marL="0" indent="0" rtl="1">
              <a:buNone/>
            </a:pPr>
            <a:r>
              <a:rPr lang="he-IL" dirty="0"/>
              <a:t>זיהוי והסרת עמודות בעלות </a:t>
            </a:r>
            <a:r>
              <a:rPr lang="he-IL" dirty="0" err="1"/>
              <a:t>קורלצייה</a:t>
            </a:r>
            <a:r>
              <a:rPr lang="he-IL" dirty="0"/>
              <a:t> גבוהה (השארת הרלוונטית יותר)</a:t>
            </a:r>
          </a:p>
          <a:p>
            <a:pPr marL="0" indent="0" rtl="1">
              <a:buNone/>
            </a:pPr>
            <a:r>
              <a:rPr lang="he-IL" dirty="0"/>
              <a:t>ה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he-IL" dirty="0"/>
              <a:t> שלנו בעל המון עמודות ולכן נאלצנו לחלק את מפות החום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85B6C61-82FC-5F50-0AFF-5D5E4D33A7C1}"/>
              </a:ext>
            </a:extLst>
          </p:cNvPr>
          <p:cNvSpPr txBox="1"/>
          <p:nvPr/>
        </p:nvSpPr>
        <p:spPr>
          <a:xfrm>
            <a:off x="3962400" y="1510784"/>
            <a:ext cx="40290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/>
              <a:t>Correlation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4602000-0D88-616D-1715-AA4217E7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114675"/>
            <a:ext cx="3435927" cy="35433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1BB6CC9-303A-8698-AB10-718BD41A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5" y="3114675"/>
            <a:ext cx="3435927" cy="348830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2493C7FB-D631-569F-2F55-C20D1B626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249" y="3114675"/>
            <a:ext cx="3652838" cy="34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 err="1"/>
              <a:t>Conclousion</a:t>
            </a:r>
            <a:r>
              <a:rPr lang="en-US" dirty="0"/>
              <a:t> of EDA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71575" y="2028824"/>
            <a:ext cx="10058400" cy="4124325"/>
          </a:xfrm>
        </p:spPr>
        <p:txBody>
          <a:bodyPr rtlCol="1"/>
          <a:lstStyle/>
          <a:p>
            <a:pPr marL="0" indent="0" rtl="1">
              <a:buNone/>
            </a:pPr>
            <a:r>
              <a:rPr lang="he-IL" dirty="0"/>
              <a:t>בשלב זה הסרנו 12 עמודות .</a:t>
            </a:r>
          </a:p>
          <a:p>
            <a:pPr marL="0" indent="0" rtl="1">
              <a:buNone/>
            </a:pPr>
            <a:r>
              <a:rPr lang="he-IL" dirty="0"/>
              <a:t>טיפלנו בנתונים חריגים </a:t>
            </a:r>
          </a:p>
          <a:p>
            <a:pPr marL="0" indent="0" rtl="1">
              <a:buNone/>
            </a:pPr>
            <a:r>
              <a:rPr lang="he-IL" dirty="0"/>
              <a:t>וביצענו חלוקה לקטגוריות על סמך </a:t>
            </a:r>
          </a:p>
          <a:p>
            <a:pPr marL="0" indent="0" rtl="1">
              <a:buNone/>
            </a:pPr>
            <a:r>
              <a:rPr lang="he-IL" dirty="0"/>
              <a:t>הנתונים.</a:t>
            </a:r>
          </a:p>
          <a:p>
            <a:pPr marL="0" indent="0" rtl="1">
              <a:buNone/>
            </a:pPr>
            <a:endParaRPr lang="he-IL" dirty="0"/>
          </a:p>
          <a:p>
            <a:pPr marL="0" indent="0" rtl="1">
              <a:buNone/>
            </a:pPr>
            <a:r>
              <a:rPr lang="he-IL" dirty="0"/>
              <a:t>טיוב הנתונים-יצרנו משתני סדר והפכנו מלל</a:t>
            </a:r>
          </a:p>
          <a:p>
            <a:pPr marL="0" indent="0" rtl="1">
              <a:buNone/>
            </a:pPr>
            <a:r>
              <a:rPr lang="he-IL" dirty="0"/>
              <a:t>לקטגוריות בצורה מספרים.</a:t>
            </a:r>
          </a:p>
        </p:txBody>
      </p:sp>
      <p:pic>
        <p:nvPicPr>
          <p:cNvPr id="4098" name="Picture 2" descr="Introduction to Exploratory Data Analysis (EDA) in Python">
            <a:extLst>
              <a:ext uri="{FF2B5EF4-FFF2-40B4-BE49-F238E27FC236}">
                <a16:creationId xmlns:a16="http://schemas.microsoft.com/office/drawing/2014/main" id="{963DC0DF-4826-3B29-A423-4184D044C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5568239" cy="36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/>
              <a:t>Machine Learning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71575" y="2028824"/>
            <a:ext cx="10058400" cy="4124325"/>
          </a:xfrm>
        </p:spPr>
        <p:txBody>
          <a:bodyPr rtlCol="1"/>
          <a:lstStyle/>
          <a:p>
            <a:pPr marL="0" indent="0" rtl="1">
              <a:buNone/>
            </a:pPr>
            <a:r>
              <a:rPr lang="he-IL" dirty="0"/>
              <a:t>בעזרת רגרסיה לינארית קיבלנו תוצאה אשר לא מספקת אותנו ולכן בחרנו להשתמש ב</a:t>
            </a:r>
            <a:r>
              <a:rPr lang="en-US" dirty="0"/>
              <a:t>. </a:t>
            </a:r>
            <a:r>
              <a:rPr lang="en-US" dirty="0" err="1"/>
              <a:t>RandomForestRegressor</a:t>
            </a:r>
            <a:endParaRPr lang="he-IL" dirty="0"/>
          </a:p>
          <a:p>
            <a:pPr marL="0" indent="0" rtl="1">
              <a:buNone/>
            </a:pPr>
            <a:r>
              <a:rPr lang="he-IL" dirty="0"/>
              <a:t>בעזרת המודל שבנינו הצלחנו להגיע ל 83% דיוק –תוצאה זו מספקת אותנו.</a:t>
            </a:r>
          </a:p>
          <a:p>
            <a:pPr marL="0" indent="0" rtl="1">
              <a:buNone/>
            </a:pPr>
            <a:endParaRPr lang="he-IL" dirty="0"/>
          </a:p>
        </p:txBody>
      </p:sp>
      <p:pic>
        <p:nvPicPr>
          <p:cNvPr id="5122" name="Picture 2" descr="Random Forest Regression: A Complete Reference - AskPython">
            <a:extLst>
              <a:ext uri="{FF2B5EF4-FFF2-40B4-BE49-F238E27FC236}">
                <a16:creationId xmlns:a16="http://schemas.microsoft.com/office/drawing/2014/main" id="{5A2166F7-FE05-63C8-6A9A-62480E6C1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B065832-5230-7556-E2E1-5FFECAFBB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3468310"/>
            <a:ext cx="5086351" cy="28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/>
              <a:t>Summary and Conclusions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419224" y="1714500"/>
            <a:ext cx="10306050" cy="3428999"/>
          </a:xfrm>
        </p:spPr>
        <p:txBody>
          <a:bodyPr rtlCol="1">
            <a:normAutofit fontScale="85000" lnSpcReduction="20000"/>
          </a:bodyPr>
          <a:lstStyle/>
          <a:p>
            <a:pPr marL="0" indent="0" rtl="1">
              <a:buNone/>
            </a:pPr>
            <a:r>
              <a:rPr lang="he-IL" dirty="0"/>
              <a:t>הגענו למסקנה שאכן ניתן לחזות את ערך השחקן על סמך המשחק בצורה יחסית טובה.</a:t>
            </a:r>
          </a:p>
          <a:p>
            <a:pPr marL="0" indent="0" rtl="1">
              <a:buNone/>
            </a:pPr>
            <a:r>
              <a:rPr lang="he-IL" dirty="0"/>
              <a:t>הגורמים </a:t>
            </a:r>
            <a:r>
              <a:rPr lang="he-IL" dirty="0" err="1"/>
              <a:t>השמפיעים</a:t>
            </a:r>
            <a:r>
              <a:rPr lang="he-IL" dirty="0"/>
              <a:t> ביותר על פי המודל:</a:t>
            </a:r>
          </a:p>
          <a:p>
            <a:pPr marL="0" indent="0" rtl="1">
              <a:buNone/>
            </a:pPr>
            <a:r>
              <a:rPr lang="he-IL" dirty="0"/>
              <a:t>1.דירוג במשחק</a:t>
            </a:r>
          </a:p>
          <a:p>
            <a:pPr marL="0" indent="0" rtl="1">
              <a:buNone/>
            </a:pPr>
            <a:r>
              <a:rPr lang="he-IL" dirty="0"/>
              <a:t>2.גיל השחקן</a:t>
            </a:r>
          </a:p>
          <a:p>
            <a:pPr marL="0" indent="0" rtl="1">
              <a:buNone/>
            </a:pPr>
            <a:r>
              <a:rPr lang="he-IL" dirty="0"/>
              <a:t>3.נתוניו הפיזיים</a:t>
            </a:r>
          </a:p>
          <a:p>
            <a:pPr marL="0" indent="0" rtl="1">
              <a:buNone/>
            </a:pPr>
            <a:r>
              <a:rPr lang="he-IL" dirty="0"/>
              <a:t>4.יכולת ללא </a:t>
            </a:r>
            <a:r>
              <a:rPr lang="he-IL" dirty="0" err="1"/>
              <a:t>כדור+סיומת</a:t>
            </a:r>
            <a:endParaRPr lang="he-IL" dirty="0"/>
          </a:p>
          <a:p>
            <a:pPr marL="0" indent="0" rtl="1">
              <a:buNone/>
            </a:pPr>
            <a:r>
              <a:rPr lang="he-IL" dirty="0"/>
              <a:t>5.קבוצת השחקן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E6ED716-D9BE-A912-4595-865F1DEE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3749675"/>
            <a:ext cx="4528506" cy="29813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ACA0F24-8A38-429B-0215-B8F985DE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1" y="4591050"/>
            <a:ext cx="3089512" cy="215503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3FC8450-920E-496D-A30A-F063537E4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063" y="3272170"/>
            <a:ext cx="1690688" cy="31365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47578AF6-E401-6FB6-CF21-B8047DD4F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944" y="4817266"/>
            <a:ext cx="1304925" cy="3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r" rtl="1"/>
            <a:r>
              <a:rPr lang="he-IL"/>
              <a:t>ביבליוגרפיה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1714500"/>
            <a:ext cx="10058400" cy="4457700"/>
          </a:xfrm>
        </p:spPr>
        <p:txBody>
          <a:bodyPr rtlCol="1"/>
          <a:lstStyle/>
          <a:p>
            <a:pPr algn="r" rtl="1"/>
            <a:r>
              <a:rPr lang="en-US" dirty="0">
                <a:hlinkClick r:id="rId3"/>
              </a:rPr>
              <a:t>https://www.transfermarkt.com/</a:t>
            </a:r>
            <a:endParaRPr lang="he-IL" dirty="0"/>
          </a:p>
          <a:p>
            <a:pPr algn="r" rtl="1"/>
            <a:r>
              <a:rPr lang="en-US" dirty="0">
                <a:hlinkClick r:id="rId4"/>
              </a:rPr>
              <a:t>https://fminside.net/</a:t>
            </a:r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09600" y="3153095"/>
            <a:ext cx="10972800" cy="2286000"/>
          </a:xfrm>
        </p:spPr>
        <p:txBody>
          <a:bodyPr rtlCol="1"/>
          <a:lstStyle/>
          <a:p>
            <a:pPr algn="r" rtl="1"/>
            <a:r>
              <a:rPr lang="he-IL" dirty="0"/>
              <a:t>חיזוי הערך של שחקני כדורגל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15950" y="5864054"/>
            <a:ext cx="10972800" cy="450042"/>
          </a:xfrm>
        </p:spPr>
        <p:txBody>
          <a:bodyPr rtlCol="1"/>
          <a:lstStyle/>
          <a:p>
            <a:pPr algn="ctr" rtl="1"/>
            <a:r>
              <a:rPr lang="he-IL" dirty="0">
                <a:solidFill>
                  <a:schemeClr val="tx1">
                    <a:lumMod val="95000"/>
                  </a:schemeClr>
                </a:solidFill>
              </a:rPr>
              <a:t>האם ניתן לחזות את הערך של שחקן כדורגל על סמך נתוניו במשחק מחשב?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E66C502-49A9-E721-AF32-81E03586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680940"/>
            <a:ext cx="3162300" cy="1290735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C12259A4-E641-0988-6284-DEF432A13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1" y="838201"/>
            <a:ext cx="274319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76FB3B6-0320-C89A-EAFD-78278BC1A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4" y="680940"/>
            <a:ext cx="72580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5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r" rtl="1"/>
            <a:r>
              <a:rPr lang="he-IL" dirty="0"/>
              <a:t>שלבי העבודה :</a:t>
            </a:r>
          </a:p>
        </p:txBody>
      </p:sp>
      <p:graphicFrame>
        <p:nvGraphicFramePr>
          <p:cNvPr id="4" name="מציין מיקום תוכן 2" descr="תהליך הדגשה שמציג ארבע קבוצות המסודרות מימין לשמאל עם תיאורי משימות תחת כל קבוצה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018813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1"/>
            <a:r>
              <a:rPr lang="en-US" dirty="0"/>
              <a:t>Scraping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1714500"/>
            <a:ext cx="10058400" cy="4457700"/>
          </a:xfrm>
        </p:spPr>
        <p:txBody>
          <a:bodyPr rtlCol="1"/>
          <a:lstStyle/>
          <a:p>
            <a:pPr algn="r" rtl="1"/>
            <a:r>
              <a:rPr lang="he-IL" dirty="0"/>
              <a:t>גישה לאתרים שבחרנו</a:t>
            </a:r>
          </a:p>
          <a:p>
            <a:pPr algn="r" rtl="1"/>
            <a:r>
              <a:rPr lang="he-IL" dirty="0"/>
              <a:t>בחירת הרשומות הרצויות עבורנו</a:t>
            </a:r>
          </a:p>
          <a:p>
            <a:pPr algn="r" rtl="1"/>
            <a:r>
              <a:rPr lang="he-IL" dirty="0"/>
              <a:t>הפיכת ה</a:t>
            </a:r>
            <a:r>
              <a:rPr lang="en-US" dirty="0"/>
              <a:t>html</a:t>
            </a:r>
            <a:r>
              <a:rPr lang="he-IL" dirty="0"/>
              <a:t> לאובייקט מסוג  </a:t>
            </a:r>
            <a:r>
              <a:rPr lang="en-US" dirty="0"/>
              <a:t>Beautiful Soup</a:t>
            </a:r>
            <a:r>
              <a:rPr lang="he-IL" dirty="0"/>
              <a:t> ושימוש ב</a:t>
            </a:r>
            <a:r>
              <a:rPr lang="en-US" dirty="0"/>
              <a:t>Selenium </a:t>
            </a:r>
          </a:p>
          <a:p>
            <a:pPr algn="r" rtl="1"/>
            <a:r>
              <a:rPr lang="he-IL" dirty="0"/>
              <a:t>כתיבת הנתונים הגולמיים מאתרי האינטרנט לקובץ </a:t>
            </a:r>
            <a:r>
              <a:rPr lang="en-US" dirty="0"/>
              <a:t>CSV</a:t>
            </a: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BE4FBB8-CE85-E6BB-2E4D-8AB3E907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380" y="4466907"/>
            <a:ext cx="1376363" cy="21431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BFF450C-E7DA-2D9B-8F96-8087D1293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5915308"/>
            <a:ext cx="5169007" cy="81569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0D796FF-F11D-723C-4116-93FC2F13F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157" y="4989115"/>
            <a:ext cx="2611543" cy="167330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AEA633F-6B47-4834-0D96-A1E00C21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449" y="4466907"/>
            <a:ext cx="20574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1"/>
            <a:r>
              <a:rPr lang="en-US" dirty="0"/>
              <a:t>Scraping The Data	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1714500"/>
            <a:ext cx="10058400" cy="4457700"/>
          </a:xfrm>
        </p:spPr>
        <p:txBody>
          <a:bodyPr rtlCol="1"/>
          <a:lstStyle/>
          <a:p>
            <a:pPr algn="r" rtl="1"/>
            <a:r>
              <a:rPr lang="he-IL" dirty="0"/>
              <a:t>מבנה קובץ ה</a:t>
            </a:r>
            <a:r>
              <a:rPr lang="en-US" dirty="0"/>
              <a:t>CSV</a:t>
            </a:r>
            <a:r>
              <a:rPr lang="he-IL" dirty="0"/>
              <a:t> שלנו כולל את כל פרטי השחקן מהאתר </a:t>
            </a:r>
            <a:r>
              <a:rPr lang="en-US" dirty="0"/>
              <a:t>Football Manager  </a:t>
            </a:r>
            <a:r>
              <a:rPr lang="he-IL" dirty="0"/>
              <a:t>וגם נתונים נוספים </a:t>
            </a:r>
            <a:r>
              <a:rPr lang="he-IL" dirty="0" err="1"/>
              <a:t>שהרכשנו</a:t>
            </a:r>
            <a:r>
              <a:rPr lang="he-IL" dirty="0"/>
              <a:t> דרך אתר </a:t>
            </a:r>
            <a:r>
              <a:rPr lang="en-US" dirty="0"/>
              <a:t>Transfer Market</a:t>
            </a:r>
            <a:r>
              <a:rPr lang="he-IL" dirty="0"/>
              <a:t> .</a:t>
            </a:r>
          </a:p>
          <a:p>
            <a:pPr algn="r" rtl="1"/>
            <a:r>
              <a:rPr lang="he-IL" dirty="0"/>
              <a:t>כל שורה בטבלה תכיל שם של שחקן.</a:t>
            </a:r>
          </a:p>
          <a:p>
            <a:pPr algn="r" rtl="1"/>
            <a:r>
              <a:rPr lang="he-IL" dirty="0"/>
              <a:t>כל עמודה מכילה תכונה של השחקן.</a:t>
            </a:r>
          </a:p>
          <a:p>
            <a:pPr algn="r" rtl="1"/>
            <a:r>
              <a:rPr lang="he-IL" dirty="0"/>
              <a:t>סך </a:t>
            </a:r>
            <a:r>
              <a:rPr lang="he-IL" dirty="0" err="1"/>
              <a:t>הכל</a:t>
            </a:r>
            <a:r>
              <a:rPr lang="he-IL" dirty="0"/>
              <a:t> כ65,000 נתונים.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5E47E55-3557-D455-6A8B-2D0AA770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588615"/>
            <a:ext cx="5638800" cy="2993160"/>
          </a:xfrm>
          <a:prstGeom prst="rect">
            <a:avLst/>
          </a:prstGeom>
        </p:spPr>
      </p:pic>
      <p:pic>
        <p:nvPicPr>
          <p:cNvPr id="2050" name="Picture 2" descr="Csv - Free interface icons">
            <a:extLst>
              <a:ext uri="{FF2B5EF4-FFF2-40B4-BE49-F238E27FC236}">
                <a16:creationId xmlns:a16="http://schemas.microsoft.com/office/drawing/2014/main" id="{9A25DCA6-4D4A-CB9F-43B9-46BBD818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4491038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1"/>
            <a:r>
              <a:rPr lang="en-US" dirty="0"/>
              <a:t>Initial Cleaning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1714500"/>
            <a:ext cx="10058400" cy="4457700"/>
          </a:xfrm>
        </p:spPr>
        <p:txBody>
          <a:bodyPr rtlCol="1"/>
          <a:lstStyle/>
          <a:p>
            <a:pPr algn="r" rtl="1"/>
            <a:r>
              <a:rPr lang="he-IL" dirty="0"/>
              <a:t>הסרת סימנים לא רצויים</a:t>
            </a:r>
          </a:p>
          <a:p>
            <a:pPr algn="r" rtl="1"/>
            <a:r>
              <a:rPr lang="he-IL" dirty="0"/>
              <a:t>טיפול בערכים חסרים</a:t>
            </a:r>
          </a:p>
          <a:p>
            <a:pPr algn="r" rtl="1"/>
            <a:r>
              <a:rPr lang="he-IL" dirty="0"/>
              <a:t>טיפול בערכים שגויים(משקל=0)</a:t>
            </a:r>
          </a:p>
          <a:p>
            <a:pPr algn="r" rtl="1"/>
            <a:r>
              <a:rPr lang="he-IL" dirty="0"/>
              <a:t>מחיקת </a:t>
            </a:r>
            <a:r>
              <a:rPr lang="he-IL" dirty="0" err="1"/>
              <a:t>דופליקציות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מחיקת עמודת הלינק שלא רלוונטית </a:t>
            </a:r>
            <a:r>
              <a:rPr lang="he-IL" dirty="0" err="1"/>
              <a:t>עבורינו</a:t>
            </a:r>
            <a:r>
              <a:rPr lang="he-IL" dirty="0"/>
              <a:t> יותר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סה"כ נתונים לאחר ניקוי 1382</a:t>
            </a:r>
            <a:r>
              <a:rPr lang="en-US" dirty="0"/>
              <a:t>X</a:t>
            </a:r>
            <a:r>
              <a:rPr lang="he-IL" dirty="0"/>
              <a:t>46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74A4079-3FE4-B5DE-27D8-644BC164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4176422"/>
            <a:ext cx="609600" cy="2554578"/>
          </a:xfrm>
          <a:prstGeom prst="rect">
            <a:avLst/>
          </a:prstGeom>
        </p:spPr>
      </p:pic>
      <p:pic>
        <p:nvPicPr>
          <p:cNvPr id="3078" name="Picture 6" descr="Data Cleaning: 7 Techniques + Steps to Cleanse Data">
            <a:extLst>
              <a:ext uri="{FF2B5EF4-FFF2-40B4-BE49-F238E27FC236}">
                <a16:creationId xmlns:a16="http://schemas.microsoft.com/office/drawing/2014/main" id="{E29D1EC0-BA3F-0552-0BA3-0CC4C0DE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176421"/>
            <a:ext cx="3705225" cy="2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/>
              <a:t>EDA </a:t>
            </a:r>
            <a:r>
              <a:rPr lang="he-IL" dirty="0"/>
              <a:t>&amp;</a:t>
            </a:r>
            <a:r>
              <a:rPr lang="en-US" dirty="0"/>
              <a:t> Visualization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71575" y="1695450"/>
            <a:ext cx="10058400" cy="4457700"/>
          </a:xfrm>
        </p:spPr>
        <p:txBody>
          <a:bodyPr rtlCol="1"/>
          <a:lstStyle/>
          <a:p>
            <a:pPr marL="0" indent="0" algn="ctr" rtl="1">
              <a:buNone/>
            </a:pPr>
            <a:r>
              <a:rPr lang="he-IL" dirty="0"/>
              <a:t>בשלב זה נחקור את המידע </a:t>
            </a:r>
            <a:r>
              <a:rPr lang="he-IL" dirty="0" err="1"/>
              <a:t>שהרכשנו</a:t>
            </a:r>
            <a:r>
              <a:rPr lang="he-IL" dirty="0"/>
              <a:t> ונבין אותו לעומק.</a:t>
            </a:r>
          </a:p>
          <a:p>
            <a:pPr marL="0" indent="0" algn="ctr" rtl="1">
              <a:buNone/>
            </a:pPr>
            <a:r>
              <a:rPr lang="he-IL" dirty="0"/>
              <a:t>נטפל בנתונים חריגים שונים או לא </a:t>
            </a:r>
            <a:r>
              <a:rPr lang="he-IL" dirty="0" err="1"/>
              <a:t>רלוונטים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1026" name="Picture 2" descr="Exploratory Data Analysis in Python | by Siddhardhan | Medium">
            <a:extLst>
              <a:ext uri="{FF2B5EF4-FFF2-40B4-BE49-F238E27FC236}">
                <a16:creationId xmlns:a16="http://schemas.microsoft.com/office/drawing/2014/main" id="{C2B3D41A-E344-DF66-EBCB-E8A1BFE9C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31977"/>
            <a:ext cx="9753600" cy="34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/>
              <a:t>EDA </a:t>
            </a:r>
            <a:r>
              <a:rPr lang="he-IL" dirty="0"/>
              <a:t>&amp;</a:t>
            </a:r>
            <a:r>
              <a:rPr lang="en-US" dirty="0"/>
              <a:t> Visualization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71575" y="1695450"/>
            <a:ext cx="10058400" cy="4457700"/>
          </a:xfrm>
        </p:spPr>
        <p:txBody>
          <a:bodyPr rtlCol="1"/>
          <a:lstStyle/>
          <a:p>
            <a:pPr marL="0" indent="0" algn="r" rtl="1">
              <a:buNone/>
            </a:pPr>
            <a:r>
              <a:rPr lang="en-US" dirty="0"/>
              <a:t>Value-</a:t>
            </a:r>
            <a:r>
              <a:rPr lang="en-US" dirty="0" err="1"/>
              <a:t>Raiting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התפלגות ערך המחיר ביחס לדירוג השחקן במשחק.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D72319-DAF3-968F-6DB7-A46AF475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975056"/>
            <a:ext cx="3943350" cy="29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127000"/>
            <a:ext cx="10058400" cy="1097280"/>
          </a:xfrm>
        </p:spPr>
        <p:txBody>
          <a:bodyPr rtlCol="1"/>
          <a:lstStyle/>
          <a:p>
            <a:pPr algn="ctr" rtl="0"/>
            <a:r>
              <a:rPr lang="en-US" dirty="0"/>
              <a:t>EDA </a:t>
            </a:r>
            <a:r>
              <a:rPr lang="he-IL" dirty="0"/>
              <a:t>&amp;</a:t>
            </a:r>
            <a:r>
              <a:rPr lang="en-US" dirty="0"/>
              <a:t> Visualization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71575" y="1695450"/>
            <a:ext cx="10058400" cy="4457700"/>
          </a:xfrm>
        </p:spPr>
        <p:txBody>
          <a:bodyPr rtlCol="1"/>
          <a:lstStyle/>
          <a:p>
            <a:pPr marL="0" indent="0" algn="r" rtl="1">
              <a:buNone/>
            </a:pPr>
            <a:r>
              <a:rPr lang="en-US" dirty="0"/>
              <a:t>Age-value average</a:t>
            </a:r>
          </a:p>
          <a:p>
            <a:pPr marL="0" indent="0" algn="r" rtl="1">
              <a:buNone/>
            </a:pPr>
            <a:r>
              <a:rPr lang="he-IL" dirty="0"/>
              <a:t>התפלגות גיל השחקן ביחס לערכו הממוצע.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                                                        לפני ואחרי החלוקה לקטגוריות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D8799B3-D26B-6E35-F538-38442DDA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8" y="3947760"/>
            <a:ext cx="3424238" cy="267656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89E28CE-D9A7-3E7F-67FF-5791E1C8F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3947760"/>
            <a:ext cx="3593530" cy="26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פרוייקט מדעי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9_TF02922647_Win32.potx" id="{AF383B7F-541D-4169-B4EB-9D3F44926A12}" vid="{AA53FDE2-FE17-4A89-81F6-16AA1BDBFB70}"/>
    </a:ext>
  </a:extLst>
</a:theme>
</file>

<file path=ppt/theme/theme2.xml><?xml version="1.0" encoding="utf-8"?>
<a:theme xmlns:a="http://schemas.openxmlformats.org/drawingml/2006/main" name="ערכת נושא של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tf02922647_win32</Template>
  <TotalTime>740</TotalTime>
  <Words>459</Words>
  <Application>Microsoft Office PowerPoint</Application>
  <PresentationFormat>מסך רחב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9" baseType="lpstr">
      <vt:lpstr>Arial</vt:lpstr>
      <vt:lpstr>Tahoma</vt:lpstr>
      <vt:lpstr>פרוייקט מדעי 16x9</vt:lpstr>
      <vt:lpstr>פרוייקט גמר - מבוא למדעי                 הנתונים שיטות וכלים</vt:lpstr>
      <vt:lpstr>חיזוי הערך של שחקני כדורגל</vt:lpstr>
      <vt:lpstr>שלבי העבודה :</vt:lpstr>
      <vt:lpstr>Scraping The Data</vt:lpstr>
      <vt:lpstr>Scraping The Data  </vt:lpstr>
      <vt:lpstr>Initial Cleaning Data</vt:lpstr>
      <vt:lpstr>EDA &amp; Visualization</vt:lpstr>
      <vt:lpstr>EDA &amp; Visualization</vt:lpstr>
      <vt:lpstr>EDA &amp; Visualization</vt:lpstr>
      <vt:lpstr>EDA &amp; Visualization</vt:lpstr>
      <vt:lpstr>EDA &amp; Visualization</vt:lpstr>
      <vt:lpstr>EDA &amp; Visualization</vt:lpstr>
      <vt:lpstr>Conclousion of EDA</vt:lpstr>
      <vt:lpstr>Machine Learning</vt:lpstr>
      <vt:lpstr>Summary and Conclusions</vt:lpstr>
      <vt:lpstr>ביבליוגרפיה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חיזוי הערך של שחקני כדורגל</dc:title>
  <dc:creator>ran mizrahi</dc:creator>
  <cp:lastModifiedBy>ran mizrahi</cp:lastModifiedBy>
  <cp:revision>2</cp:revision>
  <dcterms:created xsi:type="dcterms:W3CDTF">2023-01-18T21:09:18Z</dcterms:created>
  <dcterms:modified xsi:type="dcterms:W3CDTF">2023-01-19T09:46:03Z</dcterms:modified>
</cp:coreProperties>
</file>