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2" r:id="rId1"/>
  </p:sldMasterIdLst>
  <p:sldIdLst>
    <p:sldId id="256" r:id="rId2"/>
    <p:sldId id="259" r:id="rId3"/>
    <p:sldId id="260" r:id="rId4"/>
    <p:sldId id="261" r:id="rId5"/>
    <p:sldId id="265" r:id="rId6"/>
    <p:sldId id="257" r:id="rId7"/>
    <p:sldId id="258" r:id="rId8"/>
    <p:sldId id="266" r:id="rId9"/>
    <p:sldId id="264" r:id="rId10"/>
    <p:sldId id="267" r:id="rId11"/>
    <p:sldId id="262" r:id="rId12"/>
    <p:sldId id="263" r:id="rId13"/>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1/26/2023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5259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4398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6415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751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025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660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294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960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9888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64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1/26/2023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97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600">
                <a:solidFill>
                  <a:schemeClr val="tx1">
                    <a:tint val="75000"/>
                  </a:schemeClr>
                </a:solidFill>
              </a:defRPr>
            </a:lvl1pPr>
          </a:lstStyle>
          <a:p>
            <a:fld id="{72345051-2045-45DA-935E-2E3CA1A69ADC}" type="datetimeFigureOut">
              <a:rPr lang="en-US" smtClean="0"/>
              <a:t>1/26/2023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3859389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35" r:id="rId6"/>
    <p:sldLayoutId id="2147483731" r:id="rId7"/>
    <p:sldLayoutId id="2147483732" r:id="rId8"/>
    <p:sldLayoutId id="2147483733" r:id="rId9"/>
    <p:sldLayoutId id="2147483734" r:id="rId10"/>
    <p:sldLayoutId id="2147483736" r:id="rId11"/>
  </p:sldLayoutIdLst>
  <p:txStyles>
    <p:titleStyle>
      <a:lvl1pPr algn="l" defTabSz="914400" rtl="0" eaLnBrk="1" latinLnBrk="0" hangingPunct="1">
        <a:lnSpc>
          <a:spcPct val="11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רקע מופשט משולש">
            <a:extLst>
              <a:ext uri="{FF2B5EF4-FFF2-40B4-BE49-F238E27FC236}">
                <a16:creationId xmlns:a16="http://schemas.microsoft.com/office/drawing/2014/main" id="{C61F5F26-DB81-DE65-6920-CF18334A3BAF}"/>
              </a:ext>
            </a:extLst>
          </p:cNvPr>
          <p:cNvPicPr>
            <a:picLocks noChangeAspect="1"/>
          </p:cNvPicPr>
          <p:nvPr/>
        </p:nvPicPr>
        <p:blipFill rotWithShape="1">
          <a:blip r:embed="rId2">
            <a:alphaModFix amt="50000"/>
          </a:blip>
          <a:srcRect t="15709" r="-1" b="-1"/>
          <a:stretch/>
        </p:blipFill>
        <p:spPr>
          <a:xfrm>
            <a:off x="20" y="10"/>
            <a:ext cx="12188930" cy="6857990"/>
          </a:xfrm>
          <a:prstGeom prst="rect">
            <a:avLst/>
          </a:prstGeom>
        </p:spPr>
      </p:pic>
      <p:sp>
        <p:nvSpPr>
          <p:cNvPr id="2" name="כותרת 1">
            <a:extLst>
              <a:ext uri="{FF2B5EF4-FFF2-40B4-BE49-F238E27FC236}">
                <a16:creationId xmlns:a16="http://schemas.microsoft.com/office/drawing/2014/main" id="{31F97CC8-3CDF-0635-34C7-0A23D81341A2}"/>
              </a:ext>
            </a:extLst>
          </p:cNvPr>
          <p:cNvSpPr>
            <a:spLocks noGrp="1"/>
          </p:cNvSpPr>
          <p:nvPr>
            <p:ph type="ctrTitle"/>
          </p:nvPr>
        </p:nvSpPr>
        <p:spPr>
          <a:xfrm>
            <a:off x="1524000" y="1122363"/>
            <a:ext cx="9144000" cy="3063240"/>
          </a:xfrm>
        </p:spPr>
        <p:txBody>
          <a:bodyPr>
            <a:normAutofit/>
          </a:bodyPr>
          <a:lstStyle/>
          <a:p>
            <a:pPr algn="ctr"/>
            <a:r>
              <a:rPr lang="he-IL" sz="8900"/>
              <a:t>פרויקט סיום קורס ניתוח תמונה בפייתון</a:t>
            </a:r>
            <a:endParaRPr lang="en-US" sz="8900"/>
          </a:p>
        </p:txBody>
      </p:sp>
      <p:sp>
        <p:nvSpPr>
          <p:cNvPr id="3" name="כותרת משנה 2">
            <a:extLst>
              <a:ext uri="{FF2B5EF4-FFF2-40B4-BE49-F238E27FC236}">
                <a16:creationId xmlns:a16="http://schemas.microsoft.com/office/drawing/2014/main" id="{3CEE7164-6985-ED64-B1B6-32BBDB115891}"/>
              </a:ext>
            </a:extLst>
          </p:cNvPr>
          <p:cNvSpPr>
            <a:spLocks noGrp="1"/>
          </p:cNvSpPr>
          <p:nvPr>
            <p:ph type="subTitle" idx="1"/>
          </p:nvPr>
        </p:nvSpPr>
        <p:spPr>
          <a:xfrm>
            <a:off x="1524000" y="4599432"/>
            <a:ext cx="9144000" cy="1225296"/>
          </a:xfrm>
        </p:spPr>
        <p:txBody>
          <a:bodyPr>
            <a:normAutofit/>
          </a:bodyPr>
          <a:lstStyle/>
          <a:p>
            <a:pPr algn="ctr">
              <a:lnSpc>
                <a:spcPct val="104000"/>
              </a:lnSpc>
            </a:pPr>
            <a:r>
              <a:rPr lang="he-IL" sz="3200"/>
              <a:t>רן עובדיה 208347062</a:t>
            </a:r>
          </a:p>
          <a:p>
            <a:pPr algn="ctr">
              <a:lnSpc>
                <a:spcPct val="104000"/>
              </a:lnSpc>
            </a:pPr>
            <a:r>
              <a:rPr lang="he-IL" sz="3200"/>
              <a:t>אוראל סולימן 312129927</a:t>
            </a:r>
            <a:endParaRPr lang="en-US" sz="3200"/>
          </a:p>
        </p:txBody>
      </p:sp>
      <p:sp>
        <p:nvSpPr>
          <p:cNvPr id="5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7848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7E7ADF-6C88-27F9-A342-70AC99332CCE}"/>
              </a:ext>
            </a:extLst>
          </p:cNvPr>
          <p:cNvSpPr>
            <a:spLocks noGrp="1"/>
          </p:cNvSpPr>
          <p:nvPr>
            <p:ph type="title"/>
          </p:nvPr>
        </p:nvSpPr>
        <p:spPr>
          <a:xfrm>
            <a:off x="838200" y="322053"/>
            <a:ext cx="10515600" cy="1325563"/>
          </a:xfrm>
        </p:spPr>
        <p:txBody>
          <a:bodyPr/>
          <a:lstStyle/>
          <a:p>
            <a:pPr algn="ctr" rtl="1"/>
            <a:r>
              <a:rPr lang="en-US"/>
              <a:t>Streamlit</a:t>
            </a:r>
          </a:p>
        </p:txBody>
      </p:sp>
      <p:sp>
        <p:nvSpPr>
          <p:cNvPr id="3" name="מציין מיקום תוכן 2">
            <a:extLst>
              <a:ext uri="{FF2B5EF4-FFF2-40B4-BE49-F238E27FC236}">
                <a16:creationId xmlns:a16="http://schemas.microsoft.com/office/drawing/2014/main" id="{B91B5713-D070-6A94-5BE1-4924BBB58B17}"/>
              </a:ext>
            </a:extLst>
          </p:cNvPr>
          <p:cNvSpPr>
            <a:spLocks noGrp="1"/>
          </p:cNvSpPr>
          <p:nvPr>
            <p:ph idx="1"/>
          </p:nvPr>
        </p:nvSpPr>
        <p:spPr/>
        <p:txBody>
          <a:bodyPr>
            <a:normAutofit/>
          </a:bodyPr>
          <a:lstStyle/>
          <a:p>
            <a:pPr lvl="1" algn="r" rtl="1"/>
            <a:r>
              <a:rPr kumimoji="0" lang="he-IL" altLang="en-US" sz="2400" b="0" i="0" u="none" strike="noStrike" cap="none" normalizeH="0" baseline="0">
                <a:ln>
                  <a:noFill/>
                </a:ln>
                <a:solidFill>
                  <a:schemeClr val="tx1"/>
                </a:solidFill>
                <a:effectLst/>
                <a:latin typeface="inherit"/>
                <a:cs typeface="Arial" panose="020B0604020202020204" pitchFamily="34" charset="0"/>
              </a:rPr>
              <a:t>ספריית </a:t>
            </a:r>
            <a:r>
              <a:rPr kumimoji="0" lang="en-US" altLang="en-US" sz="2400" b="0" i="0" u="none" strike="noStrike" cap="none" normalizeH="0" baseline="0">
                <a:ln>
                  <a:noFill/>
                </a:ln>
                <a:solidFill>
                  <a:schemeClr val="tx1"/>
                </a:solidFill>
                <a:effectLst/>
                <a:latin typeface="inherit"/>
              </a:rPr>
              <a:t> Python</a:t>
            </a:r>
            <a:r>
              <a:rPr kumimoji="0" lang="he-IL" altLang="en-US" sz="2400" b="0" i="0" u="none" strike="noStrike" cap="none" normalizeH="0" baseline="0">
                <a:ln>
                  <a:noFill/>
                </a:ln>
                <a:solidFill>
                  <a:schemeClr val="tx1"/>
                </a:solidFill>
                <a:effectLst/>
                <a:latin typeface="inherit"/>
              </a:rPr>
              <a:t>שמאפשרת </a:t>
            </a:r>
            <a:r>
              <a:rPr kumimoji="0" lang="he-IL" altLang="en-US" sz="2400" b="0" i="0" u="none" strike="noStrike" cap="none" normalizeH="0" baseline="0">
                <a:ln>
                  <a:noFill/>
                </a:ln>
                <a:solidFill>
                  <a:schemeClr val="tx1"/>
                </a:solidFill>
                <a:effectLst/>
                <a:latin typeface="inherit"/>
                <a:cs typeface="Arial" panose="020B0604020202020204" pitchFamily="34" charset="0"/>
              </a:rPr>
              <a:t>ליצור ולשתף בקלות אפליקציות אינטרנט </a:t>
            </a:r>
          </a:p>
          <a:p>
            <a:pPr lvl="1" algn="r" rtl="1"/>
            <a:r>
              <a:rPr lang="he-IL" altLang="en-US">
                <a:latin typeface="inherit"/>
                <a:cs typeface="Arial" panose="020B0604020202020204" pitchFamily="34" charset="0"/>
              </a:rPr>
              <a:t>ניתנת להתאמה אישית על פי הגדרת המפתחים.</a:t>
            </a:r>
            <a:endParaRPr kumimoji="0" lang="he-IL" altLang="en-US" sz="2400" b="0" i="0" u="none" strike="noStrike" cap="none" normalizeH="0" baseline="0">
              <a:ln>
                <a:noFill/>
              </a:ln>
              <a:solidFill>
                <a:schemeClr val="tx1"/>
              </a:solidFill>
              <a:effectLst/>
              <a:latin typeface="inherit"/>
              <a:cs typeface="Arial" panose="020B0604020202020204" pitchFamily="34" charset="0"/>
            </a:endParaRPr>
          </a:p>
          <a:p>
            <a:pPr lvl="1" algn="r" rtl="1"/>
            <a:r>
              <a:rPr kumimoji="0" lang="he-IL" altLang="en-US" sz="2400" b="0" i="0" u="none" strike="noStrike" cap="none" normalizeH="0" baseline="0">
                <a:ln>
                  <a:noFill/>
                </a:ln>
                <a:solidFill>
                  <a:schemeClr val="tx1"/>
                </a:solidFill>
                <a:effectLst/>
                <a:latin typeface="inherit"/>
                <a:cs typeface="Arial" panose="020B0604020202020204" pitchFamily="34" charset="0"/>
              </a:rPr>
              <a:t>נותנת סביבה נוחה להקמת פרויקטים אישיים.</a:t>
            </a:r>
            <a:endParaRPr kumimoji="0" lang="en-US" altLang="en-US" sz="900" b="0" i="0" u="none" strike="noStrike" cap="none" normalizeH="0" baseline="0">
              <a:ln>
                <a:noFill/>
              </a:ln>
              <a:solidFill>
                <a:schemeClr val="tx1"/>
              </a:solidFill>
              <a:effectLst/>
            </a:endParaRPr>
          </a:p>
          <a:p>
            <a:pPr lvl="1" algn="r" rtl="1"/>
            <a:endParaRPr lang="en-US" altLang="en-US">
              <a:solidFill>
                <a:srgbClr val="202124"/>
              </a:solidFill>
              <a:latin typeface="inherit"/>
              <a:cs typeface="Arial" panose="020B0604020202020204" pitchFamily="34" charset="0"/>
            </a:endParaRPr>
          </a:p>
          <a:p>
            <a:pPr lvl="1" algn="r" rtl="1"/>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6401AD1-62A9-9314-9E86-5C8BFBE5AFF2}"/>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87AF991-E824-80EC-D511-8B113220A7DF}"/>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597F7D95-E1C5-33C6-3B4A-3C30E74576D5}"/>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98C18EEE-1CC6-009C-19E0-441E9FA16405}"/>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8D14F73C-AEE2-B94D-ABC3-367945A55060}"/>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D784BC8D-4CB2-340B-8A7B-F1209AACDAFB}"/>
              </a:ext>
            </a:extLst>
          </p:cNvPr>
          <p:cNvSpPr>
            <a:spLocks noChangeArrowheads="1"/>
          </p:cNvSpPr>
          <p:nvPr/>
        </p:nvSpPr>
        <p:spPr bwMode="auto">
          <a:xfrm>
            <a:off x="0" y="-483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תמונה 10">
            <a:extLst>
              <a:ext uri="{FF2B5EF4-FFF2-40B4-BE49-F238E27FC236}">
                <a16:creationId xmlns:a16="http://schemas.microsoft.com/office/drawing/2014/main" id="{5496D3A2-E17A-0751-EB67-358AAC671FD6}"/>
              </a:ext>
            </a:extLst>
          </p:cNvPr>
          <p:cNvPicPr>
            <a:picLocks noChangeAspect="1"/>
          </p:cNvPicPr>
          <p:nvPr/>
        </p:nvPicPr>
        <p:blipFill>
          <a:blip r:embed="rId2"/>
          <a:stretch>
            <a:fillRect/>
          </a:stretch>
        </p:blipFill>
        <p:spPr>
          <a:xfrm>
            <a:off x="838200" y="3550732"/>
            <a:ext cx="6556443" cy="2985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518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7E7ADF-6C88-27F9-A342-70AC99332CCE}"/>
              </a:ext>
            </a:extLst>
          </p:cNvPr>
          <p:cNvSpPr>
            <a:spLocks noGrp="1"/>
          </p:cNvSpPr>
          <p:nvPr>
            <p:ph type="title"/>
          </p:nvPr>
        </p:nvSpPr>
        <p:spPr/>
        <p:txBody>
          <a:bodyPr/>
          <a:lstStyle/>
          <a:p>
            <a:pPr algn="r" rtl="1"/>
            <a:r>
              <a:rPr lang="he-IL"/>
              <a:t>הצעות לשיפור והמשכת הפרויקט</a:t>
            </a:r>
            <a:endParaRPr lang="en-US"/>
          </a:p>
        </p:txBody>
      </p:sp>
      <p:sp>
        <p:nvSpPr>
          <p:cNvPr id="3" name="מציין מיקום תוכן 2">
            <a:extLst>
              <a:ext uri="{FF2B5EF4-FFF2-40B4-BE49-F238E27FC236}">
                <a16:creationId xmlns:a16="http://schemas.microsoft.com/office/drawing/2014/main" id="{B91B5713-D070-6A94-5BE1-4924BBB58B17}"/>
              </a:ext>
            </a:extLst>
          </p:cNvPr>
          <p:cNvSpPr>
            <a:spLocks noGrp="1"/>
          </p:cNvSpPr>
          <p:nvPr>
            <p:ph idx="1"/>
          </p:nvPr>
        </p:nvSpPr>
        <p:spPr/>
        <p:txBody>
          <a:bodyPr>
            <a:normAutofit/>
          </a:bodyPr>
          <a:lstStyle/>
          <a:p>
            <a:pPr marL="514350" indent="-514350" algn="r" rtl="1">
              <a:buFont typeface="+mj-lt"/>
              <a:buAutoNum type="arabicPeriod"/>
            </a:pPr>
            <a:r>
              <a:rPr lang="he-IL"/>
              <a:t>ניתוח השדה על פי קובץ וידאו.</a:t>
            </a:r>
          </a:p>
          <a:p>
            <a:pPr marL="514350" indent="-514350" algn="r" rtl="1">
              <a:buFont typeface="+mj-lt"/>
              <a:buAutoNum type="arabicPeriod"/>
            </a:pPr>
            <a:r>
              <a:rPr lang="he-IL"/>
              <a:t>יכולת של הגדרת איזור גידול על ידי המשתמש וקישור </a:t>
            </a:r>
            <a:r>
              <a:rPr lang="en-US"/>
              <a:t>API</a:t>
            </a:r>
            <a:r>
              <a:rPr lang="he-IL"/>
              <a:t> לקבלת מידע על אירועי מזג אוויר חריגים באיזור.</a:t>
            </a:r>
          </a:p>
          <a:p>
            <a:pPr marL="514350" indent="-514350" algn="r" rtl="1">
              <a:buFont typeface="+mj-lt"/>
              <a:buAutoNum type="arabicPeriod"/>
            </a:pPr>
            <a:r>
              <a:rPr lang="he-IL"/>
              <a:t>ניתוח על של שטח גידול והפרדת הצמחים ובכך קבלה של מס הפירות בכל מקום בשטח הגידול</a:t>
            </a:r>
          </a:p>
          <a:p>
            <a:pPr marL="514350" indent="-514350" algn="r" rtl="1">
              <a:buFont typeface="+mj-lt"/>
              <a:buAutoNum type="arabicPeriod"/>
            </a:pPr>
            <a:r>
              <a:rPr lang="he-IL"/>
              <a:t>זיהוי אחוז בשלות של כל פרי (פירות שהם חצי ירוקים חצי אדומים)</a:t>
            </a:r>
          </a:p>
          <a:p>
            <a:pPr marL="514350" indent="-514350" algn="r" rtl="1">
              <a:buFont typeface="+mj-lt"/>
              <a:buAutoNum type="arabicPeriod"/>
            </a:pPr>
            <a:r>
              <a:rPr lang="he-IL"/>
              <a:t>זיהוי של מספר פרחים ואחוז חנטה.</a:t>
            </a:r>
          </a:p>
          <a:p>
            <a:pPr marL="514350" indent="-514350" algn="r" rtl="1">
              <a:buFont typeface="+mj-lt"/>
              <a:buAutoNum type="arabicPeriod"/>
            </a:pPr>
            <a:endParaRPr lang="he-IL"/>
          </a:p>
        </p:txBody>
      </p:sp>
    </p:spTree>
    <p:extLst>
      <p:ext uri="{BB962C8B-B14F-4D97-AF65-F5344CB8AC3E}">
        <p14:creationId xmlns:p14="http://schemas.microsoft.com/office/powerpoint/2010/main" val="350367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7E7ADF-6C88-27F9-A342-70AC99332CCE}"/>
              </a:ext>
            </a:extLst>
          </p:cNvPr>
          <p:cNvSpPr>
            <a:spLocks noGrp="1"/>
          </p:cNvSpPr>
          <p:nvPr>
            <p:ph type="title"/>
          </p:nvPr>
        </p:nvSpPr>
        <p:spPr/>
        <p:txBody>
          <a:bodyPr/>
          <a:lstStyle/>
          <a:p>
            <a:pPr algn="ctr" rtl="1"/>
            <a:r>
              <a:rPr lang="he-IL"/>
              <a:t>תודה רבה על ההקשבה</a:t>
            </a:r>
            <a:endParaRPr lang="en-US"/>
          </a:p>
        </p:txBody>
      </p:sp>
      <p:pic>
        <p:nvPicPr>
          <p:cNvPr id="3074" name="Picture 2" descr="3,700,954 Green Agriculture Field Images, Stock Photos &amp; Vectors |  Shutterstock">
            <a:extLst>
              <a:ext uri="{FF2B5EF4-FFF2-40B4-BE49-F238E27FC236}">
                <a16:creationId xmlns:a16="http://schemas.microsoft.com/office/drawing/2014/main" id="{C6A32D6B-34F5-8FDF-F659-70EE78A1499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347"/>
          <a:stretch/>
        </p:blipFill>
        <p:spPr bwMode="auto">
          <a:xfrm>
            <a:off x="2896428" y="1998835"/>
            <a:ext cx="5889763" cy="4494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538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EC0102-BDE3-071D-4B5C-A4021A837466}"/>
              </a:ext>
            </a:extLst>
          </p:cNvPr>
          <p:cNvSpPr>
            <a:spLocks noGrp="1"/>
          </p:cNvSpPr>
          <p:nvPr>
            <p:ph type="title"/>
          </p:nvPr>
        </p:nvSpPr>
        <p:spPr/>
        <p:txBody>
          <a:bodyPr/>
          <a:lstStyle/>
          <a:p>
            <a:pPr algn="ctr"/>
            <a:r>
              <a:rPr lang="he-IL"/>
              <a:t>רקע על הפרי</a:t>
            </a:r>
            <a:endParaRPr lang="en-US"/>
          </a:p>
        </p:txBody>
      </p:sp>
      <p:sp>
        <p:nvSpPr>
          <p:cNvPr id="3" name="מציין מיקום תוכן 2">
            <a:extLst>
              <a:ext uri="{FF2B5EF4-FFF2-40B4-BE49-F238E27FC236}">
                <a16:creationId xmlns:a16="http://schemas.microsoft.com/office/drawing/2014/main" id="{0FFD780A-2332-3CEF-0FDA-B0192349C8A4}"/>
              </a:ext>
            </a:extLst>
          </p:cNvPr>
          <p:cNvSpPr>
            <a:spLocks noGrp="1"/>
          </p:cNvSpPr>
          <p:nvPr>
            <p:ph idx="1"/>
          </p:nvPr>
        </p:nvSpPr>
        <p:spPr/>
        <p:txBody>
          <a:bodyPr/>
          <a:lstStyle/>
          <a:p>
            <a:pPr algn="r" rtl="1"/>
            <a:r>
              <a:rPr lang="he-IL"/>
              <a:t>פלפל אדום או </a:t>
            </a:r>
            <a:r>
              <a:rPr lang="en-US"/>
              <a:t>red bell pepper</a:t>
            </a:r>
            <a:r>
              <a:rPr lang="he-IL"/>
              <a:t> הינו גידול מרכזי ודומיננטי בישראל ואף מהווה את אחד משיאני הייצוא בירקות בארץ.</a:t>
            </a:r>
            <a:endParaRPr lang="en-US"/>
          </a:p>
          <a:p>
            <a:pPr algn="r" rtl="1"/>
            <a:r>
              <a:rPr lang="he-IL"/>
              <a:t>דו פסיגי רב שנתי ממשפחת הסולניים</a:t>
            </a:r>
          </a:p>
          <a:p>
            <a:pPr algn="r" rtl="1"/>
            <a:r>
              <a:rPr lang="he-IL"/>
              <a:t>הפלפלים כיום מגודלים בגידולי שורות בחממות או בשטחים פתוחים. </a:t>
            </a:r>
            <a:endParaRPr lang="en-US"/>
          </a:p>
          <a:p>
            <a:pPr algn="r" rtl="1"/>
            <a:r>
              <a:rPr lang="he-IL"/>
              <a:t>כיום לא ניתן לקטוף פלפלים על ידי קומביין ולכן הפלפלים נקטפים ידנית על ידי חיתוך הפטוטרת באמצעות סכין, דבר המצריך צוות קטיף בזמן ההבשלה.</a:t>
            </a:r>
          </a:p>
        </p:txBody>
      </p:sp>
    </p:spTree>
    <p:extLst>
      <p:ext uri="{BB962C8B-B14F-4D97-AF65-F5344CB8AC3E}">
        <p14:creationId xmlns:p14="http://schemas.microsoft.com/office/powerpoint/2010/main" val="112875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Keys To Successful Bell Pepper Production In High Tunnels - Growing Produce">
            <a:extLst>
              <a:ext uri="{FF2B5EF4-FFF2-40B4-BE49-F238E27FC236}">
                <a16:creationId xmlns:a16="http://schemas.microsoft.com/office/drawing/2014/main" id="{CDDAD719-1794-B2C5-777F-BF578CE8B4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717" r="-2" b="-2"/>
          <a:stretch/>
        </p:blipFill>
        <p:spPr bwMode="auto">
          <a:xfrm>
            <a:off x="4493436" y="243"/>
            <a:ext cx="769856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a:extLst>
            <a:ext uri="{909E8E84-426E-40DD-AFC4-6F175D3DCCD1}">
              <a14:hiddenFill xmlns:a14="http://schemas.microsoft.com/office/drawing/2010/main">
                <a:solidFill>
                  <a:srgbClr val="FFFFFF"/>
                </a:solidFill>
              </a14:hiddenFill>
            </a:ext>
          </a:extLst>
        </p:spPr>
      </p:pic>
      <p:pic>
        <p:nvPicPr>
          <p:cNvPr id="2056" name="Picture 8" descr="Capsicum Cultivation (Bell Pepper) Information Guide | Asia Farming">
            <a:extLst>
              <a:ext uri="{FF2B5EF4-FFF2-40B4-BE49-F238E27FC236}">
                <a16:creationId xmlns:a16="http://schemas.microsoft.com/office/drawing/2014/main" id="{BFDDE71A-0201-6819-5A8E-DB48B45B34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670"/>
          <a:stretch/>
        </p:blipFill>
        <p:spPr bwMode="auto">
          <a:xfrm>
            <a:off x="20" y="10"/>
            <a:ext cx="5859777"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a:noFill/>
          <a:extLst>
            <a:ext uri="{909E8E84-426E-40DD-AFC4-6F175D3DCCD1}">
              <a14:hiddenFill xmlns:a14="http://schemas.microsoft.com/office/drawing/2010/main">
                <a:solidFill>
                  <a:srgbClr val="FFFFFF"/>
                </a:solidFill>
              </a14:hiddenFill>
            </a:ext>
          </a:extLst>
        </p:spPr>
      </p:pic>
      <p:pic>
        <p:nvPicPr>
          <p:cNvPr id="2054" name="Picture 6" descr="UK's Largest Dedicated grower of Sweet Bell Peppers | Tangmere">
            <a:extLst>
              <a:ext uri="{FF2B5EF4-FFF2-40B4-BE49-F238E27FC236}">
                <a16:creationId xmlns:a16="http://schemas.microsoft.com/office/drawing/2014/main" id="{DB21B23B-B724-BE2C-7401-E71597A022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810" b="-2"/>
          <a:stretch/>
        </p:blipFill>
        <p:spPr bwMode="auto">
          <a:xfrm>
            <a:off x="6350089" y="3511295"/>
            <a:ext cx="5841911"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Growing Peppers for Profit - Pepper and Chilies Farming - Wikifarmer">
            <a:extLst>
              <a:ext uri="{FF2B5EF4-FFF2-40B4-BE49-F238E27FC236}">
                <a16:creationId xmlns:a16="http://schemas.microsoft.com/office/drawing/2014/main" id="{ADE2B6C0-E021-97A1-1C65-950E880C15E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395" r="-2" b="14986"/>
          <a:stretch/>
        </p:blipFill>
        <p:spPr bwMode="auto">
          <a:xfrm>
            <a:off x="20" y="3511295"/>
            <a:ext cx="7698544"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97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EC0102-BDE3-071D-4B5C-A4021A837466}"/>
              </a:ext>
            </a:extLst>
          </p:cNvPr>
          <p:cNvSpPr>
            <a:spLocks noGrp="1"/>
          </p:cNvSpPr>
          <p:nvPr>
            <p:ph type="title"/>
          </p:nvPr>
        </p:nvSpPr>
        <p:spPr/>
        <p:txBody>
          <a:bodyPr/>
          <a:lstStyle/>
          <a:p>
            <a:pPr algn="ctr"/>
            <a:r>
              <a:rPr lang="he-IL"/>
              <a:t>המוטיבציה לפרויקט</a:t>
            </a:r>
            <a:endParaRPr lang="en-US"/>
          </a:p>
        </p:txBody>
      </p:sp>
      <p:sp>
        <p:nvSpPr>
          <p:cNvPr id="3" name="מציין מיקום תוכן 2">
            <a:extLst>
              <a:ext uri="{FF2B5EF4-FFF2-40B4-BE49-F238E27FC236}">
                <a16:creationId xmlns:a16="http://schemas.microsoft.com/office/drawing/2014/main" id="{0FFD780A-2332-3CEF-0FDA-B0192349C8A4}"/>
              </a:ext>
            </a:extLst>
          </p:cNvPr>
          <p:cNvSpPr>
            <a:spLocks noGrp="1"/>
          </p:cNvSpPr>
          <p:nvPr>
            <p:ph idx="1"/>
          </p:nvPr>
        </p:nvSpPr>
        <p:spPr/>
        <p:txBody>
          <a:bodyPr>
            <a:normAutofit/>
          </a:bodyPr>
          <a:lstStyle/>
          <a:p>
            <a:pPr lvl="1" algn="r" rtl="1"/>
            <a:r>
              <a:rPr lang="he-IL"/>
              <a:t>קטיף הפלפלים כיום מתרחש בצורה ידנית ומצריך </a:t>
            </a:r>
            <a:r>
              <a:rPr lang="he-IL" b="1"/>
              <a:t>השקעה כלכלית </a:t>
            </a:r>
            <a:r>
              <a:rPr lang="he-IL"/>
              <a:t>בצוות קטיף. כלומר השאיפה של החקלאי לתזמן את הקטיף לפי מצב ההבשלה בשדה.</a:t>
            </a:r>
          </a:p>
          <a:p>
            <a:pPr lvl="1" algn="r" rtl="1"/>
            <a:r>
              <a:rPr lang="he-IL"/>
              <a:t>תנאי מזג אוויר קיצונים כגון עקת קרינה, חום, קור וברד יכולים לפגוע קשות בייבול ולכן על מנת לקבוע את תזמון הקטיף, יש לקחת בחשבון את תנאי מזג האוויר.</a:t>
            </a:r>
            <a:endParaRPr lang="en-US"/>
          </a:p>
          <a:p>
            <a:pPr lvl="1" algn="r" rtl="1"/>
            <a:r>
              <a:rPr lang="he-IL" b="1"/>
              <a:t>קטיף של פלפל שאינו בשל </a:t>
            </a:r>
            <a:r>
              <a:rPr lang="he-IL"/>
              <a:t>ישפיע על טעמו, מרקמו ומשקלו.</a:t>
            </a:r>
          </a:p>
          <a:p>
            <a:pPr algn="r" rtl="1"/>
            <a:endParaRPr lang="he-IL"/>
          </a:p>
        </p:txBody>
      </p:sp>
    </p:spTree>
    <p:extLst>
      <p:ext uri="{BB962C8B-B14F-4D97-AF65-F5344CB8AC3E}">
        <p14:creationId xmlns:p14="http://schemas.microsoft.com/office/powerpoint/2010/main" val="58386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EC0102-BDE3-071D-4B5C-A4021A837466}"/>
              </a:ext>
            </a:extLst>
          </p:cNvPr>
          <p:cNvSpPr>
            <a:spLocks noGrp="1"/>
          </p:cNvSpPr>
          <p:nvPr>
            <p:ph type="title"/>
          </p:nvPr>
        </p:nvSpPr>
        <p:spPr/>
        <p:txBody>
          <a:bodyPr/>
          <a:lstStyle/>
          <a:p>
            <a:pPr algn="ctr"/>
            <a:r>
              <a:rPr lang="he-IL"/>
              <a:t>מה נעשה כרגע בשטח לחיזוי מועד הקטיף</a:t>
            </a:r>
            <a:endParaRPr lang="en-US"/>
          </a:p>
        </p:txBody>
      </p:sp>
      <p:sp>
        <p:nvSpPr>
          <p:cNvPr id="3" name="מציין מיקום תוכן 2">
            <a:extLst>
              <a:ext uri="{FF2B5EF4-FFF2-40B4-BE49-F238E27FC236}">
                <a16:creationId xmlns:a16="http://schemas.microsoft.com/office/drawing/2014/main" id="{0FFD780A-2332-3CEF-0FDA-B0192349C8A4}"/>
              </a:ext>
            </a:extLst>
          </p:cNvPr>
          <p:cNvSpPr>
            <a:spLocks noGrp="1"/>
          </p:cNvSpPr>
          <p:nvPr>
            <p:ph idx="1"/>
          </p:nvPr>
        </p:nvSpPr>
        <p:spPr/>
        <p:txBody>
          <a:bodyPr>
            <a:normAutofit lnSpcReduction="10000"/>
          </a:bodyPr>
          <a:lstStyle/>
          <a:p>
            <a:pPr lvl="1" algn="r" rtl="1"/>
            <a:r>
              <a:rPr lang="he-IL"/>
              <a:t> כיום בחירת מועד הקטיף נעשה על פי בדיקה יום יומית שלהעובדים בשדה לקבלת תמונה כללית כמה פלפלים בשלים על פי צבע.</a:t>
            </a:r>
          </a:p>
          <a:p>
            <a:pPr lvl="1" algn="r" rtl="1"/>
            <a:r>
              <a:rPr lang="he-IL"/>
              <a:t>תזמון הקטיף על פי היסטוריית תאריכי הגידול מהעונה הקודמת</a:t>
            </a:r>
          </a:p>
          <a:p>
            <a:pPr lvl="1" algn="r" rtl="1"/>
            <a:r>
              <a:rPr lang="he-IL"/>
              <a:t>ביקוש בשוק – החלקאים כיום מתזמנים את מועד הקטיף בהתאם לביקוש הצרכן על מנת למקסם רווחים.</a:t>
            </a:r>
          </a:p>
          <a:p>
            <a:pPr marL="457200" lvl="1" indent="0" algn="r" rtl="1">
              <a:buNone/>
            </a:pPr>
            <a:endParaRPr lang="he-IL"/>
          </a:p>
          <a:p>
            <a:pPr marL="457200" lvl="1" indent="0" algn="ctr" rtl="1">
              <a:buNone/>
            </a:pPr>
            <a:r>
              <a:rPr lang="he-IL" b="1"/>
              <a:t>שאלת המחקר</a:t>
            </a:r>
          </a:p>
          <a:p>
            <a:pPr marL="457200" lvl="1" indent="0" algn="ctr" rtl="1">
              <a:buNone/>
            </a:pPr>
            <a:r>
              <a:rPr lang="he-IL" sz="2800" b="1"/>
              <a:t>האם ניתן לזהות את מספר הפלפלים וכמות הבשלים מתוכם באמצעות תמונה של העציץ?</a:t>
            </a:r>
            <a:endParaRPr lang="he-IL"/>
          </a:p>
          <a:p>
            <a:pPr algn="r" rtl="1"/>
            <a:endParaRPr lang="he-IL"/>
          </a:p>
        </p:txBody>
      </p:sp>
    </p:spTree>
    <p:extLst>
      <p:ext uri="{BB962C8B-B14F-4D97-AF65-F5344CB8AC3E}">
        <p14:creationId xmlns:p14="http://schemas.microsoft.com/office/powerpoint/2010/main" val="60881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F834EC-F193-CDD5-275C-37B7CBB56177}"/>
              </a:ext>
            </a:extLst>
          </p:cNvPr>
          <p:cNvSpPr>
            <a:spLocks noGrp="1"/>
          </p:cNvSpPr>
          <p:nvPr>
            <p:ph type="title"/>
          </p:nvPr>
        </p:nvSpPr>
        <p:spPr/>
        <p:txBody>
          <a:bodyPr/>
          <a:lstStyle/>
          <a:p>
            <a:pPr algn="ctr"/>
            <a:r>
              <a:rPr lang="en-US"/>
              <a:t>Bell pepper helper</a:t>
            </a:r>
          </a:p>
        </p:txBody>
      </p:sp>
      <p:sp>
        <p:nvSpPr>
          <p:cNvPr id="3" name="מציין מיקום תוכן 2">
            <a:extLst>
              <a:ext uri="{FF2B5EF4-FFF2-40B4-BE49-F238E27FC236}">
                <a16:creationId xmlns:a16="http://schemas.microsoft.com/office/drawing/2014/main" id="{730C730F-D563-09E8-63B3-BA01EAE38E47}"/>
              </a:ext>
            </a:extLst>
          </p:cNvPr>
          <p:cNvSpPr>
            <a:spLocks noGrp="1"/>
          </p:cNvSpPr>
          <p:nvPr>
            <p:ph idx="1"/>
          </p:nvPr>
        </p:nvSpPr>
        <p:spPr/>
        <p:txBody>
          <a:bodyPr>
            <a:normAutofit fontScale="70000" lnSpcReduction="20000"/>
          </a:bodyPr>
          <a:lstStyle/>
          <a:p>
            <a:pPr marL="0" indent="0" algn="r">
              <a:buNone/>
            </a:pPr>
            <a:r>
              <a:rPr lang="he-IL"/>
              <a:t>הרעיון שלנו הוא לפתח תוכנה שתעזור לחלקאים המגדלים פלפלים אדומים לתזמן את הקטיף בצורה הטובה ביותר, על פי אחוז הפרי הבשל על הצמח שנקבע לפי צבעו (בא בקורלציה הדוקה לבשלות הפלפל).</a:t>
            </a:r>
          </a:p>
          <a:p>
            <a:pPr marL="0" indent="0" algn="r">
              <a:buNone/>
            </a:pPr>
            <a:r>
              <a:rPr lang="he-IL"/>
              <a:t>החלקאי יוכל לצלם מס צמחים כך שבכל תמונה יתמקד בשתיל פלפל אחד</a:t>
            </a:r>
          </a:p>
          <a:p>
            <a:pPr marL="0" indent="0" algn="r">
              <a:buNone/>
            </a:pPr>
            <a:r>
              <a:rPr lang="he-IL"/>
              <a:t>התוכנה שלנו תחשב את מספר הפלפלים הכולל על השתיל ואחוז הפלפלים הבשלים מסה"כ הפירות.</a:t>
            </a:r>
          </a:p>
          <a:p>
            <a:pPr marL="0" indent="0" algn="r" rtl="1">
              <a:buNone/>
            </a:pPr>
            <a:r>
              <a:rPr lang="he-IL"/>
              <a:t>בכך החקלאי יוכל:</a:t>
            </a:r>
          </a:p>
          <a:p>
            <a:pPr marL="514350" indent="-514350" algn="r" rtl="1">
              <a:buFont typeface="+mj-lt"/>
              <a:buAutoNum type="arabicPeriod"/>
            </a:pPr>
            <a:r>
              <a:rPr lang="he-IL"/>
              <a:t>לחסוך זמן על הבנת מצב הפרי בשדה</a:t>
            </a:r>
          </a:p>
          <a:p>
            <a:pPr marL="514350" indent="-514350" algn="r" rtl="1">
              <a:buFont typeface="+mj-lt"/>
              <a:buAutoNum type="arabicPeriod"/>
            </a:pPr>
            <a:r>
              <a:rPr lang="he-IL"/>
              <a:t>לבצע הערכה האם כדאי לקטוף</a:t>
            </a:r>
          </a:p>
          <a:p>
            <a:pPr marL="514350" indent="-514350" algn="r" rtl="1">
              <a:buFont typeface="+mj-lt"/>
              <a:buAutoNum type="arabicPeriod"/>
            </a:pPr>
            <a:r>
              <a:rPr lang="he-IL"/>
              <a:t>לחשב ממוצע פרי בקלות יותר בשדה</a:t>
            </a:r>
          </a:p>
          <a:p>
            <a:pPr marL="514350" indent="-514350" algn="r" rtl="1">
              <a:buFont typeface="+mj-lt"/>
              <a:buAutoNum type="arabicPeriod"/>
            </a:pPr>
            <a:r>
              <a:rPr lang="he-IL"/>
              <a:t>להעריך האם משתלם לקרוא לצוות קטיף לצורך קטיפת הפלפלים.</a:t>
            </a:r>
          </a:p>
        </p:txBody>
      </p:sp>
    </p:spTree>
    <p:extLst>
      <p:ext uri="{BB962C8B-B14F-4D97-AF65-F5344CB8AC3E}">
        <p14:creationId xmlns:p14="http://schemas.microsoft.com/office/powerpoint/2010/main" val="191412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7E7ADF-6C88-27F9-A342-70AC99332CCE}"/>
              </a:ext>
            </a:extLst>
          </p:cNvPr>
          <p:cNvSpPr>
            <a:spLocks noGrp="1"/>
          </p:cNvSpPr>
          <p:nvPr>
            <p:ph type="title"/>
          </p:nvPr>
        </p:nvSpPr>
        <p:spPr/>
        <p:txBody>
          <a:bodyPr/>
          <a:lstStyle/>
          <a:p>
            <a:pPr algn="r" rtl="1"/>
            <a:r>
              <a:rPr lang="he-IL"/>
              <a:t>שלבי הקמת הפרויקט</a:t>
            </a:r>
            <a:endParaRPr lang="en-US"/>
          </a:p>
        </p:txBody>
      </p:sp>
      <p:sp>
        <p:nvSpPr>
          <p:cNvPr id="3" name="מציין מיקום תוכן 2">
            <a:extLst>
              <a:ext uri="{FF2B5EF4-FFF2-40B4-BE49-F238E27FC236}">
                <a16:creationId xmlns:a16="http://schemas.microsoft.com/office/drawing/2014/main" id="{B91B5713-D070-6A94-5BE1-4924BBB58B17}"/>
              </a:ext>
            </a:extLst>
          </p:cNvPr>
          <p:cNvSpPr>
            <a:spLocks noGrp="1"/>
          </p:cNvSpPr>
          <p:nvPr>
            <p:ph idx="1"/>
          </p:nvPr>
        </p:nvSpPr>
        <p:spPr/>
        <p:txBody>
          <a:bodyPr>
            <a:normAutofit fontScale="92500" lnSpcReduction="10000"/>
          </a:bodyPr>
          <a:lstStyle/>
          <a:p>
            <a:pPr marL="514350" indent="-514350" algn="r" rtl="1">
              <a:buFont typeface="+mj-lt"/>
              <a:buAutoNum type="arabicPeriod"/>
            </a:pPr>
            <a:r>
              <a:rPr lang="he-IL"/>
              <a:t>תחילה הקמנו מסד נתונים המכיל תמונות של צמחי פלפל בזמני הבשלה שונים </a:t>
            </a:r>
          </a:p>
          <a:p>
            <a:pPr marL="514350" indent="-514350" algn="r" rtl="1">
              <a:buFont typeface="+mj-lt"/>
              <a:buAutoNum type="arabicPeriod"/>
            </a:pPr>
            <a:r>
              <a:rPr lang="he-IL"/>
              <a:t>אימנו מודל לזיהוי הפרי על הצמח ואת מצב הפרי חילקנו ל 2:</a:t>
            </a:r>
          </a:p>
          <a:p>
            <a:pPr lvl="2" algn="r" rtl="1"/>
            <a:r>
              <a:rPr lang="he-IL"/>
              <a:t>בשל – אדום</a:t>
            </a:r>
          </a:p>
          <a:p>
            <a:pPr lvl="2" algn="r" rtl="1"/>
            <a:r>
              <a:rPr lang="he-IL"/>
              <a:t>לא בשל – לא אדום</a:t>
            </a:r>
          </a:p>
          <a:p>
            <a:pPr marL="514350" indent="-514350" algn="r" rtl="1">
              <a:buFont typeface="+mj-lt"/>
              <a:buAutoNum type="arabicPeriod"/>
            </a:pPr>
            <a:r>
              <a:rPr lang="he-IL"/>
              <a:t>על ידי התוצאות שהתקבלו מהמודל חישבנו את מספר הפירות הכולל ברמת וודאות סבירה וחישבנו את אחוז ההבשלה על ידי מספר הפלפלים הבשלים שזוהו על ידי המודל מסך כל הפלפלים.</a:t>
            </a:r>
          </a:p>
          <a:p>
            <a:pPr marL="514350" indent="-514350" algn="r" rtl="1">
              <a:buFont typeface="+mj-lt"/>
              <a:buAutoNum type="arabicPeriod"/>
            </a:pPr>
            <a:r>
              <a:rPr lang="he-IL"/>
              <a:t>בנינו אפליקצית </a:t>
            </a:r>
            <a:r>
              <a:rPr lang="en-US"/>
              <a:t>“Streamlit”</a:t>
            </a:r>
            <a:r>
              <a:rPr lang="he-IL"/>
              <a:t> לצורך סביבת משתמש נוחה לניתוח תמונה שצולמה.</a:t>
            </a:r>
          </a:p>
          <a:p>
            <a:pPr marL="914400" lvl="2" indent="0" algn="r" rtl="1">
              <a:buNone/>
            </a:pPr>
            <a:endParaRPr lang="he-IL"/>
          </a:p>
        </p:txBody>
      </p:sp>
    </p:spTree>
    <p:extLst>
      <p:ext uri="{BB962C8B-B14F-4D97-AF65-F5344CB8AC3E}">
        <p14:creationId xmlns:p14="http://schemas.microsoft.com/office/powerpoint/2010/main" val="41091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7E7ADF-6C88-27F9-A342-70AC99332CCE}"/>
              </a:ext>
            </a:extLst>
          </p:cNvPr>
          <p:cNvSpPr>
            <a:spLocks noGrp="1"/>
          </p:cNvSpPr>
          <p:nvPr>
            <p:ph type="title"/>
          </p:nvPr>
        </p:nvSpPr>
        <p:spPr/>
        <p:txBody>
          <a:bodyPr/>
          <a:lstStyle/>
          <a:p>
            <a:pPr algn="ctr" rtl="1"/>
            <a:r>
              <a:rPr lang="en-US"/>
              <a:t>DATA BASE</a:t>
            </a:r>
          </a:p>
        </p:txBody>
      </p:sp>
      <p:sp>
        <p:nvSpPr>
          <p:cNvPr id="3" name="מציין מיקום תוכן 2">
            <a:extLst>
              <a:ext uri="{FF2B5EF4-FFF2-40B4-BE49-F238E27FC236}">
                <a16:creationId xmlns:a16="http://schemas.microsoft.com/office/drawing/2014/main" id="{B91B5713-D070-6A94-5BE1-4924BBB58B17}"/>
              </a:ext>
            </a:extLst>
          </p:cNvPr>
          <p:cNvSpPr>
            <a:spLocks noGrp="1"/>
          </p:cNvSpPr>
          <p:nvPr>
            <p:ph idx="1"/>
          </p:nvPr>
        </p:nvSpPr>
        <p:spPr/>
        <p:txBody>
          <a:bodyPr>
            <a:normAutofit/>
          </a:bodyPr>
          <a:lstStyle/>
          <a:p>
            <a:pPr lvl="1" algn="r" rtl="1"/>
            <a:r>
              <a:rPr lang="he-IL"/>
              <a:t>מסד הנתונים שהזנו הורכב מתמונות צמחי פלפלים שצילמנו במושב צפר שבדרום, בחממת מוריס בפקולטה לחקלאות ומהאינטרנט.</a:t>
            </a:r>
          </a:p>
          <a:p>
            <a:pPr lvl="1" algn="r" rtl="1"/>
            <a:r>
              <a:rPr lang="he-IL"/>
              <a:t>מסד הנתונים למודל התחלק ל 3: </a:t>
            </a:r>
          </a:p>
          <a:p>
            <a:pPr marL="1714500" lvl="3" indent="-342900" algn="r" rtl="1">
              <a:buFont typeface="+mj-lt"/>
              <a:buAutoNum type="arabicPeriod"/>
            </a:pPr>
            <a:r>
              <a:rPr lang="en-US"/>
              <a:t>TRAIN</a:t>
            </a:r>
            <a:r>
              <a:rPr lang="he-IL"/>
              <a:t> – 20 תמונות פלפלים בהם הגדרנו איפה הפלפל בתמונה ולאיזה קבוצה מסווג – בשל/לא בשל</a:t>
            </a:r>
          </a:p>
          <a:p>
            <a:pPr marL="1714500" lvl="3" indent="-342900" algn="r" rtl="1">
              <a:buFont typeface="+mj-lt"/>
              <a:buAutoNum type="arabicPeriod"/>
            </a:pPr>
            <a:r>
              <a:rPr lang="en-US"/>
              <a:t>VAL</a:t>
            </a:r>
            <a:r>
              <a:rPr lang="he-IL"/>
              <a:t> – 10 תמונות אימות למודל.</a:t>
            </a:r>
          </a:p>
          <a:p>
            <a:pPr marL="1714500" lvl="3" indent="-342900" algn="r" rtl="1">
              <a:buFont typeface="+mj-lt"/>
              <a:buAutoNum type="arabicPeriod"/>
            </a:pPr>
            <a:r>
              <a:rPr lang="en-US"/>
              <a:t>TEST</a:t>
            </a:r>
            <a:r>
              <a:rPr lang="he-IL"/>
              <a:t> – 20 תמונות לבחינת דיוק המודל.</a:t>
            </a:r>
          </a:p>
          <a:p>
            <a:pPr lvl="1" algn="r" rtl="1"/>
            <a:r>
              <a:rPr lang="he-IL"/>
              <a:t>את הגדרת האנוטאציות שעל פיהן מתבסס המודל ביצענו באמצעות אתר </a:t>
            </a:r>
            <a:r>
              <a:rPr lang="en-US"/>
              <a:t>Makesence</a:t>
            </a:r>
            <a:r>
              <a:rPr lang="he-IL"/>
              <a:t> ומשם הוצאנו קובץ </a:t>
            </a:r>
            <a:r>
              <a:rPr lang="en-US"/>
              <a:t>json cocoset</a:t>
            </a:r>
            <a:r>
              <a:rPr lang="he-IL"/>
              <a:t> לצורך אימון המודל.</a:t>
            </a:r>
          </a:p>
        </p:txBody>
      </p:sp>
    </p:spTree>
    <p:extLst>
      <p:ext uri="{BB962C8B-B14F-4D97-AF65-F5344CB8AC3E}">
        <p14:creationId xmlns:p14="http://schemas.microsoft.com/office/powerpoint/2010/main" val="269260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7E7ADF-6C88-27F9-A342-70AC99332CCE}"/>
              </a:ext>
            </a:extLst>
          </p:cNvPr>
          <p:cNvSpPr>
            <a:spLocks noGrp="1"/>
          </p:cNvSpPr>
          <p:nvPr>
            <p:ph type="title"/>
          </p:nvPr>
        </p:nvSpPr>
        <p:spPr>
          <a:xfrm>
            <a:off x="750651" y="603821"/>
            <a:ext cx="10515600" cy="1325563"/>
          </a:xfrm>
        </p:spPr>
        <p:txBody>
          <a:bodyPr/>
          <a:lstStyle/>
          <a:p>
            <a:pPr algn="ctr" rtl="1"/>
            <a:r>
              <a:rPr lang="en-US"/>
              <a:t>Mask RCNN  </a:t>
            </a:r>
            <a:br>
              <a:rPr lang="en-US"/>
            </a:br>
            <a:r>
              <a:rPr kumimoji="0" lang="en-US" altLang="en-US" sz="4400" i="0" u="none" strike="noStrike" cap="none" normalizeH="0" baseline="0">
                <a:ln>
                  <a:noFill/>
                </a:ln>
                <a:solidFill>
                  <a:srgbClr val="202124"/>
                </a:solidFill>
                <a:effectLst/>
                <a:latin typeface="inherit"/>
              </a:rPr>
              <a:t>Convolutional Neural Network</a:t>
            </a:r>
            <a:r>
              <a:rPr kumimoji="0" lang="en-US" altLang="en-US" sz="1400" i="0" u="none" strike="noStrike" cap="none" normalizeH="0" baseline="0">
                <a:ln>
                  <a:noFill/>
                </a:ln>
                <a:solidFill>
                  <a:schemeClr val="tx1"/>
                </a:solidFill>
                <a:effectLst/>
              </a:rPr>
              <a:t> </a:t>
            </a:r>
            <a:br>
              <a:rPr kumimoji="0" lang="en-US" altLang="en-US" sz="4000" i="0" u="none" strike="noStrike" cap="none" normalizeH="0" baseline="0">
                <a:ln>
                  <a:noFill/>
                </a:ln>
                <a:solidFill>
                  <a:schemeClr val="tx1"/>
                </a:solidFill>
                <a:effectLst/>
                <a:latin typeface="Arial" panose="020B0604020202020204" pitchFamily="34" charset="0"/>
              </a:rPr>
            </a:br>
            <a:endParaRPr lang="en-US"/>
          </a:p>
        </p:txBody>
      </p:sp>
      <p:sp>
        <p:nvSpPr>
          <p:cNvPr id="3" name="מציין מיקום תוכן 2">
            <a:extLst>
              <a:ext uri="{FF2B5EF4-FFF2-40B4-BE49-F238E27FC236}">
                <a16:creationId xmlns:a16="http://schemas.microsoft.com/office/drawing/2014/main" id="{B91B5713-D070-6A94-5BE1-4924BBB58B17}"/>
              </a:ext>
            </a:extLst>
          </p:cNvPr>
          <p:cNvSpPr>
            <a:spLocks noGrp="1"/>
          </p:cNvSpPr>
          <p:nvPr>
            <p:ph idx="1"/>
          </p:nvPr>
        </p:nvSpPr>
        <p:spPr/>
        <p:txBody>
          <a:bodyPr>
            <a:normAutofit/>
          </a:bodyPr>
          <a:lstStyle/>
          <a:p>
            <a:pPr lvl="1" algn="r" rtl="1"/>
            <a:r>
              <a:rPr lang="he-IL"/>
              <a:t>המודל שבחרנו בו לזיהוי הפרי מבוסס על למידת מכונה – </a:t>
            </a:r>
            <a:r>
              <a:rPr lang="en-US"/>
              <a:t>Mask RCNN</a:t>
            </a:r>
          </a:p>
          <a:p>
            <a:pPr lvl="1" algn="r" rtl="1"/>
            <a:r>
              <a:rPr kumimoji="0" lang="he-IL" altLang="en-US" sz="2400" b="0" i="0" u="none" strike="noStrike" cap="none" normalizeH="0" baseline="0">
                <a:ln>
                  <a:noFill/>
                </a:ln>
                <a:solidFill>
                  <a:srgbClr val="202124"/>
                </a:solidFill>
                <a:effectLst/>
                <a:latin typeface="inherit"/>
                <a:cs typeface="Arial" panose="020B0604020202020204" pitchFamily="34" charset="0"/>
              </a:rPr>
              <a:t>אלגוריתם למידה עמוקה </a:t>
            </a:r>
            <a:r>
              <a:rPr lang="he-IL" altLang="en-US">
                <a:solidFill>
                  <a:srgbClr val="202124"/>
                </a:solidFill>
                <a:latin typeface="inherit"/>
                <a:cs typeface="Arial" panose="020B0604020202020204" pitchFamily="34" charset="0"/>
              </a:rPr>
              <a:t>מתקדם המשמש למשימות זיהוי ופילוח עצמים בתמונות. הוא מאפשר איתור מדויק של האובייקט בתמונה ויכולת להפריד בין האובייקט לרקע</a:t>
            </a:r>
            <a:r>
              <a:rPr lang="en-US" altLang="en-US">
                <a:solidFill>
                  <a:srgbClr val="202124"/>
                </a:solidFill>
                <a:latin typeface="inherit"/>
                <a:cs typeface="Arial" panose="020B0604020202020204" pitchFamily="34" charset="0"/>
              </a:rPr>
              <a:t> </a:t>
            </a:r>
            <a:endParaRPr lang="he-IL" altLang="en-US">
              <a:solidFill>
                <a:srgbClr val="202124"/>
              </a:solidFill>
              <a:latin typeface="inherit"/>
              <a:cs typeface="Arial" panose="020B0604020202020204" pitchFamily="34" charset="0"/>
            </a:endParaRPr>
          </a:p>
          <a:p>
            <a:pPr lvl="1" algn="r" rtl="1"/>
            <a:r>
              <a:rPr lang="he-IL" altLang="en-US">
                <a:solidFill>
                  <a:srgbClr val="202124"/>
                </a:solidFill>
                <a:latin typeface="inherit"/>
                <a:cs typeface="Arial" panose="020B0604020202020204" pitchFamily="34" charset="0"/>
              </a:rPr>
              <a:t>כרגע  </a:t>
            </a:r>
            <a:r>
              <a:rPr lang="en-US" altLang="en-US">
                <a:solidFill>
                  <a:srgbClr val="202124"/>
                </a:solidFill>
                <a:latin typeface="inherit"/>
                <a:cs typeface="Arial" panose="020B0604020202020204" pitchFamily="34" charset="0"/>
              </a:rPr>
              <a:t>MASK RCNN</a:t>
            </a:r>
            <a:r>
              <a:rPr lang="he-IL" altLang="en-US">
                <a:solidFill>
                  <a:srgbClr val="202124"/>
                </a:solidFill>
                <a:latin typeface="inherit"/>
                <a:cs typeface="Arial" panose="020B0604020202020204" pitchFamily="34" charset="0"/>
              </a:rPr>
              <a:t> </a:t>
            </a:r>
            <a:r>
              <a:rPr kumimoji="0" lang="he-IL" altLang="en-US" sz="2400" b="0" i="0" u="none" strike="noStrike" cap="none" normalizeH="0" baseline="0">
                <a:ln>
                  <a:noFill/>
                </a:ln>
                <a:solidFill>
                  <a:srgbClr val="202124"/>
                </a:solidFill>
                <a:effectLst/>
                <a:latin typeface="inherit"/>
                <a:cs typeface="Arial" panose="020B0604020202020204" pitchFamily="34" charset="0"/>
              </a:rPr>
              <a:t>נמצא בשימוש נרחב ביישומים שונים כגון מכוניות בנהיגה עצמית, הדמיה רפואית וניתוח תמונות לוויין.</a:t>
            </a:r>
            <a:endParaRPr kumimoji="0" lang="en-US" altLang="en-US" sz="2000" b="0" i="0" u="none" strike="noStrike" cap="none" normalizeH="0" baseline="0">
              <a:ln>
                <a:noFill/>
              </a:ln>
              <a:solidFill>
                <a:schemeClr val="tx1"/>
              </a:solidFill>
              <a:effectLst/>
              <a:latin typeface="Arial" panose="020B0604020202020204" pitchFamily="34" charset="0"/>
            </a:endParaRPr>
          </a:p>
          <a:p>
            <a:pPr lvl="1" algn="r" rtl="1"/>
            <a:r>
              <a:rPr kumimoji="0" lang="he-IL" altLang="en-US" sz="2400" b="0" i="0" u="none" strike="noStrike" cap="none" normalizeH="0" baseline="0">
                <a:ln>
                  <a:noFill/>
                </a:ln>
                <a:solidFill>
                  <a:srgbClr val="202124"/>
                </a:solidFill>
                <a:effectLst/>
                <a:latin typeface="inherit"/>
                <a:cs typeface="Arial" panose="020B0604020202020204" pitchFamily="34" charset="0"/>
              </a:rPr>
              <a:t>נחשב לאחת השיטות המדויקות והיעילות ביותר </a:t>
            </a:r>
          </a:p>
          <a:p>
            <a:pPr marL="457200" lvl="1" indent="0" algn="r" rtl="1">
              <a:buNone/>
            </a:pPr>
            <a:r>
              <a:rPr lang="he-IL" altLang="en-US">
                <a:solidFill>
                  <a:srgbClr val="202124"/>
                </a:solidFill>
                <a:latin typeface="inherit"/>
                <a:cs typeface="Arial" panose="020B0604020202020204" pitchFamily="34" charset="0"/>
              </a:rPr>
              <a:t>   </a:t>
            </a:r>
            <a:r>
              <a:rPr kumimoji="0" lang="he-IL" altLang="en-US" sz="2400" b="0" i="0" u="none" strike="noStrike" cap="none" normalizeH="0" baseline="0">
                <a:ln>
                  <a:noFill/>
                </a:ln>
                <a:solidFill>
                  <a:srgbClr val="202124"/>
                </a:solidFill>
                <a:effectLst/>
                <a:latin typeface="inherit"/>
                <a:cs typeface="Arial" panose="020B0604020202020204" pitchFamily="34" charset="0"/>
              </a:rPr>
              <a:t>למשימות זיהוי וסגמנטציה של עצמים.</a:t>
            </a:r>
            <a:endParaRPr kumimoji="0" lang="en-US" altLang="en-US" sz="2000" b="0" i="0" u="none" strike="noStrike" cap="none" normalizeH="0" baseline="0">
              <a:ln>
                <a:noFill/>
              </a:ln>
              <a:solidFill>
                <a:schemeClr val="tx1"/>
              </a:solidFill>
              <a:effectLst/>
              <a:latin typeface="Arial" panose="020B0604020202020204" pitchFamily="34" charset="0"/>
            </a:endParaRPr>
          </a:p>
          <a:p>
            <a:pPr lvl="1" algn="r" rtl="1"/>
            <a:endParaRPr lang="en-US" altLang="en-US">
              <a:solidFill>
                <a:srgbClr val="202124"/>
              </a:solidFill>
              <a:latin typeface="inherit"/>
              <a:cs typeface="Arial" panose="020B0604020202020204" pitchFamily="34" charset="0"/>
            </a:endParaRPr>
          </a:p>
          <a:p>
            <a:pPr lvl="1" algn="r" rtl="1"/>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6401AD1-62A9-9314-9E86-5C8BFBE5AFF2}"/>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87AF991-E824-80EC-D511-8B113220A7DF}"/>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597F7D95-E1C5-33C6-3B4A-3C30E74576D5}"/>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98C18EEE-1CC6-009C-19E0-441E9FA16405}"/>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8D14F73C-AEE2-B94D-ABC3-367945A55060}"/>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תמונה 5">
            <a:extLst>
              <a:ext uri="{FF2B5EF4-FFF2-40B4-BE49-F238E27FC236}">
                <a16:creationId xmlns:a16="http://schemas.microsoft.com/office/drawing/2014/main" id="{9F20DD71-D37B-8361-DB03-BA29F3CEC12E}"/>
              </a:ext>
            </a:extLst>
          </p:cNvPr>
          <p:cNvPicPr>
            <a:picLocks noChangeAspect="1"/>
          </p:cNvPicPr>
          <p:nvPr/>
        </p:nvPicPr>
        <p:blipFill>
          <a:blip r:embed="rId2"/>
          <a:stretch>
            <a:fillRect/>
          </a:stretch>
        </p:blipFill>
        <p:spPr>
          <a:xfrm>
            <a:off x="838200" y="3836519"/>
            <a:ext cx="2381655" cy="2821481"/>
          </a:xfrm>
          <a:prstGeom prst="rect">
            <a:avLst/>
          </a:prstGeom>
        </p:spPr>
      </p:pic>
    </p:spTree>
    <p:extLst>
      <p:ext uri="{BB962C8B-B14F-4D97-AF65-F5344CB8AC3E}">
        <p14:creationId xmlns:p14="http://schemas.microsoft.com/office/powerpoint/2010/main" val="3293870996"/>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Narkisim"/>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
  <TotalTime>339</TotalTime>
  <Words>644</Words>
  <Application>Microsoft Office PowerPoint</Application>
  <PresentationFormat>מסך רחב</PresentationFormat>
  <Paragraphs>60</Paragraphs>
  <Slides>12</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Arial</vt:lpstr>
      <vt:lpstr>Calibri</vt:lpstr>
      <vt:lpstr>inherit</vt:lpstr>
      <vt:lpstr>Narkisim</vt:lpstr>
      <vt:lpstr>SketchyVTI</vt:lpstr>
      <vt:lpstr>פרויקט סיום קורס ניתוח תמונה בפייתון</vt:lpstr>
      <vt:lpstr>רקע על הפרי</vt:lpstr>
      <vt:lpstr>מצגת של PowerPoint‏</vt:lpstr>
      <vt:lpstr>המוטיבציה לפרויקט</vt:lpstr>
      <vt:lpstr>מה נעשה כרגע בשטח לחיזוי מועד הקטיף</vt:lpstr>
      <vt:lpstr>Bell pepper helper</vt:lpstr>
      <vt:lpstr>שלבי הקמת הפרויקט</vt:lpstr>
      <vt:lpstr>DATA BASE</vt:lpstr>
      <vt:lpstr>Mask RCNN   Convolutional Neural Network  </vt:lpstr>
      <vt:lpstr>Streamlit</vt:lpstr>
      <vt:lpstr>הצעות לשיפור והמשכת הפרויקט</vt:lpstr>
      <vt:lpstr>תודה רבה על ההקשבה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סיום קורס ניתוח תמונה בפייתון</dc:title>
  <dc:creator>Orel Soliman</dc:creator>
  <cp:lastModifiedBy>Orel Soliman</cp:lastModifiedBy>
  <cp:revision>13</cp:revision>
  <dcterms:created xsi:type="dcterms:W3CDTF">2023-01-12T15:05:07Z</dcterms:created>
  <dcterms:modified xsi:type="dcterms:W3CDTF">2023-01-26T14:41:15Z</dcterms:modified>
</cp:coreProperties>
</file>