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24" r:id="rId5"/>
    <p:sldId id="302" r:id="rId6"/>
    <p:sldId id="315" r:id="rId7"/>
    <p:sldId id="328" r:id="rId8"/>
    <p:sldId id="329" r:id="rId9"/>
    <p:sldId id="330" r:id="rId10"/>
    <p:sldId id="331" r:id="rId11"/>
    <p:sldId id="333" r:id="rId12"/>
    <p:sldId id="332" r:id="rId13"/>
    <p:sldId id="313" r:id="rId14"/>
  </p:sldIdLst>
  <p:sldSz cx="12192000" cy="68580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33" autoAdjust="0"/>
  </p:normalViewPr>
  <p:slideViewPr>
    <p:cSldViewPr snapToGrid="0">
      <p:cViewPr varScale="1">
        <p:scale>
          <a:sx n="119" d="100"/>
          <a:sy n="119" d="100"/>
        </p:scale>
        <p:origin x="216" y="10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6C902-4897-4CEE-8873-15385ACF2291}" type="doc">
      <dgm:prSet loTypeId="urn:microsoft.com/office/officeart/2008/layout/BendingPictureBlocks" loCatId="picture" qsTypeId="urn:microsoft.com/office/officeart/2005/8/quickstyle/simple1" qsCatId="simple" csTypeId="urn:microsoft.com/office/officeart/2005/8/colors/accent1_2" csCatId="accent1" phldr="0"/>
      <dgm:spPr/>
    </dgm:pt>
    <dgm:pt modelId="{0F5146E6-2F83-4A8F-815F-179C88BBE62A}" type="pres">
      <dgm:prSet presAssocID="{EE46C902-4897-4CEE-8873-15385ACF2291}" presName="Name0" presStyleCnt="0">
        <dgm:presLayoutVars>
          <dgm:dir/>
          <dgm:resizeHandles/>
        </dgm:presLayoutVars>
      </dgm:prSet>
      <dgm:spPr/>
    </dgm:pt>
  </dgm:ptLst>
  <dgm:cxnLst>
    <dgm:cxn modelId="{C24D887B-8FEE-423D-9A58-233F4D6A5C22}" type="presOf" srcId="{EE46C902-4897-4CEE-8873-15385ACF2291}" destId="{0F5146E6-2F83-4A8F-815F-179C88BBE62A}" srcOrd="0" destOrd="0" presId="urn:microsoft.com/office/officeart/2008/layout/Bend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3035088" cy="466116"/>
          </a:xfrm>
          <a:prstGeom prst="rect">
            <a:avLst/>
          </a:prstGeom>
        </p:spPr>
        <p:txBody>
          <a:bodyPr vert="horz" lIns="93104" tIns="46552" rIns="93104" bIns="46552"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967341" y="0"/>
            <a:ext cx="3035088" cy="466116"/>
          </a:xfrm>
          <a:prstGeom prst="rect">
            <a:avLst/>
          </a:prstGeom>
        </p:spPr>
        <p:txBody>
          <a:bodyPr vert="horz" lIns="93104" tIns="46552" rIns="93104" bIns="46552" rtlCol="0"/>
          <a:lstStyle>
            <a:lvl1pPr algn="r">
              <a:defRPr sz="1200"/>
            </a:lvl1pPr>
          </a:lstStyle>
          <a:p>
            <a:fld id="{EF1077DB-935E-4A0A-947A-D283B9F9F452}" type="datetimeFigureOut">
              <a:rPr lang="en-US" smtClean="0"/>
              <a:t>5/2/2021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823936"/>
            <a:ext cx="3035088" cy="466115"/>
          </a:xfrm>
          <a:prstGeom prst="rect">
            <a:avLst/>
          </a:prstGeom>
        </p:spPr>
        <p:txBody>
          <a:bodyPr vert="horz" lIns="93104" tIns="46552" rIns="93104" bIns="46552"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967341" y="8823936"/>
            <a:ext cx="3035088" cy="466115"/>
          </a:xfrm>
          <a:prstGeom prst="rect">
            <a:avLst/>
          </a:prstGeom>
        </p:spPr>
        <p:txBody>
          <a:bodyPr vert="horz" lIns="93104" tIns="46552" rIns="93104" bIns="46552"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6116"/>
          </a:xfrm>
          <a:prstGeom prst="rect">
            <a:avLst/>
          </a:prstGeom>
        </p:spPr>
        <p:txBody>
          <a:bodyPr vert="horz" lIns="93104" tIns="46552" rIns="93104" bIns="46552" rtlCol="0"/>
          <a:lstStyle>
            <a:lvl1pPr algn="l">
              <a:defRPr sz="1200"/>
            </a:lvl1pPr>
          </a:lstStyle>
          <a:p>
            <a:endParaRPr lang="en-US" noProof="0" dirty="0"/>
          </a:p>
        </p:txBody>
      </p:sp>
      <p:sp>
        <p:nvSpPr>
          <p:cNvPr id="3" name="Date Placeholder 2"/>
          <p:cNvSpPr>
            <a:spLocks noGrp="1"/>
          </p:cNvSpPr>
          <p:nvPr>
            <p:ph type="dt" idx="1"/>
          </p:nvPr>
        </p:nvSpPr>
        <p:spPr>
          <a:xfrm>
            <a:off x="3967341" y="0"/>
            <a:ext cx="3035088" cy="466116"/>
          </a:xfrm>
          <a:prstGeom prst="rect">
            <a:avLst/>
          </a:prstGeom>
        </p:spPr>
        <p:txBody>
          <a:bodyPr vert="horz" lIns="93104" tIns="46552" rIns="93104" bIns="46552" rtlCol="0"/>
          <a:lstStyle>
            <a:lvl1pPr algn="r">
              <a:defRPr sz="1200"/>
            </a:lvl1pPr>
          </a:lstStyle>
          <a:p>
            <a:fld id="{2D9EC30E-1A71-4188-9BE7-E2A64929A436}" type="datetimeFigureOut">
              <a:rPr lang="en-US" noProof="0" smtClean="0"/>
              <a:t>5/2/2021</a:t>
            </a:fld>
            <a:endParaRPr lang="en-US" noProof="0" dirty="0"/>
          </a:p>
        </p:txBody>
      </p:sp>
      <p:sp>
        <p:nvSpPr>
          <p:cNvPr id="4" name="Slide Image Placeholder 3"/>
          <p:cNvSpPr>
            <a:spLocks noGrp="1" noRot="1" noChangeAspect="1"/>
          </p:cNvSpPr>
          <p:nvPr>
            <p:ph type="sldImg" idx="2"/>
          </p:nvPr>
        </p:nvSpPr>
        <p:spPr>
          <a:xfrm>
            <a:off x="714375" y="1160463"/>
            <a:ext cx="5575300" cy="3136900"/>
          </a:xfrm>
          <a:prstGeom prst="rect">
            <a:avLst/>
          </a:prstGeom>
          <a:noFill/>
          <a:ln w="12700">
            <a:solidFill>
              <a:prstClr val="black"/>
            </a:solidFill>
          </a:ln>
        </p:spPr>
        <p:txBody>
          <a:bodyPr vert="horz" lIns="93104" tIns="46552" rIns="93104" bIns="46552" rtlCol="0" anchor="ctr"/>
          <a:lstStyle/>
          <a:p>
            <a:endParaRPr lang="en-US" noProof="0" dirty="0"/>
          </a:p>
        </p:txBody>
      </p:sp>
      <p:sp>
        <p:nvSpPr>
          <p:cNvPr id="5" name="Notes Placeholder 4"/>
          <p:cNvSpPr>
            <a:spLocks noGrp="1"/>
          </p:cNvSpPr>
          <p:nvPr>
            <p:ph type="body" sz="quarter" idx="3"/>
          </p:nvPr>
        </p:nvSpPr>
        <p:spPr>
          <a:xfrm>
            <a:off x="700405" y="4470837"/>
            <a:ext cx="5603240" cy="3657957"/>
          </a:xfrm>
          <a:prstGeom prst="rect">
            <a:avLst/>
          </a:prstGeom>
        </p:spPr>
        <p:txBody>
          <a:bodyPr vert="horz" lIns="93104" tIns="46552" rIns="93104" bIns="46552"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3936"/>
            <a:ext cx="3035088" cy="466115"/>
          </a:xfrm>
          <a:prstGeom prst="rect">
            <a:avLst/>
          </a:prstGeom>
        </p:spPr>
        <p:txBody>
          <a:bodyPr vert="horz" lIns="93104" tIns="46552" rIns="93104" bIns="46552"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967341" y="8823936"/>
            <a:ext cx="3035088" cy="466115"/>
          </a:xfrm>
          <a:prstGeom prst="rect">
            <a:avLst/>
          </a:prstGeom>
        </p:spPr>
        <p:txBody>
          <a:bodyPr vert="horz" lIns="93104" tIns="46552" rIns="93104" bIns="46552"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5/2/2021</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3520792" y="2576488"/>
            <a:ext cx="5630141" cy="1726624"/>
          </a:xfrm>
        </p:spPr>
        <p:txBody>
          <a:bodyPr/>
          <a:lstStyle/>
          <a:p>
            <a:r>
              <a:rPr lang="en-US" sz="5400" dirty="0"/>
              <a:t>Google</a:t>
            </a:r>
            <a:br>
              <a:rPr lang="en-US" sz="5400" dirty="0"/>
            </a:br>
            <a:r>
              <a:rPr lang="en-US" sz="5400" dirty="0"/>
              <a:t>	  Merchandise</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sz="3600" dirty="0"/>
              <a:t>A Dive into</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096848" y="4459105"/>
            <a:ext cx="3610570" cy="1168530"/>
          </a:xfrm>
        </p:spPr>
        <p:txBody>
          <a:bodyPr/>
          <a:lstStyle/>
          <a:p>
            <a:pPr algn="l"/>
            <a:r>
              <a:rPr lang="en-US" sz="2400" dirty="0"/>
              <a:t>By:</a:t>
            </a:r>
          </a:p>
          <a:p>
            <a:pPr algn="l"/>
            <a:r>
              <a:rPr lang="en-US" sz="2400" dirty="0"/>
              <a:t>	Ran Tun</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631659" y="533400"/>
            <a:ext cx="4275138" cy="830997"/>
          </a:xfrm>
        </p:spPr>
        <p:txBody>
          <a:bodyPr/>
          <a:lstStyle/>
          <a:p>
            <a:r>
              <a:rPr lang="en-US" dirty="0"/>
              <a:t>Additional Questions?</a:t>
            </a:r>
          </a:p>
          <a:p>
            <a:endParaRPr lang="en-US" dirty="0"/>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
        <p:nvSpPr>
          <p:cNvPr id="6" name="Rectangle 5">
            <a:extLst>
              <a:ext uri="{FF2B5EF4-FFF2-40B4-BE49-F238E27FC236}">
                <a16:creationId xmlns:a16="http://schemas.microsoft.com/office/drawing/2014/main" id="{2B868011-9792-4EE4-8B8D-9DB1D4315DAE}"/>
              </a:ext>
            </a:extLst>
          </p:cNvPr>
          <p:cNvSpPr/>
          <p:nvPr/>
        </p:nvSpPr>
        <p:spPr>
          <a:xfrm>
            <a:off x="521368" y="6408821"/>
            <a:ext cx="2109537"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FC79F1E2-FB0A-4681-9056-E68DD886E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766" y="2377467"/>
            <a:ext cx="2648952" cy="26489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7D1218-E0EA-4238-8DE5-C0C7FE72C428}"/>
              </a:ext>
            </a:extLst>
          </p:cNvPr>
          <p:cNvSpPr txBox="1"/>
          <p:nvPr/>
        </p:nvSpPr>
        <p:spPr>
          <a:xfrm>
            <a:off x="2017294" y="5026419"/>
            <a:ext cx="3007895" cy="369332"/>
          </a:xfrm>
          <a:prstGeom prst="rect">
            <a:avLst/>
          </a:prstGeom>
          <a:noFill/>
        </p:spPr>
        <p:txBody>
          <a:bodyPr wrap="square" rtlCol="0">
            <a:spAutoFit/>
          </a:bodyPr>
          <a:lstStyle/>
          <a:p>
            <a:pPr algn="ctr"/>
            <a:r>
              <a:rPr lang="en-US" dirty="0"/>
              <a:t>10</a:t>
            </a:r>
            <a:r>
              <a:rPr lang="en-US" baseline="30000" dirty="0"/>
              <a:t>th</a:t>
            </a:r>
            <a:r>
              <a:rPr lang="en-US" dirty="0"/>
              <a:t> most popular link in Q1</a:t>
            </a:r>
          </a:p>
        </p:txBody>
      </p:sp>
    </p:spTree>
    <p:extLst>
      <p:ext uri="{BB962C8B-B14F-4D97-AF65-F5344CB8AC3E}">
        <p14:creationId xmlns:p14="http://schemas.microsoft.com/office/powerpoint/2010/main" val="7155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362198"/>
            <a:ext cx="4275138" cy="830997"/>
          </a:xfrm>
        </p:spPr>
        <p:txBody>
          <a:bodyPr/>
          <a:lstStyle/>
          <a:p>
            <a:r>
              <a:rPr lang="en-US" dirty="0"/>
              <a:t>Questions to Answer:</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1648618"/>
            <a:ext cx="4275138" cy="4736140"/>
          </a:xfrm>
        </p:spPr>
        <p:txBody>
          <a:bodyPr/>
          <a:lstStyle/>
          <a:p>
            <a:r>
              <a:rPr lang="en-US" sz="1800" dirty="0"/>
              <a:t>What pages on my website are most successful?</a:t>
            </a:r>
          </a:p>
          <a:p>
            <a:r>
              <a:rPr lang="en-US" sz="1800" dirty="0"/>
              <a:t>What percentage of my traffic comes from mobile and/or tablets?</a:t>
            </a:r>
          </a:p>
          <a:p>
            <a:r>
              <a:rPr lang="en-US" sz="1800" dirty="0"/>
              <a:t>How do our new users interact with our website?</a:t>
            </a:r>
          </a:p>
          <a:p>
            <a:r>
              <a:rPr lang="en-US" sz="1800" dirty="0"/>
              <a:t>How do visitors find my site?</a:t>
            </a:r>
          </a:p>
          <a:p>
            <a:r>
              <a:rPr lang="en-US" sz="1800" dirty="0"/>
              <a:t>What do our users look like?</a:t>
            </a:r>
          </a:p>
          <a:p>
            <a:r>
              <a:rPr lang="en-US" sz="1800" dirty="0"/>
              <a:t>How does out website perform?</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
        <p:nvSpPr>
          <p:cNvPr id="5" name="Rectangle 4">
            <a:extLst>
              <a:ext uri="{FF2B5EF4-FFF2-40B4-BE49-F238E27FC236}">
                <a16:creationId xmlns:a16="http://schemas.microsoft.com/office/drawing/2014/main" id="{D8FD8343-E87F-42EC-962A-C9834A48BBB1}"/>
              </a:ext>
            </a:extLst>
          </p:cNvPr>
          <p:cNvSpPr/>
          <p:nvPr/>
        </p:nvSpPr>
        <p:spPr>
          <a:xfrm>
            <a:off x="481263" y="6486530"/>
            <a:ext cx="2109537"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9" y="805213"/>
            <a:ext cx="5553969" cy="830997"/>
          </a:xfrm>
        </p:spPr>
        <p:txBody>
          <a:bodyPr/>
          <a:lstStyle/>
          <a:p>
            <a:r>
              <a:rPr lang="en-US" sz="3600" dirty="0"/>
              <a:t>What pages on my website are most successful?</a:t>
            </a:r>
            <a:br>
              <a:rPr lang="en-US" sz="3600" dirty="0"/>
            </a:br>
            <a:endParaRPr lang="en-US" sz="3600" dirty="0"/>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2044700"/>
            <a:ext cx="4946314" cy="3560763"/>
          </a:xfrm>
        </p:spPr>
        <p:txBody>
          <a:bodyPr/>
          <a:lstStyle/>
          <a:p>
            <a:r>
              <a:rPr lang="en-US" dirty="0"/>
              <a:t>Indicating which pages generate the most traffic the business can see how to better operate the home page.</a:t>
            </a:r>
          </a:p>
          <a:p>
            <a:r>
              <a:rPr lang="en-US" dirty="0"/>
              <a:t>The home page has the most traffic as expected.</a:t>
            </a:r>
          </a:p>
          <a:p>
            <a:pPr lvl="1"/>
            <a:r>
              <a:rPr lang="en-US" dirty="0"/>
              <a:t>Traffic drops</a:t>
            </a:r>
          </a:p>
          <a:p>
            <a:pPr lvl="1"/>
            <a:r>
              <a:rPr lang="en-US" dirty="0"/>
              <a:t>Many users visit the store</a:t>
            </a:r>
          </a:p>
          <a:p>
            <a:pPr lvl="2"/>
            <a:r>
              <a:rPr lang="en-US" dirty="0"/>
              <a:t>Using this data, we can see preliminary information regarding our customers</a:t>
            </a:r>
          </a:p>
          <a:p>
            <a:pPr marL="542925" lvl="2" indent="0">
              <a:buNone/>
            </a:pPr>
            <a:endParaRPr lang="en-US" dirty="0"/>
          </a:p>
        </p:txBody>
      </p:sp>
      <p:graphicFrame>
        <p:nvGraphicFramePr>
          <p:cNvPr id="2" name="Picture Placeholder 1">
            <a:extLst>
              <a:ext uri="{FF2B5EF4-FFF2-40B4-BE49-F238E27FC236}">
                <a16:creationId xmlns:a16="http://schemas.microsoft.com/office/drawing/2014/main" id="{BE08B525-E689-4F5F-81A6-AD0D8CB5D4C2}"/>
              </a:ext>
            </a:extLst>
          </p:cNvPr>
          <p:cNvGraphicFramePr>
            <a:graphicFrameLocks noGrp="1"/>
          </p:cNvGraphicFramePr>
          <p:nvPr>
            <p:ph type="pic" sz="quarter" idx="13"/>
            <p:extLst>
              <p:ext uri="{D42A27DB-BD31-4B8C-83A1-F6EECF244321}">
                <p14:modId xmlns:p14="http://schemas.microsoft.com/office/powerpoint/2010/main" val="839959220"/>
              </p:ext>
            </p:extLst>
          </p:nvPr>
        </p:nvGraphicFramePr>
        <p:xfrm>
          <a:off x="6585284" y="360947"/>
          <a:ext cx="4946315" cy="5818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79049FFD-0D8E-4187-A3F0-2DEBF17B7FC7}"/>
              </a:ext>
            </a:extLst>
          </p:cNvPr>
          <p:cNvPicPr>
            <a:picLocks noChangeAspect="1"/>
          </p:cNvPicPr>
          <p:nvPr/>
        </p:nvPicPr>
        <p:blipFill>
          <a:blip r:embed="rId7"/>
          <a:stretch>
            <a:fillRect/>
          </a:stretch>
        </p:blipFill>
        <p:spPr>
          <a:xfrm>
            <a:off x="7182972" y="1636210"/>
            <a:ext cx="4348627" cy="3586867"/>
          </a:xfrm>
          <a:prstGeom prst="rect">
            <a:avLst/>
          </a:prstGeom>
        </p:spPr>
      </p:pic>
      <p:sp>
        <p:nvSpPr>
          <p:cNvPr id="11" name="Rectangle 10">
            <a:extLst>
              <a:ext uri="{FF2B5EF4-FFF2-40B4-BE49-F238E27FC236}">
                <a16:creationId xmlns:a16="http://schemas.microsoft.com/office/drawing/2014/main" id="{CEBF4494-E519-49A5-B1E0-1EEF8B253C88}"/>
              </a:ext>
            </a:extLst>
          </p:cNvPr>
          <p:cNvSpPr/>
          <p:nvPr/>
        </p:nvSpPr>
        <p:spPr>
          <a:xfrm>
            <a:off x="521368" y="6408821"/>
            <a:ext cx="2109537"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F718DA-4968-49FC-B17F-21B0E3C25E6C}"/>
              </a:ext>
            </a:extLst>
          </p:cNvPr>
          <p:cNvSpPr>
            <a:spLocks noGrp="1"/>
          </p:cNvSpPr>
          <p:nvPr>
            <p:ph sz="quarter" idx="10"/>
          </p:nvPr>
        </p:nvSpPr>
        <p:spPr>
          <a:xfrm>
            <a:off x="7387390" y="1278453"/>
            <a:ext cx="4804610" cy="4488683"/>
          </a:xfrm>
        </p:spPr>
        <p:txBody>
          <a:bodyPr/>
          <a:lstStyle/>
          <a:p>
            <a:r>
              <a:rPr lang="en-US" dirty="0"/>
              <a:t>Provides insight of potential usefulness of multidevice marketing.</a:t>
            </a:r>
          </a:p>
          <a:p>
            <a:r>
              <a:rPr lang="en-US" dirty="0"/>
              <a:t>Around 26.15% of sessions occur from mobile devices and about 1.79% of sessions come from tables.</a:t>
            </a:r>
          </a:p>
          <a:p>
            <a:r>
              <a:rPr lang="en-US" dirty="0"/>
              <a:t>Tablet and Mobile sessions have a better quality compared to desktop sessions.</a:t>
            </a:r>
          </a:p>
          <a:p>
            <a:pPr lvl="1"/>
            <a:r>
              <a:rPr lang="en-US" dirty="0"/>
              <a:t>Session Quality: Estimate of a user’s proximity to conversion.</a:t>
            </a:r>
          </a:p>
          <a:p>
            <a:pPr lvl="2"/>
            <a:r>
              <a:rPr lang="en-US" dirty="0"/>
              <a:t>The higher the better</a:t>
            </a:r>
          </a:p>
          <a:p>
            <a:r>
              <a:rPr lang="en-US" dirty="0"/>
              <a:t>Apple Devices made up the most of both tablet and mobile sessions.</a:t>
            </a:r>
          </a:p>
          <a:p>
            <a:r>
              <a:rPr lang="en-US" dirty="0"/>
              <a:t>Desktop sessions had about $1.15 of revenue per session</a:t>
            </a:r>
          </a:p>
          <a:p>
            <a:pPr lvl="1"/>
            <a:r>
              <a:rPr lang="en-US" dirty="0"/>
              <a:t>Mobile - $0.11 revenue per session</a:t>
            </a:r>
          </a:p>
          <a:p>
            <a:pPr lvl="1"/>
            <a:r>
              <a:rPr lang="en-US" dirty="0"/>
              <a:t>Tablet   - $0.15 revenue per session</a:t>
            </a:r>
          </a:p>
          <a:p>
            <a:endParaRPr lang="en-US" dirty="0"/>
          </a:p>
          <a:p>
            <a:endParaRPr lang="en-US" dirty="0"/>
          </a:p>
        </p:txBody>
      </p:sp>
      <p:sp>
        <p:nvSpPr>
          <p:cNvPr id="3" name="Title 2">
            <a:extLst>
              <a:ext uri="{FF2B5EF4-FFF2-40B4-BE49-F238E27FC236}">
                <a16:creationId xmlns:a16="http://schemas.microsoft.com/office/drawing/2014/main" id="{628D9518-7AEE-4719-B2B7-F7646F6A8BAC}"/>
              </a:ext>
            </a:extLst>
          </p:cNvPr>
          <p:cNvSpPr>
            <a:spLocks noGrp="1"/>
          </p:cNvSpPr>
          <p:nvPr>
            <p:ph type="title"/>
          </p:nvPr>
        </p:nvSpPr>
        <p:spPr>
          <a:xfrm>
            <a:off x="838200" y="353750"/>
            <a:ext cx="10515600" cy="700115"/>
          </a:xfrm>
        </p:spPr>
        <p:txBody>
          <a:bodyPr/>
          <a:lstStyle/>
          <a:p>
            <a:r>
              <a:rPr lang="en-US" sz="3600" dirty="0"/>
              <a:t>What percentage of my traffic comes from mobile and/or tablets?</a:t>
            </a:r>
          </a:p>
        </p:txBody>
      </p:sp>
      <p:sp>
        <p:nvSpPr>
          <p:cNvPr id="4" name="Rectangle 3">
            <a:extLst>
              <a:ext uri="{FF2B5EF4-FFF2-40B4-BE49-F238E27FC236}">
                <a16:creationId xmlns:a16="http://schemas.microsoft.com/office/drawing/2014/main" id="{9870F422-93AD-43AD-B6A1-EF291E2EB2DB}"/>
              </a:ext>
            </a:extLst>
          </p:cNvPr>
          <p:cNvSpPr/>
          <p:nvPr/>
        </p:nvSpPr>
        <p:spPr>
          <a:xfrm>
            <a:off x="521368" y="6408821"/>
            <a:ext cx="2109537"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5AC2252-85D1-42DF-998D-2A4D3D68300F}"/>
              </a:ext>
            </a:extLst>
          </p:cNvPr>
          <p:cNvPicPr>
            <a:picLocks noChangeAspect="1"/>
          </p:cNvPicPr>
          <p:nvPr/>
        </p:nvPicPr>
        <p:blipFill>
          <a:blip r:embed="rId2"/>
          <a:stretch>
            <a:fillRect/>
          </a:stretch>
        </p:blipFill>
        <p:spPr>
          <a:xfrm>
            <a:off x="537412" y="1550028"/>
            <a:ext cx="6849978" cy="4362629"/>
          </a:xfrm>
          <a:prstGeom prst="rect">
            <a:avLst/>
          </a:prstGeom>
        </p:spPr>
      </p:pic>
    </p:spTree>
    <p:extLst>
      <p:ext uri="{BB962C8B-B14F-4D97-AF65-F5344CB8AC3E}">
        <p14:creationId xmlns:p14="http://schemas.microsoft.com/office/powerpoint/2010/main" val="235089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8D9518-7AEE-4719-B2B7-F7646F6A8BAC}"/>
              </a:ext>
            </a:extLst>
          </p:cNvPr>
          <p:cNvSpPr>
            <a:spLocks noGrp="1"/>
          </p:cNvSpPr>
          <p:nvPr>
            <p:ph type="title"/>
          </p:nvPr>
        </p:nvSpPr>
        <p:spPr>
          <a:xfrm>
            <a:off x="838200" y="326580"/>
            <a:ext cx="10515600" cy="700115"/>
          </a:xfrm>
        </p:spPr>
        <p:txBody>
          <a:bodyPr/>
          <a:lstStyle/>
          <a:p>
            <a:r>
              <a:rPr lang="en-US" sz="3600" dirty="0"/>
              <a:t>How do our new users interact with our website?</a:t>
            </a:r>
          </a:p>
        </p:txBody>
      </p:sp>
      <p:sp>
        <p:nvSpPr>
          <p:cNvPr id="4" name="Rectangle 3">
            <a:extLst>
              <a:ext uri="{FF2B5EF4-FFF2-40B4-BE49-F238E27FC236}">
                <a16:creationId xmlns:a16="http://schemas.microsoft.com/office/drawing/2014/main" id="{300AFF15-E701-4CBD-B459-08E0BA6620DA}"/>
              </a:ext>
            </a:extLst>
          </p:cNvPr>
          <p:cNvSpPr/>
          <p:nvPr/>
        </p:nvSpPr>
        <p:spPr>
          <a:xfrm>
            <a:off x="521368" y="6408821"/>
            <a:ext cx="2109537"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7BEB08B-A658-48F0-AAC2-8CC6B14656AD}"/>
              </a:ext>
            </a:extLst>
          </p:cNvPr>
          <p:cNvPicPr>
            <a:picLocks noChangeAspect="1"/>
          </p:cNvPicPr>
          <p:nvPr/>
        </p:nvPicPr>
        <p:blipFill>
          <a:blip r:embed="rId2"/>
          <a:stretch>
            <a:fillRect/>
          </a:stretch>
        </p:blipFill>
        <p:spPr>
          <a:xfrm>
            <a:off x="4283242" y="1026695"/>
            <a:ext cx="7769205" cy="4766868"/>
          </a:xfrm>
          <a:prstGeom prst="rect">
            <a:avLst/>
          </a:prstGeom>
        </p:spPr>
      </p:pic>
      <p:sp>
        <p:nvSpPr>
          <p:cNvPr id="25" name="Text Placeholder 7">
            <a:extLst>
              <a:ext uri="{FF2B5EF4-FFF2-40B4-BE49-F238E27FC236}">
                <a16:creationId xmlns:a16="http://schemas.microsoft.com/office/drawing/2014/main" id="{82C01E7B-BAAB-484C-8D05-8E66D54C1BA4}"/>
              </a:ext>
            </a:extLst>
          </p:cNvPr>
          <p:cNvSpPr txBox="1">
            <a:spLocks/>
          </p:cNvSpPr>
          <p:nvPr/>
        </p:nvSpPr>
        <p:spPr>
          <a:xfrm>
            <a:off x="435810" y="1202490"/>
            <a:ext cx="3470443" cy="505393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Seeing how new users interact with our website is important when capturing market share.</a:t>
            </a:r>
          </a:p>
          <a:p>
            <a:r>
              <a:rPr lang="en-US" dirty="0"/>
              <a:t>We see new users have an “okay” bounce rate, but spend little time during their sessions</a:t>
            </a:r>
          </a:p>
          <a:p>
            <a:r>
              <a:rPr lang="en-US" dirty="0"/>
              <a:t>New users provided $51,976.85 in revenue during Q1.</a:t>
            </a:r>
          </a:p>
          <a:p>
            <a:r>
              <a:rPr lang="en-US" dirty="0"/>
              <a:t>Majority of users use chrome, and a large majority of new users used a desktop.</a:t>
            </a:r>
          </a:p>
          <a:p>
            <a:pPr lvl="1"/>
            <a:r>
              <a:rPr lang="en-US" dirty="0"/>
              <a:t>A healthy amount used other devices</a:t>
            </a:r>
          </a:p>
          <a:p>
            <a:pPr lvl="2"/>
            <a:r>
              <a:rPr lang="en-US" dirty="0"/>
              <a:t>This data provides, additional preliminary information regarding our customers</a:t>
            </a:r>
          </a:p>
          <a:p>
            <a:pPr marL="542925" lvl="2" indent="0">
              <a:buFont typeface="Arial" panose="020B0604020202020204" pitchFamily="34" charset="0"/>
              <a:buNone/>
            </a:pPr>
            <a:endParaRPr lang="en-US" dirty="0"/>
          </a:p>
        </p:txBody>
      </p:sp>
    </p:spTree>
    <p:extLst>
      <p:ext uri="{BB962C8B-B14F-4D97-AF65-F5344CB8AC3E}">
        <p14:creationId xmlns:p14="http://schemas.microsoft.com/office/powerpoint/2010/main" val="372361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8D9518-7AEE-4719-B2B7-F7646F6A8BAC}"/>
              </a:ext>
            </a:extLst>
          </p:cNvPr>
          <p:cNvSpPr>
            <a:spLocks noGrp="1"/>
          </p:cNvSpPr>
          <p:nvPr>
            <p:ph type="title"/>
          </p:nvPr>
        </p:nvSpPr>
        <p:spPr>
          <a:xfrm>
            <a:off x="838200" y="380683"/>
            <a:ext cx="10515600" cy="700115"/>
          </a:xfrm>
        </p:spPr>
        <p:txBody>
          <a:bodyPr/>
          <a:lstStyle/>
          <a:p>
            <a:r>
              <a:rPr lang="en-US" sz="3600" dirty="0"/>
              <a:t>How do visitors find my site?</a:t>
            </a:r>
          </a:p>
        </p:txBody>
      </p:sp>
      <p:sp>
        <p:nvSpPr>
          <p:cNvPr id="4" name="Rectangle 3">
            <a:extLst>
              <a:ext uri="{FF2B5EF4-FFF2-40B4-BE49-F238E27FC236}">
                <a16:creationId xmlns:a16="http://schemas.microsoft.com/office/drawing/2014/main" id="{EC3058D1-C4A4-4DD4-BBBA-F8A5FFC45DCC}"/>
              </a:ext>
            </a:extLst>
          </p:cNvPr>
          <p:cNvSpPr/>
          <p:nvPr/>
        </p:nvSpPr>
        <p:spPr>
          <a:xfrm>
            <a:off x="521368" y="6408821"/>
            <a:ext cx="2109537"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822981-E2A1-48AB-B92C-50AEB5E59D41}"/>
              </a:ext>
            </a:extLst>
          </p:cNvPr>
          <p:cNvPicPr>
            <a:picLocks noChangeAspect="1"/>
          </p:cNvPicPr>
          <p:nvPr/>
        </p:nvPicPr>
        <p:blipFill>
          <a:blip r:embed="rId2"/>
          <a:stretch>
            <a:fillRect/>
          </a:stretch>
        </p:blipFill>
        <p:spPr>
          <a:xfrm>
            <a:off x="6790149" y="4139227"/>
            <a:ext cx="4816970" cy="1836821"/>
          </a:xfrm>
          <a:prstGeom prst="rect">
            <a:avLst/>
          </a:prstGeom>
        </p:spPr>
      </p:pic>
      <p:sp>
        <p:nvSpPr>
          <p:cNvPr id="7" name="TextBox 6">
            <a:extLst>
              <a:ext uri="{FF2B5EF4-FFF2-40B4-BE49-F238E27FC236}">
                <a16:creationId xmlns:a16="http://schemas.microsoft.com/office/drawing/2014/main" id="{1690166D-0887-4F1C-8AA4-2D0F37889CD6}"/>
              </a:ext>
            </a:extLst>
          </p:cNvPr>
          <p:cNvSpPr txBox="1"/>
          <p:nvPr/>
        </p:nvSpPr>
        <p:spPr>
          <a:xfrm>
            <a:off x="8175950" y="3810910"/>
            <a:ext cx="2045368" cy="369332"/>
          </a:xfrm>
          <a:prstGeom prst="rect">
            <a:avLst/>
          </a:prstGeom>
          <a:noFill/>
        </p:spPr>
        <p:txBody>
          <a:bodyPr wrap="square" rtlCol="0">
            <a:spAutoFit/>
          </a:bodyPr>
          <a:lstStyle/>
          <a:p>
            <a:pPr algn="ctr"/>
            <a:r>
              <a:rPr lang="en-US" dirty="0"/>
              <a:t>2021 Q1</a:t>
            </a:r>
          </a:p>
        </p:txBody>
      </p:sp>
      <p:pic>
        <p:nvPicPr>
          <p:cNvPr id="9" name="Picture 8">
            <a:extLst>
              <a:ext uri="{FF2B5EF4-FFF2-40B4-BE49-F238E27FC236}">
                <a16:creationId xmlns:a16="http://schemas.microsoft.com/office/drawing/2014/main" id="{C91C7D34-C49D-45AF-AEBC-74865A534F7E}"/>
              </a:ext>
            </a:extLst>
          </p:cNvPr>
          <p:cNvPicPr>
            <a:picLocks noChangeAspect="1"/>
          </p:cNvPicPr>
          <p:nvPr/>
        </p:nvPicPr>
        <p:blipFill>
          <a:blip r:embed="rId3"/>
          <a:stretch>
            <a:fillRect/>
          </a:stretch>
        </p:blipFill>
        <p:spPr>
          <a:xfrm>
            <a:off x="918737" y="4139227"/>
            <a:ext cx="4816970" cy="1923435"/>
          </a:xfrm>
          <a:prstGeom prst="rect">
            <a:avLst/>
          </a:prstGeom>
        </p:spPr>
      </p:pic>
      <p:sp>
        <p:nvSpPr>
          <p:cNvPr id="10" name="TextBox 9">
            <a:extLst>
              <a:ext uri="{FF2B5EF4-FFF2-40B4-BE49-F238E27FC236}">
                <a16:creationId xmlns:a16="http://schemas.microsoft.com/office/drawing/2014/main" id="{5067B85D-7A7C-46C4-811F-B47F72C2CF2C}"/>
              </a:ext>
            </a:extLst>
          </p:cNvPr>
          <p:cNvSpPr txBox="1"/>
          <p:nvPr/>
        </p:nvSpPr>
        <p:spPr>
          <a:xfrm>
            <a:off x="2304538" y="3826406"/>
            <a:ext cx="2045368" cy="369332"/>
          </a:xfrm>
          <a:prstGeom prst="rect">
            <a:avLst/>
          </a:prstGeom>
          <a:noFill/>
        </p:spPr>
        <p:txBody>
          <a:bodyPr wrap="square" rtlCol="0">
            <a:spAutoFit/>
          </a:bodyPr>
          <a:lstStyle/>
          <a:p>
            <a:pPr algn="ctr"/>
            <a:r>
              <a:rPr lang="en-US" dirty="0"/>
              <a:t>2020 Q4</a:t>
            </a:r>
          </a:p>
        </p:txBody>
      </p:sp>
      <p:sp>
        <p:nvSpPr>
          <p:cNvPr id="12" name="TextBox 11">
            <a:extLst>
              <a:ext uri="{FF2B5EF4-FFF2-40B4-BE49-F238E27FC236}">
                <a16:creationId xmlns:a16="http://schemas.microsoft.com/office/drawing/2014/main" id="{874F311B-53C3-4516-9C32-9F583F1846FE}"/>
              </a:ext>
            </a:extLst>
          </p:cNvPr>
          <p:cNvSpPr txBox="1"/>
          <p:nvPr/>
        </p:nvSpPr>
        <p:spPr>
          <a:xfrm>
            <a:off x="6790149" y="1209499"/>
            <a:ext cx="4728084" cy="2585323"/>
          </a:xfrm>
          <a:prstGeom prst="rect">
            <a:avLst/>
          </a:prstGeom>
          <a:noFill/>
        </p:spPr>
        <p:txBody>
          <a:bodyPr wrap="square" numCol="1" rtlCol="0">
            <a:spAutoFit/>
          </a:bodyPr>
          <a:lstStyle/>
          <a:p>
            <a:r>
              <a:rPr lang="en-US" dirty="0"/>
              <a:t>Strategies can stem from traffic data. When paired with revenue strategies can be planned and implemented.</a:t>
            </a:r>
          </a:p>
          <a:p>
            <a:endParaRPr lang="en-US" dirty="0"/>
          </a:p>
          <a:p>
            <a:r>
              <a:rPr lang="en-US" dirty="0"/>
              <a:t>For example, in Q4 of 2020 the website generated $87,379.84 of revenue while in Q1 of 2021 the site generated $181,196.72. Even though traffic to the site decreased there was more than double the revenue.</a:t>
            </a:r>
          </a:p>
        </p:txBody>
      </p:sp>
      <p:sp>
        <p:nvSpPr>
          <p:cNvPr id="13" name="TextBox 12">
            <a:extLst>
              <a:ext uri="{FF2B5EF4-FFF2-40B4-BE49-F238E27FC236}">
                <a16:creationId xmlns:a16="http://schemas.microsoft.com/office/drawing/2014/main" id="{B10ADC2E-52A2-483E-896A-13C85D010B4A}"/>
              </a:ext>
            </a:extLst>
          </p:cNvPr>
          <p:cNvSpPr txBox="1"/>
          <p:nvPr/>
        </p:nvSpPr>
        <p:spPr>
          <a:xfrm>
            <a:off x="918737" y="1176161"/>
            <a:ext cx="4816970" cy="2585323"/>
          </a:xfrm>
          <a:prstGeom prst="rect">
            <a:avLst/>
          </a:prstGeom>
          <a:noFill/>
        </p:spPr>
        <p:txBody>
          <a:bodyPr wrap="square" numCol="1" rtlCol="0">
            <a:spAutoFit/>
          </a:bodyPr>
          <a:lstStyle/>
          <a:p>
            <a:r>
              <a:rPr lang="en-US" dirty="0"/>
              <a:t>Finding which stream of traffic enables more visitors to reach the site is crucial to the growth and success of a business.</a:t>
            </a:r>
          </a:p>
          <a:p>
            <a:endParaRPr lang="en-US" dirty="0"/>
          </a:p>
          <a:p>
            <a:r>
              <a:rPr lang="en-US" dirty="0"/>
              <a:t>When comparing Q4 of 2020 to Q1 of 2021 we can see that direct traffic increased, however overall traffic decreased.</a:t>
            </a:r>
          </a:p>
          <a:p>
            <a:endParaRPr lang="en-US" dirty="0"/>
          </a:p>
          <a:p>
            <a:r>
              <a:rPr lang="en-US" dirty="0"/>
              <a:t>Paid traffic stayed about the same.</a:t>
            </a:r>
          </a:p>
        </p:txBody>
      </p:sp>
    </p:spTree>
    <p:extLst>
      <p:ext uri="{BB962C8B-B14F-4D97-AF65-F5344CB8AC3E}">
        <p14:creationId xmlns:p14="http://schemas.microsoft.com/office/powerpoint/2010/main" val="371026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8D9518-7AEE-4719-B2B7-F7646F6A8BAC}"/>
              </a:ext>
            </a:extLst>
          </p:cNvPr>
          <p:cNvSpPr>
            <a:spLocks noGrp="1"/>
          </p:cNvSpPr>
          <p:nvPr>
            <p:ph type="title"/>
          </p:nvPr>
        </p:nvSpPr>
        <p:spPr>
          <a:xfrm>
            <a:off x="838200" y="353750"/>
            <a:ext cx="10515600" cy="700115"/>
          </a:xfrm>
        </p:spPr>
        <p:txBody>
          <a:bodyPr/>
          <a:lstStyle/>
          <a:p>
            <a:r>
              <a:rPr lang="en-US" sz="3600" dirty="0"/>
              <a:t>What do our users look like?</a:t>
            </a:r>
          </a:p>
        </p:txBody>
      </p:sp>
      <p:sp>
        <p:nvSpPr>
          <p:cNvPr id="4" name="Rectangle 3">
            <a:extLst>
              <a:ext uri="{FF2B5EF4-FFF2-40B4-BE49-F238E27FC236}">
                <a16:creationId xmlns:a16="http://schemas.microsoft.com/office/drawing/2014/main" id="{F8BD75E1-9506-403E-B045-5A94228DA6AF}"/>
              </a:ext>
            </a:extLst>
          </p:cNvPr>
          <p:cNvSpPr/>
          <p:nvPr/>
        </p:nvSpPr>
        <p:spPr>
          <a:xfrm>
            <a:off x="521368" y="6408821"/>
            <a:ext cx="2109537"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4C8559B-1216-4B58-9ABC-461BD25099AC}"/>
              </a:ext>
            </a:extLst>
          </p:cNvPr>
          <p:cNvPicPr>
            <a:picLocks noChangeAspect="1"/>
          </p:cNvPicPr>
          <p:nvPr/>
        </p:nvPicPr>
        <p:blipFill>
          <a:blip r:embed="rId2"/>
          <a:stretch>
            <a:fillRect/>
          </a:stretch>
        </p:blipFill>
        <p:spPr>
          <a:xfrm>
            <a:off x="59163" y="949473"/>
            <a:ext cx="12080700" cy="4959053"/>
          </a:xfrm>
          <a:prstGeom prst="rect">
            <a:avLst/>
          </a:prstGeom>
        </p:spPr>
      </p:pic>
      <p:pic>
        <p:nvPicPr>
          <p:cNvPr id="8" name="Picture 7">
            <a:extLst>
              <a:ext uri="{FF2B5EF4-FFF2-40B4-BE49-F238E27FC236}">
                <a16:creationId xmlns:a16="http://schemas.microsoft.com/office/drawing/2014/main" id="{7363AB70-4EE7-426D-8D86-818EBCF00928}"/>
              </a:ext>
            </a:extLst>
          </p:cNvPr>
          <p:cNvPicPr>
            <a:picLocks noChangeAspect="1"/>
          </p:cNvPicPr>
          <p:nvPr/>
        </p:nvPicPr>
        <p:blipFill>
          <a:blip r:embed="rId3"/>
          <a:stretch>
            <a:fillRect/>
          </a:stretch>
        </p:blipFill>
        <p:spPr>
          <a:xfrm>
            <a:off x="6096000" y="3513221"/>
            <a:ext cx="6020973" cy="2395305"/>
          </a:xfrm>
          <a:prstGeom prst="rect">
            <a:avLst/>
          </a:prstGeom>
        </p:spPr>
      </p:pic>
    </p:spTree>
    <p:extLst>
      <p:ext uri="{BB962C8B-B14F-4D97-AF65-F5344CB8AC3E}">
        <p14:creationId xmlns:p14="http://schemas.microsoft.com/office/powerpoint/2010/main" val="87203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F718DA-4968-49FC-B17F-21B0E3C25E6C}"/>
              </a:ext>
            </a:extLst>
          </p:cNvPr>
          <p:cNvSpPr>
            <a:spLocks noGrp="1"/>
          </p:cNvSpPr>
          <p:nvPr>
            <p:ph sz="quarter" idx="10"/>
          </p:nvPr>
        </p:nvSpPr>
        <p:spPr>
          <a:xfrm>
            <a:off x="838200" y="1026695"/>
            <a:ext cx="10515600" cy="5127497"/>
          </a:xfrm>
        </p:spPr>
        <p:txBody>
          <a:bodyPr/>
          <a:lstStyle/>
          <a:p>
            <a:r>
              <a:rPr lang="en-US" dirty="0"/>
              <a:t>Looking at our user demographic and interests we will be better able to capture a larger market share.</a:t>
            </a:r>
          </a:p>
          <a:p>
            <a:r>
              <a:rPr lang="en-US" dirty="0"/>
              <a:t>Based on the previous data our typical user was male (based on pages visited), used chrome (based on browser data), and most likely within the United States (based on all visual maps).</a:t>
            </a:r>
          </a:p>
          <a:p>
            <a:r>
              <a:rPr lang="en-US" dirty="0"/>
              <a:t>When analyzing our data most users identified as female around 57%.</a:t>
            </a:r>
          </a:p>
          <a:p>
            <a:r>
              <a:rPr lang="en-US" dirty="0"/>
              <a:t>The age group was largely between 25-34 years old with 18-24 years old following closely behind.</a:t>
            </a:r>
          </a:p>
          <a:p>
            <a:r>
              <a:rPr lang="en-US" dirty="0"/>
              <a:t>42.32% of users are in the affinity category</a:t>
            </a:r>
          </a:p>
          <a:p>
            <a:pPr lvl="1"/>
            <a:r>
              <a:rPr lang="en-US" dirty="0"/>
              <a:t>Affinity - Categories that are used to reach potential customers to make them aware of your brand or product. Typically, these users are higher in the purchase funnel, near the beginning of the process.</a:t>
            </a:r>
          </a:p>
          <a:p>
            <a:pPr lvl="1"/>
            <a:r>
              <a:rPr lang="en-US" dirty="0"/>
              <a:t>The most popular affinity was Shoppers/Value Shoppers</a:t>
            </a:r>
          </a:p>
          <a:p>
            <a:pPr lvl="2"/>
            <a:r>
              <a:rPr lang="en-US" dirty="0"/>
              <a:t>Spinning a wheel for a discount will most likely capture these kinds of users</a:t>
            </a:r>
          </a:p>
          <a:p>
            <a:r>
              <a:rPr lang="en-US" dirty="0"/>
              <a:t>35.68% of users are In-Market Segment</a:t>
            </a:r>
          </a:p>
          <a:p>
            <a:pPr lvl="1"/>
            <a:r>
              <a:rPr lang="en-US" dirty="0"/>
              <a:t>In-Market - Users in these segments are more likely to be ready to purchase products in from a specific category.</a:t>
            </a:r>
          </a:p>
          <a:p>
            <a:pPr lvl="1"/>
            <a:r>
              <a:rPr lang="en-US" dirty="0"/>
              <a:t>Most popular being Business Services/Advertising &amp; Marketing Services</a:t>
            </a:r>
          </a:p>
          <a:p>
            <a:r>
              <a:rPr lang="en-US" dirty="0"/>
              <a:t>39.42% of users are in the Other Category</a:t>
            </a:r>
          </a:p>
          <a:p>
            <a:pPr lvl="1"/>
            <a:r>
              <a:rPr lang="en-US" dirty="0"/>
              <a:t>Those in the other category have a more specific tastes than those offered in the affinity or in-market segment.  </a:t>
            </a:r>
          </a:p>
          <a:p>
            <a:pPr lvl="1"/>
            <a:r>
              <a:rPr lang="en-US" dirty="0"/>
              <a:t>Most popular in this segment is Arts &amp; Entertainment/TV &amp; Video/ Online Video</a:t>
            </a:r>
          </a:p>
        </p:txBody>
      </p:sp>
      <p:sp>
        <p:nvSpPr>
          <p:cNvPr id="3" name="Title 2">
            <a:extLst>
              <a:ext uri="{FF2B5EF4-FFF2-40B4-BE49-F238E27FC236}">
                <a16:creationId xmlns:a16="http://schemas.microsoft.com/office/drawing/2014/main" id="{628D9518-7AEE-4719-B2B7-F7646F6A8BAC}"/>
              </a:ext>
            </a:extLst>
          </p:cNvPr>
          <p:cNvSpPr>
            <a:spLocks noGrp="1"/>
          </p:cNvSpPr>
          <p:nvPr>
            <p:ph type="title"/>
          </p:nvPr>
        </p:nvSpPr>
        <p:spPr>
          <a:xfrm>
            <a:off x="838200" y="353750"/>
            <a:ext cx="10515600" cy="700115"/>
          </a:xfrm>
        </p:spPr>
        <p:txBody>
          <a:bodyPr/>
          <a:lstStyle/>
          <a:p>
            <a:r>
              <a:rPr lang="en-US" sz="3600" dirty="0"/>
              <a:t>What do our users look like?</a:t>
            </a:r>
          </a:p>
        </p:txBody>
      </p:sp>
      <p:sp>
        <p:nvSpPr>
          <p:cNvPr id="4" name="Rectangle 3">
            <a:extLst>
              <a:ext uri="{FF2B5EF4-FFF2-40B4-BE49-F238E27FC236}">
                <a16:creationId xmlns:a16="http://schemas.microsoft.com/office/drawing/2014/main" id="{F8BD75E1-9506-403E-B045-5A94228DA6AF}"/>
              </a:ext>
            </a:extLst>
          </p:cNvPr>
          <p:cNvSpPr/>
          <p:nvPr/>
        </p:nvSpPr>
        <p:spPr>
          <a:xfrm>
            <a:off x="521368" y="6408821"/>
            <a:ext cx="2109537"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39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F718DA-4968-49FC-B17F-21B0E3C25E6C}"/>
              </a:ext>
            </a:extLst>
          </p:cNvPr>
          <p:cNvSpPr>
            <a:spLocks noGrp="1"/>
          </p:cNvSpPr>
          <p:nvPr>
            <p:ph sz="quarter" idx="10"/>
          </p:nvPr>
        </p:nvSpPr>
        <p:spPr>
          <a:xfrm>
            <a:off x="838200" y="1026695"/>
            <a:ext cx="7271084" cy="2402305"/>
          </a:xfrm>
        </p:spPr>
        <p:txBody>
          <a:bodyPr/>
          <a:lstStyle/>
          <a:p>
            <a:r>
              <a:rPr lang="en-US" dirty="0"/>
              <a:t>Keeping an eye on our websites system performance is key. Not everyone enjoys a long wait time</a:t>
            </a:r>
          </a:p>
          <a:p>
            <a:r>
              <a:rPr lang="en-US" dirty="0"/>
              <a:t>During Q1 server response time was less than a second, except in India where it was 1.02 seconds.</a:t>
            </a:r>
          </a:p>
          <a:p>
            <a:r>
              <a:rPr lang="en-US" dirty="0"/>
              <a:t>Loading time on the other hand was much longer, but still bearable.</a:t>
            </a:r>
          </a:p>
          <a:p>
            <a:r>
              <a:rPr lang="en-US" dirty="0"/>
              <a:t>Depending on the browser the store loaded in either no time, or what is considered an eternity in todays standards. </a:t>
            </a:r>
          </a:p>
        </p:txBody>
      </p:sp>
      <p:sp>
        <p:nvSpPr>
          <p:cNvPr id="3" name="Title 2">
            <a:extLst>
              <a:ext uri="{FF2B5EF4-FFF2-40B4-BE49-F238E27FC236}">
                <a16:creationId xmlns:a16="http://schemas.microsoft.com/office/drawing/2014/main" id="{628D9518-7AEE-4719-B2B7-F7646F6A8BAC}"/>
              </a:ext>
            </a:extLst>
          </p:cNvPr>
          <p:cNvSpPr>
            <a:spLocks noGrp="1"/>
          </p:cNvSpPr>
          <p:nvPr>
            <p:ph type="title"/>
          </p:nvPr>
        </p:nvSpPr>
        <p:spPr>
          <a:xfrm>
            <a:off x="838200" y="353750"/>
            <a:ext cx="10515600" cy="700115"/>
          </a:xfrm>
        </p:spPr>
        <p:txBody>
          <a:bodyPr/>
          <a:lstStyle/>
          <a:p>
            <a:r>
              <a:rPr lang="en-US" sz="3600" dirty="0"/>
              <a:t>How does out website perform?</a:t>
            </a:r>
          </a:p>
        </p:txBody>
      </p:sp>
      <p:sp>
        <p:nvSpPr>
          <p:cNvPr id="4" name="Rectangle 3">
            <a:extLst>
              <a:ext uri="{FF2B5EF4-FFF2-40B4-BE49-F238E27FC236}">
                <a16:creationId xmlns:a16="http://schemas.microsoft.com/office/drawing/2014/main" id="{F8BD75E1-9506-403E-B045-5A94228DA6AF}"/>
              </a:ext>
            </a:extLst>
          </p:cNvPr>
          <p:cNvSpPr/>
          <p:nvPr/>
        </p:nvSpPr>
        <p:spPr>
          <a:xfrm>
            <a:off x="521368" y="6408821"/>
            <a:ext cx="2109537"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DAD47B8-9CDC-4D95-8377-2F3BB104E6A8}"/>
              </a:ext>
            </a:extLst>
          </p:cNvPr>
          <p:cNvPicPr>
            <a:picLocks noChangeAspect="1"/>
          </p:cNvPicPr>
          <p:nvPr/>
        </p:nvPicPr>
        <p:blipFill>
          <a:blip r:embed="rId2"/>
          <a:stretch>
            <a:fillRect/>
          </a:stretch>
        </p:blipFill>
        <p:spPr>
          <a:xfrm>
            <a:off x="2134118" y="3429000"/>
            <a:ext cx="6881994" cy="3156397"/>
          </a:xfrm>
          <a:prstGeom prst="rect">
            <a:avLst/>
          </a:prstGeom>
        </p:spPr>
      </p:pic>
      <p:pic>
        <p:nvPicPr>
          <p:cNvPr id="8" name="Picture 7">
            <a:extLst>
              <a:ext uri="{FF2B5EF4-FFF2-40B4-BE49-F238E27FC236}">
                <a16:creationId xmlns:a16="http://schemas.microsoft.com/office/drawing/2014/main" id="{DEA3F8DF-9A7A-4D88-A86E-E7C9A8BF48AE}"/>
              </a:ext>
            </a:extLst>
          </p:cNvPr>
          <p:cNvPicPr>
            <a:picLocks noChangeAspect="1"/>
          </p:cNvPicPr>
          <p:nvPr/>
        </p:nvPicPr>
        <p:blipFill>
          <a:blip r:embed="rId3"/>
          <a:stretch>
            <a:fillRect/>
          </a:stretch>
        </p:blipFill>
        <p:spPr>
          <a:xfrm>
            <a:off x="8109284" y="1186212"/>
            <a:ext cx="3960844" cy="2242788"/>
          </a:xfrm>
          <a:prstGeom prst="rect">
            <a:avLst/>
          </a:prstGeom>
        </p:spPr>
      </p:pic>
      <p:pic>
        <p:nvPicPr>
          <p:cNvPr id="10" name="Picture 9">
            <a:extLst>
              <a:ext uri="{FF2B5EF4-FFF2-40B4-BE49-F238E27FC236}">
                <a16:creationId xmlns:a16="http://schemas.microsoft.com/office/drawing/2014/main" id="{7B3FB669-E3C1-4D90-9ED1-948D1680A173}"/>
              </a:ext>
            </a:extLst>
          </p:cNvPr>
          <p:cNvPicPr>
            <a:picLocks noChangeAspect="1"/>
          </p:cNvPicPr>
          <p:nvPr/>
        </p:nvPicPr>
        <p:blipFill>
          <a:blip r:embed="rId4"/>
          <a:stretch>
            <a:fillRect/>
          </a:stretch>
        </p:blipFill>
        <p:spPr>
          <a:xfrm>
            <a:off x="9016112" y="3429000"/>
            <a:ext cx="3054016" cy="3020039"/>
          </a:xfrm>
          <a:prstGeom prst="rect">
            <a:avLst/>
          </a:prstGeom>
        </p:spPr>
      </p:pic>
    </p:spTree>
    <p:extLst>
      <p:ext uri="{BB962C8B-B14F-4D97-AF65-F5344CB8AC3E}">
        <p14:creationId xmlns:p14="http://schemas.microsoft.com/office/powerpoint/2010/main" val="2832215653"/>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71af3243-3dd4-4a8d-8c0d-dd76da1f02a5"/>
    <ds:schemaRef ds:uri="http://purl.org/dc/dcmitype/"/>
    <ds:schemaRef ds:uri="http://purl.org/dc/elements/1.1/"/>
    <ds:schemaRef ds:uri="http://www.w3.org/XML/1998/namespace"/>
    <ds:schemaRef ds:uri="http://schemas.microsoft.com/office/2006/documentManagement/types"/>
    <ds:schemaRef ds:uri="http://schemas.microsoft.com/office/infopath/2007/PartnerControls"/>
    <ds:schemaRef ds:uri="16c05727-aa75-4e4a-9b5f-8a80a1165891"/>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373</TotalTime>
  <Words>785</Words>
  <Application>Microsoft Office PowerPoint</Application>
  <PresentationFormat>Widescreen</PresentationFormat>
  <Paragraphs>70</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Corbel</vt:lpstr>
      <vt:lpstr>Wingdings</vt:lpstr>
      <vt:lpstr>Office Theme</vt:lpstr>
      <vt:lpstr>Google    Merchandise</vt:lpstr>
      <vt:lpstr>Questions to Answer:</vt:lpstr>
      <vt:lpstr>What pages on my website are most successful? </vt:lpstr>
      <vt:lpstr>What percentage of my traffic comes from mobile and/or tablets?</vt:lpstr>
      <vt:lpstr>How do our new users interact with our website?</vt:lpstr>
      <vt:lpstr>How do visitors find my site?</vt:lpstr>
      <vt:lpstr>What do our users look like?</vt:lpstr>
      <vt:lpstr>What do our users look like?</vt:lpstr>
      <vt:lpstr>How does out website perform?</vt:lpstr>
      <vt:lpstr>Additional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Dive into Google Merchandise</dc:title>
  <dc:creator>Ran Tun</dc:creator>
  <cp:lastModifiedBy>Ran Tun</cp:lastModifiedBy>
  <cp:revision>25</cp:revision>
  <cp:lastPrinted>2021-04-29T04:12:31Z</cp:lastPrinted>
  <dcterms:created xsi:type="dcterms:W3CDTF">2021-04-28T02:36:48Z</dcterms:created>
  <dcterms:modified xsi:type="dcterms:W3CDTF">2021-05-02T14:26:23Z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