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11"/>
  </p:notesMasterIdLst>
  <p:sldIdLst>
    <p:sldId id="259" r:id="rId2"/>
    <p:sldId id="258" r:id="rId3"/>
    <p:sldId id="260" r:id="rId4"/>
    <p:sldId id="261" r:id="rId5"/>
    <p:sldId id="263" r:id="rId6"/>
    <p:sldId id="264"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570C"/>
    <a:srgbClr val="C17529"/>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69C20D-46EC-458E-B76D-42873B8B63C0}" v="95" dt="2021-03-03T05:25:22.6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955" autoAdjust="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DC13AB6D-DEA2-4CBB-AC69-1EF1A6AD1512}">
      <dgm:prSet/>
      <dgm:spPr/>
      <dgm:t>
        <a:bodyPr/>
        <a:lstStyle/>
        <a:p>
          <a:pPr>
            <a:defRPr cap="all"/>
          </a:pPr>
          <a:r>
            <a:rPr lang="en-US" dirty="0"/>
            <a:t>Descriptive Analytics</a:t>
          </a:r>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r>
            <a:rPr lang="en-US"/>
            <a:t>01</a:t>
          </a:r>
          <a:endParaRPr lang="en-US" dirty="0"/>
        </a:p>
      </dgm:t>
    </dgm:pt>
    <dgm:pt modelId="{53742231-981F-480A-940F-203EC2F7423F}">
      <dgm:prSet/>
      <dgm:spPr/>
      <dgm:t>
        <a:bodyPr/>
        <a:lstStyle/>
        <a:p>
          <a:pPr>
            <a:defRPr cap="all"/>
          </a:pPr>
          <a:r>
            <a:rPr lang="en-US" dirty="0"/>
            <a:t>Predictive analytics</a:t>
          </a:r>
        </a:p>
      </dgm: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phldrT="02" phldr="0"/>
      <dgm:spPr/>
      <dgm:t>
        <a:bodyPr/>
        <a:lstStyle/>
        <a:p>
          <a:r>
            <a:rPr lang="en-US"/>
            <a:t>02</a:t>
          </a:r>
        </a:p>
      </dgm:t>
    </dgm:pt>
    <dgm:pt modelId="{9EF41CC5-EF3B-4A6D-8229-3F1333EADFB3}">
      <dgm:prSet/>
      <dgm:spPr/>
      <dgm:t>
        <a:bodyPr/>
        <a:lstStyle/>
        <a:p>
          <a:pPr>
            <a:defRPr cap="all"/>
          </a:pPr>
          <a:r>
            <a:rPr lang="en-US" dirty="0"/>
            <a:t>Prescriptive analytics</a:t>
          </a:r>
        </a:p>
      </dgm:t>
    </dgm:pt>
    <dgm:pt modelId="{DAEF1C7D-B0C5-46FA-BED3-8A54E918D3E0}" type="parTrans" cxnId="{E476EEBC-7C9F-4E07-BD58-1044B9769B64}">
      <dgm:prSet/>
      <dgm:spPr/>
      <dgm:t>
        <a:bodyPr/>
        <a:lstStyle/>
        <a:p>
          <a:endParaRPr lang="en-US"/>
        </a:p>
      </dgm:t>
    </dgm:pt>
    <dgm:pt modelId="{98E6DD7C-B953-4119-9F64-9914E467ECBF}" type="sibTrans" cxnId="{E476EEBC-7C9F-4E07-BD58-1044B9769B64}">
      <dgm:prSet phldrT="03" phldr="0"/>
      <dgm:spPr/>
      <dgm:t>
        <a:bodyPr/>
        <a:lstStyle/>
        <a:p>
          <a:r>
            <a:rPr lang="en-US"/>
            <a:t>03</a:t>
          </a:r>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3"/>
      <dgm:spPr/>
    </dgm:pt>
    <dgm:pt modelId="{BBA91679-4684-4A04-8AEB-03038C78A75C}" type="pres">
      <dgm:prSet presAssocID="{9C64CC83-643C-4E12-8F97-BC19DC031190}" presName="sibTransNodeRect" presStyleLbl="alignNode1" presStyleIdx="0" presStyleCnt="3">
        <dgm:presLayoutVars>
          <dgm:chMax val="0"/>
          <dgm:bulletEnabled val="1"/>
        </dgm:presLayoutVars>
      </dgm:prSet>
      <dgm:spPr/>
    </dgm:pt>
    <dgm:pt modelId="{5F398AEE-BC0F-4F30-99FA-92D67A176C2D}" type="pres">
      <dgm:prSet presAssocID="{DC13AB6D-DEA2-4CBB-AC69-1EF1A6AD1512}" presName="nodeRect" presStyleLbl="alignNode1" presStyleIdx="0" presStyleCnt="3">
        <dgm:presLayoutVars>
          <dgm:bulletEnabled val="1"/>
        </dgm:presLayoutVars>
      </dgm:prSet>
      <dgm:spPr/>
    </dgm:pt>
    <dgm:pt modelId="{3C27A223-AC17-40BD-B7C5-0447661C2934}" type="pres">
      <dgm:prSet presAssocID="{9C64CC83-643C-4E12-8F97-BC19DC031190}" presName="sibTrans" presStyleCnt="0"/>
      <dgm:spPr/>
    </dgm:pt>
    <dgm:pt modelId="{0864151C-845B-4A50-9755-7EE613694D81}" type="pres">
      <dgm:prSet presAssocID="{53742231-981F-480A-940F-203EC2F7423F}" presName="compositeNode" presStyleCnt="0">
        <dgm:presLayoutVars>
          <dgm:bulletEnabled val="1"/>
        </dgm:presLayoutVars>
      </dgm:prSet>
      <dgm:spPr/>
    </dgm:pt>
    <dgm:pt modelId="{00AE7F27-0E5D-4AFB-ACD6-B5A19E79EA42}" type="pres">
      <dgm:prSet presAssocID="{53742231-981F-480A-940F-203EC2F7423F}" presName="bgRect" presStyleLbl="alignNode1" presStyleIdx="1" presStyleCnt="3"/>
      <dgm:spPr/>
    </dgm:pt>
    <dgm:pt modelId="{975C752B-C37A-4BA6-A3AE-2202A141404A}" type="pres">
      <dgm:prSet presAssocID="{EF449C32-A7AE-4099-9E9B-9E2F736A89CE}" presName="sibTransNodeRect" presStyleLbl="alignNode1" presStyleIdx="1" presStyleCnt="3">
        <dgm:presLayoutVars>
          <dgm:chMax val="0"/>
          <dgm:bulletEnabled val="1"/>
        </dgm:presLayoutVars>
      </dgm:prSet>
      <dgm:spPr/>
    </dgm:pt>
    <dgm:pt modelId="{C5BDCA19-B754-421E-A6CC-628F80FC74CB}" type="pres">
      <dgm:prSet presAssocID="{53742231-981F-480A-940F-203EC2F7423F}" presName="nodeRect" presStyleLbl="alignNode1" presStyleIdx="1" presStyleCnt="3">
        <dgm:presLayoutVars>
          <dgm:bulletEnabled val="1"/>
        </dgm:presLayoutVars>
      </dgm:prSet>
      <dgm:spPr/>
    </dgm:pt>
    <dgm:pt modelId="{3E36C1DA-E751-469B-91D5-B7ADF3790DAB}" type="pres">
      <dgm:prSet presAssocID="{EF449C32-A7AE-4099-9E9B-9E2F736A89CE}" presName="sibTrans" presStyleCnt="0"/>
      <dgm:spPr/>
    </dgm:pt>
    <dgm:pt modelId="{19974A3A-09A4-40DE-BB0F-D9AED1ACB06E}" type="pres">
      <dgm:prSet presAssocID="{9EF41CC5-EF3B-4A6D-8229-3F1333EADFB3}" presName="compositeNode" presStyleCnt="0">
        <dgm:presLayoutVars>
          <dgm:bulletEnabled val="1"/>
        </dgm:presLayoutVars>
      </dgm:prSet>
      <dgm:spPr/>
    </dgm:pt>
    <dgm:pt modelId="{CAD62F17-E99D-4FEF-B376-961CA4CB20EB}" type="pres">
      <dgm:prSet presAssocID="{9EF41CC5-EF3B-4A6D-8229-3F1333EADFB3}" presName="bgRect" presStyleLbl="alignNode1" presStyleIdx="2" presStyleCnt="3"/>
      <dgm:spPr/>
    </dgm:pt>
    <dgm:pt modelId="{E20811D6-E5D4-4C9E-AABF-9E0E1902CA2C}" type="pres">
      <dgm:prSet presAssocID="{98E6DD7C-B953-4119-9F64-9914E467ECBF}" presName="sibTransNodeRect" presStyleLbl="alignNode1" presStyleIdx="2" presStyleCnt="3">
        <dgm:presLayoutVars>
          <dgm:chMax val="0"/>
          <dgm:bulletEnabled val="1"/>
        </dgm:presLayoutVars>
      </dgm:prSet>
      <dgm:spPr/>
    </dgm:pt>
    <dgm:pt modelId="{67D48337-9200-42EF-A956-8FC92E9B78D2}" type="pres">
      <dgm:prSet presAssocID="{9EF41CC5-EF3B-4A6D-8229-3F1333EADFB3}" presName="nodeRect" presStyleLbl="alignNode1" presStyleIdx="2" presStyleCnt="3">
        <dgm:presLayoutVars>
          <dgm:bulletEnabled val="1"/>
        </dgm:presLayoutVars>
      </dgm:prSet>
      <dgm:spPr/>
    </dgm:pt>
  </dgm:ptLst>
  <dgm:cxnLst>
    <dgm:cxn modelId="{43B61840-F115-4174-96B9-DA0C0E83489E}" type="presOf" srcId="{9EF41CC5-EF3B-4A6D-8229-3F1333EADFB3}" destId="{CAD62F17-E99D-4FEF-B376-961CA4CB20EB}" srcOrd="0"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29280853-1A86-48A7-BA30-A3847B3BBF6D}" type="presOf" srcId="{98E6DD7C-B953-4119-9F64-9914E467ECBF}" destId="{E20811D6-E5D4-4C9E-AABF-9E0E1902CA2C}" srcOrd="0" destOrd="0" presId="urn:microsoft.com/office/officeart/2016/7/layout/LinearBlockProcessNumbered"/>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07D44DA2-D4CF-4582-A029-20843D5E0F23}" type="presOf" srcId="{53742231-981F-480A-940F-203EC2F7423F}" destId="{C5BDCA19-B754-421E-A6CC-628F80FC74CB}" srcOrd="1" destOrd="0" presId="urn:microsoft.com/office/officeart/2016/7/layout/LinearBlockProcessNumbered"/>
    <dgm:cxn modelId="{E476EEBC-7C9F-4E07-BD58-1044B9769B64}" srcId="{8AA20905-3954-474B-A606-562BCA026DC1}" destId="{9EF41CC5-EF3B-4A6D-8229-3F1333EADFB3}" srcOrd="2" destOrd="0" parTransId="{DAEF1C7D-B0C5-46FA-BED3-8A54E918D3E0}" sibTransId="{98E6DD7C-B953-4119-9F64-9914E467ECBF}"/>
    <dgm:cxn modelId="{FDD130C2-CD74-4EFB-A226-A939177EE674}" type="presOf" srcId="{53742231-981F-480A-940F-203EC2F7423F}" destId="{00AE7F27-0E5D-4AFB-ACD6-B5A19E79EA42}" srcOrd="0" destOrd="0" presId="urn:microsoft.com/office/officeart/2016/7/layout/LinearBlockProcessNumbered"/>
    <dgm:cxn modelId="{F226B1C2-5D99-403A-8240-EAD6BD4D8534}" srcId="{8AA20905-3954-474B-A606-562BCA026DC1}" destId="{53742231-981F-480A-940F-203EC2F7423F}" srcOrd="1" destOrd="0" parTransId="{2FC75195-FBA1-43DE-85DD-40B4B3A2F1F3}" sibTransId="{EF449C32-A7AE-4099-9E9B-9E2F736A89CE}"/>
    <dgm:cxn modelId="{714928C7-F07E-48C4-BE9E-4842896AB09C}" type="presOf" srcId="{9C64CC83-643C-4E12-8F97-BC19DC031190}" destId="{BBA91679-4684-4A04-8AEB-03038C78A75C}" srcOrd="0" destOrd="0" presId="urn:microsoft.com/office/officeart/2016/7/layout/LinearBlockProcessNumbered"/>
    <dgm:cxn modelId="{7D7B6CF4-1A1D-4E61-B5FE-C95185EF2648}" type="presOf" srcId="{9EF41CC5-EF3B-4A6D-8229-3F1333EADFB3}" destId="{67D48337-9200-42EF-A956-8FC92E9B78D2}" srcOrd="1" destOrd="0" presId="urn:microsoft.com/office/officeart/2016/7/layout/LinearBlockProcessNumbered"/>
    <dgm:cxn modelId="{B9FDDAF6-ABE3-43D5-A54F-4A0002D3FD47}" type="presOf" srcId="{EF449C32-A7AE-4099-9E9B-9E2F736A89CE}" destId="{975C752B-C37A-4BA6-A3AE-2202A141404A}"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F8935481-B234-48A2-8E9B-6F423817537E}" type="presParOf" srcId="{579698BD-D232-4926-8D7B-29A69B90858B}" destId="{3C27A223-AC17-40BD-B7C5-0447661C2934}" srcOrd="1" destOrd="0" presId="urn:microsoft.com/office/officeart/2016/7/layout/LinearBlockProcessNumbered"/>
    <dgm:cxn modelId="{2A71550B-14EE-4B95-A40C-E132F64E84DB}" type="presParOf" srcId="{579698BD-D232-4926-8D7B-29A69B90858B}" destId="{0864151C-845B-4A50-9755-7EE613694D81}" srcOrd="2" destOrd="0" presId="urn:microsoft.com/office/officeart/2016/7/layout/LinearBlockProcessNumbered"/>
    <dgm:cxn modelId="{819F34FD-11F2-459D-B90D-FA1539737ADA}" type="presParOf" srcId="{0864151C-845B-4A50-9755-7EE613694D81}" destId="{00AE7F27-0E5D-4AFB-ACD6-B5A19E79EA42}" srcOrd="0" destOrd="0" presId="urn:microsoft.com/office/officeart/2016/7/layout/LinearBlockProcessNumbered"/>
    <dgm:cxn modelId="{FAA4A22E-63A9-40D7-AF37-15573F3C350A}" type="presParOf" srcId="{0864151C-845B-4A50-9755-7EE613694D81}" destId="{975C752B-C37A-4BA6-A3AE-2202A141404A}" srcOrd="1" destOrd="0" presId="urn:microsoft.com/office/officeart/2016/7/layout/LinearBlockProcessNumbered"/>
    <dgm:cxn modelId="{ABA4B620-C848-4944-B91E-2E492EED893C}" type="presParOf" srcId="{0864151C-845B-4A50-9755-7EE613694D81}" destId="{C5BDCA19-B754-421E-A6CC-628F80FC74CB}" srcOrd="2" destOrd="0" presId="urn:microsoft.com/office/officeart/2016/7/layout/LinearBlockProcessNumbered"/>
    <dgm:cxn modelId="{981D06A1-F8EB-4C14-9C2A-EA505D9C81FA}" type="presParOf" srcId="{579698BD-D232-4926-8D7B-29A69B90858B}" destId="{3E36C1DA-E751-469B-91D5-B7ADF3790DAB}" srcOrd="3" destOrd="0" presId="urn:microsoft.com/office/officeart/2016/7/layout/LinearBlockProcessNumbered"/>
    <dgm:cxn modelId="{D7BB022A-2504-497B-9672-D97F4CB95B15}" type="presParOf" srcId="{579698BD-D232-4926-8D7B-29A69B90858B}" destId="{19974A3A-09A4-40DE-BB0F-D9AED1ACB06E}" srcOrd="4" destOrd="0" presId="urn:microsoft.com/office/officeart/2016/7/layout/LinearBlockProcessNumbered"/>
    <dgm:cxn modelId="{A085F843-0169-43CB-B042-74EAB6E1674B}" type="presParOf" srcId="{19974A3A-09A4-40DE-BB0F-D9AED1ACB06E}" destId="{CAD62F17-E99D-4FEF-B376-961CA4CB20EB}" srcOrd="0" destOrd="0" presId="urn:microsoft.com/office/officeart/2016/7/layout/LinearBlockProcessNumbered"/>
    <dgm:cxn modelId="{A179DBCD-25F3-44B6-BAA7-26EBC7B29448}" type="presParOf" srcId="{19974A3A-09A4-40DE-BB0F-D9AED1ACB06E}" destId="{E20811D6-E5D4-4C9E-AABF-9E0E1902CA2C}" srcOrd="1" destOrd="0" presId="urn:microsoft.com/office/officeart/2016/7/layout/LinearBlockProcessNumbered"/>
    <dgm:cxn modelId="{7429BDE6-E17F-4E08-960D-D62B256C81F6}" type="presParOf" srcId="{19974A3A-09A4-40DE-BB0F-D9AED1ACB06E}" destId="{67D48337-9200-42EF-A956-8FC92E9B78D2}" srcOrd="2" destOrd="0" presId="urn:microsoft.com/office/officeart/2016/7/layout/LinearBlock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808" y="0"/>
          <a:ext cx="3275967" cy="3714750"/>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155700">
            <a:lnSpc>
              <a:spcPct val="90000"/>
            </a:lnSpc>
            <a:spcBef>
              <a:spcPct val="0"/>
            </a:spcBef>
            <a:spcAft>
              <a:spcPct val="35000"/>
            </a:spcAft>
            <a:buNone/>
            <a:defRPr cap="all"/>
          </a:pPr>
          <a:r>
            <a:rPr lang="en-US" sz="2600" kern="1200" dirty="0"/>
            <a:t>Descriptive Analytics</a:t>
          </a:r>
        </a:p>
      </dsp:txBody>
      <dsp:txXfrm>
        <a:off x="808" y="1485900"/>
        <a:ext cx="3275967" cy="2228850"/>
      </dsp:txXfrm>
    </dsp:sp>
    <dsp:sp modelId="{BBA91679-4684-4A04-8AEB-03038C78A75C}">
      <dsp:nvSpPr>
        <dsp:cNvPr id="0" name=""/>
        <dsp:cNvSpPr/>
      </dsp:nvSpPr>
      <dsp:spPr>
        <a:xfrm>
          <a:off x="80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808" y="0"/>
        <a:ext cx="3275967" cy="1485900"/>
      </dsp:txXfrm>
    </dsp:sp>
    <dsp:sp modelId="{00AE7F27-0E5D-4AFB-ACD6-B5A19E79EA42}">
      <dsp:nvSpPr>
        <dsp:cNvPr id="0" name=""/>
        <dsp:cNvSpPr/>
      </dsp:nvSpPr>
      <dsp:spPr>
        <a:xfrm>
          <a:off x="3538853" y="0"/>
          <a:ext cx="3275967" cy="3714750"/>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155700">
            <a:lnSpc>
              <a:spcPct val="90000"/>
            </a:lnSpc>
            <a:spcBef>
              <a:spcPct val="0"/>
            </a:spcBef>
            <a:spcAft>
              <a:spcPct val="35000"/>
            </a:spcAft>
            <a:buNone/>
            <a:defRPr cap="all"/>
          </a:pPr>
          <a:r>
            <a:rPr lang="en-US" sz="2600" kern="1200" dirty="0"/>
            <a:t>Predictive analytics</a:t>
          </a:r>
        </a:p>
      </dsp:txBody>
      <dsp:txXfrm>
        <a:off x="3538853" y="1485900"/>
        <a:ext cx="3275967" cy="2228850"/>
      </dsp:txXfrm>
    </dsp:sp>
    <dsp:sp modelId="{975C752B-C37A-4BA6-A3AE-2202A141404A}">
      <dsp:nvSpPr>
        <dsp:cNvPr id="0" name=""/>
        <dsp:cNvSpPr/>
      </dsp:nvSpPr>
      <dsp:spPr>
        <a:xfrm>
          <a:off x="3538853"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38853" y="0"/>
        <a:ext cx="3275967" cy="1485900"/>
      </dsp:txXfrm>
    </dsp:sp>
    <dsp:sp modelId="{CAD62F17-E99D-4FEF-B376-961CA4CB20EB}">
      <dsp:nvSpPr>
        <dsp:cNvPr id="0" name=""/>
        <dsp:cNvSpPr/>
      </dsp:nvSpPr>
      <dsp:spPr>
        <a:xfrm>
          <a:off x="7076898" y="0"/>
          <a:ext cx="3275967" cy="3714750"/>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155700">
            <a:lnSpc>
              <a:spcPct val="90000"/>
            </a:lnSpc>
            <a:spcBef>
              <a:spcPct val="0"/>
            </a:spcBef>
            <a:spcAft>
              <a:spcPct val="35000"/>
            </a:spcAft>
            <a:buNone/>
            <a:defRPr cap="all"/>
          </a:pPr>
          <a:r>
            <a:rPr lang="en-US" sz="2600" kern="1200" dirty="0"/>
            <a:t>Prescriptive analytics</a:t>
          </a:r>
        </a:p>
      </dsp:txBody>
      <dsp:txXfrm>
        <a:off x="7076898" y="1485900"/>
        <a:ext cx="3275967" cy="2228850"/>
      </dsp:txXfrm>
    </dsp:sp>
    <dsp:sp modelId="{E20811D6-E5D4-4C9E-AABF-9E0E1902CA2C}">
      <dsp:nvSpPr>
        <dsp:cNvPr id="0" name=""/>
        <dsp:cNvSpPr/>
      </dsp:nvSpPr>
      <dsp:spPr>
        <a:xfrm>
          <a:off x="707689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76898" y="0"/>
        <a:ext cx="3275967" cy="148590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48613-7A86-4090-9345-4949D302B35A}" type="datetimeFigureOut">
              <a:rPr lang="en-US" smtClean="0"/>
              <a:t>3/3/2021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87AA3-DB3C-488A-87D9-37A171E16C4E}" type="slidenum">
              <a:rPr lang="en-US" smtClean="0"/>
              <a:t>‹#›</a:t>
            </a:fld>
            <a:endParaRPr lang="en-US"/>
          </a:p>
        </p:txBody>
      </p:sp>
    </p:spTree>
    <p:extLst>
      <p:ext uri="{BB962C8B-B14F-4D97-AF65-F5344CB8AC3E}">
        <p14:creationId xmlns:p14="http://schemas.microsoft.com/office/powerpoint/2010/main" val="2128501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my name is Ran and I will be presenting the opportunities that lie within Woodhaven, NY. </a:t>
            </a:r>
          </a:p>
        </p:txBody>
      </p:sp>
      <p:sp>
        <p:nvSpPr>
          <p:cNvPr id="4" name="Slide Number Placeholder 3"/>
          <p:cNvSpPr>
            <a:spLocks noGrp="1"/>
          </p:cNvSpPr>
          <p:nvPr>
            <p:ph type="sldNum" sz="quarter" idx="5"/>
          </p:nvPr>
        </p:nvSpPr>
        <p:spPr/>
        <p:txBody>
          <a:bodyPr/>
          <a:lstStyle/>
          <a:p>
            <a:fld id="{EEA87AA3-DB3C-488A-87D9-37A171E16C4E}" type="slidenum">
              <a:rPr lang="en-US" smtClean="0"/>
              <a:t>1</a:t>
            </a:fld>
            <a:endParaRPr lang="en-US"/>
          </a:p>
        </p:txBody>
      </p:sp>
    </p:spTree>
    <p:extLst>
      <p:ext uri="{BB962C8B-B14F-4D97-AF65-F5344CB8AC3E}">
        <p14:creationId xmlns:p14="http://schemas.microsoft.com/office/powerpoint/2010/main" val="3881567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briefly discuss the following in order to explain how the models were created.</a:t>
            </a:r>
          </a:p>
          <a:p>
            <a:r>
              <a:rPr lang="en-US" dirty="0"/>
              <a:t>Descriptive, then Predictive, followed by Prescriptive. The order or steps should also follow this 1,2,3 design. </a:t>
            </a:r>
          </a:p>
        </p:txBody>
      </p:sp>
      <p:sp>
        <p:nvSpPr>
          <p:cNvPr id="4" name="Slide Number Placeholder 3"/>
          <p:cNvSpPr>
            <a:spLocks noGrp="1"/>
          </p:cNvSpPr>
          <p:nvPr>
            <p:ph type="sldNum" sz="quarter" idx="5"/>
          </p:nvPr>
        </p:nvSpPr>
        <p:spPr/>
        <p:txBody>
          <a:bodyPr/>
          <a:lstStyle/>
          <a:p>
            <a:fld id="{EEA87AA3-DB3C-488A-87D9-37A171E16C4E}" type="slidenum">
              <a:rPr lang="en-US" smtClean="0"/>
              <a:t>2</a:t>
            </a:fld>
            <a:endParaRPr lang="en-US"/>
          </a:p>
        </p:txBody>
      </p:sp>
    </p:spTree>
    <p:extLst>
      <p:ext uri="{BB962C8B-B14F-4D97-AF65-F5344CB8AC3E}">
        <p14:creationId xmlns:p14="http://schemas.microsoft.com/office/powerpoint/2010/main" val="2826264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is first processed using descriptive analytics. This offers insight about how the data will look and provides preliminary information that can lead to decisions. This field also cleans the data. Removing outliers and invalid data points.</a:t>
            </a:r>
          </a:p>
          <a:p>
            <a:r>
              <a:rPr lang="en-US" dirty="0"/>
              <a:t>Take these two charts for example. It is a chart of the mean sale price and mean gross square footage in every neighborhood. One is basically illegible and the other shows a decent spread of data that can provide early decisions. If one finds that the neighborhood falls in a low sale price but high square footage it may not be the best investment opportunity. </a:t>
            </a:r>
          </a:p>
        </p:txBody>
      </p:sp>
      <p:sp>
        <p:nvSpPr>
          <p:cNvPr id="4" name="Slide Number Placeholder 3"/>
          <p:cNvSpPr>
            <a:spLocks noGrp="1"/>
          </p:cNvSpPr>
          <p:nvPr>
            <p:ph type="sldNum" sz="quarter" idx="5"/>
          </p:nvPr>
        </p:nvSpPr>
        <p:spPr/>
        <p:txBody>
          <a:bodyPr/>
          <a:lstStyle/>
          <a:p>
            <a:fld id="{EEA87AA3-DB3C-488A-87D9-37A171E16C4E}" type="slidenum">
              <a:rPr lang="en-US" smtClean="0"/>
              <a:t>3</a:t>
            </a:fld>
            <a:endParaRPr lang="en-US"/>
          </a:p>
        </p:txBody>
      </p:sp>
    </p:spTree>
    <p:extLst>
      <p:ext uri="{BB962C8B-B14F-4D97-AF65-F5344CB8AC3E}">
        <p14:creationId xmlns:p14="http://schemas.microsoft.com/office/powerpoint/2010/main" val="3132007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there is predictive analytics. The predictive step provides a deep look at potential rather than what was. Types of predictive analytics include time series, regressions, and variable testing. Variable testing is arguably the most important step within this process. A model’s R^2 represents its ability to explain the data. The stronger the R^2 the stronger the model is. Testing variables can provide potential to create stronger models. In the case of Woodhaven building class, sale year, year built, gross square footage and residential units all provided the best possible r^2.  </a:t>
            </a:r>
          </a:p>
        </p:txBody>
      </p:sp>
      <p:sp>
        <p:nvSpPr>
          <p:cNvPr id="4" name="Slide Number Placeholder 3"/>
          <p:cNvSpPr>
            <a:spLocks noGrp="1"/>
          </p:cNvSpPr>
          <p:nvPr>
            <p:ph type="sldNum" sz="quarter" idx="5"/>
          </p:nvPr>
        </p:nvSpPr>
        <p:spPr/>
        <p:txBody>
          <a:bodyPr/>
          <a:lstStyle/>
          <a:p>
            <a:fld id="{EEA87AA3-DB3C-488A-87D9-37A171E16C4E}" type="slidenum">
              <a:rPr lang="en-US" smtClean="0"/>
              <a:t>4</a:t>
            </a:fld>
            <a:endParaRPr lang="en-US"/>
          </a:p>
        </p:txBody>
      </p:sp>
    </p:spTree>
    <p:extLst>
      <p:ext uri="{BB962C8B-B14F-4D97-AF65-F5344CB8AC3E}">
        <p14:creationId xmlns:p14="http://schemas.microsoft.com/office/powerpoint/2010/main" val="1994518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Prescriptive analytics is the final step in model building. It is the first time the data that has been transformed, processed, and predicted can be used. Much like a doctor would prescribe their patients with the most effective medicine, prescriptive analytics can aid in optimizing an organizations operation. In this case given a few distinct variables, our model found the best way to proceed in Woodhaven was have one salesperson with a  decrease of .5% commission. The employee is given an annual $65,000 salary and the location cannot cost more than $15,000 per month. In this model monthly data was used rather than quarterly data, it was neater, and more accurate. In fact the quarterly model had a pessimistic variation of 10%. A huge margin to be in. Anything more than 5% is honestly drastic. </a:t>
            </a:r>
          </a:p>
          <a:p>
            <a:endParaRPr lang="en-US" dirty="0"/>
          </a:p>
          <a:p>
            <a:r>
              <a:rPr lang="en-US" dirty="0"/>
              <a:t>This optimization step can also display different opportunities. For example, Whitestone NY has a higher pessimistic outlook than Woodhaven’s optimistic outlook. There are also internal remodeling potentials. The organization can look on how to restructure. They could reduce pay but increase commissions therefore increasing sales and maintaining cost efficiency.     </a:t>
            </a:r>
          </a:p>
        </p:txBody>
      </p:sp>
      <p:sp>
        <p:nvSpPr>
          <p:cNvPr id="4" name="Slide Number Placeholder 3"/>
          <p:cNvSpPr>
            <a:spLocks noGrp="1"/>
          </p:cNvSpPr>
          <p:nvPr>
            <p:ph type="sldNum" sz="quarter" idx="5"/>
          </p:nvPr>
        </p:nvSpPr>
        <p:spPr/>
        <p:txBody>
          <a:bodyPr/>
          <a:lstStyle/>
          <a:p>
            <a:fld id="{EEA87AA3-DB3C-488A-87D9-37A171E16C4E}" type="slidenum">
              <a:rPr lang="en-US" smtClean="0"/>
              <a:t>5</a:t>
            </a:fld>
            <a:endParaRPr lang="en-US"/>
          </a:p>
        </p:txBody>
      </p:sp>
    </p:spTree>
    <p:extLst>
      <p:ext uri="{BB962C8B-B14F-4D97-AF65-F5344CB8AC3E}">
        <p14:creationId xmlns:p14="http://schemas.microsoft.com/office/powerpoint/2010/main" val="1290838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canvas business model for the firm in Woodhaven. It outlines practiced revenue sources as well as a potential source. Cost structures comprised of employees and property expenses and value. </a:t>
            </a:r>
          </a:p>
        </p:txBody>
      </p:sp>
      <p:sp>
        <p:nvSpPr>
          <p:cNvPr id="4" name="Slide Number Placeholder 3"/>
          <p:cNvSpPr>
            <a:spLocks noGrp="1"/>
          </p:cNvSpPr>
          <p:nvPr>
            <p:ph type="sldNum" sz="quarter" idx="5"/>
          </p:nvPr>
        </p:nvSpPr>
        <p:spPr/>
        <p:txBody>
          <a:bodyPr/>
          <a:lstStyle/>
          <a:p>
            <a:fld id="{EEA87AA3-DB3C-488A-87D9-37A171E16C4E}" type="slidenum">
              <a:rPr lang="en-US" smtClean="0"/>
              <a:t>6</a:t>
            </a:fld>
            <a:endParaRPr lang="en-US"/>
          </a:p>
        </p:txBody>
      </p:sp>
    </p:spTree>
    <p:extLst>
      <p:ext uri="{BB962C8B-B14F-4D97-AF65-F5344CB8AC3E}">
        <p14:creationId xmlns:p14="http://schemas.microsoft.com/office/powerpoint/2010/main" val="4262004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A87AA3-DB3C-488A-87D9-37A171E16C4E}" type="slidenum">
              <a:rPr lang="en-US" smtClean="0"/>
              <a:t>7</a:t>
            </a:fld>
            <a:endParaRPr lang="en-US"/>
          </a:p>
        </p:txBody>
      </p:sp>
    </p:spTree>
    <p:extLst>
      <p:ext uri="{BB962C8B-B14F-4D97-AF65-F5344CB8AC3E}">
        <p14:creationId xmlns:p14="http://schemas.microsoft.com/office/powerpoint/2010/main" val="541218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3/3/2021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3/3/2021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1026" name="Picture 2" descr="View from the Woodhaven Boulevard subway station">
            <a:extLst>
              <a:ext uri="{FF2B5EF4-FFF2-40B4-BE49-F238E27FC236}">
                <a16:creationId xmlns:a16="http://schemas.microsoft.com/office/drawing/2014/main" id="{0EA1BB5A-3748-4333-A9E3-C3052874A104}"/>
              </a:ext>
            </a:extLst>
          </p:cNvPr>
          <p:cNvPicPr>
            <a:picLocks noChangeAspect="1" noChangeArrowheads="1"/>
          </p:cNvPicPr>
          <p:nvPr/>
        </p:nvPicPr>
        <p:blipFill>
          <a:blip r:embed="rId4">
            <a:alphaModFix amt="41000"/>
            <a:extLst>
              <a:ext uri="{BEBA8EAE-BF5A-486C-A8C5-ECC9F3942E4B}">
                <a14:imgProps xmlns:a14="http://schemas.microsoft.com/office/drawing/2010/main">
                  <a14:imgLayer r:embed="rId5">
                    <a14:imgEffect>
                      <a14:colorTemperature colorTemp="4713"/>
                    </a14:imgEffect>
                    <a14:imgEffect>
                      <a14:saturation sat="0"/>
                    </a14:imgEffect>
                    <a14:imgEffect>
                      <a14:brightnessContrast bright="-41000" contrast="-12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ffectLst>
            <a:glow>
              <a:schemeClr val="accent1"/>
            </a:glow>
            <a:outerShdw sx="1000" sy="1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139874" y="483439"/>
            <a:ext cx="9440034" cy="2648381"/>
          </a:xfrm>
        </p:spPr>
        <p:txBody>
          <a:bodyPr>
            <a:normAutofit/>
          </a:bodyPr>
          <a:lstStyle/>
          <a:p>
            <a:r>
              <a:rPr lang="en-US" sz="7200" dirty="0"/>
              <a:t>Woodhaven, NY</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828968" y="6374561"/>
            <a:ext cx="5501880" cy="612313"/>
          </a:xfrm>
        </p:spPr>
        <p:txBody>
          <a:bodyPr>
            <a:normAutofit/>
          </a:bodyPr>
          <a:lstStyle/>
          <a:p>
            <a:r>
              <a:rPr lang="en-US" sz="2800" dirty="0"/>
              <a:t>Ran Tun</a:t>
            </a:r>
          </a:p>
        </p:txBody>
      </p:sp>
    </p:spTree>
    <p:extLst>
      <p:ext uri="{BB962C8B-B14F-4D97-AF65-F5344CB8AC3E}">
        <p14:creationId xmlns:p14="http://schemas.microsoft.com/office/powerpoint/2010/main" val="63373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Types of Analytics</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3629777987"/>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21DCFFF-8D1F-48BA-B6CE-63F129E9B4D8}"/>
              </a:ext>
            </a:extLst>
          </p:cNvPr>
          <p:cNvGrpSpPr/>
          <p:nvPr/>
        </p:nvGrpSpPr>
        <p:grpSpPr>
          <a:xfrm>
            <a:off x="0" y="0"/>
            <a:ext cx="12192000" cy="705853"/>
            <a:chOff x="919369" y="5325978"/>
            <a:chExt cx="10343650" cy="465221"/>
          </a:xfrm>
        </p:grpSpPr>
        <p:sp>
          <p:nvSpPr>
            <p:cNvPr id="6" name="Freeform: Shape 5">
              <a:extLst>
                <a:ext uri="{FF2B5EF4-FFF2-40B4-BE49-F238E27FC236}">
                  <a16:creationId xmlns:a16="http://schemas.microsoft.com/office/drawing/2014/main" id="{21755819-02FD-4F7D-823D-BE1B7CF65AC9}"/>
                </a:ext>
              </a:extLst>
            </p:cNvPr>
            <p:cNvSpPr/>
            <p:nvPr/>
          </p:nvSpPr>
          <p:spPr>
            <a:xfrm>
              <a:off x="919369" y="5325978"/>
              <a:ext cx="10343650" cy="465221"/>
            </a:xfrm>
            <a:custGeom>
              <a:avLst/>
              <a:gdLst>
                <a:gd name="connsiteX0" fmla="*/ 0 w 10343650"/>
                <a:gd name="connsiteY0" fmla="*/ 0 h 465221"/>
                <a:gd name="connsiteX1" fmla="*/ 10343650 w 10343650"/>
                <a:gd name="connsiteY1" fmla="*/ 0 h 465221"/>
                <a:gd name="connsiteX2" fmla="*/ 10343650 w 10343650"/>
                <a:gd name="connsiteY2" fmla="*/ 465221 h 465221"/>
                <a:gd name="connsiteX3" fmla="*/ 0 w 10343650"/>
                <a:gd name="connsiteY3" fmla="*/ 465221 h 465221"/>
                <a:gd name="connsiteX4" fmla="*/ 0 w 10343650"/>
                <a:gd name="connsiteY4" fmla="*/ 0 h 465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43650" h="465221">
                  <a:moveTo>
                    <a:pt x="0" y="0"/>
                  </a:moveTo>
                  <a:lnTo>
                    <a:pt x="10343650" y="0"/>
                  </a:lnTo>
                  <a:lnTo>
                    <a:pt x="10343650" y="465221"/>
                  </a:lnTo>
                  <a:lnTo>
                    <a:pt x="0" y="465221"/>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21723" tIns="186088" rIns="1021723" bIns="330201" numCol="1" spcCol="1270" anchor="t" anchorCtr="0">
              <a:noAutofit/>
            </a:bodyPr>
            <a:lstStyle/>
            <a:p>
              <a:pPr marL="0" lvl="0" indent="0" algn="l" defTabSz="488950">
                <a:lnSpc>
                  <a:spcPct val="90000"/>
                </a:lnSpc>
                <a:spcBef>
                  <a:spcPct val="0"/>
                </a:spcBef>
                <a:spcAft>
                  <a:spcPct val="35000"/>
                </a:spcAft>
                <a:buNone/>
                <a:defRPr cap="all"/>
              </a:pPr>
              <a:endParaRPr lang="en-US" sz="1100" kern="1200" dirty="0"/>
            </a:p>
          </p:txBody>
        </p:sp>
        <p:sp>
          <p:nvSpPr>
            <p:cNvPr id="7" name="Freeform: Shape 6">
              <a:extLst>
                <a:ext uri="{FF2B5EF4-FFF2-40B4-BE49-F238E27FC236}">
                  <a16:creationId xmlns:a16="http://schemas.microsoft.com/office/drawing/2014/main" id="{76366AEF-488C-4E82-B5B3-6D6855B3E78E}"/>
                </a:ext>
              </a:extLst>
            </p:cNvPr>
            <p:cNvSpPr/>
            <p:nvPr/>
          </p:nvSpPr>
          <p:spPr>
            <a:xfrm>
              <a:off x="919369" y="5325978"/>
              <a:ext cx="10343650" cy="186088"/>
            </a:xfrm>
            <a:custGeom>
              <a:avLst/>
              <a:gdLst>
                <a:gd name="connsiteX0" fmla="*/ 0 w 10343650"/>
                <a:gd name="connsiteY0" fmla="*/ 0 h 186088"/>
                <a:gd name="connsiteX1" fmla="*/ 10343650 w 10343650"/>
                <a:gd name="connsiteY1" fmla="*/ 0 h 186088"/>
                <a:gd name="connsiteX2" fmla="*/ 10343650 w 10343650"/>
                <a:gd name="connsiteY2" fmla="*/ 186088 h 186088"/>
                <a:gd name="connsiteX3" fmla="*/ 0 w 10343650"/>
                <a:gd name="connsiteY3" fmla="*/ 186088 h 186088"/>
                <a:gd name="connsiteX4" fmla="*/ 0 w 10343650"/>
                <a:gd name="connsiteY4" fmla="*/ 0 h 186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43650" h="186088">
                  <a:moveTo>
                    <a:pt x="0" y="0"/>
                  </a:moveTo>
                  <a:lnTo>
                    <a:pt x="10343650" y="0"/>
                  </a:lnTo>
                  <a:lnTo>
                    <a:pt x="10343650" y="186088"/>
                  </a:lnTo>
                  <a:lnTo>
                    <a:pt x="0" y="186088"/>
                  </a:lnTo>
                  <a:lnTo>
                    <a:pt x="0" y="0"/>
                  </a:lnTo>
                  <a:close/>
                </a:path>
              </a:pathLst>
            </a:custGeom>
            <a:noFill/>
            <a:ln>
              <a:noFill/>
            </a:ln>
            <a:sp3d/>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1021723" tIns="165100" rIns="1021723" bIns="165100" numCol="1" spcCol="1270" anchor="ctr" anchorCtr="0">
              <a:noAutofit/>
            </a:bodyPr>
            <a:lstStyle/>
            <a:p>
              <a:pPr marL="0" lvl="0" indent="0" algn="l" defTabSz="622300">
                <a:lnSpc>
                  <a:spcPct val="90000"/>
                </a:lnSpc>
                <a:spcBef>
                  <a:spcPct val="0"/>
                </a:spcBef>
                <a:spcAft>
                  <a:spcPct val="35000"/>
                </a:spcAft>
                <a:buNone/>
              </a:pPr>
              <a:endParaRPr lang="en-US" sz="1400" kern="1200" dirty="0"/>
            </a:p>
          </p:txBody>
        </p:sp>
      </p:grpSp>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104274" y="122321"/>
            <a:ext cx="10353762" cy="583532"/>
          </a:xfrm>
        </p:spPr>
        <p:txBody>
          <a:bodyPr>
            <a:normAutofit fontScale="90000"/>
          </a:bodyPr>
          <a:lstStyle/>
          <a:p>
            <a:pPr algn="l"/>
            <a:r>
              <a:rPr lang="en-US" sz="3600" dirty="0"/>
              <a:t>Types of Analytics - Descriptive</a:t>
            </a:r>
          </a:p>
        </p:txBody>
      </p:sp>
      <p:sp>
        <p:nvSpPr>
          <p:cNvPr id="3" name="TextBox 2">
            <a:extLst>
              <a:ext uri="{FF2B5EF4-FFF2-40B4-BE49-F238E27FC236}">
                <a16:creationId xmlns:a16="http://schemas.microsoft.com/office/drawing/2014/main" id="{89E09D98-642C-4D19-ADA7-2A68E24D9031}"/>
              </a:ext>
            </a:extLst>
          </p:cNvPr>
          <p:cNvSpPr txBox="1"/>
          <p:nvPr/>
        </p:nvSpPr>
        <p:spPr>
          <a:xfrm>
            <a:off x="529391" y="1343312"/>
            <a:ext cx="2077452" cy="2862322"/>
          </a:xfrm>
          <a:prstGeom prst="rect">
            <a:avLst/>
          </a:prstGeom>
          <a:noFill/>
        </p:spPr>
        <p:txBody>
          <a:bodyPr wrap="square" rtlCol="0">
            <a:spAutoFit/>
          </a:bodyPr>
          <a:lstStyle/>
          <a:p>
            <a:pPr marL="285750" indent="-285750">
              <a:buFont typeface="Arial" panose="020B0604020202020204" pitchFamily="34" charset="0"/>
              <a:buChar char="•"/>
            </a:pPr>
            <a:r>
              <a:rPr lang="en-US" dirty="0"/>
              <a:t>Used to describe how the data looks</a:t>
            </a:r>
          </a:p>
          <a:p>
            <a:pPr marL="742950" lvl="1" indent="-285750">
              <a:buFont typeface="Arial" panose="020B0604020202020204" pitchFamily="34" charset="0"/>
              <a:buChar char="•"/>
            </a:pPr>
            <a:r>
              <a:rPr lang="en-US" dirty="0"/>
              <a:t>Mean</a:t>
            </a:r>
          </a:p>
          <a:p>
            <a:pPr marL="742950" lvl="1" indent="-285750">
              <a:buFont typeface="Arial" panose="020B0604020202020204" pitchFamily="34" charset="0"/>
              <a:buChar char="•"/>
            </a:pPr>
            <a:r>
              <a:rPr lang="en-US" dirty="0"/>
              <a:t>Percentiles</a:t>
            </a:r>
          </a:p>
          <a:p>
            <a:pPr marL="742950" lvl="1" indent="-285750">
              <a:buFont typeface="Arial" panose="020B0604020202020204" pitchFamily="34" charset="0"/>
              <a:buChar char="•"/>
            </a:pPr>
            <a:r>
              <a:rPr lang="en-US" dirty="0"/>
              <a:t>Frequency</a:t>
            </a:r>
          </a:p>
          <a:p>
            <a:pPr marL="742950" lvl="1" indent="-285750">
              <a:buFont typeface="Arial" panose="020B0604020202020204" pitchFamily="34" charset="0"/>
              <a:buChar char="•"/>
            </a:pPr>
            <a:r>
              <a:rPr lang="en-US" dirty="0"/>
              <a:t>Central Tendency</a:t>
            </a:r>
          </a:p>
          <a:p>
            <a:pPr marL="285750" indent="-285750">
              <a:buFont typeface="Arial" panose="020B0604020202020204" pitchFamily="34" charset="0"/>
              <a:buChar char="•"/>
            </a:pPr>
            <a:r>
              <a:rPr lang="en-US" dirty="0"/>
              <a:t>Cleans data</a:t>
            </a:r>
          </a:p>
          <a:p>
            <a:pPr marL="285750" indent="-285750">
              <a:buFont typeface="Arial" panose="020B0604020202020204" pitchFamily="34" charset="0"/>
              <a:buChar char="•"/>
            </a:pPr>
            <a:r>
              <a:rPr lang="en-US" dirty="0"/>
              <a:t>Identifies outliers</a:t>
            </a:r>
          </a:p>
        </p:txBody>
      </p:sp>
      <p:pic>
        <p:nvPicPr>
          <p:cNvPr id="11" name="Picture 10">
            <a:extLst>
              <a:ext uri="{FF2B5EF4-FFF2-40B4-BE49-F238E27FC236}">
                <a16:creationId xmlns:a16="http://schemas.microsoft.com/office/drawing/2014/main" id="{A7F75F5C-ADF7-4028-A87E-8AF1E55BE23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281155" y="932221"/>
            <a:ext cx="6540314" cy="2788958"/>
          </a:xfrm>
          <a:prstGeom prst="rect">
            <a:avLst/>
          </a:prstGeom>
          <a:noFill/>
          <a:ln>
            <a:noFill/>
          </a:ln>
        </p:spPr>
      </p:pic>
      <p:pic>
        <p:nvPicPr>
          <p:cNvPr id="12" name="Picture 11">
            <a:extLst>
              <a:ext uri="{FF2B5EF4-FFF2-40B4-BE49-F238E27FC236}">
                <a16:creationId xmlns:a16="http://schemas.microsoft.com/office/drawing/2014/main" id="{F00F581E-5887-4221-8C58-96544B5E82B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5281155" y="3946721"/>
            <a:ext cx="6540314" cy="2788958"/>
          </a:xfrm>
          <a:prstGeom prst="rect">
            <a:avLst/>
          </a:prstGeom>
          <a:noFill/>
          <a:ln>
            <a:noFill/>
          </a:ln>
        </p:spPr>
      </p:pic>
      <p:sp>
        <p:nvSpPr>
          <p:cNvPr id="4" name="TextBox 3">
            <a:extLst>
              <a:ext uri="{FF2B5EF4-FFF2-40B4-BE49-F238E27FC236}">
                <a16:creationId xmlns:a16="http://schemas.microsoft.com/office/drawing/2014/main" id="{7278EB5D-8BB9-4454-AC7A-A4A24DBB0B63}"/>
              </a:ext>
            </a:extLst>
          </p:cNvPr>
          <p:cNvSpPr txBox="1"/>
          <p:nvPr/>
        </p:nvSpPr>
        <p:spPr>
          <a:xfrm>
            <a:off x="3130640" y="5156534"/>
            <a:ext cx="1997243" cy="369332"/>
          </a:xfrm>
          <a:prstGeom prst="rect">
            <a:avLst/>
          </a:prstGeom>
          <a:noFill/>
        </p:spPr>
        <p:txBody>
          <a:bodyPr wrap="square" rtlCol="0">
            <a:spAutoFit/>
          </a:bodyPr>
          <a:lstStyle/>
          <a:p>
            <a:r>
              <a:rPr lang="en-US" dirty="0"/>
              <a:t>Removed Outliers</a:t>
            </a:r>
          </a:p>
        </p:txBody>
      </p:sp>
      <p:sp>
        <p:nvSpPr>
          <p:cNvPr id="13" name="TextBox 12">
            <a:extLst>
              <a:ext uri="{FF2B5EF4-FFF2-40B4-BE49-F238E27FC236}">
                <a16:creationId xmlns:a16="http://schemas.microsoft.com/office/drawing/2014/main" id="{C798B525-0219-4B9E-AEAC-BEBEBB3F4ED5}"/>
              </a:ext>
            </a:extLst>
          </p:cNvPr>
          <p:cNvSpPr txBox="1"/>
          <p:nvPr/>
        </p:nvSpPr>
        <p:spPr>
          <a:xfrm>
            <a:off x="3130641" y="2141621"/>
            <a:ext cx="1997243" cy="369332"/>
          </a:xfrm>
          <a:prstGeom prst="rect">
            <a:avLst/>
          </a:prstGeom>
          <a:noFill/>
        </p:spPr>
        <p:txBody>
          <a:bodyPr wrap="square" rtlCol="0">
            <a:spAutoFit/>
          </a:bodyPr>
          <a:lstStyle/>
          <a:p>
            <a:r>
              <a:rPr lang="en-US" dirty="0"/>
              <a:t>Contains Outliers</a:t>
            </a:r>
          </a:p>
        </p:txBody>
      </p:sp>
    </p:spTree>
    <p:extLst>
      <p:ext uri="{BB962C8B-B14F-4D97-AF65-F5344CB8AC3E}">
        <p14:creationId xmlns:p14="http://schemas.microsoft.com/office/powerpoint/2010/main" val="1752781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DD2781-1103-4BD4-913C-5BD374548C7F}"/>
              </a:ext>
            </a:extLst>
          </p:cNvPr>
          <p:cNvGrpSpPr/>
          <p:nvPr/>
        </p:nvGrpSpPr>
        <p:grpSpPr>
          <a:xfrm>
            <a:off x="0" y="0"/>
            <a:ext cx="12192000" cy="705853"/>
            <a:chOff x="919369" y="5325978"/>
            <a:chExt cx="10343650" cy="465221"/>
          </a:xfrm>
        </p:grpSpPr>
        <p:sp>
          <p:nvSpPr>
            <p:cNvPr id="12" name="Freeform: Shape 11">
              <a:extLst>
                <a:ext uri="{FF2B5EF4-FFF2-40B4-BE49-F238E27FC236}">
                  <a16:creationId xmlns:a16="http://schemas.microsoft.com/office/drawing/2014/main" id="{4A7D8FAB-383C-4A22-AD1A-42115680B618}"/>
                </a:ext>
              </a:extLst>
            </p:cNvPr>
            <p:cNvSpPr/>
            <p:nvPr/>
          </p:nvSpPr>
          <p:spPr>
            <a:xfrm>
              <a:off x="919369" y="5325978"/>
              <a:ext cx="10343650" cy="465221"/>
            </a:xfrm>
            <a:custGeom>
              <a:avLst/>
              <a:gdLst>
                <a:gd name="connsiteX0" fmla="*/ 0 w 10343650"/>
                <a:gd name="connsiteY0" fmla="*/ 0 h 465221"/>
                <a:gd name="connsiteX1" fmla="*/ 10343650 w 10343650"/>
                <a:gd name="connsiteY1" fmla="*/ 0 h 465221"/>
                <a:gd name="connsiteX2" fmla="*/ 10343650 w 10343650"/>
                <a:gd name="connsiteY2" fmla="*/ 465221 h 465221"/>
                <a:gd name="connsiteX3" fmla="*/ 0 w 10343650"/>
                <a:gd name="connsiteY3" fmla="*/ 465221 h 465221"/>
                <a:gd name="connsiteX4" fmla="*/ 0 w 10343650"/>
                <a:gd name="connsiteY4" fmla="*/ 0 h 465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43650" h="465221">
                  <a:moveTo>
                    <a:pt x="0" y="0"/>
                  </a:moveTo>
                  <a:lnTo>
                    <a:pt x="10343650" y="0"/>
                  </a:lnTo>
                  <a:lnTo>
                    <a:pt x="10343650" y="465221"/>
                  </a:lnTo>
                  <a:lnTo>
                    <a:pt x="0" y="465221"/>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21723" tIns="186088" rIns="1021723" bIns="330201" numCol="1" spcCol="1270" anchor="t" anchorCtr="0">
              <a:noAutofit/>
            </a:bodyPr>
            <a:lstStyle/>
            <a:p>
              <a:pPr marL="0" lvl="0" indent="0" algn="l" defTabSz="488950">
                <a:lnSpc>
                  <a:spcPct val="90000"/>
                </a:lnSpc>
                <a:spcBef>
                  <a:spcPct val="0"/>
                </a:spcBef>
                <a:spcAft>
                  <a:spcPct val="35000"/>
                </a:spcAft>
                <a:buNone/>
                <a:defRPr cap="all"/>
              </a:pPr>
              <a:endParaRPr lang="en-US" sz="1100" kern="1200" dirty="0"/>
            </a:p>
          </p:txBody>
        </p:sp>
        <p:sp>
          <p:nvSpPr>
            <p:cNvPr id="13" name="Freeform: Shape 12">
              <a:extLst>
                <a:ext uri="{FF2B5EF4-FFF2-40B4-BE49-F238E27FC236}">
                  <a16:creationId xmlns:a16="http://schemas.microsoft.com/office/drawing/2014/main" id="{EEBD804A-F422-488E-A538-E76190569257}"/>
                </a:ext>
              </a:extLst>
            </p:cNvPr>
            <p:cNvSpPr/>
            <p:nvPr/>
          </p:nvSpPr>
          <p:spPr>
            <a:xfrm>
              <a:off x="919369" y="5325978"/>
              <a:ext cx="10343650" cy="186088"/>
            </a:xfrm>
            <a:custGeom>
              <a:avLst/>
              <a:gdLst>
                <a:gd name="connsiteX0" fmla="*/ 0 w 10343650"/>
                <a:gd name="connsiteY0" fmla="*/ 0 h 186088"/>
                <a:gd name="connsiteX1" fmla="*/ 10343650 w 10343650"/>
                <a:gd name="connsiteY1" fmla="*/ 0 h 186088"/>
                <a:gd name="connsiteX2" fmla="*/ 10343650 w 10343650"/>
                <a:gd name="connsiteY2" fmla="*/ 186088 h 186088"/>
                <a:gd name="connsiteX3" fmla="*/ 0 w 10343650"/>
                <a:gd name="connsiteY3" fmla="*/ 186088 h 186088"/>
                <a:gd name="connsiteX4" fmla="*/ 0 w 10343650"/>
                <a:gd name="connsiteY4" fmla="*/ 0 h 186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43650" h="186088">
                  <a:moveTo>
                    <a:pt x="0" y="0"/>
                  </a:moveTo>
                  <a:lnTo>
                    <a:pt x="10343650" y="0"/>
                  </a:lnTo>
                  <a:lnTo>
                    <a:pt x="10343650" y="186088"/>
                  </a:lnTo>
                  <a:lnTo>
                    <a:pt x="0" y="186088"/>
                  </a:lnTo>
                  <a:lnTo>
                    <a:pt x="0" y="0"/>
                  </a:lnTo>
                  <a:close/>
                </a:path>
              </a:pathLst>
            </a:custGeom>
            <a:noFill/>
            <a:ln>
              <a:noFill/>
            </a:ln>
            <a:sp3d/>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1021723" tIns="165100" rIns="1021723" bIns="165100" numCol="1" spcCol="1270" anchor="ctr" anchorCtr="0">
              <a:noAutofit/>
            </a:bodyPr>
            <a:lstStyle/>
            <a:p>
              <a:pPr marL="0" lvl="0" indent="0" algn="l" defTabSz="622300">
                <a:lnSpc>
                  <a:spcPct val="90000"/>
                </a:lnSpc>
                <a:spcBef>
                  <a:spcPct val="0"/>
                </a:spcBef>
                <a:spcAft>
                  <a:spcPct val="35000"/>
                </a:spcAft>
                <a:buNone/>
              </a:pPr>
              <a:endParaRPr lang="en-US" sz="1400" kern="1200" dirty="0"/>
            </a:p>
          </p:txBody>
        </p:sp>
      </p:grpSp>
      <p:grpSp>
        <p:nvGrpSpPr>
          <p:cNvPr id="14" name="Group 13">
            <a:extLst>
              <a:ext uri="{FF2B5EF4-FFF2-40B4-BE49-F238E27FC236}">
                <a16:creationId xmlns:a16="http://schemas.microsoft.com/office/drawing/2014/main" id="{9AD166F0-091F-4FF8-A6A9-05C80990453E}"/>
              </a:ext>
            </a:extLst>
          </p:cNvPr>
          <p:cNvGrpSpPr/>
          <p:nvPr/>
        </p:nvGrpSpPr>
        <p:grpSpPr>
          <a:xfrm>
            <a:off x="0" y="0"/>
            <a:ext cx="12192000" cy="705853"/>
            <a:chOff x="919369" y="5325978"/>
            <a:chExt cx="10343650" cy="465221"/>
          </a:xfrm>
          <a:solidFill>
            <a:srgbClr val="99570C"/>
          </a:solidFill>
        </p:grpSpPr>
        <p:sp>
          <p:nvSpPr>
            <p:cNvPr id="15" name="Freeform: Shape 14">
              <a:extLst>
                <a:ext uri="{FF2B5EF4-FFF2-40B4-BE49-F238E27FC236}">
                  <a16:creationId xmlns:a16="http://schemas.microsoft.com/office/drawing/2014/main" id="{AB735A21-457F-4186-AF89-1C8F204FF6C4}"/>
                </a:ext>
              </a:extLst>
            </p:cNvPr>
            <p:cNvSpPr/>
            <p:nvPr/>
          </p:nvSpPr>
          <p:spPr>
            <a:xfrm>
              <a:off x="919369" y="5325978"/>
              <a:ext cx="10343650" cy="465221"/>
            </a:xfrm>
            <a:custGeom>
              <a:avLst/>
              <a:gdLst>
                <a:gd name="connsiteX0" fmla="*/ 0 w 10343650"/>
                <a:gd name="connsiteY0" fmla="*/ 0 h 465221"/>
                <a:gd name="connsiteX1" fmla="*/ 10343650 w 10343650"/>
                <a:gd name="connsiteY1" fmla="*/ 0 h 465221"/>
                <a:gd name="connsiteX2" fmla="*/ 10343650 w 10343650"/>
                <a:gd name="connsiteY2" fmla="*/ 465221 h 465221"/>
                <a:gd name="connsiteX3" fmla="*/ 0 w 10343650"/>
                <a:gd name="connsiteY3" fmla="*/ 465221 h 465221"/>
                <a:gd name="connsiteX4" fmla="*/ 0 w 10343650"/>
                <a:gd name="connsiteY4" fmla="*/ 0 h 465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43650" h="465221">
                  <a:moveTo>
                    <a:pt x="0" y="0"/>
                  </a:moveTo>
                  <a:lnTo>
                    <a:pt x="10343650" y="0"/>
                  </a:lnTo>
                  <a:lnTo>
                    <a:pt x="10343650" y="465221"/>
                  </a:lnTo>
                  <a:lnTo>
                    <a:pt x="0" y="465221"/>
                  </a:lnTo>
                  <a:lnTo>
                    <a:pt x="0" y="0"/>
                  </a:lnTo>
                  <a:close/>
                </a:path>
              </a:pathLst>
            </a:custGeom>
            <a:grpFill/>
            <a:ln>
              <a:solidFill>
                <a:srgbClr val="99570C"/>
              </a:solid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21723" tIns="186088" rIns="1021723" bIns="330201" numCol="1" spcCol="1270" anchor="t" anchorCtr="0">
              <a:noAutofit/>
            </a:bodyPr>
            <a:lstStyle/>
            <a:p>
              <a:pPr marL="0" lvl="0" indent="0" algn="l" defTabSz="488950">
                <a:lnSpc>
                  <a:spcPct val="90000"/>
                </a:lnSpc>
                <a:spcBef>
                  <a:spcPct val="0"/>
                </a:spcBef>
                <a:spcAft>
                  <a:spcPct val="35000"/>
                </a:spcAft>
                <a:buNone/>
                <a:defRPr cap="all"/>
              </a:pPr>
              <a:endParaRPr lang="en-US" sz="1100" kern="1200" dirty="0"/>
            </a:p>
          </p:txBody>
        </p:sp>
        <p:sp>
          <p:nvSpPr>
            <p:cNvPr id="16" name="Freeform: Shape 15">
              <a:extLst>
                <a:ext uri="{FF2B5EF4-FFF2-40B4-BE49-F238E27FC236}">
                  <a16:creationId xmlns:a16="http://schemas.microsoft.com/office/drawing/2014/main" id="{02566CF6-6A75-4767-BE6E-54E7BF41E068}"/>
                </a:ext>
              </a:extLst>
            </p:cNvPr>
            <p:cNvSpPr/>
            <p:nvPr/>
          </p:nvSpPr>
          <p:spPr>
            <a:xfrm>
              <a:off x="919369" y="5325978"/>
              <a:ext cx="10343650" cy="186088"/>
            </a:xfrm>
            <a:custGeom>
              <a:avLst/>
              <a:gdLst>
                <a:gd name="connsiteX0" fmla="*/ 0 w 10343650"/>
                <a:gd name="connsiteY0" fmla="*/ 0 h 186088"/>
                <a:gd name="connsiteX1" fmla="*/ 10343650 w 10343650"/>
                <a:gd name="connsiteY1" fmla="*/ 0 h 186088"/>
                <a:gd name="connsiteX2" fmla="*/ 10343650 w 10343650"/>
                <a:gd name="connsiteY2" fmla="*/ 186088 h 186088"/>
                <a:gd name="connsiteX3" fmla="*/ 0 w 10343650"/>
                <a:gd name="connsiteY3" fmla="*/ 186088 h 186088"/>
                <a:gd name="connsiteX4" fmla="*/ 0 w 10343650"/>
                <a:gd name="connsiteY4" fmla="*/ 0 h 186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43650" h="186088">
                  <a:moveTo>
                    <a:pt x="0" y="0"/>
                  </a:moveTo>
                  <a:lnTo>
                    <a:pt x="10343650" y="0"/>
                  </a:lnTo>
                  <a:lnTo>
                    <a:pt x="10343650" y="186088"/>
                  </a:lnTo>
                  <a:lnTo>
                    <a:pt x="0" y="186088"/>
                  </a:lnTo>
                  <a:lnTo>
                    <a:pt x="0" y="0"/>
                  </a:lnTo>
                  <a:close/>
                </a:path>
              </a:pathLst>
            </a:custGeom>
            <a:grpFill/>
            <a:ln>
              <a:solidFill>
                <a:srgbClr val="99570C"/>
              </a:solidFill>
            </a:ln>
            <a:sp3d/>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1021723" tIns="165100" rIns="1021723" bIns="165100" numCol="1" spcCol="1270" anchor="ctr" anchorCtr="0">
              <a:noAutofit/>
            </a:bodyPr>
            <a:lstStyle/>
            <a:p>
              <a:pPr marL="0" lvl="0" indent="0" algn="l" defTabSz="622300">
                <a:lnSpc>
                  <a:spcPct val="90000"/>
                </a:lnSpc>
                <a:spcBef>
                  <a:spcPct val="0"/>
                </a:spcBef>
                <a:spcAft>
                  <a:spcPct val="35000"/>
                </a:spcAft>
                <a:buNone/>
              </a:pPr>
              <a:endParaRPr lang="en-US" sz="1400" kern="1200" dirty="0"/>
            </a:p>
          </p:txBody>
        </p:sp>
      </p:grpSp>
      <p:sp>
        <p:nvSpPr>
          <p:cNvPr id="17" name="Title 1">
            <a:extLst>
              <a:ext uri="{FF2B5EF4-FFF2-40B4-BE49-F238E27FC236}">
                <a16:creationId xmlns:a16="http://schemas.microsoft.com/office/drawing/2014/main" id="{AB64AD5A-2C88-4A33-AB09-20919C4FD93D}"/>
              </a:ext>
            </a:extLst>
          </p:cNvPr>
          <p:cNvSpPr txBox="1">
            <a:spLocks/>
          </p:cNvSpPr>
          <p:nvPr/>
        </p:nvSpPr>
        <p:spPr>
          <a:xfrm>
            <a:off x="104274" y="122321"/>
            <a:ext cx="10353762" cy="583532"/>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dirty="0"/>
              <a:t>Types of Analytics - Predictive</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699CB81-95B0-4317-A25B-6A48CD5E9AC8}"/>
                  </a:ext>
                </a:extLst>
              </p:cNvPr>
              <p:cNvSpPr txBox="1"/>
              <p:nvPr/>
            </p:nvSpPr>
            <p:spPr>
              <a:xfrm>
                <a:off x="563638" y="1453317"/>
                <a:ext cx="2077452" cy="3416320"/>
              </a:xfrm>
              <a:prstGeom prst="rect">
                <a:avLst/>
              </a:prstGeom>
              <a:noFill/>
            </p:spPr>
            <p:txBody>
              <a:bodyPr wrap="square" rtlCol="0">
                <a:spAutoFit/>
              </a:bodyPr>
              <a:lstStyle/>
              <a:p>
                <a:pPr marL="285750" indent="-285750">
                  <a:buFont typeface="Arial" panose="020B0604020202020204" pitchFamily="34" charset="0"/>
                  <a:buChar char="•"/>
                </a:pPr>
                <a:r>
                  <a:rPr lang="en-US" dirty="0"/>
                  <a:t>Used to describe how the data may look in the future</a:t>
                </a:r>
              </a:p>
              <a:p>
                <a:pPr marL="742950" lvl="1" indent="-285750">
                  <a:buFont typeface="Arial" panose="020B0604020202020204" pitchFamily="34" charset="0"/>
                  <a:buChar char="•"/>
                </a:pPr>
                <a:r>
                  <a:rPr lang="en-US" dirty="0"/>
                  <a:t>Time Series</a:t>
                </a:r>
              </a:p>
              <a:p>
                <a:pPr marL="742950" lvl="1" indent="-285750">
                  <a:buFont typeface="Arial" panose="020B0604020202020204" pitchFamily="34" charset="0"/>
                  <a:buChar char="•"/>
                </a:pPr>
                <a:r>
                  <a:rPr lang="en-US" dirty="0"/>
                  <a:t>Regression Models</a:t>
                </a:r>
              </a:p>
              <a:p>
                <a:pPr marL="742950" lvl="1" indent="-285750">
                  <a:buFont typeface="Arial" panose="020B0604020202020204" pitchFamily="34" charset="0"/>
                  <a:buChar char="•"/>
                </a:pPr>
                <a:r>
                  <a:rPr lang="en-US" dirty="0"/>
                  <a:t>Variable Testing</a:t>
                </a:r>
              </a:p>
              <a:p>
                <a:pPr marL="285750" indent="-285750">
                  <a:buFont typeface="Arial" panose="020B0604020202020204" pitchFamily="34" charset="0"/>
                  <a:buChar char="•"/>
                </a:pPr>
                <a:r>
                  <a:rPr lang="en-US" dirty="0"/>
                  <a:t>Useful insight of given interval</a:t>
                </a:r>
              </a:p>
              <a:p>
                <a:pPr marL="285750" indent="-285750">
                  <a:buFont typeface="Arial" panose="020B0604020202020204" pitchFamily="34" charset="0"/>
                  <a:buChar char="•"/>
                </a:pPr>
                <a:r>
                  <a:rPr lang="en-US" dirty="0"/>
                  <a:t>Strength is displayed with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endParaRPr lang="en-US" dirty="0"/>
              </a:p>
            </p:txBody>
          </p:sp>
        </mc:Choice>
        <mc:Fallback>
          <p:sp>
            <p:nvSpPr>
              <p:cNvPr id="9" name="TextBox 8">
                <a:extLst>
                  <a:ext uri="{FF2B5EF4-FFF2-40B4-BE49-F238E27FC236}">
                    <a16:creationId xmlns:a16="http://schemas.microsoft.com/office/drawing/2014/main" id="{3699CB81-95B0-4317-A25B-6A48CD5E9AC8}"/>
                  </a:ext>
                </a:extLst>
              </p:cNvPr>
              <p:cNvSpPr txBox="1">
                <a:spLocks noRot="1" noChangeAspect="1" noMove="1" noResize="1" noEditPoints="1" noAdjustHandles="1" noChangeArrowheads="1" noChangeShapeType="1" noTextEdit="1"/>
              </p:cNvSpPr>
              <p:nvPr/>
            </p:nvSpPr>
            <p:spPr>
              <a:xfrm>
                <a:off x="563638" y="1453317"/>
                <a:ext cx="2077452" cy="3416320"/>
              </a:xfrm>
              <a:prstGeom prst="rect">
                <a:avLst/>
              </a:prstGeom>
              <a:blipFill>
                <a:blip r:embed="rId4"/>
                <a:stretch>
                  <a:fillRect l="-1760" t="-891" r="-4106" b="-1961"/>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D64D78DA-6EEE-494A-9231-C324FE1BA09C}"/>
              </a:ext>
            </a:extLst>
          </p:cNvPr>
          <p:cNvSpPr txBox="1"/>
          <p:nvPr/>
        </p:nvSpPr>
        <p:spPr>
          <a:xfrm>
            <a:off x="4124052" y="1110081"/>
            <a:ext cx="2582779" cy="369332"/>
          </a:xfrm>
          <a:prstGeom prst="rect">
            <a:avLst/>
          </a:prstGeom>
          <a:noFill/>
        </p:spPr>
        <p:txBody>
          <a:bodyPr wrap="square" rtlCol="0">
            <a:spAutoFit/>
          </a:bodyPr>
          <a:lstStyle/>
          <a:p>
            <a:r>
              <a:rPr lang="en-US" dirty="0"/>
              <a:t>Graphical Representation</a:t>
            </a:r>
          </a:p>
        </p:txBody>
      </p:sp>
      <p:pic>
        <p:nvPicPr>
          <p:cNvPr id="19" name="Picture 18">
            <a:extLst>
              <a:ext uri="{FF2B5EF4-FFF2-40B4-BE49-F238E27FC236}">
                <a16:creationId xmlns:a16="http://schemas.microsoft.com/office/drawing/2014/main" id="{EFD053FC-DA42-4ED8-B85D-A96A4417FFCA}"/>
              </a:ext>
            </a:extLst>
          </p:cNvPr>
          <p:cNvPicPr/>
          <p:nvPr/>
        </p:nvPicPr>
        <p:blipFill>
          <a:blip r:embed="rId5">
            <a:extLst>
              <a:ext uri="{28A0092B-C50C-407E-A947-70E740481C1C}">
                <a14:useLocalDpi xmlns:a14="http://schemas.microsoft.com/office/drawing/2010/main" val="0"/>
              </a:ext>
            </a:extLst>
          </a:blip>
          <a:stretch>
            <a:fillRect/>
          </a:stretch>
        </p:blipFill>
        <p:spPr>
          <a:xfrm>
            <a:off x="8070231" y="2296249"/>
            <a:ext cx="3956635" cy="3318542"/>
          </a:xfrm>
          <a:prstGeom prst="rect">
            <a:avLst/>
          </a:prstGeom>
        </p:spPr>
      </p:pic>
      <p:sp>
        <p:nvSpPr>
          <p:cNvPr id="20" name="TextBox 19">
            <a:extLst>
              <a:ext uri="{FF2B5EF4-FFF2-40B4-BE49-F238E27FC236}">
                <a16:creationId xmlns:a16="http://schemas.microsoft.com/office/drawing/2014/main" id="{FCFA49FC-6AE9-487E-B891-E325C2E66080}"/>
              </a:ext>
            </a:extLst>
          </p:cNvPr>
          <p:cNvSpPr txBox="1"/>
          <p:nvPr/>
        </p:nvSpPr>
        <p:spPr>
          <a:xfrm>
            <a:off x="8531127" y="1831449"/>
            <a:ext cx="3034841" cy="369332"/>
          </a:xfrm>
          <a:prstGeom prst="rect">
            <a:avLst/>
          </a:prstGeom>
          <a:noFill/>
        </p:spPr>
        <p:txBody>
          <a:bodyPr wrap="square" rtlCol="0">
            <a:spAutoFit/>
          </a:bodyPr>
          <a:lstStyle/>
          <a:p>
            <a:r>
              <a:rPr lang="en-US" dirty="0"/>
              <a:t>Mathematical Representation</a:t>
            </a:r>
          </a:p>
        </p:txBody>
      </p:sp>
      <p:pic>
        <p:nvPicPr>
          <p:cNvPr id="21" name="Picture 20">
            <a:extLst>
              <a:ext uri="{FF2B5EF4-FFF2-40B4-BE49-F238E27FC236}">
                <a16:creationId xmlns:a16="http://schemas.microsoft.com/office/drawing/2014/main" id="{33BBC168-B838-41E6-A413-D57AEBE9028E}"/>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3311249" y="1567927"/>
            <a:ext cx="4208387" cy="1745940"/>
          </a:xfrm>
          <a:prstGeom prst="rect">
            <a:avLst/>
          </a:prstGeom>
          <a:noFill/>
          <a:ln>
            <a:noFill/>
          </a:ln>
        </p:spPr>
      </p:pic>
      <p:pic>
        <p:nvPicPr>
          <p:cNvPr id="22" name="Picture 21">
            <a:extLst>
              <a:ext uri="{FF2B5EF4-FFF2-40B4-BE49-F238E27FC236}">
                <a16:creationId xmlns:a16="http://schemas.microsoft.com/office/drawing/2014/main" id="{612E742C-7FFE-437C-8894-A33C62CC4FE6}"/>
              </a:ext>
            </a:extLst>
          </p:cNvPr>
          <p:cNvPicPr/>
          <p:nvPr/>
        </p:nvPicPr>
        <p:blipFill>
          <a:blip r:embed="rId7">
            <a:extLst>
              <a:ext uri="{28A0092B-C50C-407E-A947-70E740481C1C}">
                <a14:useLocalDpi xmlns:a14="http://schemas.microsoft.com/office/drawing/2010/main" val="0"/>
              </a:ext>
            </a:extLst>
          </a:blip>
          <a:stretch>
            <a:fillRect/>
          </a:stretch>
        </p:blipFill>
        <p:spPr>
          <a:xfrm>
            <a:off x="3989765" y="4256360"/>
            <a:ext cx="2450432" cy="2067426"/>
          </a:xfrm>
          <a:prstGeom prst="rect">
            <a:avLst/>
          </a:prstGeom>
        </p:spPr>
      </p:pic>
      <p:sp>
        <p:nvSpPr>
          <p:cNvPr id="23" name="TextBox 22">
            <a:extLst>
              <a:ext uri="{FF2B5EF4-FFF2-40B4-BE49-F238E27FC236}">
                <a16:creationId xmlns:a16="http://schemas.microsoft.com/office/drawing/2014/main" id="{030915BE-B965-4754-861D-63C7D1538766}"/>
              </a:ext>
            </a:extLst>
          </p:cNvPr>
          <p:cNvSpPr txBox="1"/>
          <p:nvPr/>
        </p:nvSpPr>
        <p:spPr>
          <a:xfrm>
            <a:off x="3989765" y="3620869"/>
            <a:ext cx="2582779" cy="646331"/>
          </a:xfrm>
          <a:prstGeom prst="rect">
            <a:avLst/>
          </a:prstGeom>
          <a:noFill/>
        </p:spPr>
        <p:txBody>
          <a:bodyPr wrap="square" rtlCol="0">
            <a:spAutoFit/>
          </a:bodyPr>
          <a:lstStyle/>
          <a:p>
            <a:pPr algn="ctr"/>
            <a:r>
              <a:rPr lang="en-US" dirty="0"/>
              <a:t>Numerical Representation</a:t>
            </a:r>
          </a:p>
          <a:p>
            <a:pPr algn="ctr"/>
            <a:r>
              <a:rPr lang="en-US" dirty="0"/>
              <a:t>(Quarters)</a:t>
            </a:r>
          </a:p>
        </p:txBody>
      </p:sp>
    </p:spTree>
    <p:extLst>
      <p:ext uri="{BB962C8B-B14F-4D97-AF65-F5344CB8AC3E}">
        <p14:creationId xmlns:p14="http://schemas.microsoft.com/office/powerpoint/2010/main" val="3468131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DD2781-1103-4BD4-913C-5BD374548C7F}"/>
              </a:ext>
            </a:extLst>
          </p:cNvPr>
          <p:cNvGrpSpPr/>
          <p:nvPr/>
        </p:nvGrpSpPr>
        <p:grpSpPr>
          <a:xfrm>
            <a:off x="0" y="0"/>
            <a:ext cx="12192000" cy="705853"/>
            <a:chOff x="919369" y="5325978"/>
            <a:chExt cx="10343650" cy="465221"/>
          </a:xfrm>
        </p:grpSpPr>
        <p:sp>
          <p:nvSpPr>
            <p:cNvPr id="12" name="Freeform: Shape 11">
              <a:extLst>
                <a:ext uri="{FF2B5EF4-FFF2-40B4-BE49-F238E27FC236}">
                  <a16:creationId xmlns:a16="http://schemas.microsoft.com/office/drawing/2014/main" id="{4A7D8FAB-383C-4A22-AD1A-42115680B618}"/>
                </a:ext>
              </a:extLst>
            </p:cNvPr>
            <p:cNvSpPr/>
            <p:nvPr/>
          </p:nvSpPr>
          <p:spPr>
            <a:xfrm>
              <a:off x="919369" y="5325978"/>
              <a:ext cx="10343650" cy="465221"/>
            </a:xfrm>
            <a:custGeom>
              <a:avLst/>
              <a:gdLst>
                <a:gd name="connsiteX0" fmla="*/ 0 w 10343650"/>
                <a:gd name="connsiteY0" fmla="*/ 0 h 465221"/>
                <a:gd name="connsiteX1" fmla="*/ 10343650 w 10343650"/>
                <a:gd name="connsiteY1" fmla="*/ 0 h 465221"/>
                <a:gd name="connsiteX2" fmla="*/ 10343650 w 10343650"/>
                <a:gd name="connsiteY2" fmla="*/ 465221 h 465221"/>
                <a:gd name="connsiteX3" fmla="*/ 0 w 10343650"/>
                <a:gd name="connsiteY3" fmla="*/ 465221 h 465221"/>
                <a:gd name="connsiteX4" fmla="*/ 0 w 10343650"/>
                <a:gd name="connsiteY4" fmla="*/ 0 h 465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43650" h="465221">
                  <a:moveTo>
                    <a:pt x="0" y="0"/>
                  </a:moveTo>
                  <a:lnTo>
                    <a:pt x="10343650" y="0"/>
                  </a:lnTo>
                  <a:lnTo>
                    <a:pt x="10343650" y="465221"/>
                  </a:lnTo>
                  <a:lnTo>
                    <a:pt x="0" y="465221"/>
                  </a:lnTo>
                  <a:lnTo>
                    <a:pt x="0"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21723" tIns="186088" rIns="1021723" bIns="330201" numCol="1" spcCol="1270" anchor="t" anchorCtr="0">
              <a:noAutofit/>
            </a:bodyPr>
            <a:lstStyle/>
            <a:p>
              <a:pPr marL="0" lvl="0" indent="0" algn="l" defTabSz="488950">
                <a:lnSpc>
                  <a:spcPct val="90000"/>
                </a:lnSpc>
                <a:spcBef>
                  <a:spcPct val="0"/>
                </a:spcBef>
                <a:spcAft>
                  <a:spcPct val="35000"/>
                </a:spcAft>
                <a:buNone/>
                <a:defRPr cap="all"/>
              </a:pPr>
              <a:endParaRPr lang="en-US" sz="1100" kern="1200" dirty="0"/>
            </a:p>
          </p:txBody>
        </p:sp>
        <p:sp>
          <p:nvSpPr>
            <p:cNvPr id="13" name="Freeform: Shape 12">
              <a:extLst>
                <a:ext uri="{FF2B5EF4-FFF2-40B4-BE49-F238E27FC236}">
                  <a16:creationId xmlns:a16="http://schemas.microsoft.com/office/drawing/2014/main" id="{EEBD804A-F422-488E-A538-E76190569257}"/>
                </a:ext>
              </a:extLst>
            </p:cNvPr>
            <p:cNvSpPr/>
            <p:nvPr/>
          </p:nvSpPr>
          <p:spPr>
            <a:xfrm>
              <a:off x="919369" y="5325978"/>
              <a:ext cx="10343650" cy="186088"/>
            </a:xfrm>
            <a:custGeom>
              <a:avLst/>
              <a:gdLst>
                <a:gd name="connsiteX0" fmla="*/ 0 w 10343650"/>
                <a:gd name="connsiteY0" fmla="*/ 0 h 186088"/>
                <a:gd name="connsiteX1" fmla="*/ 10343650 w 10343650"/>
                <a:gd name="connsiteY1" fmla="*/ 0 h 186088"/>
                <a:gd name="connsiteX2" fmla="*/ 10343650 w 10343650"/>
                <a:gd name="connsiteY2" fmla="*/ 186088 h 186088"/>
                <a:gd name="connsiteX3" fmla="*/ 0 w 10343650"/>
                <a:gd name="connsiteY3" fmla="*/ 186088 h 186088"/>
                <a:gd name="connsiteX4" fmla="*/ 0 w 10343650"/>
                <a:gd name="connsiteY4" fmla="*/ 0 h 186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43650" h="186088">
                  <a:moveTo>
                    <a:pt x="0" y="0"/>
                  </a:moveTo>
                  <a:lnTo>
                    <a:pt x="10343650" y="0"/>
                  </a:lnTo>
                  <a:lnTo>
                    <a:pt x="10343650" y="186088"/>
                  </a:lnTo>
                  <a:lnTo>
                    <a:pt x="0" y="186088"/>
                  </a:lnTo>
                  <a:lnTo>
                    <a:pt x="0" y="0"/>
                  </a:lnTo>
                  <a:close/>
                </a:path>
              </a:pathLst>
            </a:custGeom>
            <a:noFill/>
            <a:ln>
              <a:noFill/>
            </a:ln>
            <a:sp3d/>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1021723" tIns="165100" rIns="1021723" bIns="165100" numCol="1" spcCol="1270" anchor="ctr" anchorCtr="0">
              <a:noAutofit/>
            </a:bodyPr>
            <a:lstStyle/>
            <a:p>
              <a:pPr marL="0" lvl="0" indent="0" algn="l" defTabSz="622300">
                <a:lnSpc>
                  <a:spcPct val="90000"/>
                </a:lnSpc>
                <a:spcBef>
                  <a:spcPct val="0"/>
                </a:spcBef>
                <a:spcAft>
                  <a:spcPct val="35000"/>
                </a:spcAft>
                <a:buNone/>
              </a:pPr>
              <a:endParaRPr lang="en-US" sz="1400" kern="1200" dirty="0"/>
            </a:p>
          </p:txBody>
        </p:sp>
      </p:grpSp>
      <p:grpSp>
        <p:nvGrpSpPr>
          <p:cNvPr id="14" name="Group 13">
            <a:extLst>
              <a:ext uri="{FF2B5EF4-FFF2-40B4-BE49-F238E27FC236}">
                <a16:creationId xmlns:a16="http://schemas.microsoft.com/office/drawing/2014/main" id="{9AD166F0-091F-4FF8-A6A9-05C80990453E}"/>
              </a:ext>
            </a:extLst>
          </p:cNvPr>
          <p:cNvGrpSpPr/>
          <p:nvPr/>
        </p:nvGrpSpPr>
        <p:grpSpPr>
          <a:xfrm>
            <a:off x="0" y="0"/>
            <a:ext cx="12192000" cy="705853"/>
            <a:chOff x="919369" y="5325978"/>
            <a:chExt cx="10343650" cy="465221"/>
          </a:xfrm>
          <a:solidFill>
            <a:srgbClr val="C17529"/>
          </a:solidFill>
        </p:grpSpPr>
        <p:sp>
          <p:nvSpPr>
            <p:cNvPr id="15" name="Freeform: Shape 14">
              <a:extLst>
                <a:ext uri="{FF2B5EF4-FFF2-40B4-BE49-F238E27FC236}">
                  <a16:creationId xmlns:a16="http://schemas.microsoft.com/office/drawing/2014/main" id="{AB735A21-457F-4186-AF89-1C8F204FF6C4}"/>
                </a:ext>
              </a:extLst>
            </p:cNvPr>
            <p:cNvSpPr/>
            <p:nvPr/>
          </p:nvSpPr>
          <p:spPr>
            <a:xfrm>
              <a:off x="919369" y="5325978"/>
              <a:ext cx="10343650" cy="465221"/>
            </a:xfrm>
            <a:custGeom>
              <a:avLst/>
              <a:gdLst>
                <a:gd name="connsiteX0" fmla="*/ 0 w 10343650"/>
                <a:gd name="connsiteY0" fmla="*/ 0 h 465221"/>
                <a:gd name="connsiteX1" fmla="*/ 10343650 w 10343650"/>
                <a:gd name="connsiteY1" fmla="*/ 0 h 465221"/>
                <a:gd name="connsiteX2" fmla="*/ 10343650 w 10343650"/>
                <a:gd name="connsiteY2" fmla="*/ 465221 h 465221"/>
                <a:gd name="connsiteX3" fmla="*/ 0 w 10343650"/>
                <a:gd name="connsiteY3" fmla="*/ 465221 h 465221"/>
                <a:gd name="connsiteX4" fmla="*/ 0 w 10343650"/>
                <a:gd name="connsiteY4" fmla="*/ 0 h 465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43650" h="465221">
                  <a:moveTo>
                    <a:pt x="0" y="0"/>
                  </a:moveTo>
                  <a:lnTo>
                    <a:pt x="10343650" y="0"/>
                  </a:lnTo>
                  <a:lnTo>
                    <a:pt x="10343650" y="465221"/>
                  </a:lnTo>
                  <a:lnTo>
                    <a:pt x="0" y="465221"/>
                  </a:lnTo>
                  <a:lnTo>
                    <a:pt x="0" y="0"/>
                  </a:lnTo>
                  <a:close/>
                </a:path>
              </a:pathLst>
            </a:custGeom>
            <a:grpFill/>
            <a:ln>
              <a:solidFill>
                <a:srgbClr val="C17529"/>
              </a:solid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021723" tIns="186088" rIns="1021723" bIns="330201" numCol="1" spcCol="1270" anchor="t" anchorCtr="0">
              <a:noAutofit/>
            </a:bodyPr>
            <a:lstStyle/>
            <a:p>
              <a:pPr marL="0" lvl="0" indent="0" algn="l" defTabSz="488950">
                <a:lnSpc>
                  <a:spcPct val="90000"/>
                </a:lnSpc>
                <a:spcBef>
                  <a:spcPct val="0"/>
                </a:spcBef>
                <a:spcAft>
                  <a:spcPct val="35000"/>
                </a:spcAft>
                <a:buNone/>
                <a:defRPr cap="all"/>
              </a:pPr>
              <a:endParaRPr lang="en-US" sz="1100" kern="1200" dirty="0"/>
            </a:p>
          </p:txBody>
        </p:sp>
        <p:sp>
          <p:nvSpPr>
            <p:cNvPr id="16" name="Freeform: Shape 15">
              <a:extLst>
                <a:ext uri="{FF2B5EF4-FFF2-40B4-BE49-F238E27FC236}">
                  <a16:creationId xmlns:a16="http://schemas.microsoft.com/office/drawing/2014/main" id="{02566CF6-6A75-4767-BE6E-54E7BF41E068}"/>
                </a:ext>
              </a:extLst>
            </p:cNvPr>
            <p:cNvSpPr/>
            <p:nvPr/>
          </p:nvSpPr>
          <p:spPr>
            <a:xfrm>
              <a:off x="919369" y="5325978"/>
              <a:ext cx="10343650" cy="186088"/>
            </a:xfrm>
            <a:custGeom>
              <a:avLst/>
              <a:gdLst>
                <a:gd name="connsiteX0" fmla="*/ 0 w 10343650"/>
                <a:gd name="connsiteY0" fmla="*/ 0 h 186088"/>
                <a:gd name="connsiteX1" fmla="*/ 10343650 w 10343650"/>
                <a:gd name="connsiteY1" fmla="*/ 0 h 186088"/>
                <a:gd name="connsiteX2" fmla="*/ 10343650 w 10343650"/>
                <a:gd name="connsiteY2" fmla="*/ 186088 h 186088"/>
                <a:gd name="connsiteX3" fmla="*/ 0 w 10343650"/>
                <a:gd name="connsiteY3" fmla="*/ 186088 h 186088"/>
                <a:gd name="connsiteX4" fmla="*/ 0 w 10343650"/>
                <a:gd name="connsiteY4" fmla="*/ 0 h 186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43650" h="186088">
                  <a:moveTo>
                    <a:pt x="0" y="0"/>
                  </a:moveTo>
                  <a:lnTo>
                    <a:pt x="10343650" y="0"/>
                  </a:lnTo>
                  <a:lnTo>
                    <a:pt x="10343650" y="186088"/>
                  </a:lnTo>
                  <a:lnTo>
                    <a:pt x="0" y="186088"/>
                  </a:lnTo>
                  <a:lnTo>
                    <a:pt x="0" y="0"/>
                  </a:lnTo>
                  <a:close/>
                </a:path>
              </a:pathLst>
            </a:custGeom>
            <a:grpFill/>
            <a:ln>
              <a:noFill/>
            </a:ln>
            <a:sp3d/>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1021723" tIns="165100" rIns="1021723" bIns="165100" numCol="1" spcCol="1270" anchor="ctr" anchorCtr="0">
              <a:noAutofit/>
            </a:bodyPr>
            <a:lstStyle/>
            <a:p>
              <a:pPr marL="0" lvl="0" indent="0" algn="l" defTabSz="622300">
                <a:lnSpc>
                  <a:spcPct val="90000"/>
                </a:lnSpc>
                <a:spcBef>
                  <a:spcPct val="0"/>
                </a:spcBef>
                <a:spcAft>
                  <a:spcPct val="35000"/>
                </a:spcAft>
                <a:buNone/>
              </a:pPr>
              <a:endParaRPr lang="en-US" sz="1400" kern="1200" dirty="0"/>
            </a:p>
          </p:txBody>
        </p:sp>
      </p:grpSp>
      <p:sp>
        <p:nvSpPr>
          <p:cNvPr id="17" name="Title 1">
            <a:extLst>
              <a:ext uri="{FF2B5EF4-FFF2-40B4-BE49-F238E27FC236}">
                <a16:creationId xmlns:a16="http://schemas.microsoft.com/office/drawing/2014/main" id="{AB64AD5A-2C88-4A33-AB09-20919C4FD93D}"/>
              </a:ext>
            </a:extLst>
          </p:cNvPr>
          <p:cNvSpPr txBox="1">
            <a:spLocks/>
          </p:cNvSpPr>
          <p:nvPr/>
        </p:nvSpPr>
        <p:spPr>
          <a:xfrm>
            <a:off x="104274" y="122321"/>
            <a:ext cx="10353762" cy="583532"/>
          </a:xfrm>
          <a:prstGeom prst="rect">
            <a:avLst/>
          </a:prstGeom>
          <a:effectLst>
            <a:outerShdw blurRad="25400" dir="17880000">
              <a:srgbClr val="000000">
                <a:alpha val="46000"/>
              </a:srgbClr>
            </a:outerShdw>
          </a:effectLst>
        </p:spPr>
        <p:txBody>
          <a:bodyPr vert="horz" lIns="91440" tIns="45720" rIns="91440" bIns="45720" rtlCol="0" anchor="ctr">
            <a:normAutofit fontScale="975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3600" dirty="0"/>
              <a:t>Types of Analytics - Prescriptive</a:t>
            </a:r>
          </a:p>
        </p:txBody>
      </p:sp>
      <p:sp>
        <p:nvSpPr>
          <p:cNvPr id="9" name="TextBox 8">
            <a:extLst>
              <a:ext uri="{FF2B5EF4-FFF2-40B4-BE49-F238E27FC236}">
                <a16:creationId xmlns:a16="http://schemas.microsoft.com/office/drawing/2014/main" id="{3D4A9E65-8B5E-49A2-BC81-DFD7C07791FF}"/>
              </a:ext>
            </a:extLst>
          </p:cNvPr>
          <p:cNvSpPr txBox="1"/>
          <p:nvPr/>
        </p:nvSpPr>
        <p:spPr>
          <a:xfrm>
            <a:off x="3989764" y="1603957"/>
            <a:ext cx="2582779" cy="646331"/>
          </a:xfrm>
          <a:prstGeom prst="rect">
            <a:avLst/>
          </a:prstGeom>
          <a:noFill/>
        </p:spPr>
        <p:txBody>
          <a:bodyPr wrap="square" rtlCol="0">
            <a:spAutoFit/>
          </a:bodyPr>
          <a:lstStyle/>
          <a:p>
            <a:r>
              <a:rPr lang="en-US" dirty="0"/>
              <a:t>Optimistic Optimization</a:t>
            </a:r>
          </a:p>
          <a:p>
            <a:pPr algn="ctr"/>
            <a:r>
              <a:rPr lang="en-US" dirty="0"/>
              <a:t>(Monthly)</a:t>
            </a:r>
          </a:p>
        </p:txBody>
      </p:sp>
      <p:sp>
        <p:nvSpPr>
          <p:cNvPr id="10" name="TextBox 9">
            <a:extLst>
              <a:ext uri="{FF2B5EF4-FFF2-40B4-BE49-F238E27FC236}">
                <a16:creationId xmlns:a16="http://schemas.microsoft.com/office/drawing/2014/main" id="{A6C57773-8DFF-4872-B58A-7B9317CC7F3C}"/>
              </a:ext>
            </a:extLst>
          </p:cNvPr>
          <p:cNvSpPr txBox="1"/>
          <p:nvPr/>
        </p:nvSpPr>
        <p:spPr>
          <a:xfrm>
            <a:off x="315170" y="1239038"/>
            <a:ext cx="2302044" cy="3416320"/>
          </a:xfrm>
          <a:prstGeom prst="rect">
            <a:avLst/>
          </a:prstGeom>
          <a:noFill/>
        </p:spPr>
        <p:txBody>
          <a:bodyPr wrap="square" rtlCol="0">
            <a:spAutoFit/>
          </a:bodyPr>
          <a:lstStyle/>
          <a:p>
            <a:pPr marL="285750" indent="-285750">
              <a:buFont typeface="Arial" panose="020B0604020202020204" pitchFamily="34" charset="0"/>
              <a:buChar char="•"/>
            </a:pPr>
            <a:r>
              <a:rPr lang="en-US" dirty="0"/>
              <a:t>Used to describe how a goal should be met</a:t>
            </a:r>
          </a:p>
          <a:p>
            <a:pPr marL="742950" lvl="1" indent="-285750">
              <a:buFont typeface="Arial" panose="020B0604020202020204" pitchFamily="34" charset="0"/>
              <a:buChar char="•"/>
            </a:pPr>
            <a:r>
              <a:rPr lang="en-US" dirty="0"/>
              <a:t>Optimization</a:t>
            </a:r>
          </a:p>
          <a:p>
            <a:pPr marL="742950" lvl="1" indent="-285750">
              <a:buFont typeface="Arial" panose="020B0604020202020204" pitchFamily="34" charset="0"/>
              <a:buChar char="•"/>
            </a:pPr>
            <a:r>
              <a:rPr lang="en-US" dirty="0"/>
              <a:t>Planning</a:t>
            </a:r>
          </a:p>
          <a:p>
            <a:pPr marL="742950" lvl="1" indent="-285750">
              <a:buFont typeface="Arial" panose="020B0604020202020204" pitchFamily="34" charset="0"/>
              <a:buChar char="•"/>
            </a:pPr>
            <a:r>
              <a:rPr lang="en-US" dirty="0"/>
              <a:t>Investment Opportunities</a:t>
            </a:r>
          </a:p>
          <a:p>
            <a:pPr marL="285750" indent="-285750">
              <a:buFont typeface="Arial" panose="020B0604020202020204" pitchFamily="34" charset="0"/>
              <a:buChar char="•"/>
            </a:pPr>
            <a:r>
              <a:rPr lang="en-US" dirty="0"/>
              <a:t>Define Constraints</a:t>
            </a:r>
          </a:p>
          <a:p>
            <a:pPr marL="285750" indent="-285750">
              <a:buFont typeface="Arial" panose="020B0604020202020204" pitchFamily="34" charset="0"/>
              <a:buChar char="•"/>
            </a:pPr>
            <a:r>
              <a:rPr lang="en-US" dirty="0"/>
              <a:t>Provide Useful Data</a:t>
            </a:r>
          </a:p>
          <a:p>
            <a:pPr marL="285750" indent="-285750">
              <a:buFont typeface="Arial" panose="020B0604020202020204" pitchFamily="34" charset="0"/>
              <a:buChar char="•"/>
            </a:pPr>
            <a:r>
              <a:rPr lang="en-US" dirty="0"/>
              <a:t>Create Quick Analysis Between Alternatives</a:t>
            </a:r>
          </a:p>
        </p:txBody>
      </p:sp>
      <p:pic>
        <p:nvPicPr>
          <p:cNvPr id="3" name="Picture 2">
            <a:extLst>
              <a:ext uri="{FF2B5EF4-FFF2-40B4-BE49-F238E27FC236}">
                <a16:creationId xmlns:a16="http://schemas.microsoft.com/office/drawing/2014/main" id="{B3E9463E-44C2-48BA-B7DD-0846636A0E49}"/>
              </a:ext>
            </a:extLst>
          </p:cNvPr>
          <p:cNvPicPr>
            <a:picLocks noChangeAspect="1"/>
          </p:cNvPicPr>
          <p:nvPr/>
        </p:nvPicPr>
        <p:blipFill>
          <a:blip r:embed="rId4"/>
          <a:stretch>
            <a:fillRect/>
          </a:stretch>
        </p:blipFill>
        <p:spPr>
          <a:xfrm>
            <a:off x="2633405" y="2350635"/>
            <a:ext cx="5295498" cy="3276348"/>
          </a:xfrm>
          <a:prstGeom prst="rect">
            <a:avLst/>
          </a:prstGeom>
        </p:spPr>
      </p:pic>
      <p:pic>
        <p:nvPicPr>
          <p:cNvPr id="5" name="Picture 4">
            <a:extLst>
              <a:ext uri="{FF2B5EF4-FFF2-40B4-BE49-F238E27FC236}">
                <a16:creationId xmlns:a16="http://schemas.microsoft.com/office/drawing/2014/main" id="{7EFA805D-4A0B-4F73-94E6-6020243D8187}"/>
              </a:ext>
            </a:extLst>
          </p:cNvPr>
          <p:cNvPicPr>
            <a:picLocks noChangeAspect="1"/>
          </p:cNvPicPr>
          <p:nvPr/>
        </p:nvPicPr>
        <p:blipFill rotWithShape="1">
          <a:blip r:embed="rId5"/>
          <a:srcRect t="15959" r="448"/>
          <a:stretch/>
        </p:blipFill>
        <p:spPr>
          <a:xfrm>
            <a:off x="8030018" y="2350635"/>
            <a:ext cx="3901543" cy="3276348"/>
          </a:xfrm>
          <a:prstGeom prst="rect">
            <a:avLst/>
          </a:prstGeom>
        </p:spPr>
      </p:pic>
      <p:sp>
        <p:nvSpPr>
          <p:cNvPr id="18" name="TextBox 17">
            <a:extLst>
              <a:ext uri="{FF2B5EF4-FFF2-40B4-BE49-F238E27FC236}">
                <a16:creationId xmlns:a16="http://schemas.microsoft.com/office/drawing/2014/main" id="{C78904CD-EF70-45D3-95B5-39ABF2743AFB}"/>
              </a:ext>
            </a:extLst>
          </p:cNvPr>
          <p:cNvSpPr txBox="1"/>
          <p:nvPr/>
        </p:nvSpPr>
        <p:spPr>
          <a:xfrm>
            <a:off x="8689399" y="1603957"/>
            <a:ext cx="2582779" cy="646331"/>
          </a:xfrm>
          <a:prstGeom prst="rect">
            <a:avLst/>
          </a:prstGeom>
          <a:noFill/>
        </p:spPr>
        <p:txBody>
          <a:bodyPr wrap="square" rtlCol="0">
            <a:spAutoFit/>
          </a:bodyPr>
          <a:lstStyle/>
          <a:p>
            <a:r>
              <a:rPr lang="en-US" dirty="0"/>
              <a:t>Optimistic Optimization</a:t>
            </a:r>
          </a:p>
          <a:p>
            <a:pPr algn="ctr"/>
            <a:r>
              <a:rPr lang="en-US" dirty="0"/>
              <a:t>(Quarterly)</a:t>
            </a:r>
          </a:p>
        </p:txBody>
      </p:sp>
    </p:spTree>
    <p:extLst>
      <p:ext uri="{BB962C8B-B14F-4D97-AF65-F5344CB8AC3E}">
        <p14:creationId xmlns:p14="http://schemas.microsoft.com/office/powerpoint/2010/main" val="3277456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B0A6FD-5E45-4778-A3A9-24DC9CBE51DF}"/>
              </a:ext>
            </a:extLst>
          </p:cNvPr>
          <p:cNvPicPr>
            <a:picLocks noChangeAspect="1"/>
          </p:cNvPicPr>
          <p:nvPr/>
        </p:nvPicPr>
        <p:blipFill rotWithShape="1">
          <a:blip r:embed="rId3"/>
          <a:srcRect r="1" b="10370"/>
          <a:stretch/>
        </p:blipFill>
        <p:spPr>
          <a:xfrm>
            <a:off x="120650" y="68263"/>
            <a:ext cx="11950700" cy="6721475"/>
          </a:xfrm>
          <a:prstGeom prst="rect">
            <a:avLst/>
          </a:prstGeom>
          <a:noFill/>
        </p:spPr>
      </p:pic>
    </p:spTree>
    <p:extLst>
      <p:ext uri="{BB962C8B-B14F-4D97-AF65-F5344CB8AC3E}">
        <p14:creationId xmlns:p14="http://schemas.microsoft.com/office/powerpoint/2010/main" val="3236508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90E2F-882D-4EE7-AC72-D8064FF00AA4}"/>
              </a:ext>
            </a:extLst>
          </p:cNvPr>
          <p:cNvSpPr>
            <a:spLocks noGrp="1"/>
          </p:cNvSpPr>
          <p:nvPr>
            <p:ph type="title"/>
          </p:nvPr>
        </p:nvSpPr>
        <p:spPr>
          <a:xfrm>
            <a:off x="0" y="317500"/>
            <a:ext cx="6007101" cy="584200"/>
          </a:xfrm>
        </p:spPr>
        <p:txBody>
          <a:bodyPr>
            <a:normAutofit fontScale="90000"/>
          </a:bodyPr>
          <a:lstStyle/>
          <a:p>
            <a:r>
              <a:rPr lang="en-US" sz="3600" dirty="0"/>
              <a:t>Managing Life Cycle</a:t>
            </a:r>
          </a:p>
        </p:txBody>
      </p:sp>
      <p:sp>
        <p:nvSpPr>
          <p:cNvPr id="3" name="Content Placeholder 2">
            <a:extLst>
              <a:ext uri="{FF2B5EF4-FFF2-40B4-BE49-F238E27FC236}">
                <a16:creationId xmlns:a16="http://schemas.microsoft.com/office/drawing/2014/main" id="{8B834BF6-CACF-4145-8C64-9FCA27F7DACD}"/>
              </a:ext>
            </a:extLst>
          </p:cNvPr>
          <p:cNvSpPr>
            <a:spLocks noGrp="1"/>
          </p:cNvSpPr>
          <p:nvPr>
            <p:ph idx="1"/>
          </p:nvPr>
        </p:nvSpPr>
        <p:spPr>
          <a:xfrm>
            <a:off x="685194" y="990600"/>
            <a:ext cx="10859105" cy="5410200"/>
          </a:xfrm>
        </p:spPr>
        <p:txBody>
          <a:bodyPr>
            <a:normAutofit fontScale="77500" lnSpcReduction="20000"/>
          </a:bodyPr>
          <a:lstStyle/>
          <a:p>
            <a:pPr algn="l">
              <a:buFont typeface="+mj-lt"/>
              <a:buAutoNum type="arabicPeriod"/>
            </a:pPr>
            <a:r>
              <a:rPr lang="en-US" b="0" i="0" dirty="0">
                <a:solidFill>
                  <a:schemeClr val="tx1"/>
                </a:solidFill>
                <a:effectLst/>
                <a:latin typeface="LatoWeb"/>
              </a:rPr>
              <a:t>Manage the Necessary Data</a:t>
            </a:r>
          </a:p>
          <a:p>
            <a:pPr lvl="1">
              <a:buFont typeface="+mj-lt"/>
              <a:buAutoNum type="arabicPeriod"/>
            </a:pPr>
            <a:r>
              <a:rPr lang="en-US" b="0" i="0" dirty="0">
                <a:solidFill>
                  <a:schemeClr val="tx1"/>
                </a:solidFill>
                <a:effectLst/>
                <a:latin typeface="LatoWeb"/>
              </a:rPr>
              <a:t>Update every </a:t>
            </a:r>
            <a:r>
              <a:rPr lang="en-US" dirty="0">
                <a:solidFill>
                  <a:schemeClr val="tx1"/>
                </a:solidFill>
                <a:effectLst/>
                <a:latin typeface="LatoWeb"/>
              </a:rPr>
              <a:t>m</a:t>
            </a:r>
            <a:r>
              <a:rPr lang="en-US" b="0" i="0" dirty="0">
                <a:solidFill>
                  <a:schemeClr val="tx1"/>
                </a:solidFill>
                <a:effectLst/>
                <a:latin typeface="LatoWeb"/>
              </a:rPr>
              <a:t>onth with new </a:t>
            </a:r>
            <a:r>
              <a:rPr lang="en-US" dirty="0">
                <a:solidFill>
                  <a:schemeClr val="tx1"/>
                </a:solidFill>
                <a:effectLst/>
                <a:latin typeface="LatoWeb"/>
              </a:rPr>
              <a:t>d</a:t>
            </a:r>
            <a:r>
              <a:rPr lang="en-US" b="0" i="0" dirty="0">
                <a:solidFill>
                  <a:schemeClr val="tx1"/>
                </a:solidFill>
                <a:effectLst/>
                <a:latin typeface="LatoWeb"/>
              </a:rPr>
              <a:t>ata</a:t>
            </a:r>
          </a:p>
          <a:p>
            <a:pPr algn="l">
              <a:buFont typeface="+mj-lt"/>
              <a:buAutoNum type="arabicPeriod"/>
            </a:pPr>
            <a:r>
              <a:rPr lang="en-US" b="0" i="0" dirty="0">
                <a:solidFill>
                  <a:schemeClr val="tx1"/>
                </a:solidFill>
                <a:effectLst/>
                <a:latin typeface="LatoWeb"/>
              </a:rPr>
              <a:t>Model Development</a:t>
            </a:r>
          </a:p>
          <a:p>
            <a:pPr lvl="1">
              <a:buFont typeface="+mj-lt"/>
              <a:buAutoNum type="arabicPeriod"/>
            </a:pPr>
            <a:r>
              <a:rPr lang="en-US" b="0" i="0" dirty="0">
                <a:solidFill>
                  <a:schemeClr val="tx1"/>
                </a:solidFill>
                <a:effectLst/>
                <a:latin typeface="LatoWeb"/>
              </a:rPr>
              <a:t>Use relevant data to improve historical data</a:t>
            </a:r>
          </a:p>
          <a:p>
            <a:pPr algn="l">
              <a:buFont typeface="+mj-lt"/>
              <a:buAutoNum type="arabicPeriod"/>
            </a:pPr>
            <a:r>
              <a:rPr lang="en-US" b="0" i="0" dirty="0">
                <a:solidFill>
                  <a:schemeClr val="tx1"/>
                </a:solidFill>
                <a:effectLst/>
                <a:latin typeface="LatoWeb"/>
              </a:rPr>
              <a:t>Model Validation</a:t>
            </a:r>
          </a:p>
          <a:p>
            <a:pPr lvl="1">
              <a:buFont typeface="+mj-lt"/>
              <a:buAutoNum type="arabicPeriod"/>
            </a:pPr>
            <a:r>
              <a:rPr lang="en-US" b="0" i="0" dirty="0">
                <a:solidFill>
                  <a:schemeClr val="tx1"/>
                </a:solidFill>
                <a:effectLst/>
                <a:latin typeface="LatoWeb"/>
              </a:rPr>
              <a:t>See how relevant this data is using histograms and other statistical measures</a:t>
            </a:r>
          </a:p>
          <a:p>
            <a:pPr lvl="1">
              <a:buFont typeface="+mj-lt"/>
              <a:buAutoNum type="arabicPeriod"/>
            </a:pPr>
            <a:r>
              <a:rPr lang="en-US" b="0" i="0" dirty="0">
                <a:solidFill>
                  <a:schemeClr val="tx1"/>
                </a:solidFill>
                <a:effectLst/>
                <a:latin typeface="LatoWeb"/>
              </a:rPr>
              <a:t>Confusion Matrix, use the model to see how well the information was predicted</a:t>
            </a:r>
          </a:p>
          <a:p>
            <a:pPr algn="l">
              <a:buFont typeface="+mj-lt"/>
              <a:buAutoNum type="arabicPeriod"/>
            </a:pPr>
            <a:r>
              <a:rPr lang="en-US" b="0" i="0" dirty="0">
                <a:solidFill>
                  <a:schemeClr val="tx1"/>
                </a:solidFill>
                <a:effectLst/>
                <a:latin typeface="LatoWeb"/>
              </a:rPr>
              <a:t>Model Deployment</a:t>
            </a:r>
          </a:p>
          <a:p>
            <a:pPr lvl="1">
              <a:buFont typeface="+mj-lt"/>
              <a:buAutoNum type="arabicPeriod"/>
            </a:pPr>
            <a:r>
              <a:rPr lang="en-US" dirty="0">
                <a:solidFill>
                  <a:schemeClr val="tx1"/>
                </a:solidFill>
                <a:effectLst/>
                <a:latin typeface="LatoWeb"/>
              </a:rPr>
              <a:t>Score new models created based on relevance and accuracy</a:t>
            </a:r>
            <a:endParaRPr lang="en-US" b="0" i="0" dirty="0">
              <a:solidFill>
                <a:schemeClr val="tx1"/>
              </a:solidFill>
              <a:effectLst/>
              <a:latin typeface="LatoWeb"/>
            </a:endParaRPr>
          </a:p>
          <a:p>
            <a:pPr algn="l">
              <a:buFont typeface="+mj-lt"/>
              <a:buAutoNum type="arabicPeriod"/>
            </a:pPr>
            <a:r>
              <a:rPr lang="en-US" b="0" i="0" dirty="0">
                <a:solidFill>
                  <a:schemeClr val="tx1"/>
                </a:solidFill>
                <a:effectLst/>
                <a:latin typeface="LatoWeb"/>
              </a:rPr>
              <a:t>Model Monitoring</a:t>
            </a:r>
          </a:p>
          <a:p>
            <a:pPr lvl="1">
              <a:buFont typeface="+mj-lt"/>
              <a:buAutoNum type="arabicPeriod"/>
            </a:pPr>
            <a:r>
              <a:rPr lang="en-US" b="0" i="0" dirty="0">
                <a:solidFill>
                  <a:schemeClr val="tx1"/>
                </a:solidFill>
                <a:effectLst/>
                <a:latin typeface="LatoWeb"/>
              </a:rPr>
              <a:t>Test models monthly</a:t>
            </a:r>
          </a:p>
          <a:p>
            <a:pPr algn="l">
              <a:buFont typeface="+mj-lt"/>
              <a:buAutoNum type="arabicPeriod"/>
            </a:pPr>
            <a:r>
              <a:rPr lang="en-US" b="0" i="0" dirty="0">
                <a:solidFill>
                  <a:schemeClr val="tx1"/>
                </a:solidFill>
                <a:effectLst/>
                <a:latin typeface="LatoWeb"/>
              </a:rPr>
              <a:t>Model Improvement</a:t>
            </a:r>
          </a:p>
          <a:p>
            <a:pPr lvl="1">
              <a:buFont typeface="+mj-lt"/>
              <a:buAutoNum type="arabicPeriod"/>
            </a:pPr>
            <a:r>
              <a:rPr lang="en-US" b="0" i="0" dirty="0">
                <a:solidFill>
                  <a:schemeClr val="tx1"/>
                </a:solidFill>
                <a:effectLst/>
                <a:latin typeface="LatoWeb"/>
              </a:rPr>
              <a:t>Run the scoring tests and see which new items improve or worsen the model</a:t>
            </a:r>
          </a:p>
          <a:p>
            <a:pPr algn="l">
              <a:buFont typeface="+mj-lt"/>
              <a:buAutoNum type="arabicPeriod"/>
            </a:pPr>
            <a:r>
              <a:rPr lang="en-US" b="0" i="0" dirty="0">
                <a:solidFill>
                  <a:schemeClr val="tx1"/>
                </a:solidFill>
                <a:effectLst/>
                <a:latin typeface="LatoWeb"/>
              </a:rPr>
              <a:t>Model Retirement</a:t>
            </a:r>
          </a:p>
          <a:p>
            <a:pPr lvl="1">
              <a:buFont typeface="+mj-lt"/>
              <a:buAutoNum type="arabicPeriod"/>
            </a:pPr>
            <a:r>
              <a:rPr lang="en-US" dirty="0">
                <a:solidFill>
                  <a:schemeClr val="tx1"/>
                </a:solidFill>
                <a:effectLst/>
                <a:latin typeface="LatoWeb"/>
              </a:rPr>
              <a:t>If needed update models, but keep an old version</a:t>
            </a:r>
            <a:endParaRPr lang="en-US" b="0" i="0" dirty="0">
              <a:solidFill>
                <a:schemeClr val="tx1"/>
              </a:solidFill>
              <a:effectLst/>
              <a:latin typeface="LatoWeb"/>
            </a:endParaRPr>
          </a:p>
          <a:p>
            <a:endParaRPr lang="en-US" dirty="0"/>
          </a:p>
        </p:txBody>
      </p:sp>
    </p:spTree>
    <p:extLst>
      <p:ext uri="{BB962C8B-B14F-4D97-AF65-F5344CB8AC3E}">
        <p14:creationId xmlns:p14="http://schemas.microsoft.com/office/powerpoint/2010/main" val="1491688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4C1E1-E571-4D46-A851-D2ABDF0CCBC3}"/>
              </a:ext>
            </a:extLst>
          </p:cNvPr>
          <p:cNvSpPr>
            <a:spLocks noGrp="1"/>
          </p:cNvSpPr>
          <p:nvPr>
            <p:ph type="title"/>
          </p:nvPr>
        </p:nvSpPr>
        <p:spPr>
          <a:xfrm>
            <a:off x="919119" y="290818"/>
            <a:ext cx="10353762" cy="338356"/>
          </a:xfrm>
        </p:spPr>
        <p:txBody>
          <a:bodyPr>
            <a:normAutofit fontScale="90000"/>
          </a:bodyPr>
          <a:lstStyle/>
          <a:p>
            <a:r>
              <a:rPr lang="en-US" dirty="0"/>
              <a:t>Value of the Model</a:t>
            </a:r>
          </a:p>
        </p:txBody>
      </p:sp>
      <p:sp>
        <p:nvSpPr>
          <p:cNvPr id="3" name="Content Placeholder 2">
            <a:extLst>
              <a:ext uri="{FF2B5EF4-FFF2-40B4-BE49-F238E27FC236}">
                <a16:creationId xmlns:a16="http://schemas.microsoft.com/office/drawing/2014/main" id="{BC3AFD31-7C7F-46F3-BE4C-F625D1DEF3AA}"/>
              </a:ext>
            </a:extLst>
          </p:cNvPr>
          <p:cNvSpPr>
            <a:spLocks noGrp="1"/>
          </p:cNvSpPr>
          <p:nvPr>
            <p:ph idx="1"/>
          </p:nvPr>
        </p:nvSpPr>
        <p:spPr>
          <a:xfrm>
            <a:off x="919119" y="960714"/>
            <a:ext cx="10353762" cy="5079359"/>
          </a:xfrm>
        </p:spPr>
        <p:txBody>
          <a:bodyPr>
            <a:normAutofit/>
          </a:bodyPr>
          <a:lstStyle/>
          <a:p>
            <a:r>
              <a:rPr lang="en-US" dirty="0"/>
              <a:t>External and internal values of the organization</a:t>
            </a:r>
          </a:p>
          <a:p>
            <a:pPr lvl="1"/>
            <a:r>
              <a:rPr lang="en-US" dirty="0"/>
              <a:t>Can create more accurate sale prices for clientele as well as more accurate predictions for future housing values</a:t>
            </a:r>
          </a:p>
          <a:p>
            <a:pPr lvl="1"/>
            <a:r>
              <a:rPr lang="en-US" dirty="0"/>
              <a:t>Adds insight in target areas such as sale increases and cost reduction</a:t>
            </a:r>
          </a:p>
          <a:p>
            <a:pPr lvl="1"/>
            <a:r>
              <a:rPr lang="en-US" dirty="0"/>
              <a:t>Adds insight of restructuring possibilities</a:t>
            </a:r>
          </a:p>
          <a:p>
            <a:r>
              <a:rPr lang="en-US" dirty="0"/>
              <a:t>Efficacy in the creation of external value</a:t>
            </a:r>
          </a:p>
          <a:p>
            <a:pPr lvl="1"/>
            <a:r>
              <a:rPr lang="en-US" dirty="0"/>
              <a:t>Given the nature of the model it can create custom reports for each client or interested party</a:t>
            </a:r>
          </a:p>
          <a:p>
            <a:r>
              <a:rPr lang="en-US" dirty="0"/>
              <a:t>Efficiency of enterprises to create more internal value through automation</a:t>
            </a:r>
          </a:p>
          <a:p>
            <a:pPr lvl="1"/>
            <a:r>
              <a:rPr lang="en-US" dirty="0"/>
              <a:t>Increases work capacity of one employee</a:t>
            </a:r>
          </a:p>
          <a:p>
            <a:pPr lvl="1"/>
            <a:r>
              <a:rPr lang="en-US" dirty="0"/>
              <a:t>Find potential in potential revenue streams</a:t>
            </a:r>
          </a:p>
        </p:txBody>
      </p:sp>
    </p:spTree>
    <p:extLst>
      <p:ext uri="{BB962C8B-B14F-4D97-AF65-F5344CB8AC3E}">
        <p14:creationId xmlns:p14="http://schemas.microsoft.com/office/powerpoint/2010/main" val="1713530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BF09D-4246-4D51-B629-DA2F04BBC6D8}"/>
              </a:ext>
            </a:extLst>
          </p:cNvPr>
          <p:cNvSpPr>
            <a:spLocks noGrp="1"/>
          </p:cNvSpPr>
          <p:nvPr>
            <p:ph type="title"/>
          </p:nvPr>
        </p:nvSpPr>
        <p:spPr>
          <a:xfrm>
            <a:off x="913795" y="324375"/>
            <a:ext cx="10353762" cy="1257300"/>
          </a:xfrm>
        </p:spPr>
        <p:txBody>
          <a:bodyPr/>
          <a:lstStyle/>
          <a:p>
            <a:r>
              <a:rPr lang="en-US" dirty="0"/>
              <a:t>Recommendation</a:t>
            </a:r>
          </a:p>
        </p:txBody>
      </p:sp>
      <p:sp>
        <p:nvSpPr>
          <p:cNvPr id="3" name="Content Placeholder 2">
            <a:extLst>
              <a:ext uri="{FF2B5EF4-FFF2-40B4-BE49-F238E27FC236}">
                <a16:creationId xmlns:a16="http://schemas.microsoft.com/office/drawing/2014/main" id="{BD9F0C77-923A-48B4-9FAA-618E3661ADFE}"/>
              </a:ext>
            </a:extLst>
          </p:cNvPr>
          <p:cNvSpPr>
            <a:spLocks noGrp="1"/>
          </p:cNvSpPr>
          <p:nvPr>
            <p:ph idx="1"/>
          </p:nvPr>
        </p:nvSpPr>
        <p:spPr>
          <a:xfrm>
            <a:off x="913795" y="1581675"/>
            <a:ext cx="10353762" cy="4408064"/>
          </a:xfrm>
        </p:spPr>
        <p:txBody>
          <a:bodyPr>
            <a:normAutofit lnSpcReduction="10000"/>
          </a:bodyPr>
          <a:lstStyle/>
          <a:p>
            <a:r>
              <a:rPr lang="en-US" dirty="0"/>
              <a:t>Proceed in the operation of a Woodhaven firm</a:t>
            </a:r>
          </a:p>
          <a:p>
            <a:pPr lvl="1"/>
            <a:r>
              <a:rPr lang="en-US" dirty="0"/>
              <a:t>The area still provides revenue</a:t>
            </a:r>
          </a:p>
          <a:p>
            <a:pPr lvl="1"/>
            <a:r>
              <a:rPr lang="en-US" dirty="0"/>
              <a:t>Is a bargain area for those in the city</a:t>
            </a:r>
          </a:p>
          <a:p>
            <a:pPr lvl="1"/>
            <a:r>
              <a:rPr lang="en-US" dirty="0"/>
              <a:t>Good growth even under a pessimistic outlook</a:t>
            </a:r>
          </a:p>
          <a:p>
            <a:pPr lvl="1"/>
            <a:r>
              <a:rPr lang="en-US" dirty="0"/>
              <a:t>While there have been better investment opportunities, it would not necessarily put Woodhaven out as an opportunity </a:t>
            </a:r>
          </a:p>
          <a:p>
            <a:r>
              <a:rPr lang="en-US" dirty="0"/>
              <a:t>Things to consider</a:t>
            </a:r>
          </a:p>
          <a:p>
            <a:pPr lvl="1"/>
            <a:r>
              <a:rPr lang="en-US" dirty="0"/>
              <a:t>Are there better investment opportunities?</a:t>
            </a:r>
          </a:p>
          <a:p>
            <a:pPr lvl="1"/>
            <a:r>
              <a:rPr lang="en-US" dirty="0"/>
              <a:t>Is the area able to withhold its value?</a:t>
            </a:r>
          </a:p>
          <a:p>
            <a:pPr lvl="1"/>
            <a:r>
              <a:rPr lang="en-US" dirty="0"/>
              <a:t>Will there be a demand for rentals?</a:t>
            </a:r>
          </a:p>
          <a:p>
            <a:pPr lvl="1"/>
            <a:endParaRPr lang="en-US" dirty="0"/>
          </a:p>
        </p:txBody>
      </p:sp>
      <p:pic>
        <p:nvPicPr>
          <p:cNvPr id="9" name="Picture 8">
            <a:extLst>
              <a:ext uri="{FF2B5EF4-FFF2-40B4-BE49-F238E27FC236}">
                <a16:creationId xmlns:a16="http://schemas.microsoft.com/office/drawing/2014/main" id="{B1DC1A45-0B64-4843-8E76-B9DC711902E5}"/>
              </a:ext>
            </a:extLst>
          </p:cNvPr>
          <p:cNvPicPr>
            <a:picLocks noChangeAspect="1"/>
          </p:cNvPicPr>
          <p:nvPr/>
        </p:nvPicPr>
        <p:blipFill>
          <a:blip r:embed="rId2"/>
          <a:stretch>
            <a:fillRect/>
          </a:stretch>
        </p:blipFill>
        <p:spPr>
          <a:xfrm>
            <a:off x="8999722" y="651546"/>
            <a:ext cx="2573290" cy="25732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237490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{EEF85C09-B1AD-4E3F-B667-1D770DA33085}tf12214701_win32</Template>
  <TotalTime>262</TotalTime>
  <Words>909</Words>
  <Application>Microsoft Office PowerPoint</Application>
  <PresentationFormat>Widescreen</PresentationFormat>
  <Paragraphs>95</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Cambria Math</vt:lpstr>
      <vt:lpstr>Goudy Old Style</vt:lpstr>
      <vt:lpstr>LatoWeb</vt:lpstr>
      <vt:lpstr>Wingdings 2</vt:lpstr>
      <vt:lpstr>SlateVTI</vt:lpstr>
      <vt:lpstr>Woodhaven, NY</vt:lpstr>
      <vt:lpstr>Types of Analytics</vt:lpstr>
      <vt:lpstr>Types of Analytics - Descriptive</vt:lpstr>
      <vt:lpstr>PowerPoint Presentation</vt:lpstr>
      <vt:lpstr>PowerPoint Presentation</vt:lpstr>
      <vt:lpstr>PowerPoint Presentation</vt:lpstr>
      <vt:lpstr>Managing Life Cycle</vt:lpstr>
      <vt:lpstr>Value of the Model</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Woodhaven, NY</dc:title>
  <dc:creator>Ran Tun</dc:creator>
  <cp:lastModifiedBy>Ran Tun</cp:lastModifiedBy>
  <cp:revision>21</cp:revision>
  <dcterms:created xsi:type="dcterms:W3CDTF">2021-03-03T04:40:49Z</dcterms:created>
  <dcterms:modified xsi:type="dcterms:W3CDTF">2021-03-04T04:48:46Z</dcterms:modified>
</cp:coreProperties>
</file>