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6319599" y="2101453"/>
            <a:ext cx="7477601" cy="1666399"/>
          </a:xfrm>
          <a:prstGeom prst="rect">
            <a:avLst/>
          </a:prstGeom>
          <a:noFill/>
          <a:ln/>
        </p:spPr>
        <p:txBody>
          <a:bodyPr wrap="square" rtlCol="0" anchor="t"/>
          <a:lstStyle/>
          <a:p>
            <a:pPr indent="0" marL="0">
              <a:lnSpc>
                <a:spcPts val="6561"/>
              </a:lnSpc>
              <a:buNone/>
            </a:pPr>
            <a:r>
              <a:rPr lang="en-US" sz="5249" spc="-157" kern="0" dirty="0">
                <a:solidFill>
                  <a:srgbClr val="2C3F42"/>
                </a:solidFill>
                <a:latin typeface="Bitter" pitchFamily="34" charset="0"/>
                <a:ea typeface="Bitter" pitchFamily="34" charset="-122"/>
                <a:cs typeface="Bitter" pitchFamily="34" charset="-120"/>
              </a:rPr>
              <a:t>Project: Personal Finance Tracker</a:t>
            </a:r>
            <a:endParaRPr lang="en-US" sz="5249" dirty="0"/>
          </a:p>
        </p:txBody>
      </p:sp>
      <p:sp>
        <p:nvSpPr>
          <p:cNvPr id="5" name="Text 3"/>
          <p:cNvSpPr/>
          <p:nvPr/>
        </p:nvSpPr>
        <p:spPr>
          <a:xfrm>
            <a:off x="6319599" y="4101108"/>
            <a:ext cx="7477601"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Personal Finance Tracker is an application that helps users track their expenses and income to better manage their personal finances. It provides valuable insights and summaries to improve budgeting and make informed decisions.</a:t>
            </a:r>
            <a:endParaRPr lang="en-US" sz="1750" dirty="0"/>
          </a:p>
        </p:txBody>
      </p:sp>
      <p:sp>
        <p:nvSpPr>
          <p:cNvPr id="6" name="Text 4"/>
          <p:cNvSpPr/>
          <p:nvPr/>
        </p:nvSpPr>
        <p:spPr>
          <a:xfrm>
            <a:off x="6319599" y="5772626"/>
            <a:ext cx="7477601" cy="355402"/>
          </a:xfrm>
          <a:prstGeom prst="rect">
            <a:avLst/>
          </a:prstGeom>
          <a:noFill/>
          <a:ln/>
        </p:spPr>
        <p:txBody>
          <a:bodyPr wrap="non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Done By: Rana AlHababi</a:t>
            </a:r>
            <a:endParaRPr lang="en-US" sz="1750" dirty="0"/>
          </a:p>
        </p:txBody>
      </p:sp>
      <p:pic>
        <p:nvPicPr>
          <p:cNvPr id="7"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4046934"/>
            <a:ext cx="8470821"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Introduction: Purpose and Benefits</a:t>
            </a:r>
            <a:endParaRPr lang="en-US" sz="4374" dirty="0"/>
          </a:p>
        </p:txBody>
      </p:sp>
      <p:sp>
        <p:nvSpPr>
          <p:cNvPr id="5" name="Shape 3"/>
          <p:cNvSpPr/>
          <p:nvPr/>
        </p:nvSpPr>
        <p:spPr>
          <a:xfrm>
            <a:off x="2037993" y="5248156"/>
            <a:ext cx="499943" cy="499943"/>
          </a:xfrm>
          <a:prstGeom prst="roundRect">
            <a:avLst>
              <a:gd name="adj" fmla="val 20000"/>
            </a:avLst>
          </a:prstGeom>
          <a:solidFill>
            <a:srgbClr val="FCE2CF"/>
          </a:solidFill>
          <a:ln w="13811">
            <a:solidFill>
              <a:srgbClr val="F9C59F"/>
            </a:solidFill>
            <a:prstDash val="solid"/>
          </a:ln>
        </p:spPr>
      </p:sp>
      <p:sp>
        <p:nvSpPr>
          <p:cNvPr id="6" name="Text 4"/>
          <p:cNvSpPr/>
          <p:nvPr/>
        </p:nvSpPr>
        <p:spPr>
          <a:xfrm>
            <a:off x="2221587" y="5289828"/>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2760107" y="5324475"/>
            <a:ext cx="295477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Take Control of Finances</a:t>
            </a:r>
            <a:endParaRPr lang="en-US" sz="2187" dirty="0"/>
          </a:p>
        </p:txBody>
      </p:sp>
      <p:sp>
        <p:nvSpPr>
          <p:cNvPr id="8" name="Text 6"/>
          <p:cNvSpPr/>
          <p:nvPr/>
        </p:nvSpPr>
        <p:spPr>
          <a:xfrm>
            <a:off x="2760107" y="5893832"/>
            <a:ext cx="4444008"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Empower individuals to understand their spending habits and improve financial management.</a:t>
            </a:r>
            <a:endParaRPr lang="en-US" sz="1750" dirty="0"/>
          </a:p>
        </p:txBody>
      </p:sp>
      <p:sp>
        <p:nvSpPr>
          <p:cNvPr id="9" name="Shape 7"/>
          <p:cNvSpPr/>
          <p:nvPr/>
        </p:nvSpPr>
        <p:spPr>
          <a:xfrm>
            <a:off x="7426285" y="5248156"/>
            <a:ext cx="499943" cy="499943"/>
          </a:xfrm>
          <a:prstGeom prst="roundRect">
            <a:avLst>
              <a:gd name="adj" fmla="val 20000"/>
            </a:avLst>
          </a:prstGeom>
          <a:solidFill>
            <a:srgbClr val="FCE2CF"/>
          </a:solidFill>
          <a:ln w="13811">
            <a:solidFill>
              <a:srgbClr val="F9C59F"/>
            </a:solidFill>
            <a:prstDash val="solid"/>
          </a:ln>
        </p:spPr>
      </p:sp>
      <p:sp>
        <p:nvSpPr>
          <p:cNvPr id="10" name="Text 8"/>
          <p:cNvSpPr/>
          <p:nvPr/>
        </p:nvSpPr>
        <p:spPr>
          <a:xfrm>
            <a:off x="7587020" y="5289828"/>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8148399" y="5324475"/>
            <a:ext cx="332744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Gain Insights &amp; Summaries</a:t>
            </a:r>
            <a:endParaRPr lang="en-US" sz="2187" dirty="0"/>
          </a:p>
        </p:txBody>
      </p:sp>
      <p:sp>
        <p:nvSpPr>
          <p:cNvPr id="12" name="Text 10"/>
          <p:cNvSpPr/>
          <p:nvPr/>
        </p:nvSpPr>
        <p:spPr>
          <a:xfrm>
            <a:off x="8148399" y="5893832"/>
            <a:ext cx="4444008"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Analyze financial data to identify trends, areas of improvement, and make informed decisions.</a:t>
            </a:r>
            <a:endParaRPr lang="en-US" sz="1750" dirty="0"/>
          </a:p>
        </p:txBody>
      </p:sp>
      <p:pic>
        <p:nvPicPr>
          <p:cNvPr id="13" name="Image 0" descr="preencoded.png">    </p:cNvPr>
          <p:cNvPicPr>
            <a:picLocks noChangeAspect="1"/>
          </p:cNvPicPr>
          <p:nvPr/>
        </p:nvPicPr>
        <p:blipFill>
          <a:blip r:embed="rId1"/>
          <a:stretch>
            <a:fillRect/>
          </a:stretch>
        </p:blipFill>
        <p:spPr>
          <a:xfrm>
            <a:off x="0" y="0"/>
            <a:ext cx="14630400" cy="2777490"/>
          </a:xfrm>
          <a:prstGeom prst="rect">
            <a:avLst/>
          </a:prstGeom>
        </p:spPr>
      </p:pic>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394466"/>
            <a:ext cx="981860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Features of the Personal Finance Tracker</a:t>
            </a:r>
            <a:endParaRPr lang="en-US" sz="4374" dirty="0"/>
          </a:p>
        </p:txBody>
      </p:sp>
      <p:sp>
        <p:nvSpPr>
          <p:cNvPr id="5" name="Text 3"/>
          <p:cNvSpPr/>
          <p:nvPr/>
        </p:nvSpPr>
        <p:spPr>
          <a:xfrm>
            <a:off x="2037993" y="3644265"/>
            <a:ext cx="2221944"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Expense Tracking</a:t>
            </a:r>
            <a:endParaRPr lang="en-US" sz="2187" dirty="0"/>
          </a:p>
        </p:txBody>
      </p:sp>
      <p:sp>
        <p:nvSpPr>
          <p:cNvPr id="6" name="Text 4"/>
          <p:cNvSpPr/>
          <p:nvPr/>
        </p:nvSpPr>
        <p:spPr>
          <a:xfrm>
            <a:off x="2037993" y="4213622"/>
            <a:ext cx="3156347"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Effortlessly record and categorize expenses to keep track of where your money is going.</a:t>
            </a:r>
            <a:endParaRPr lang="en-US" sz="1750" dirty="0"/>
          </a:p>
        </p:txBody>
      </p:sp>
      <p:sp>
        <p:nvSpPr>
          <p:cNvPr id="7" name="Text 5"/>
          <p:cNvSpPr/>
          <p:nvPr/>
        </p:nvSpPr>
        <p:spPr>
          <a:xfrm>
            <a:off x="5743932" y="3644265"/>
            <a:ext cx="2221944"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Income Tracking</a:t>
            </a:r>
            <a:endParaRPr lang="en-US" sz="2187" dirty="0"/>
          </a:p>
        </p:txBody>
      </p:sp>
      <p:sp>
        <p:nvSpPr>
          <p:cNvPr id="8" name="Text 6"/>
          <p:cNvSpPr/>
          <p:nvPr/>
        </p:nvSpPr>
        <p:spPr>
          <a:xfrm>
            <a:off x="5743932" y="4213622"/>
            <a:ext cx="3156347"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Monitor and categorize income sources to understand your financial inflows.</a:t>
            </a:r>
            <a:endParaRPr lang="en-US" sz="1750" dirty="0"/>
          </a:p>
        </p:txBody>
      </p:sp>
      <p:sp>
        <p:nvSpPr>
          <p:cNvPr id="9" name="Text 7"/>
          <p:cNvSpPr/>
          <p:nvPr/>
        </p:nvSpPr>
        <p:spPr>
          <a:xfrm>
            <a:off x="9449872" y="3644265"/>
            <a:ext cx="2221944"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Data Analysis</a:t>
            </a:r>
            <a:endParaRPr lang="en-US" sz="2187" dirty="0"/>
          </a:p>
        </p:txBody>
      </p:sp>
      <p:sp>
        <p:nvSpPr>
          <p:cNvPr id="10" name="Text 8"/>
          <p:cNvSpPr/>
          <p:nvPr/>
        </p:nvSpPr>
        <p:spPr>
          <a:xfrm>
            <a:off x="9449872" y="4213622"/>
            <a:ext cx="3156347"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Get a clear picture of your finances with visualizations, charts, and summaries.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601272"/>
            <a:ext cx="844319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Budgeting and Informed Decisions</a:t>
            </a:r>
            <a:endParaRPr lang="en-US" sz="4374" dirty="0"/>
          </a:p>
        </p:txBody>
      </p:sp>
      <p:sp>
        <p:nvSpPr>
          <p:cNvPr id="5" name="Shape 3"/>
          <p:cNvSpPr/>
          <p:nvPr/>
        </p:nvSpPr>
        <p:spPr>
          <a:xfrm>
            <a:off x="7293054" y="2739985"/>
            <a:ext cx="44410" cy="3888224"/>
          </a:xfrm>
          <a:prstGeom prst="rect">
            <a:avLst/>
          </a:prstGeom>
          <a:solidFill>
            <a:srgbClr val="F9C59F"/>
          </a:solidFill>
          <a:ln/>
        </p:spPr>
      </p:sp>
      <p:sp>
        <p:nvSpPr>
          <p:cNvPr id="6" name="Shape 4"/>
          <p:cNvSpPr/>
          <p:nvPr/>
        </p:nvSpPr>
        <p:spPr>
          <a:xfrm>
            <a:off x="7565172" y="3141285"/>
            <a:ext cx="777597" cy="44410"/>
          </a:xfrm>
          <a:prstGeom prst="rect">
            <a:avLst/>
          </a:prstGeom>
          <a:solidFill>
            <a:srgbClr val="F9C59F"/>
          </a:solidFill>
          <a:ln/>
        </p:spPr>
      </p:sp>
      <p:sp>
        <p:nvSpPr>
          <p:cNvPr id="7" name="Shape 5"/>
          <p:cNvSpPr/>
          <p:nvPr/>
        </p:nvSpPr>
        <p:spPr>
          <a:xfrm>
            <a:off x="7065228" y="2913578"/>
            <a:ext cx="499943" cy="499943"/>
          </a:xfrm>
          <a:prstGeom prst="roundRect">
            <a:avLst>
              <a:gd name="adj" fmla="val 20000"/>
            </a:avLst>
          </a:prstGeom>
          <a:solidFill>
            <a:srgbClr val="FCE2CF"/>
          </a:solidFill>
          <a:ln w="13811">
            <a:solidFill>
              <a:srgbClr val="F9C59F"/>
            </a:solidFill>
            <a:prstDash val="solid"/>
          </a:ln>
        </p:spPr>
      </p:sp>
      <p:sp>
        <p:nvSpPr>
          <p:cNvPr id="8" name="Text 6"/>
          <p:cNvSpPr/>
          <p:nvPr/>
        </p:nvSpPr>
        <p:spPr>
          <a:xfrm>
            <a:off x="7248823" y="2955250"/>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8537258" y="2962156"/>
            <a:ext cx="2978348"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Track Spending Patterns</a:t>
            </a:r>
            <a:endParaRPr lang="en-US" sz="2187" dirty="0"/>
          </a:p>
        </p:txBody>
      </p:sp>
      <p:sp>
        <p:nvSpPr>
          <p:cNvPr id="10" name="Text 8"/>
          <p:cNvSpPr/>
          <p:nvPr/>
        </p:nvSpPr>
        <p:spPr>
          <a:xfrm>
            <a:off x="8537258" y="3531513"/>
            <a:ext cx="4055150" cy="710803"/>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Identify areas where you can reduce expenses and save more effectively.</a:t>
            </a:r>
            <a:endParaRPr lang="en-US" sz="1750" dirty="0"/>
          </a:p>
        </p:txBody>
      </p:sp>
      <p:sp>
        <p:nvSpPr>
          <p:cNvPr id="11" name="Shape 9"/>
          <p:cNvSpPr/>
          <p:nvPr/>
        </p:nvSpPr>
        <p:spPr>
          <a:xfrm>
            <a:off x="6287631" y="4252139"/>
            <a:ext cx="777597" cy="44410"/>
          </a:xfrm>
          <a:prstGeom prst="rect">
            <a:avLst/>
          </a:prstGeom>
          <a:solidFill>
            <a:srgbClr val="F9C59F"/>
          </a:solidFill>
          <a:ln/>
        </p:spPr>
      </p:sp>
      <p:sp>
        <p:nvSpPr>
          <p:cNvPr id="12" name="Shape 10"/>
          <p:cNvSpPr/>
          <p:nvPr/>
        </p:nvSpPr>
        <p:spPr>
          <a:xfrm>
            <a:off x="7065228" y="4024432"/>
            <a:ext cx="499943" cy="499943"/>
          </a:xfrm>
          <a:prstGeom prst="roundRect">
            <a:avLst>
              <a:gd name="adj" fmla="val 20000"/>
            </a:avLst>
          </a:prstGeom>
          <a:solidFill>
            <a:srgbClr val="FCE2CF"/>
          </a:solidFill>
          <a:ln w="13811">
            <a:solidFill>
              <a:srgbClr val="F9C59F"/>
            </a:solidFill>
            <a:prstDash val="solid"/>
          </a:ln>
        </p:spPr>
      </p:sp>
      <p:sp>
        <p:nvSpPr>
          <p:cNvPr id="13" name="Text 11"/>
          <p:cNvSpPr/>
          <p:nvPr/>
        </p:nvSpPr>
        <p:spPr>
          <a:xfrm>
            <a:off x="7225963" y="4066103"/>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3782497" y="4073009"/>
            <a:ext cx="2310646" cy="347186"/>
          </a:xfrm>
          <a:prstGeom prst="rect">
            <a:avLst/>
          </a:prstGeom>
          <a:noFill/>
          <a:ln/>
        </p:spPr>
        <p:txBody>
          <a:bodyPr wrap="none" rtlCol="0" anchor="t"/>
          <a:lstStyle/>
          <a:p>
            <a:pPr algn="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Set Financial Goals</a:t>
            </a:r>
            <a:endParaRPr lang="en-US" sz="2187" dirty="0"/>
          </a:p>
        </p:txBody>
      </p:sp>
      <p:sp>
        <p:nvSpPr>
          <p:cNvPr id="15" name="Text 13"/>
          <p:cNvSpPr/>
          <p:nvPr/>
        </p:nvSpPr>
        <p:spPr>
          <a:xfrm>
            <a:off x="2037993" y="4642366"/>
            <a:ext cx="4055150" cy="710803"/>
          </a:xfrm>
          <a:prstGeom prst="rect">
            <a:avLst/>
          </a:prstGeom>
          <a:noFill/>
          <a:ln/>
        </p:spPr>
        <p:txBody>
          <a:bodyPr wrap="square" rtlCol="0" anchor="t"/>
          <a:lstStyle/>
          <a:p>
            <a:pPr algn="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Establish realistic targets and track your progress towards achieving them.</a:t>
            </a:r>
            <a:endParaRPr lang="en-US" sz="1750" dirty="0"/>
          </a:p>
        </p:txBody>
      </p:sp>
      <p:sp>
        <p:nvSpPr>
          <p:cNvPr id="16" name="Shape 14"/>
          <p:cNvSpPr/>
          <p:nvPr/>
        </p:nvSpPr>
        <p:spPr>
          <a:xfrm>
            <a:off x="7565172" y="5251906"/>
            <a:ext cx="777597" cy="44410"/>
          </a:xfrm>
          <a:prstGeom prst="rect">
            <a:avLst/>
          </a:prstGeom>
          <a:solidFill>
            <a:srgbClr val="F9C59F"/>
          </a:solidFill>
          <a:ln/>
        </p:spPr>
      </p:sp>
      <p:sp>
        <p:nvSpPr>
          <p:cNvPr id="17" name="Shape 15"/>
          <p:cNvSpPr/>
          <p:nvPr/>
        </p:nvSpPr>
        <p:spPr>
          <a:xfrm>
            <a:off x="7065228" y="5024199"/>
            <a:ext cx="499943" cy="499943"/>
          </a:xfrm>
          <a:prstGeom prst="roundRect">
            <a:avLst>
              <a:gd name="adj" fmla="val 20000"/>
            </a:avLst>
          </a:prstGeom>
          <a:solidFill>
            <a:srgbClr val="FCE2CF"/>
          </a:solidFill>
          <a:ln w="13811">
            <a:solidFill>
              <a:srgbClr val="F9C59F"/>
            </a:solidFill>
            <a:prstDash val="solid"/>
          </a:ln>
        </p:spPr>
      </p:sp>
      <p:sp>
        <p:nvSpPr>
          <p:cNvPr id="18" name="Text 16"/>
          <p:cNvSpPr/>
          <p:nvPr/>
        </p:nvSpPr>
        <p:spPr>
          <a:xfrm>
            <a:off x="7222153" y="5065871"/>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8537258" y="5072777"/>
            <a:ext cx="3576757"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Informed Financial Decisions</a:t>
            </a:r>
            <a:endParaRPr lang="en-US" sz="2187" dirty="0"/>
          </a:p>
        </p:txBody>
      </p:sp>
      <p:sp>
        <p:nvSpPr>
          <p:cNvPr id="20" name="Text 18"/>
          <p:cNvSpPr/>
          <p:nvPr/>
        </p:nvSpPr>
        <p:spPr>
          <a:xfrm>
            <a:off x="8537258" y="5642134"/>
            <a:ext cx="4055150" cy="710803"/>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Make educated choices based on insights from your financial data.</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2602706"/>
            <a:ext cx="5503664"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Conclusion: Summary </a:t>
            </a:r>
            <a:endParaRPr lang="en-US" sz="4374" dirty="0"/>
          </a:p>
        </p:txBody>
      </p:sp>
      <p:sp>
        <p:nvSpPr>
          <p:cNvPr id="5" name="Shape 3"/>
          <p:cNvSpPr/>
          <p:nvPr/>
        </p:nvSpPr>
        <p:spPr>
          <a:xfrm>
            <a:off x="2037993" y="3915013"/>
            <a:ext cx="499943" cy="499943"/>
          </a:xfrm>
          <a:prstGeom prst="roundRect">
            <a:avLst>
              <a:gd name="adj" fmla="val 20000"/>
            </a:avLst>
          </a:prstGeom>
          <a:solidFill>
            <a:srgbClr val="FCE2CF"/>
          </a:solidFill>
          <a:ln w="13811">
            <a:solidFill>
              <a:srgbClr val="F9C59F"/>
            </a:solidFill>
            <a:prstDash val="solid"/>
          </a:ln>
        </p:spPr>
      </p:sp>
      <p:sp>
        <p:nvSpPr>
          <p:cNvPr id="6" name="Text 4"/>
          <p:cNvSpPr/>
          <p:nvPr/>
        </p:nvSpPr>
        <p:spPr>
          <a:xfrm>
            <a:off x="2221587" y="3956685"/>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2760107" y="3991332"/>
            <a:ext cx="3919657"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Become Financially Empowered</a:t>
            </a:r>
            <a:endParaRPr lang="en-US" sz="2187" dirty="0"/>
          </a:p>
        </p:txBody>
      </p:sp>
      <p:sp>
        <p:nvSpPr>
          <p:cNvPr id="8" name="Text 6"/>
          <p:cNvSpPr/>
          <p:nvPr/>
        </p:nvSpPr>
        <p:spPr>
          <a:xfrm>
            <a:off x="2760107" y="4560689"/>
            <a:ext cx="4444008"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Take control of your finances and achieve your financial goals with the Personal Finance Tracker.</a:t>
            </a:r>
            <a:endParaRPr lang="en-US" sz="1750" dirty="0"/>
          </a:p>
        </p:txBody>
      </p:sp>
      <p:sp>
        <p:nvSpPr>
          <p:cNvPr id="9" name="Shape 7"/>
          <p:cNvSpPr/>
          <p:nvPr/>
        </p:nvSpPr>
        <p:spPr>
          <a:xfrm>
            <a:off x="7426285" y="3915013"/>
            <a:ext cx="499943" cy="499943"/>
          </a:xfrm>
          <a:prstGeom prst="roundRect">
            <a:avLst>
              <a:gd name="adj" fmla="val 20000"/>
            </a:avLst>
          </a:prstGeom>
          <a:solidFill>
            <a:srgbClr val="FCE2CF"/>
          </a:solidFill>
          <a:ln w="13811">
            <a:solidFill>
              <a:srgbClr val="F9C59F"/>
            </a:solidFill>
            <a:prstDash val="solid"/>
          </a:ln>
        </p:spPr>
      </p:sp>
      <p:sp>
        <p:nvSpPr>
          <p:cNvPr id="10" name="Text 8"/>
          <p:cNvSpPr/>
          <p:nvPr/>
        </p:nvSpPr>
        <p:spPr>
          <a:xfrm>
            <a:off x="7587020" y="3956685"/>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8148399" y="3991332"/>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Get Started Today</a:t>
            </a:r>
            <a:endParaRPr lang="en-US" sz="2187" dirty="0"/>
          </a:p>
        </p:txBody>
      </p:sp>
      <p:sp>
        <p:nvSpPr>
          <p:cNvPr id="12" name="Text 10"/>
          <p:cNvSpPr/>
          <p:nvPr/>
        </p:nvSpPr>
        <p:spPr>
          <a:xfrm>
            <a:off x="8148399" y="4560689"/>
            <a:ext cx="4444008"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Download the app now and embark on your journey towards financial freedom.</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2023-10-28T21:31:14Z</dcterms:created>
  <dcterms:modified xsi:type="dcterms:W3CDTF">2023-10-28T21:31:14Z</dcterms:modified>
</cp:coreProperties>
</file>