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3" d="100"/>
          <a:sy n="73" d="100"/>
        </p:scale>
        <p:origin x="45" y="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2934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GB"/>
          </a:p>
        </p:txBody>
      </p:sp>
      <p:sp>
        <p:nvSpPr>
          <p:cNvPr id="3" name="Shape 1"/>
          <p:cNvSpPr/>
          <p:nvPr/>
        </p:nvSpPr>
        <p:spPr>
          <a:xfrm>
            <a:off x="0" y="0"/>
            <a:ext cx="14630400" cy="8229600"/>
          </a:xfrm>
          <a:prstGeom prst="rect">
            <a:avLst/>
          </a:prstGeom>
          <a:solidFill>
            <a:srgbClr val="FFF8F0"/>
          </a:solidFill>
          <a:ln w="13811">
            <a:solidFill>
              <a:srgbClr val="E5E0DF"/>
            </a:solidFill>
            <a:prstDash val="solid"/>
          </a:ln>
        </p:spPr>
        <p:txBody>
          <a:bodyPr/>
          <a:lstStyle/>
          <a:p>
            <a:endParaRPr lang="en-GB"/>
          </a:p>
        </p:txBody>
      </p:sp>
      <p:sp>
        <p:nvSpPr>
          <p:cNvPr id="4" name="Text 2"/>
          <p:cNvSpPr/>
          <p:nvPr/>
        </p:nvSpPr>
        <p:spPr>
          <a:xfrm>
            <a:off x="6319599" y="2101453"/>
            <a:ext cx="7477601" cy="1666399"/>
          </a:xfrm>
          <a:prstGeom prst="rect">
            <a:avLst/>
          </a:prstGeom>
          <a:noFill/>
          <a:ln/>
        </p:spPr>
        <p:txBody>
          <a:bodyPr wrap="square" rtlCol="0" anchor="t"/>
          <a:lstStyle/>
          <a:p>
            <a:pPr marL="0" indent="0">
              <a:lnSpc>
                <a:spcPts val="6561"/>
              </a:lnSpc>
              <a:buNone/>
            </a:pPr>
            <a:r>
              <a:rPr lang="en-US" sz="5249" kern="0" spc="-157" dirty="0">
                <a:solidFill>
                  <a:srgbClr val="2C3F42"/>
                </a:solidFill>
                <a:latin typeface="Bitter" pitchFamily="34" charset="0"/>
                <a:ea typeface="Bitter" pitchFamily="34" charset="-122"/>
                <a:cs typeface="Bitter" pitchFamily="34" charset="-120"/>
              </a:rPr>
              <a:t>Project: Personal Finance Tracker</a:t>
            </a:r>
            <a:endParaRPr lang="en-US" sz="5249" dirty="0"/>
          </a:p>
        </p:txBody>
      </p:sp>
      <p:sp>
        <p:nvSpPr>
          <p:cNvPr id="5" name="Text 3"/>
          <p:cNvSpPr/>
          <p:nvPr/>
        </p:nvSpPr>
        <p:spPr>
          <a:xfrm>
            <a:off x="6319599" y="4101108"/>
            <a:ext cx="7477601" cy="1421606"/>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The Personal Finance Tracker is an application that helps users track their expenses and income to better manage their personal finances. It provides valuable insights and summaries to improve budgeting and make informed decisions.</a:t>
            </a:r>
            <a:endParaRPr lang="en-US" sz="1750" dirty="0"/>
          </a:p>
        </p:txBody>
      </p:sp>
      <p:sp>
        <p:nvSpPr>
          <p:cNvPr id="6" name="Text 4"/>
          <p:cNvSpPr/>
          <p:nvPr/>
        </p:nvSpPr>
        <p:spPr>
          <a:xfrm>
            <a:off x="6319599" y="5772626"/>
            <a:ext cx="7477601" cy="355402"/>
          </a:xfrm>
          <a:prstGeom prst="rect">
            <a:avLst/>
          </a:prstGeom>
          <a:noFill/>
          <a:ln/>
        </p:spPr>
        <p:txBody>
          <a:bodyPr wrap="non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Done By: Rana AlHababi</a:t>
            </a:r>
            <a:endParaRPr lang="en-US" sz="1750" dirty="0"/>
          </a:p>
        </p:txBody>
      </p:sp>
      <p:pic>
        <p:nvPicPr>
          <p:cNvPr id="7" name="Image 0" descr="preencoded.png"/>
          <p:cNvPicPr>
            <a:picLocks noChangeAspect="1"/>
          </p:cNvPicPr>
          <p:nvPr/>
        </p:nvPicPr>
        <p:blipFill>
          <a:blip r:embed="rId3"/>
          <a:stretch>
            <a:fillRect/>
          </a:stretch>
        </p:blipFill>
        <p:spPr>
          <a:xfrm>
            <a:off x="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GB"/>
          </a:p>
        </p:txBody>
      </p:sp>
      <p:sp>
        <p:nvSpPr>
          <p:cNvPr id="3" name="Shape 1"/>
          <p:cNvSpPr/>
          <p:nvPr/>
        </p:nvSpPr>
        <p:spPr>
          <a:xfrm>
            <a:off x="0" y="0"/>
            <a:ext cx="14630400" cy="8229600"/>
          </a:xfrm>
          <a:prstGeom prst="rect">
            <a:avLst/>
          </a:prstGeom>
          <a:solidFill>
            <a:srgbClr val="FFF8F0"/>
          </a:solidFill>
          <a:ln w="13811">
            <a:solidFill>
              <a:srgbClr val="E5E0DF"/>
            </a:solidFill>
            <a:prstDash val="solid"/>
          </a:ln>
        </p:spPr>
        <p:txBody>
          <a:bodyPr/>
          <a:lstStyle/>
          <a:p>
            <a:endParaRPr lang="en-GB"/>
          </a:p>
        </p:txBody>
      </p:sp>
      <p:sp>
        <p:nvSpPr>
          <p:cNvPr id="4" name="Text 2"/>
          <p:cNvSpPr/>
          <p:nvPr/>
        </p:nvSpPr>
        <p:spPr>
          <a:xfrm>
            <a:off x="2037993" y="4046934"/>
            <a:ext cx="8470821"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Introduction: Purpose and Benefits</a:t>
            </a:r>
            <a:endParaRPr lang="en-US" sz="4374" dirty="0"/>
          </a:p>
        </p:txBody>
      </p:sp>
      <p:sp>
        <p:nvSpPr>
          <p:cNvPr id="5" name="Shape 3"/>
          <p:cNvSpPr/>
          <p:nvPr/>
        </p:nvSpPr>
        <p:spPr>
          <a:xfrm>
            <a:off x="2037993" y="5248156"/>
            <a:ext cx="499943" cy="499943"/>
          </a:xfrm>
          <a:prstGeom prst="roundRect">
            <a:avLst>
              <a:gd name="adj" fmla="val 20000"/>
            </a:avLst>
          </a:prstGeom>
          <a:solidFill>
            <a:srgbClr val="FCE2CF"/>
          </a:solidFill>
          <a:ln w="13811">
            <a:solidFill>
              <a:srgbClr val="F9C59F"/>
            </a:solidFill>
            <a:prstDash val="solid"/>
          </a:ln>
        </p:spPr>
        <p:txBody>
          <a:bodyPr/>
          <a:lstStyle/>
          <a:p>
            <a:endParaRPr lang="en-GB"/>
          </a:p>
        </p:txBody>
      </p:sp>
      <p:sp>
        <p:nvSpPr>
          <p:cNvPr id="6" name="Text 4"/>
          <p:cNvSpPr/>
          <p:nvPr/>
        </p:nvSpPr>
        <p:spPr>
          <a:xfrm>
            <a:off x="2221587" y="5289828"/>
            <a:ext cx="132755" cy="416481"/>
          </a:xfrm>
          <a:prstGeom prst="rect">
            <a:avLst/>
          </a:prstGeom>
          <a:noFill/>
          <a:ln/>
        </p:spPr>
        <p:txBody>
          <a:bodyPr wrap="none" rtlCol="0" anchor="t"/>
          <a:lstStyle/>
          <a:p>
            <a:pPr marL="0" indent="0" algn="ctr">
              <a:lnSpc>
                <a:spcPts val="3281"/>
              </a:lnSpc>
              <a:buNone/>
            </a:pPr>
            <a:r>
              <a:rPr lang="en-US" sz="2624" kern="0" spc="-35" dirty="0">
                <a:solidFill>
                  <a:srgbClr val="2B2E3C"/>
                </a:solidFill>
                <a:latin typeface="Bitter" pitchFamily="34" charset="0"/>
                <a:ea typeface="Bitter" pitchFamily="34" charset="-122"/>
                <a:cs typeface="Bitter" pitchFamily="34" charset="-120"/>
              </a:rPr>
              <a:t>1</a:t>
            </a:r>
            <a:endParaRPr lang="en-US" sz="2624" dirty="0"/>
          </a:p>
        </p:txBody>
      </p:sp>
      <p:sp>
        <p:nvSpPr>
          <p:cNvPr id="7" name="Text 5"/>
          <p:cNvSpPr/>
          <p:nvPr/>
        </p:nvSpPr>
        <p:spPr>
          <a:xfrm>
            <a:off x="2760107" y="5324475"/>
            <a:ext cx="2954774"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Take Control of Finances</a:t>
            </a:r>
            <a:endParaRPr lang="en-US" sz="2187" dirty="0"/>
          </a:p>
        </p:txBody>
      </p:sp>
      <p:sp>
        <p:nvSpPr>
          <p:cNvPr id="8" name="Text 6"/>
          <p:cNvSpPr/>
          <p:nvPr/>
        </p:nvSpPr>
        <p:spPr>
          <a:xfrm>
            <a:off x="2760107" y="5893832"/>
            <a:ext cx="4444008" cy="1066205"/>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Empower individuals to understand their spending habits and improve financial management.</a:t>
            </a:r>
            <a:endParaRPr lang="en-US" sz="1750" dirty="0"/>
          </a:p>
        </p:txBody>
      </p:sp>
      <p:sp>
        <p:nvSpPr>
          <p:cNvPr id="9" name="Shape 7"/>
          <p:cNvSpPr/>
          <p:nvPr/>
        </p:nvSpPr>
        <p:spPr>
          <a:xfrm>
            <a:off x="7426285" y="5248156"/>
            <a:ext cx="499943" cy="499943"/>
          </a:xfrm>
          <a:prstGeom prst="roundRect">
            <a:avLst>
              <a:gd name="adj" fmla="val 20000"/>
            </a:avLst>
          </a:prstGeom>
          <a:solidFill>
            <a:srgbClr val="FCE2CF"/>
          </a:solidFill>
          <a:ln w="13811">
            <a:solidFill>
              <a:srgbClr val="F9C59F"/>
            </a:solidFill>
            <a:prstDash val="solid"/>
          </a:ln>
        </p:spPr>
        <p:txBody>
          <a:bodyPr/>
          <a:lstStyle/>
          <a:p>
            <a:endParaRPr lang="en-GB"/>
          </a:p>
        </p:txBody>
      </p:sp>
      <p:sp>
        <p:nvSpPr>
          <p:cNvPr id="10" name="Text 8"/>
          <p:cNvSpPr/>
          <p:nvPr/>
        </p:nvSpPr>
        <p:spPr>
          <a:xfrm>
            <a:off x="7587020" y="5289828"/>
            <a:ext cx="178475" cy="416481"/>
          </a:xfrm>
          <a:prstGeom prst="rect">
            <a:avLst/>
          </a:prstGeom>
          <a:noFill/>
          <a:ln/>
        </p:spPr>
        <p:txBody>
          <a:bodyPr wrap="none" rtlCol="0" anchor="t"/>
          <a:lstStyle/>
          <a:p>
            <a:pPr marL="0" indent="0" algn="ctr">
              <a:lnSpc>
                <a:spcPts val="3281"/>
              </a:lnSpc>
              <a:buNone/>
            </a:pPr>
            <a:r>
              <a:rPr lang="en-US" sz="2624" kern="0" spc="-35" dirty="0">
                <a:solidFill>
                  <a:srgbClr val="2B2E3C"/>
                </a:solidFill>
                <a:latin typeface="Bitter" pitchFamily="34" charset="0"/>
                <a:ea typeface="Bitter" pitchFamily="34" charset="-122"/>
                <a:cs typeface="Bitter" pitchFamily="34" charset="-120"/>
              </a:rPr>
              <a:t>2</a:t>
            </a:r>
            <a:endParaRPr lang="en-US" sz="2624" dirty="0"/>
          </a:p>
        </p:txBody>
      </p:sp>
      <p:sp>
        <p:nvSpPr>
          <p:cNvPr id="11" name="Text 9"/>
          <p:cNvSpPr/>
          <p:nvPr/>
        </p:nvSpPr>
        <p:spPr>
          <a:xfrm>
            <a:off x="8148399" y="5324475"/>
            <a:ext cx="3327440"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Gain Insights &amp; Summaries</a:t>
            </a:r>
            <a:endParaRPr lang="en-US" sz="2187" dirty="0"/>
          </a:p>
        </p:txBody>
      </p:sp>
      <p:sp>
        <p:nvSpPr>
          <p:cNvPr id="12" name="Text 10"/>
          <p:cNvSpPr/>
          <p:nvPr/>
        </p:nvSpPr>
        <p:spPr>
          <a:xfrm>
            <a:off x="8148399" y="5893832"/>
            <a:ext cx="4444008" cy="1066205"/>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Analyze financial data to identify trends, areas of improvement, and make informed decisions.</a:t>
            </a:r>
            <a:endParaRPr lang="en-US" sz="1750" dirty="0"/>
          </a:p>
        </p:txBody>
      </p:sp>
      <p:pic>
        <p:nvPicPr>
          <p:cNvPr id="13" name="Image 0" descr="preencoded.png"/>
          <p:cNvPicPr>
            <a:picLocks noChangeAspect="1"/>
          </p:cNvPicPr>
          <p:nvPr/>
        </p:nvPicPr>
        <p:blipFill>
          <a:blip r:embed="rId3"/>
          <a:stretch>
            <a:fillRect/>
          </a:stretch>
        </p:blipFill>
        <p:spPr>
          <a:xfrm>
            <a:off x="0" y="0"/>
            <a:ext cx="14630400" cy="27774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GB"/>
          </a:p>
        </p:txBody>
      </p:sp>
      <p:sp>
        <p:nvSpPr>
          <p:cNvPr id="3" name="Shape 1"/>
          <p:cNvSpPr/>
          <p:nvPr/>
        </p:nvSpPr>
        <p:spPr>
          <a:xfrm>
            <a:off x="0" y="0"/>
            <a:ext cx="14630400" cy="8229600"/>
          </a:xfrm>
          <a:prstGeom prst="rect">
            <a:avLst/>
          </a:prstGeom>
          <a:solidFill>
            <a:srgbClr val="FFF8F0"/>
          </a:solidFill>
          <a:ln w="13811">
            <a:solidFill>
              <a:srgbClr val="E5E0DF"/>
            </a:solidFill>
            <a:prstDash val="solid"/>
          </a:ln>
        </p:spPr>
        <p:txBody>
          <a:bodyPr/>
          <a:lstStyle/>
          <a:p>
            <a:endParaRPr lang="en-GB"/>
          </a:p>
        </p:txBody>
      </p:sp>
      <p:sp>
        <p:nvSpPr>
          <p:cNvPr id="4" name="Text 2"/>
          <p:cNvSpPr/>
          <p:nvPr/>
        </p:nvSpPr>
        <p:spPr>
          <a:xfrm>
            <a:off x="2037993" y="2394466"/>
            <a:ext cx="9818608"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Features of the Personal Finance Tracker</a:t>
            </a:r>
            <a:endParaRPr lang="en-US" sz="4374" dirty="0"/>
          </a:p>
        </p:txBody>
      </p:sp>
      <p:sp>
        <p:nvSpPr>
          <p:cNvPr id="5" name="Text 3"/>
          <p:cNvSpPr/>
          <p:nvPr/>
        </p:nvSpPr>
        <p:spPr>
          <a:xfrm>
            <a:off x="2037993" y="3644265"/>
            <a:ext cx="2221944" cy="347186"/>
          </a:xfrm>
          <a:prstGeom prst="rect">
            <a:avLst/>
          </a:prstGeom>
          <a:noFill/>
          <a:ln/>
        </p:spPr>
        <p:txBody>
          <a:bodyPr wrap="none" rtlCol="0" anchor="t"/>
          <a:lstStyle/>
          <a:p>
            <a:pPr marL="0" indent="0">
              <a:lnSpc>
                <a:spcPts val="2734"/>
              </a:lnSpc>
              <a:buNone/>
            </a:pPr>
            <a:r>
              <a:rPr lang="en-US" sz="2187" kern="0" spc="-66" dirty="0">
                <a:solidFill>
                  <a:srgbClr val="2C3F42"/>
                </a:solidFill>
                <a:latin typeface="Bitter" pitchFamily="34" charset="0"/>
                <a:ea typeface="Bitter" pitchFamily="34" charset="-122"/>
                <a:cs typeface="Bitter" pitchFamily="34" charset="-120"/>
              </a:rPr>
              <a:t>Expense Tracking</a:t>
            </a:r>
            <a:endParaRPr lang="en-US" sz="2187" dirty="0"/>
          </a:p>
        </p:txBody>
      </p:sp>
      <p:sp>
        <p:nvSpPr>
          <p:cNvPr id="6" name="Text 4"/>
          <p:cNvSpPr/>
          <p:nvPr/>
        </p:nvSpPr>
        <p:spPr>
          <a:xfrm>
            <a:off x="2037993" y="4213622"/>
            <a:ext cx="3156347" cy="1421606"/>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Effortlessly record and categorize expenses to keep track of where your money is going.</a:t>
            </a:r>
            <a:endParaRPr lang="en-US" sz="1750" dirty="0"/>
          </a:p>
        </p:txBody>
      </p:sp>
      <p:sp>
        <p:nvSpPr>
          <p:cNvPr id="7" name="Text 5"/>
          <p:cNvSpPr/>
          <p:nvPr/>
        </p:nvSpPr>
        <p:spPr>
          <a:xfrm>
            <a:off x="5743932" y="3644265"/>
            <a:ext cx="2221944" cy="347186"/>
          </a:xfrm>
          <a:prstGeom prst="rect">
            <a:avLst/>
          </a:prstGeom>
          <a:noFill/>
          <a:ln/>
        </p:spPr>
        <p:txBody>
          <a:bodyPr wrap="none" rtlCol="0" anchor="t"/>
          <a:lstStyle/>
          <a:p>
            <a:pPr marL="0" indent="0">
              <a:lnSpc>
                <a:spcPts val="2734"/>
              </a:lnSpc>
              <a:buNone/>
            </a:pPr>
            <a:r>
              <a:rPr lang="en-US" sz="2187" kern="0" spc="-66" dirty="0">
                <a:solidFill>
                  <a:srgbClr val="2C3F42"/>
                </a:solidFill>
                <a:latin typeface="Bitter" pitchFamily="34" charset="0"/>
                <a:ea typeface="Bitter" pitchFamily="34" charset="-122"/>
                <a:cs typeface="Bitter" pitchFamily="34" charset="-120"/>
              </a:rPr>
              <a:t>Income Tracking</a:t>
            </a:r>
            <a:endParaRPr lang="en-US" sz="2187" dirty="0"/>
          </a:p>
        </p:txBody>
      </p:sp>
      <p:sp>
        <p:nvSpPr>
          <p:cNvPr id="8" name="Text 6"/>
          <p:cNvSpPr/>
          <p:nvPr/>
        </p:nvSpPr>
        <p:spPr>
          <a:xfrm>
            <a:off x="5743932" y="4213622"/>
            <a:ext cx="3156347" cy="1066205"/>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Monitor and categorize income sources to understand your financial inflows.</a:t>
            </a:r>
            <a:endParaRPr lang="en-US" sz="1750" dirty="0"/>
          </a:p>
        </p:txBody>
      </p:sp>
      <p:sp>
        <p:nvSpPr>
          <p:cNvPr id="9" name="Text 7"/>
          <p:cNvSpPr/>
          <p:nvPr/>
        </p:nvSpPr>
        <p:spPr>
          <a:xfrm>
            <a:off x="9449872" y="3644265"/>
            <a:ext cx="2221944" cy="347186"/>
          </a:xfrm>
          <a:prstGeom prst="rect">
            <a:avLst/>
          </a:prstGeom>
          <a:noFill/>
          <a:ln/>
        </p:spPr>
        <p:txBody>
          <a:bodyPr wrap="none" rtlCol="0" anchor="t"/>
          <a:lstStyle/>
          <a:p>
            <a:pPr marL="0" indent="0">
              <a:lnSpc>
                <a:spcPts val="2734"/>
              </a:lnSpc>
              <a:buNone/>
            </a:pPr>
            <a:r>
              <a:rPr lang="en-US" sz="2187" kern="0" spc="-66" dirty="0">
                <a:solidFill>
                  <a:srgbClr val="2C3F42"/>
                </a:solidFill>
                <a:latin typeface="Bitter" pitchFamily="34" charset="0"/>
                <a:ea typeface="Bitter" pitchFamily="34" charset="-122"/>
                <a:cs typeface="Bitter" pitchFamily="34" charset="-120"/>
              </a:rPr>
              <a:t>Data Analysis</a:t>
            </a:r>
            <a:endParaRPr lang="en-US" sz="2187" dirty="0"/>
          </a:p>
        </p:txBody>
      </p:sp>
      <p:sp>
        <p:nvSpPr>
          <p:cNvPr id="10" name="Text 8"/>
          <p:cNvSpPr/>
          <p:nvPr/>
        </p:nvSpPr>
        <p:spPr>
          <a:xfrm>
            <a:off x="9449872" y="4213622"/>
            <a:ext cx="3156347" cy="1066205"/>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Get a clear picture of your finances with visualizations, charts, and summaries.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GB"/>
          </a:p>
        </p:txBody>
      </p:sp>
      <p:sp>
        <p:nvSpPr>
          <p:cNvPr id="3" name="Shape 1"/>
          <p:cNvSpPr/>
          <p:nvPr/>
        </p:nvSpPr>
        <p:spPr>
          <a:xfrm>
            <a:off x="0" y="0"/>
            <a:ext cx="14630400" cy="8229600"/>
          </a:xfrm>
          <a:prstGeom prst="rect">
            <a:avLst/>
          </a:prstGeom>
          <a:solidFill>
            <a:srgbClr val="FFF8F0"/>
          </a:solidFill>
          <a:ln w="13811">
            <a:solidFill>
              <a:srgbClr val="E5E0DF"/>
            </a:solidFill>
            <a:prstDash val="solid"/>
          </a:ln>
        </p:spPr>
        <p:txBody>
          <a:bodyPr/>
          <a:lstStyle/>
          <a:p>
            <a:endParaRPr lang="en-GB"/>
          </a:p>
        </p:txBody>
      </p:sp>
      <p:sp>
        <p:nvSpPr>
          <p:cNvPr id="4" name="Text 2"/>
          <p:cNvSpPr/>
          <p:nvPr/>
        </p:nvSpPr>
        <p:spPr>
          <a:xfrm>
            <a:off x="2037993" y="1601272"/>
            <a:ext cx="8443198"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Budgeting and Informed Decisions</a:t>
            </a:r>
            <a:endParaRPr lang="en-US" sz="4374" dirty="0"/>
          </a:p>
        </p:txBody>
      </p:sp>
      <p:sp>
        <p:nvSpPr>
          <p:cNvPr id="5" name="Shape 3"/>
          <p:cNvSpPr/>
          <p:nvPr/>
        </p:nvSpPr>
        <p:spPr>
          <a:xfrm>
            <a:off x="7293054" y="2739985"/>
            <a:ext cx="44410" cy="3888224"/>
          </a:xfrm>
          <a:prstGeom prst="rect">
            <a:avLst/>
          </a:prstGeom>
          <a:solidFill>
            <a:srgbClr val="F9C59F"/>
          </a:solidFill>
          <a:ln/>
        </p:spPr>
        <p:txBody>
          <a:bodyPr/>
          <a:lstStyle/>
          <a:p>
            <a:endParaRPr lang="en-GB"/>
          </a:p>
        </p:txBody>
      </p:sp>
      <p:sp>
        <p:nvSpPr>
          <p:cNvPr id="6" name="Shape 4"/>
          <p:cNvSpPr/>
          <p:nvPr/>
        </p:nvSpPr>
        <p:spPr>
          <a:xfrm>
            <a:off x="7565172" y="3141285"/>
            <a:ext cx="777597" cy="44410"/>
          </a:xfrm>
          <a:prstGeom prst="rect">
            <a:avLst/>
          </a:prstGeom>
          <a:solidFill>
            <a:srgbClr val="F9C59F"/>
          </a:solidFill>
          <a:ln/>
        </p:spPr>
        <p:txBody>
          <a:bodyPr/>
          <a:lstStyle/>
          <a:p>
            <a:endParaRPr lang="en-GB"/>
          </a:p>
        </p:txBody>
      </p:sp>
      <p:sp>
        <p:nvSpPr>
          <p:cNvPr id="7" name="Shape 5"/>
          <p:cNvSpPr/>
          <p:nvPr/>
        </p:nvSpPr>
        <p:spPr>
          <a:xfrm>
            <a:off x="7065228" y="2913578"/>
            <a:ext cx="499943" cy="499943"/>
          </a:xfrm>
          <a:prstGeom prst="roundRect">
            <a:avLst>
              <a:gd name="adj" fmla="val 20000"/>
            </a:avLst>
          </a:prstGeom>
          <a:solidFill>
            <a:srgbClr val="FCE2CF"/>
          </a:solidFill>
          <a:ln w="13811">
            <a:solidFill>
              <a:srgbClr val="F9C59F"/>
            </a:solidFill>
            <a:prstDash val="solid"/>
          </a:ln>
        </p:spPr>
        <p:txBody>
          <a:bodyPr/>
          <a:lstStyle/>
          <a:p>
            <a:endParaRPr lang="en-GB"/>
          </a:p>
        </p:txBody>
      </p:sp>
      <p:sp>
        <p:nvSpPr>
          <p:cNvPr id="8" name="Text 6"/>
          <p:cNvSpPr/>
          <p:nvPr/>
        </p:nvSpPr>
        <p:spPr>
          <a:xfrm>
            <a:off x="7248823" y="2955250"/>
            <a:ext cx="132755" cy="416481"/>
          </a:xfrm>
          <a:prstGeom prst="rect">
            <a:avLst/>
          </a:prstGeom>
          <a:noFill/>
          <a:ln/>
        </p:spPr>
        <p:txBody>
          <a:bodyPr wrap="none" rtlCol="0" anchor="t"/>
          <a:lstStyle/>
          <a:p>
            <a:pPr marL="0" indent="0" algn="ctr">
              <a:lnSpc>
                <a:spcPts val="3281"/>
              </a:lnSpc>
              <a:buNone/>
            </a:pPr>
            <a:r>
              <a:rPr lang="en-US" sz="2624" kern="0" spc="-35" dirty="0">
                <a:solidFill>
                  <a:srgbClr val="2B2E3C"/>
                </a:solidFill>
                <a:latin typeface="Bitter" pitchFamily="34" charset="0"/>
                <a:ea typeface="Bitter" pitchFamily="34" charset="-122"/>
                <a:cs typeface="Bitter" pitchFamily="34" charset="-120"/>
              </a:rPr>
              <a:t>1</a:t>
            </a:r>
            <a:endParaRPr lang="en-US" sz="2624" dirty="0"/>
          </a:p>
        </p:txBody>
      </p:sp>
      <p:sp>
        <p:nvSpPr>
          <p:cNvPr id="9" name="Text 7"/>
          <p:cNvSpPr/>
          <p:nvPr/>
        </p:nvSpPr>
        <p:spPr>
          <a:xfrm>
            <a:off x="8537258" y="2962156"/>
            <a:ext cx="2978348" cy="347186"/>
          </a:xfrm>
          <a:prstGeom prst="rect">
            <a:avLst/>
          </a:prstGeom>
          <a:noFill/>
          <a:ln/>
        </p:spPr>
        <p:txBody>
          <a:bodyPr wrap="none" rtlCol="0" anchor="t"/>
          <a:lstStyle/>
          <a:p>
            <a:pPr marL="0" indent="0" algn="l">
              <a:lnSpc>
                <a:spcPts val="2734"/>
              </a:lnSpc>
              <a:buNone/>
            </a:pPr>
            <a:r>
              <a:rPr lang="en-US" sz="2187" kern="0" spc="-66" dirty="0">
                <a:solidFill>
                  <a:srgbClr val="2B2E3C"/>
                </a:solidFill>
                <a:latin typeface="Bitter" pitchFamily="34" charset="0"/>
                <a:ea typeface="Bitter" pitchFamily="34" charset="-122"/>
                <a:cs typeface="Bitter" pitchFamily="34" charset="-120"/>
              </a:rPr>
              <a:t>Track Spending Patterns</a:t>
            </a:r>
            <a:endParaRPr lang="en-US" sz="2187" dirty="0"/>
          </a:p>
        </p:txBody>
      </p:sp>
      <p:sp>
        <p:nvSpPr>
          <p:cNvPr id="10" name="Text 8"/>
          <p:cNvSpPr/>
          <p:nvPr/>
        </p:nvSpPr>
        <p:spPr>
          <a:xfrm>
            <a:off x="8537258" y="3531513"/>
            <a:ext cx="4055150" cy="710803"/>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Identify areas where you can reduce expenses and save more effectively.</a:t>
            </a:r>
            <a:endParaRPr lang="en-US" sz="1750" dirty="0"/>
          </a:p>
        </p:txBody>
      </p:sp>
      <p:sp>
        <p:nvSpPr>
          <p:cNvPr id="11" name="Shape 9"/>
          <p:cNvSpPr/>
          <p:nvPr/>
        </p:nvSpPr>
        <p:spPr>
          <a:xfrm>
            <a:off x="6287631" y="4252139"/>
            <a:ext cx="777597" cy="44410"/>
          </a:xfrm>
          <a:prstGeom prst="rect">
            <a:avLst/>
          </a:prstGeom>
          <a:solidFill>
            <a:srgbClr val="F9C59F"/>
          </a:solidFill>
          <a:ln/>
        </p:spPr>
        <p:txBody>
          <a:bodyPr/>
          <a:lstStyle/>
          <a:p>
            <a:endParaRPr lang="en-GB"/>
          </a:p>
        </p:txBody>
      </p:sp>
      <p:sp>
        <p:nvSpPr>
          <p:cNvPr id="12" name="Shape 10"/>
          <p:cNvSpPr/>
          <p:nvPr/>
        </p:nvSpPr>
        <p:spPr>
          <a:xfrm>
            <a:off x="7065228" y="4024432"/>
            <a:ext cx="499943" cy="499943"/>
          </a:xfrm>
          <a:prstGeom prst="roundRect">
            <a:avLst>
              <a:gd name="adj" fmla="val 20000"/>
            </a:avLst>
          </a:prstGeom>
          <a:solidFill>
            <a:srgbClr val="FCE2CF"/>
          </a:solidFill>
          <a:ln w="13811">
            <a:solidFill>
              <a:srgbClr val="F9C59F"/>
            </a:solidFill>
            <a:prstDash val="solid"/>
          </a:ln>
        </p:spPr>
        <p:txBody>
          <a:bodyPr/>
          <a:lstStyle/>
          <a:p>
            <a:endParaRPr lang="en-GB"/>
          </a:p>
        </p:txBody>
      </p:sp>
      <p:sp>
        <p:nvSpPr>
          <p:cNvPr id="13" name="Text 11"/>
          <p:cNvSpPr/>
          <p:nvPr/>
        </p:nvSpPr>
        <p:spPr>
          <a:xfrm>
            <a:off x="7225963" y="4066103"/>
            <a:ext cx="178475" cy="416481"/>
          </a:xfrm>
          <a:prstGeom prst="rect">
            <a:avLst/>
          </a:prstGeom>
          <a:noFill/>
          <a:ln/>
        </p:spPr>
        <p:txBody>
          <a:bodyPr wrap="none" rtlCol="0" anchor="t"/>
          <a:lstStyle/>
          <a:p>
            <a:pPr marL="0" indent="0" algn="ctr">
              <a:lnSpc>
                <a:spcPts val="3281"/>
              </a:lnSpc>
              <a:buNone/>
            </a:pPr>
            <a:r>
              <a:rPr lang="en-US" sz="2624" kern="0" spc="-35" dirty="0">
                <a:solidFill>
                  <a:srgbClr val="2B2E3C"/>
                </a:solidFill>
                <a:latin typeface="Bitter" pitchFamily="34" charset="0"/>
                <a:ea typeface="Bitter" pitchFamily="34" charset="-122"/>
                <a:cs typeface="Bitter" pitchFamily="34" charset="-120"/>
              </a:rPr>
              <a:t>2</a:t>
            </a:r>
            <a:endParaRPr lang="en-US" sz="2624" dirty="0"/>
          </a:p>
        </p:txBody>
      </p:sp>
      <p:sp>
        <p:nvSpPr>
          <p:cNvPr id="14" name="Text 12"/>
          <p:cNvSpPr/>
          <p:nvPr/>
        </p:nvSpPr>
        <p:spPr>
          <a:xfrm>
            <a:off x="3782497" y="4073009"/>
            <a:ext cx="2310646" cy="347186"/>
          </a:xfrm>
          <a:prstGeom prst="rect">
            <a:avLst/>
          </a:prstGeom>
          <a:noFill/>
          <a:ln/>
        </p:spPr>
        <p:txBody>
          <a:bodyPr wrap="none" rtlCol="0" anchor="t"/>
          <a:lstStyle/>
          <a:p>
            <a:pPr marL="0" indent="0" algn="r">
              <a:lnSpc>
                <a:spcPts val="2734"/>
              </a:lnSpc>
              <a:buNone/>
            </a:pPr>
            <a:r>
              <a:rPr lang="en-US" sz="2187" kern="0" spc="-66" dirty="0">
                <a:solidFill>
                  <a:srgbClr val="2B2E3C"/>
                </a:solidFill>
                <a:latin typeface="Bitter" pitchFamily="34" charset="0"/>
                <a:ea typeface="Bitter" pitchFamily="34" charset="-122"/>
                <a:cs typeface="Bitter" pitchFamily="34" charset="-120"/>
              </a:rPr>
              <a:t>Set Financial Goals</a:t>
            </a:r>
            <a:endParaRPr lang="en-US" sz="2187" dirty="0"/>
          </a:p>
        </p:txBody>
      </p:sp>
      <p:sp>
        <p:nvSpPr>
          <p:cNvPr id="15" name="Text 13"/>
          <p:cNvSpPr/>
          <p:nvPr/>
        </p:nvSpPr>
        <p:spPr>
          <a:xfrm>
            <a:off x="2037993" y="4642366"/>
            <a:ext cx="4055150" cy="710803"/>
          </a:xfrm>
          <a:prstGeom prst="rect">
            <a:avLst/>
          </a:prstGeom>
          <a:noFill/>
          <a:ln/>
        </p:spPr>
        <p:txBody>
          <a:bodyPr wrap="square" rtlCol="0" anchor="t"/>
          <a:lstStyle/>
          <a:p>
            <a:pPr marL="0" indent="0" algn="r">
              <a:lnSpc>
                <a:spcPts val="2799"/>
              </a:lnSpc>
              <a:buNone/>
            </a:pPr>
            <a:r>
              <a:rPr lang="en-US" sz="1750" kern="0" spc="-35" dirty="0">
                <a:solidFill>
                  <a:srgbClr val="2B2E3C"/>
                </a:solidFill>
                <a:latin typeface="Open Sans" pitchFamily="34" charset="0"/>
                <a:ea typeface="Open Sans" pitchFamily="34" charset="-122"/>
                <a:cs typeface="Open Sans" pitchFamily="34" charset="-120"/>
              </a:rPr>
              <a:t>Establish realistic targets and track your progress towards achieving them.</a:t>
            </a:r>
            <a:endParaRPr lang="en-US" sz="1750" dirty="0"/>
          </a:p>
        </p:txBody>
      </p:sp>
      <p:sp>
        <p:nvSpPr>
          <p:cNvPr id="16" name="Shape 14"/>
          <p:cNvSpPr/>
          <p:nvPr/>
        </p:nvSpPr>
        <p:spPr>
          <a:xfrm>
            <a:off x="7565172" y="5251906"/>
            <a:ext cx="777597" cy="44410"/>
          </a:xfrm>
          <a:prstGeom prst="rect">
            <a:avLst/>
          </a:prstGeom>
          <a:solidFill>
            <a:srgbClr val="F9C59F"/>
          </a:solidFill>
          <a:ln/>
        </p:spPr>
        <p:txBody>
          <a:bodyPr/>
          <a:lstStyle/>
          <a:p>
            <a:endParaRPr lang="en-GB"/>
          </a:p>
        </p:txBody>
      </p:sp>
      <p:sp>
        <p:nvSpPr>
          <p:cNvPr id="17" name="Shape 15"/>
          <p:cNvSpPr/>
          <p:nvPr/>
        </p:nvSpPr>
        <p:spPr>
          <a:xfrm>
            <a:off x="7065228" y="5024199"/>
            <a:ext cx="499943" cy="499943"/>
          </a:xfrm>
          <a:prstGeom prst="roundRect">
            <a:avLst>
              <a:gd name="adj" fmla="val 20000"/>
            </a:avLst>
          </a:prstGeom>
          <a:solidFill>
            <a:srgbClr val="FCE2CF"/>
          </a:solidFill>
          <a:ln w="13811">
            <a:solidFill>
              <a:srgbClr val="F9C59F"/>
            </a:solidFill>
            <a:prstDash val="solid"/>
          </a:ln>
        </p:spPr>
        <p:txBody>
          <a:bodyPr/>
          <a:lstStyle/>
          <a:p>
            <a:endParaRPr lang="en-GB"/>
          </a:p>
        </p:txBody>
      </p:sp>
      <p:sp>
        <p:nvSpPr>
          <p:cNvPr id="18" name="Text 16"/>
          <p:cNvSpPr/>
          <p:nvPr/>
        </p:nvSpPr>
        <p:spPr>
          <a:xfrm>
            <a:off x="7222153" y="5065871"/>
            <a:ext cx="186095" cy="416481"/>
          </a:xfrm>
          <a:prstGeom prst="rect">
            <a:avLst/>
          </a:prstGeom>
          <a:noFill/>
          <a:ln/>
        </p:spPr>
        <p:txBody>
          <a:bodyPr wrap="none" rtlCol="0" anchor="t"/>
          <a:lstStyle/>
          <a:p>
            <a:pPr marL="0" indent="0" algn="ctr">
              <a:lnSpc>
                <a:spcPts val="3281"/>
              </a:lnSpc>
              <a:buNone/>
            </a:pPr>
            <a:r>
              <a:rPr lang="en-US" sz="2624" kern="0" spc="-35" dirty="0">
                <a:solidFill>
                  <a:srgbClr val="2B2E3C"/>
                </a:solidFill>
                <a:latin typeface="Bitter" pitchFamily="34" charset="0"/>
                <a:ea typeface="Bitter" pitchFamily="34" charset="-122"/>
                <a:cs typeface="Bitter" pitchFamily="34" charset="-120"/>
              </a:rPr>
              <a:t>3</a:t>
            </a:r>
            <a:endParaRPr lang="en-US" sz="2624" dirty="0"/>
          </a:p>
        </p:txBody>
      </p:sp>
      <p:sp>
        <p:nvSpPr>
          <p:cNvPr id="19" name="Text 17"/>
          <p:cNvSpPr/>
          <p:nvPr/>
        </p:nvSpPr>
        <p:spPr>
          <a:xfrm>
            <a:off x="8537258" y="5072777"/>
            <a:ext cx="3576757" cy="347186"/>
          </a:xfrm>
          <a:prstGeom prst="rect">
            <a:avLst/>
          </a:prstGeom>
          <a:noFill/>
          <a:ln/>
        </p:spPr>
        <p:txBody>
          <a:bodyPr wrap="none" rtlCol="0" anchor="t"/>
          <a:lstStyle/>
          <a:p>
            <a:pPr marL="0" indent="0" algn="l">
              <a:lnSpc>
                <a:spcPts val="2734"/>
              </a:lnSpc>
              <a:buNone/>
            </a:pPr>
            <a:r>
              <a:rPr lang="en-US" sz="2187" kern="0" spc="-66" dirty="0">
                <a:solidFill>
                  <a:srgbClr val="2B2E3C"/>
                </a:solidFill>
                <a:latin typeface="Bitter" pitchFamily="34" charset="0"/>
                <a:ea typeface="Bitter" pitchFamily="34" charset="-122"/>
                <a:cs typeface="Bitter" pitchFamily="34" charset="-120"/>
              </a:rPr>
              <a:t>Informed Financial Decisions</a:t>
            </a:r>
            <a:endParaRPr lang="en-US" sz="2187" dirty="0"/>
          </a:p>
        </p:txBody>
      </p:sp>
      <p:sp>
        <p:nvSpPr>
          <p:cNvPr id="20" name="Text 18"/>
          <p:cNvSpPr/>
          <p:nvPr/>
        </p:nvSpPr>
        <p:spPr>
          <a:xfrm>
            <a:off x="8537258" y="5642134"/>
            <a:ext cx="4055150" cy="710803"/>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Make educated choices based on insights from your financial data.</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GB"/>
          </a:p>
        </p:txBody>
      </p:sp>
      <p:sp>
        <p:nvSpPr>
          <p:cNvPr id="3" name="Shape 1"/>
          <p:cNvSpPr/>
          <p:nvPr/>
        </p:nvSpPr>
        <p:spPr>
          <a:xfrm>
            <a:off x="0" y="0"/>
            <a:ext cx="14630400" cy="8229600"/>
          </a:xfrm>
          <a:prstGeom prst="rect">
            <a:avLst/>
          </a:prstGeom>
          <a:solidFill>
            <a:srgbClr val="FFF8F0"/>
          </a:solidFill>
          <a:ln w="13811">
            <a:solidFill>
              <a:srgbClr val="E5E0DF"/>
            </a:solidFill>
            <a:prstDash val="solid"/>
          </a:ln>
        </p:spPr>
        <p:txBody>
          <a:bodyPr/>
          <a:lstStyle/>
          <a:p>
            <a:endParaRPr lang="en-GB"/>
          </a:p>
        </p:txBody>
      </p:sp>
      <p:sp>
        <p:nvSpPr>
          <p:cNvPr id="4" name="Text 2"/>
          <p:cNvSpPr/>
          <p:nvPr/>
        </p:nvSpPr>
        <p:spPr>
          <a:xfrm>
            <a:off x="2037993" y="2602706"/>
            <a:ext cx="5503664"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Conclusion: Summary </a:t>
            </a:r>
            <a:endParaRPr lang="en-US" sz="4374" dirty="0"/>
          </a:p>
        </p:txBody>
      </p:sp>
      <p:sp>
        <p:nvSpPr>
          <p:cNvPr id="5" name="Shape 3"/>
          <p:cNvSpPr/>
          <p:nvPr/>
        </p:nvSpPr>
        <p:spPr>
          <a:xfrm>
            <a:off x="2037993" y="3915013"/>
            <a:ext cx="499943" cy="499943"/>
          </a:xfrm>
          <a:prstGeom prst="roundRect">
            <a:avLst>
              <a:gd name="adj" fmla="val 20000"/>
            </a:avLst>
          </a:prstGeom>
          <a:solidFill>
            <a:srgbClr val="FCE2CF"/>
          </a:solidFill>
          <a:ln w="13811">
            <a:solidFill>
              <a:srgbClr val="F9C59F"/>
            </a:solidFill>
            <a:prstDash val="solid"/>
          </a:ln>
        </p:spPr>
        <p:txBody>
          <a:bodyPr/>
          <a:lstStyle/>
          <a:p>
            <a:endParaRPr lang="en-GB"/>
          </a:p>
        </p:txBody>
      </p:sp>
      <p:sp>
        <p:nvSpPr>
          <p:cNvPr id="6" name="Text 4"/>
          <p:cNvSpPr/>
          <p:nvPr/>
        </p:nvSpPr>
        <p:spPr>
          <a:xfrm>
            <a:off x="2221587" y="3956685"/>
            <a:ext cx="132755" cy="416481"/>
          </a:xfrm>
          <a:prstGeom prst="rect">
            <a:avLst/>
          </a:prstGeom>
          <a:noFill/>
          <a:ln/>
        </p:spPr>
        <p:txBody>
          <a:bodyPr wrap="none" rtlCol="0" anchor="t"/>
          <a:lstStyle/>
          <a:p>
            <a:pPr marL="0" indent="0" algn="ctr">
              <a:lnSpc>
                <a:spcPts val="3281"/>
              </a:lnSpc>
              <a:buNone/>
            </a:pPr>
            <a:r>
              <a:rPr lang="en-US" sz="2624" kern="0" spc="-35" dirty="0">
                <a:solidFill>
                  <a:srgbClr val="2B2E3C"/>
                </a:solidFill>
                <a:latin typeface="Bitter" pitchFamily="34" charset="0"/>
                <a:ea typeface="Bitter" pitchFamily="34" charset="-122"/>
                <a:cs typeface="Bitter" pitchFamily="34" charset="-120"/>
              </a:rPr>
              <a:t>1</a:t>
            </a:r>
            <a:endParaRPr lang="en-US" sz="2624" dirty="0"/>
          </a:p>
        </p:txBody>
      </p:sp>
      <p:sp>
        <p:nvSpPr>
          <p:cNvPr id="7" name="Text 5"/>
          <p:cNvSpPr/>
          <p:nvPr/>
        </p:nvSpPr>
        <p:spPr>
          <a:xfrm>
            <a:off x="2760107" y="3991332"/>
            <a:ext cx="3919657"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Become Financially Empowered</a:t>
            </a:r>
            <a:endParaRPr lang="en-US" sz="2187" dirty="0"/>
          </a:p>
        </p:txBody>
      </p:sp>
      <p:sp>
        <p:nvSpPr>
          <p:cNvPr id="8" name="Text 6"/>
          <p:cNvSpPr/>
          <p:nvPr/>
        </p:nvSpPr>
        <p:spPr>
          <a:xfrm>
            <a:off x="2760107" y="4560689"/>
            <a:ext cx="4444008" cy="1066205"/>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Take control of your finances and achieve your financial goals with the Personal Finance Tracker.</a:t>
            </a:r>
            <a:endParaRPr lang="en-US" sz="1750" dirty="0"/>
          </a:p>
        </p:txBody>
      </p:sp>
      <p:sp>
        <p:nvSpPr>
          <p:cNvPr id="9" name="Shape 7"/>
          <p:cNvSpPr/>
          <p:nvPr/>
        </p:nvSpPr>
        <p:spPr>
          <a:xfrm>
            <a:off x="7426285" y="3915013"/>
            <a:ext cx="499943" cy="499943"/>
          </a:xfrm>
          <a:prstGeom prst="roundRect">
            <a:avLst>
              <a:gd name="adj" fmla="val 20000"/>
            </a:avLst>
          </a:prstGeom>
          <a:solidFill>
            <a:srgbClr val="FCE2CF"/>
          </a:solidFill>
          <a:ln w="13811">
            <a:solidFill>
              <a:srgbClr val="F9C59F"/>
            </a:solidFill>
            <a:prstDash val="solid"/>
          </a:ln>
        </p:spPr>
        <p:txBody>
          <a:bodyPr/>
          <a:lstStyle/>
          <a:p>
            <a:endParaRPr lang="en-GB"/>
          </a:p>
        </p:txBody>
      </p:sp>
      <p:sp>
        <p:nvSpPr>
          <p:cNvPr id="10" name="Text 8"/>
          <p:cNvSpPr/>
          <p:nvPr/>
        </p:nvSpPr>
        <p:spPr>
          <a:xfrm>
            <a:off x="7587020" y="3956685"/>
            <a:ext cx="178475" cy="416481"/>
          </a:xfrm>
          <a:prstGeom prst="rect">
            <a:avLst/>
          </a:prstGeom>
          <a:noFill/>
          <a:ln/>
        </p:spPr>
        <p:txBody>
          <a:bodyPr wrap="none" rtlCol="0" anchor="t"/>
          <a:lstStyle/>
          <a:p>
            <a:pPr marL="0" indent="0" algn="ctr">
              <a:lnSpc>
                <a:spcPts val="3281"/>
              </a:lnSpc>
              <a:buNone/>
            </a:pPr>
            <a:r>
              <a:rPr lang="en-US" sz="2624" kern="0" spc="-35" dirty="0">
                <a:solidFill>
                  <a:srgbClr val="2B2E3C"/>
                </a:solidFill>
                <a:latin typeface="Bitter" pitchFamily="34" charset="0"/>
                <a:ea typeface="Bitter" pitchFamily="34" charset="-122"/>
                <a:cs typeface="Bitter" pitchFamily="34" charset="-120"/>
              </a:rPr>
              <a:t>2</a:t>
            </a:r>
            <a:endParaRPr lang="en-US" sz="2624" dirty="0"/>
          </a:p>
        </p:txBody>
      </p:sp>
      <p:sp>
        <p:nvSpPr>
          <p:cNvPr id="11" name="Text 9"/>
          <p:cNvSpPr/>
          <p:nvPr/>
        </p:nvSpPr>
        <p:spPr>
          <a:xfrm>
            <a:off x="8148399" y="3991332"/>
            <a:ext cx="2221944"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Get Started Today</a:t>
            </a:r>
            <a:endParaRPr lang="en-US" sz="2187" dirty="0"/>
          </a:p>
        </p:txBody>
      </p:sp>
      <p:sp>
        <p:nvSpPr>
          <p:cNvPr id="12" name="Text 10"/>
          <p:cNvSpPr/>
          <p:nvPr/>
        </p:nvSpPr>
        <p:spPr>
          <a:xfrm>
            <a:off x="8148399" y="4560689"/>
            <a:ext cx="4444008" cy="710803"/>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Download the app now and embark on your journey towards financial freedom.</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237</Words>
  <Application>Microsoft Office PowerPoint</Application>
  <PresentationFormat>Custom</PresentationFormat>
  <Paragraphs>39</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Bitter</vt:lpstr>
      <vt:lpstr>Calibri</vt:lpstr>
      <vt:lpstr>Open Sans</vt:lpstr>
      <vt:lpstr>Office Theme</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رنا الحبابي ID 441200908</cp:lastModifiedBy>
  <cp:revision>3</cp:revision>
  <dcterms:created xsi:type="dcterms:W3CDTF">2023-10-28T21:31:14Z</dcterms:created>
  <dcterms:modified xsi:type="dcterms:W3CDTF">2023-10-28T21:35:41Z</dcterms:modified>
</cp:coreProperties>
</file>