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56" r:id="rId2"/>
    <p:sldId id="265" r:id="rId3"/>
    <p:sldId id="259" r:id="rId4"/>
    <p:sldId id="257" r:id="rId5"/>
    <p:sldId id="299" r:id="rId6"/>
    <p:sldId id="296" r:id="rId7"/>
    <p:sldId id="298" r:id="rId8"/>
    <p:sldId id="297" r:id="rId9"/>
    <p:sldId id="300" r:id="rId10"/>
    <p:sldId id="301" r:id="rId11"/>
    <p:sldId id="302" r:id="rId12"/>
    <p:sldId id="303" r:id="rId13"/>
    <p:sldId id="304" r:id="rId14"/>
  </p:sldIdLst>
  <p:sldSz cx="9144000" cy="5143500" type="screen16x9"/>
  <p:notesSz cx="6858000" cy="9144000"/>
  <p:embeddedFontLst>
    <p:embeddedFont>
      <p:font typeface="Roboto Slab" panose="020B0604020202020204" charset="0"/>
      <p:regular r:id="rId16"/>
      <p:bold r:id="rId17"/>
    </p:embeddedFont>
    <p:embeddedFont>
      <p:font typeface="Source Sans Pro" panose="020B0503030403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99CCFF"/>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202B18-0C89-45B4-B79C-DD7B0C6BC571}">
  <a:tblStyle styleId="{B4202B18-0C89-45B4-B79C-DD7B0C6BC57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0CDE7B8-B577-4C72-BC2F-A906A725A82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36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725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1982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347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3003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ALU Design and Verfication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UVM </a:t>
            </a:r>
            <a:r>
              <a:rPr lang="en-US" dirty="0"/>
              <a:t>Methodology</a:t>
            </a:r>
            <a:endParaRPr dirty="0"/>
          </a:p>
        </p:txBody>
      </p:sp>
      <p:sp>
        <p:nvSpPr>
          <p:cNvPr id="76" name="Google Shape;76;p13"/>
          <p:cNvSpPr txBox="1"/>
          <p:nvPr/>
        </p:nvSpPr>
        <p:spPr>
          <a:xfrm>
            <a:off x="786150" y="1137674"/>
            <a:ext cx="3179400" cy="2302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chemeClr val="tx1"/>
                </a:solidFill>
                <a:latin typeface="Source Sans Pro"/>
                <a:ea typeface="Source Sans Pro"/>
                <a:cs typeface="Source Sans Pro"/>
                <a:sym typeface="Source Sans Pro"/>
              </a:rPr>
              <a:t>Testbench</a:t>
            </a:r>
          </a:p>
          <a:p>
            <a:pPr marL="0" lvl="0" indent="0" algn="l" rtl="0">
              <a:spcBef>
                <a:spcPts val="600"/>
              </a:spcBef>
              <a:spcAft>
                <a:spcPts val="0"/>
              </a:spcAft>
              <a:buNone/>
            </a:pPr>
            <a:r>
              <a:rPr lang="en-US" b="1" dirty="0">
                <a:solidFill>
                  <a:schemeClr val="tx1"/>
                </a:solidFill>
                <a:latin typeface="Source Sans Pro"/>
                <a:ea typeface="Source Sans Pro"/>
                <a:cs typeface="Source Sans Pro"/>
                <a:sym typeface="Source Sans Pro"/>
              </a:rPr>
              <a:t>Test</a:t>
            </a:r>
          </a:p>
          <a:p>
            <a:pPr marL="0" lvl="0" indent="0" algn="l" rtl="0">
              <a:spcBef>
                <a:spcPts val="600"/>
              </a:spcBef>
              <a:spcAft>
                <a:spcPts val="0"/>
              </a:spcAft>
              <a:buNone/>
            </a:pPr>
            <a:r>
              <a:rPr lang="en-US" b="1" dirty="0">
                <a:solidFill>
                  <a:schemeClr val="tx1"/>
                </a:solidFill>
                <a:latin typeface="Source Sans Pro"/>
                <a:ea typeface="Source Sans Pro"/>
                <a:cs typeface="Source Sans Pro"/>
                <a:sym typeface="Source Sans Pro"/>
              </a:rPr>
              <a:t>Environment</a:t>
            </a:r>
          </a:p>
          <a:p>
            <a:pPr marL="0" lvl="0" indent="0" algn="l" rtl="0">
              <a:spcBef>
                <a:spcPts val="600"/>
              </a:spcBef>
              <a:spcAft>
                <a:spcPts val="0"/>
              </a:spcAft>
              <a:buNone/>
            </a:pPr>
            <a:r>
              <a:rPr lang="en-US" b="1" dirty="0">
                <a:solidFill>
                  <a:schemeClr val="tx1"/>
                </a:solidFill>
                <a:latin typeface="Source Sans Pro"/>
                <a:ea typeface="Source Sans Pro"/>
                <a:cs typeface="Source Sans Pro"/>
                <a:sym typeface="Source Sans Pro"/>
              </a:rPr>
              <a:t>Coverage collector</a:t>
            </a:r>
          </a:p>
          <a:p>
            <a:pPr marL="0" lvl="0" indent="0" algn="l" rtl="0">
              <a:spcBef>
                <a:spcPts val="600"/>
              </a:spcBef>
              <a:spcAft>
                <a:spcPts val="0"/>
              </a:spcAft>
              <a:buNone/>
            </a:pPr>
            <a:r>
              <a:rPr lang="en-US" b="1" dirty="0">
                <a:solidFill>
                  <a:schemeClr val="tx1"/>
                </a:solidFill>
                <a:latin typeface="Source Sans Pro"/>
                <a:ea typeface="Source Sans Pro"/>
                <a:cs typeface="Source Sans Pro"/>
                <a:sym typeface="Source Sans Pro"/>
              </a:rPr>
              <a:t>Scoreboard</a:t>
            </a:r>
          </a:p>
          <a:p>
            <a:pPr marL="0" lvl="0" indent="0" algn="l" rtl="0">
              <a:spcBef>
                <a:spcPts val="600"/>
              </a:spcBef>
              <a:spcAft>
                <a:spcPts val="0"/>
              </a:spcAft>
              <a:buNone/>
            </a:pPr>
            <a:r>
              <a:rPr lang="en-US" b="1" dirty="0">
                <a:solidFill>
                  <a:schemeClr val="tx1"/>
                </a:solidFill>
                <a:latin typeface="Source Sans Pro"/>
                <a:ea typeface="Source Sans Pro"/>
                <a:cs typeface="Source Sans Pro"/>
                <a:sym typeface="Source Sans Pro"/>
              </a:rPr>
              <a:t>Agent</a:t>
            </a:r>
          </a:p>
          <a:p>
            <a:pPr lvl="2">
              <a:spcBef>
                <a:spcPts val="600"/>
              </a:spcBef>
            </a:pPr>
            <a:r>
              <a:rPr lang="en-US" b="1" dirty="0">
                <a:solidFill>
                  <a:schemeClr val="tx1"/>
                </a:solidFill>
                <a:latin typeface="Source Sans Pro"/>
                <a:ea typeface="Source Sans Pro"/>
                <a:cs typeface="Source Sans Pro"/>
                <a:sym typeface="Source Sans Pro"/>
              </a:rPr>
              <a:t>Monitor</a:t>
            </a:r>
          </a:p>
          <a:p>
            <a:pPr lvl="2">
              <a:spcBef>
                <a:spcPts val="600"/>
              </a:spcBef>
            </a:pPr>
            <a:r>
              <a:rPr lang="en-US" b="1" dirty="0">
                <a:solidFill>
                  <a:schemeClr val="tx1"/>
                </a:solidFill>
                <a:latin typeface="Source Sans Pro"/>
                <a:ea typeface="Source Sans Pro"/>
                <a:cs typeface="Source Sans Pro"/>
                <a:sym typeface="Source Sans Pro"/>
              </a:rPr>
              <a:t>Driver</a:t>
            </a:r>
          </a:p>
          <a:p>
            <a:pPr lvl="2">
              <a:spcBef>
                <a:spcPts val="600"/>
              </a:spcBef>
            </a:pPr>
            <a:r>
              <a:rPr lang="en-US" b="1" dirty="0">
                <a:solidFill>
                  <a:schemeClr val="tx1"/>
                </a:solidFill>
                <a:latin typeface="Source Sans Pro"/>
                <a:ea typeface="Source Sans Pro"/>
                <a:cs typeface="Source Sans Pro"/>
                <a:sym typeface="Source Sans Pro"/>
              </a:rPr>
              <a:t>Sequencer</a:t>
            </a:r>
            <a:endParaRPr lang="en-US" dirty="0">
              <a:solidFill>
                <a:schemeClr val="tx1"/>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8" name="Picture 7">
            <a:extLst>
              <a:ext uri="{FF2B5EF4-FFF2-40B4-BE49-F238E27FC236}">
                <a16:creationId xmlns:a16="http://schemas.microsoft.com/office/drawing/2014/main" id="{20252A8F-9C37-412A-BBA8-E8ACBFB0AF0A}"/>
              </a:ext>
            </a:extLst>
          </p:cNvPr>
          <p:cNvPicPr>
            <a:picLocks noChangeAspect="1"/>
          </p:cNvPicPr>
          <p:nvPr/>
        </p:nvPicPr>
        <p:blipFill>
          <a:blip r:embed="rId3"/>
          <a:stretch>
            <a:fillRect/>
          </a:stretch>
        </p:blipFill>
        <p:spPr>
          <a:xfrm>
            <a:off x="3332867" y="769545"/>
            <a:ext cx="5203738" cy="4373906"/>
          </a:xfrm>
          <a:prstGeom prst="rect">
            <a:avLst/>
          </a:prstGeom>
        </p:spPr>
      </p:pic>
    </p:spTree>
    <p:extLst>
      <p:ext uri="{BB962C8B-B14F-4D97-AF65-F5344CB8AC3E}">
        <p14:creationId xmlns:p14="http://schemas.microsoft.com/office/powerpoint/2010/main" val="4288805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42799-BE6B-47A3-88EF-3BBFEBB50200}"/>
              </a:ext>
            </a:extLst>
          </p:cNvPr>
          <p:cNvSpPr>
            <a:spLocks noGrp="1"/>
          </p:cNvSpPr>
          <p:nvPr>
            <p:ph type="title"/>
          </p:nvPr>
        </p:nvSpPr>
        <p:spPr/>
        <p:txBody>
          <a:bodyPr/>
          <a:lstStyle/>
          <a:p>
            <a:r>
              <a:rPr lang="en-US" dirty="0"/>
              <a:t>Traceability matrix</a:t>
            </a:r>
          </a:p>
        </p:txBody>
      </p:sp>
      <p:sp>
        <p:nvSpPr>
          <p:cNvPr id="5" name="Slide Number Placeholder 4">
            <a:extLst>
              <a:ext uri="{FF2B5EF4-FFF2-40B4-BE49-F238E27FC236}">
                <a16:creationId xmlns:a16="http://schemas.microsoft.com/office/drawing/2014/main" id="{A572C1FC-5FEF-407D-A1F5-5587847475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graphicFrame>
        <p:nvGraphicFramePr>
          <p:cNvPr id="6" name="Table 6">
            <a:extLst>
              <a:ext uri="{FF2B5EF4-FFF2-40B4-BE49-F238E27FC236}">
                <a16:creationId xmlns:a16="http://schemas.microsoft.com/office/drawing/2014/main" id="{14CF767B-25C1-45B0-9FB8-B9F3B458DD09}"/>
              </a:ext>
            </a:extLst>
          </p:cNvPr>
          <p:cNvGraphicFramePr>
            <a:graphicFrameLocks noGrp="1"/>
          </p:cNvGraphicFramePr>
          <p:nvPr>
            <p:extLst>
              <p:ext uri="{D42A27DB-BD31-4B8C-83A1-F6EECF244321}">
                <p14:modId xmlns:p14="http://schemas.microsoft.com/office/powerpoint/2010/main" val="943030391"/>
              </p:ext>
            </p:extLst>
          </p:nvPr>
        </p:nvGraphicFramePr>
        <p:xfrm>
          <a:off x="325927" y="923454"/>
          <a:ext cx="8374455" cy="4113457"/>
        </p:xfrm>
        <a:graphic>
          <a:graphicData uri="http://schemas.openxmlformats.org/drawingml/2006/table">
            <a:tbl>
              <a:tblPr firstRow="1" bandRow="1">
                <a:tableStyleId>{B4202B18-0C89-45B4-B79C-DD7B0C6BC571}</a:tableStyleId>
              </a:tblPr>
              <a:tblGrid>
                <a:gridCol w="669511">
                  <a:extLst>
                    <a:ext uri="{9D8B030D-6E8A-4147-A177-3AD203B41FA5}">
                      <a16:colId xmlns:a16="http://schemas.microsoft.com/office/drawing/2014/main" val="1880180030"/>
                    </a:ext>
                  </a:extLst>
                </a:gridCol>
                <a:gridCol w="853118">
                  <a:extLst>
                    <a:ext uri="{9D8B030D-6E8A-4147-A177-3AD203B41FA5}">
                      <a16:colId xmlns:a16="http://schemas.microsoft.com/office/drawing/2014/main" val="2194905951"/>
                    </a:ext>
                  </a:extLst>
                </a:gridCol>
                <a:gridCol w="761314">
                  <a:extLst>
                    <a:ext uri="{9D8B030D-6E8A-4147-A177-3AD203B41FA5}">
                      <a16:colId xmlns:a16="http://schemas.microsoft.com/office/drawing/2014/main" val="3460782145"/>
                    </a:ext>
                  </a:extLst>
                </a:gridCol>
                <a:gridCol w="761314">
                  <a:extLst>
                    <a:ext uri="{9D8B030D-6E8A-4147-A177-3AD203B41FA5}">
                      <a16:colId xmlns:a16="http://schemas.microsoft.com/office/drawing/2014/main" val="2310973211"/>
                    </a:ext>
                  </a:extLst>
                </a:gridCol>
                <a:gridCol w="761314">
                  <a:extLst>
                    <a:ext uri="{9D8B030D-6E8A-4147-A177-3AD203B41FA5}">
                      <a16:colId xmlns:a16="http://schemas.microsoft.com/office/drawing/2014/main" val="97731663"/>
                    </a:ext>
                  </a:extLst>
                </a:gridCol>
                <a:gridCol w="761314">
                  <a:extLst>
                    <a:ext uri="{9D8B030D-6E8A-4147-A177-3AD203B41FA5}">
                      <a16:colId xmlns:a16="http://schemas.microsoft.com/office/drawing/2014/main" val="899339004"/>
                    </a:ext>
                  </a:extLst>
                </a:gridCol>
                <a:gridCol w="761314">
                  <a:extLst>
                    <a:ext uri="{9D8B030D-6E8A-4147-A177-3AD203B41FA5}">
                      <a16:colId xmlns:a16="http://schemas.microsoft.com/office/drawing/2014/main" val="3794894293"/>
                    </a:ext>
                  </a:extLst>
                </a:gridCol>
                <a:gridCol w="761314">
                  <a:extLst>
                    <a:ext uri="{9D8B030D-6E8A-4147-A177-3AD203B41FA5}">
                      <a16:colId xmlns:a16="http://schemas.microsoft.com/office/drawing/2014/main" val="2610936484"/>
                    </a:ext>
                  </a:extLst>
                </a:gridCol>
                <a:gridCol w="761314">
                  <a:extLst>
                    <a:ext uri="{9D8B030D-6E8A-4147-A177-3AD203B41FA5}">
                      <a16:colId xmlns:a16="http://schemas.microsoft.com/office/drawing/2014/main" val="1608694479"/>
                    </a:ext>
                  </a:extLst>
                </a:gridCol>
                <a:gridCol w="761314">
                  <a:extLst>
                    <a:ext uri="{9D8B030D-6E8A-4147-A177-3AD203B41FA5}">
                      <a16:colId xmlns:a16="http://schemas.microsoft.com/office/drawing/2014/main" val="1132509959"/>
                    </a:ext>
                  </a:extLst>
                </a:gridCol>
                <a:gridCol w="761314">
                  <a:extLst>
                    <a:ext uri="{9D8B030D-6E8A-4147-A177-3AD203B41FA5}">
                      <a16:colId xmlns:a16="http://schemas.microsoft.com/office/drawing/2014/main" val="2180384064"/>
                    </a:ext>
                  </a:extLst>
                </a:gridCol>
              </a:tblGrid>
              <a:tr h="335584">
                <a:tc>
                  <a:txBody>
                    <a:bodyPr/>
                    <a:lstStyle/>
                    <a:p>
                      <a:endParaRPr lang="en-US" dirty="0"/>
                    </a:p>
                  </a:txBody>
                  <a:tcPr/>
                </a:tc>
                <a:tc>
                  <a:txBody>
                    <a:bodyPr/>
                    <a:lstStyle/>
                    <a:p>
                      <a:r>
                        <a:rPr lang="en-US" dirty="0" err="1"/>
                        <a:t>clk</a:t>
                      </a:r>
                      <a:endParaRPr lang="en-US" dirty="0"/>
                    </a:p>
                  </a:txBody>
                  <a:tcPr/>
                </a:tc>
                <a:tc>
                  <a:txBody>
                    <a:bodyPr/>
                    <a:lstStyle/>
                    <a:p>
                      <a:r>
                        <a:rPr lang="en-US" dirty="0" err="1"/>
                        <a:t>rst_n</a:t>
                      </a:r>
                      <a:endParaRPr lang="en-US" dirty="0"/>
                    </a:p>
                  </a:txBody>
                  <a:tcPr/>
                </a:tc>
                <a:tc>
                  <a:txBody>
                    <a:bodyPr/>
                    <a:lstStyle/>
                    <a:p>
                      <a:r>
                        <a:rPr lang="en-US" dirty="0" err="1"/>
                        <a:t>alu_en</a:t>
                      </a:r>
                      <a:endParaRPr lang="en-US" dirty="0"/>
                    </a:p>
                  </a:txBody>
                  <a:tcPr/>
                </a:tc>
                <a:tc>
                  <a:txBody>
                    <a:bodyPr/>
                    <a:lstStyle/>
                    <a:p>
                      <a:r>
                        <a:rPr lang="en-US" dirty="0" err="1"/>
                        <a:t>a_en</a:t>
                      </a:r>
                      <a:endParaRPr lang="en-US" dirty="0"/>
                    </a:p>
                  </a:txBody>
                  <a:tcPr/>
                </a:tc>
                <a:tc>
                  <a:txBody>
                    <a:bodyPr/>
                    <a:lstStyle/>
                    <a:p>
                      <a:r>
                        <a:rPr lang="en-US" dirty="0" err="1"/>
                        <a:t>b_en</a:t>
                      </a:r>
                      <a:endParaRPr lang="en-US" dirty="0"/>
                    </a:p>
                  </a:txBody>
                  <a:tcPr/>
                </a:tc>
                <a:tc>
                  <a:txBody>
                    <a:bodyPr/>
                    <a:lstStyle/>
                    <a:p>
                      <a:r>
                        <a:rPr lang="en-US" dirty="0" err="1"/>
                        <a:t>a_op</a:t>
                      </a:r>
                      <a:endParaRPr lang="en-US" dirty="0"/>
                    </a:p>
                  </a:txBody>
                  <a:tcPr/>
                </a:tc>
                <a:tc>
                  <a:txBody>
                    <a:bodyPr/>
                    <a:lstStyle/>
                    <a:p>
                      <a:r>
                        <a:rPr lang="en-US" dirty="0" err="1"/>
                        <a:t>b_op</a:t>
                      </a:r>
                      <a:endParaRPr lang="en-US" dirty="0"/>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1954718543"/>
                  </a:ext>
                </a:extLst>
              </a:tr>
              <a:tr h="514081">
                <a:tc>
                  <a:txBody>
                    <a:bodyPr/>
                    <a:lstStyle/>
                    <a:p>
                      <a:r>
                        <a:rPr lang="en-US" dirty="0"/>
                        <a:t>Test 0</a:t>
                      </a:r>
                    </a:p>
                  </a:txBody>
                  <a:tcPr/>
                </a:tc>
                <a:tc>
                  <a:txBody>
                    <a:bodyPr/>
                    <a:lstStyle/>
                    <a:p>
                      <a:r>
                        <a:rPr lang="en-US" dirty="0"/>
                        <a:t>0</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0</a:t>
                      </a:r>
                    </a:p>
                  </a:txBody>
                  <a:tcPr/>
                </a:tc>
                <a:extLst>
                  <a:ext uri="{0D108BD9-81ED-4DB2-BD59-A6C34878D82A}">
                    <a16:rowId xmlns:a16="http://schemas.microsoft.com/office/drawing/2014/main" val="3405759756"/>
                  </a:ext>
                </a:extLst>
              </a:tr>
              <a:tr h="581747">
                <a:tc>
                  <a:txBody>
                    <a:bodyPr/>
                    <a:lstStyle/>
                    <a:p>
                      <a:r>
                        <a:rPr lang="en-US" dirty="0"/>
                        <a:t>Test 1</a:t>
                      </a:r>
                    </a:p>
                  </a:txBody>
                  <a:tcPr/>
                </a:tc>
                <a:tc>
                  <a:txBody>
                    <a:bodyPr/>
                    <a:lstStyle/>
                    <a:p>
                      <a:r>
                        <a:rPr lang="en-US" dirty="0"/>
                        <a:t>positive edge</a:t>
                      </a:r>
                    </a:p>
                  </a:txBody>
                  <a:tcPr/>
                </a:tc>
                <a:tc>
                  <a:txBody>
                    <a:bodyPr/>
                    <a:lstStyle/>
                    <a:p>
                      <a:r>
                        <a:rPr lang="en-US" dirty="0"/>
                        <a:t>0</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0</a:t>
                      </a:r>
                    </a:p>
                  </a:txBody>
                  <a:tcPr/>
                </a:tc>
                <a:extLst>
                  <a:ext uri="{0D108BD9-81ED-4DB2-BD59-A6C34878D82A}">
                    <a16:rowId xmlns:a16="http://schemas.microsoft.com/office/drawing/2014/main" val="2692073231"/>
                  </a:ext>
                </a:extLst>
              </a:tr>
              <a:tr h="592825">
                <a:tc>
                  <a:txBody>
                    <a:bodyPr/>
                    <a:lstStyle/>
                    <a:p>
                      <a:r>
                        <a:rPr lang="en-US" dirty="0"/>
                        <a:t>Test 2</a:t>
                      </a:r>
                    </a:p>
                  </a:txBody>
                  <a:tcPr/>
                </a:tc>
                <a:tc>
                  <a:txBody>
                    <a:bodyPr/>
                    <a:lstStyle/>
                    <a:p>
                      <a:r>
                        <a:rPr lang="en-US" dirty="0"/>
                        <a:t>positive edge</a:t>
                      </a:r>
                    </a:p>
                  </a:txBody>
                  <a:tcPr/>
                </a:tc>
                <a:tc>
                  <a:txBody>
                    <a:bodyPr/>
                    <a:lstStyle/>
                    <a:p>
                      <a:r>
                        <a:rPr lang="en-US" dirty="0"/>
                        <a:t>1</a:t>
                      </a:r>
                    </a:p>
                  </a:txBody>
                  <a:tcPr/>
                </a:tc>
                <a:tc>
                  <a:txBody>
                    <a:bodyPr/>
                    <a:lstStyle/>
                    <a:p>
                      <a:r>
                        <a:rPr lang="en-US" dirty="0"/>
                        <a:t>0</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0</a:t>
                      </a:r>
                    </a:p>
                  </a:txBody>
                  <a:tcPr/>
                </a:tc>
                <a:extLst>
                  <a:ext uri="{0D108BD9-81ED-4DB2-BD59-A6C34878D82A}">
                    <a16:rowId xmlns:a16="http://schemas.microsoft.com/office/drawing/2014/main" val="3450039762"/>
                  </a:ext>
                </a:extLst>
              </a:tr>
              <a:tr h="514081">
                <a:tc>
                  <a:txBody>
                    <a:bodyPr/>
                    <a:lstStyle/>
                    <a:p>
                      <a:r>
                        <a:rPr lang="en-US" dirty="0"/>
                        <a:t>Test 3</a:t>
                      </a:r>
                    </a:p>
                  </a:txBody>
                  <a:tcPr/>
                </a:tc>
                <a:tc>
                  <a:txBody>
                    <a:bodyPr/>
                    <a:lstStyle/>
                    <a:p>
                      <a:r>
                        <a:rPr lang="en-US" dirty="0"/>
                        <a:t>positive edge</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Valid input</a:t>
                      </a:r>
                    </a:p>
                  </a:txBody>
                  <a:tcPr/>
                </a:tc>
                <a:tc>
                  <a:txBody>
                    <a:bodyPr/>
                    <a:lstStyle/>
                    <a:p>
                      <a:r>
                        <a:rPr lang="en-US" dirty="0"/>
                        <a:t>Valid input</a:t>
                      </a:r>
                    </a:p>
                  </a:txBody>
                  <a:tcPr/>
                </a:tc>
                <a:tc>
                  <a:txBody>
                    <a:bodyPr/>
                    <a:lstStyle/>
                    <a:p>
                      <a:r>
                        <a:rPr lang="en-US" dirty="0"/>
                        <a:t>Valid input</a:t>
                      </a:r>
                    </a:p>
                  </a:txBody>
                  <a:tcPr/>
                </a:tc>
                <a:tc>
                  <a:txBody>
                    <a:bodyPr/>
                    <a:lstStyle/>
                    <a:p>
                      <a:r>
                        <a:rPr lang="en-US" dirty="0"/>
                        <a:t>Valid input</a:t>
                      </a:r>
                    </a:p>
                  </a:txBody>
                  <a:tcPr/>
                </a:tc>
                <a:tc>
                  <a:txBody>
                    <a:bodyPr/>
                    <a:lstStyle/>
                    <a:p>
                      <a:r>
                        <a:rPr lang="en-US" dirty="0"/>
                        <a:t>Valid output</a:t>
                      </a:r>
                    </a:p>
                  </a:txBody>
                  <a:tcPr/>
                </a:tc>
                <a:extLst>
                  <a:ext uri="{0D108BD9-81ED-4DB2-BD59-A6C34878D82A}">
                    <a16:rowId xmlns:a16="http://schemas.microsoft.com/office/drawing/2014/main" val="2016243248"/>
                  </a:ext>
                </a:extLst>
              </a:tr>
              <a:tr h="527854">
                <a:tc>
                  <a:txBody>
                    <a:bodyPr/>
                    <a:lstStyle/>
                    <a:p>
                      <a:r>
                        <a:rPr lang="en-US" dirty="0"/>
                        <a:t>Test 4</a:t>
                      </a:r>
                    </a:p>
                  </a:txBody>
                  <a:tcPr/>
                </a:tc>
                <a:tc>
                  <a:txBody>
                    <a:bodyPr/>
                    <a:lstStyle/>
                    <a:p>
                      <a:r>
                        <a:rPr lang="en-US" dirty="0"/>
                        <a:t>positive edge</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Valid input</a:t>
                      </a:r>
                    </a:p>
                  </a:txBody>
                  <a:tcPr/>
                </a:tc>
                <a:tc>
                  <a:txBody>
                    <a:bodyPr/>
                    <a:lstStyle/>
                    <a:p>
                      <a:r>
                        <a:rPr lang="en-US" dirty="0"/>
                        <a:t>Valid input</a:t>
                      </a:r>
                    </a:p>
                  </a:txBody>
                  <a:tcPr/>
                </a:tc>
                <a:tc>
                  <a:txBody>
                    <a:bodyPr/>
                    <a:lstStyle/>
                    <a:p>
                      <a:r>
                        <a:rPr lang="en-US" dirty="0"/>
                        <a:t>Valid input</a:t>
                      </a:r>
                    </a:p>
                  </a:txBody>
                  <a:tcPr/>
                </a:tc>
                <a:tc>
                  <a:txBody>
                    <a:bodyPr/>
                    <a:lstStyle/>
                    <a:p>
                      <a:r>
                        <a:rPr lang="en-US" dirty="0"/>
                        <a:t>Valid input</a:t>
                      </a:r>
                    </a:p>
                  </a:txBody>
                  <a:tcPr/>
                </a:tc>
                <a:tc>
                  <a:txBody>
                    <a:bodyPr/>
                    <a:lstStyle/>
                    <a:p>
                      <a:r>
                        <a:rPr lang="en-US" dirty="0"/>
                        <a:t>Valid output</a:t>
                      </a:r>
                    </a:p>
                  </a:txBody>
                  <a:tcPr/>
                </a:tc>
                <a:extLst>
                  <a:ext uri="{0D108BD9-81ED-4DB2-BD59-A6C34878D82A}">
                    <a16:rowId xmlns:a16="http://schemas.microsoft.com/office/drawing/2014/main" val="4064572540"/>
                  </a:ext>
                </a:extLst>
              </a:tr>
              <a:tr h="520967">
                <a:tc>
                  <a:txBody>
                    <a:bodyPr/>
                    <a:lstStyle/>
                    <a:p>
                      <a:r>
                        <a:rPr lang="en-US" dirty="0"/>
                        <a:t>Test 5</a:t>
                      </a:r>
                    </a:p>
                  </a:txBody>
                  <a:tcPr/>
                </a:tc>
                <a:tc>
                  <a:txBody>
                    <a:bodyPr/>
                    <a:lstStyle/>
                    <a:p>
                      <a:r>
                        <a:rPr lang="en-US" dirty="0"/>
                        <a:t>positive edge</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Valid input</a:t>
                      </a:r>
                    </a:p>
                  </a:txBody>
                  <a:tcPr/>
                </a:tc>
                <a:tc>
                  <a:txBody>
                    <a:bodyPr/>
                    <a:lstStyle/>
                    <a:p>
                      <a:r>
                        <a:rPr lang="en-US" dirty="0"/>
                        <a:t>Valid input</a:t>
                      </a:r>
                    </a:p>
                  </a:txBody>
                  <a:tcPr/>
                </a:tc>
                <a:tc>
                  <a:txBody>
                    <a:bodyPr/>
                    <a:lstStyle/>
                    <a:p>
                      <a:r>
                        <a:rPr lang="en-US" dirty="0"/>
                        <a:t>Valid input</a:t>
                      </a:r>
                    </a:p>
                  </a:txBody>
                  <a:tcPr/>
                </a:tc>
                <a:tc>
                  <a:txBody>
                    <a:bodyPr/>
                    <a:lstStyle/>
                    <a:p>
                      <a:r>
                        <a:rPr lang="en-US" dirty="0"/>
                        <a:t>Valid input</a:t>
                      </a:r>
                    </a:p>
                  </a:txBody>
                  <a:tcPr/>
                </a:tc>
                <a:tc>
                  <a:txBody>
                    <a:bodyPr/>
                    <a:lstStyle/>
                    <a:p>
                      <a:r>
                        <a:rPr lang="en-US" dirty="0"/>
                        <a:t>Valid output</a:t>
                      </a:r>
                    </a:p>
                  </a:txBody>
                  <a:tcPr/>
                </a:tc>
                <a:extLst>
                  <a:ext uri="{0D108BD9-81ED-4DB2-BD59-A6C34878D82A}">
                    <a16:rowId xmlns:a16="http://schemas.microsoft.com/office/drawing/2014/main" val="3021398604"/>
                  </a:ext>
                </a:extLst>
              </a:tr>
              <a:tr h="514081">
                <a:tc>
                  <a:txBody>
                    <a:bodyPr/>
                    <a:lstStyle/>
                    <a:p>
                      <a:r>
                        <a:rPr lang="en-US" dirty="0"/>
                        <a:t>Test 6</a:t>
                      </a:r>
                    </a:p>
                  </a:txBody>
                  <a:tcPr/>
                </a:tc>
                <a:tc>
                  <a:txBody>
                    <a:bodyPr/>
                    <a:lstStyle/>
                    <a:p>
                      <a:r>
                        <a:rPr lang="en-US" dirty="0"/>
                        <a:t>positive edge</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0</a:t>
                      </a:r>
                    </a:p>
                  </a:txBody>
                  <a:tcPr/>
                </a:tc>
                <a:extLst>
                  <a:ext uri="{0D108BD9-81ED-4DB2-BD59-A6C34878D82A}">
                    <a16:rowId xmlns:a16="http://schemas.microsoft.com/office/drawing/2014/main" val="4018479863"/>
                  </a:ext>
                </a:extLst>
              </a:tr>
            </a:tbl>
          </a:graphicData>
        </a:graphic>
      </p:graphicFrame>
    </p:spTree>
    <p:extLst>
      <p:ext uri="{BB962C8B-B14F-4D97-AF65-F5344CB8AC3E}">
        <p14:creationId xmlns:p14="http://schemas.microsoft.com/office/powerpoint/2010/main" val="1984532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39FDC-CB55-4F4B-A87A-F18BF192CBF8}"/>
              </a:ext>
            </a:extLst>
          </p:cNvPr>
          <p:cNvSpPr>
            <a:spLocks noGrp="1"/>
          </p:cNvSpPr>
          <p:nvPr>
            <p:ph type="title"/>
          </p:nvPr>
        </p:nvSpPr>
        <p:spPr/>
        <p:txBody>
          <a:bodyPr/>
          <a:lstStyle/>
          <a:p>
            <a:r>
              <a:rPr lang="en-US" dirty="0"/>
              <a:t>Constraint and DPI</a:t>
            </a:r>
          </a:p>
        </p:txBody>
      </p:sp>
      <p:sp>
        <p:nvSpPr>
          <p:cNvPr id="3" name="Text Placeholder 2">
            <a:extLst>
              <a:ext uri="{FF2B5EF4-FFF2-40B4-BE49-F238E27FC236}">
                <a16:creationId xmlns:a16="http://schemas.microsoft.com/office/drawing/2014/main" id="{4B2DB928-68D7-4FCB-85B4-977A7485E12B}"/>
              </a:ext>
            </a:extLst>
          </p:cNvPr>
          <p:cNvSpPr>
            <a:spLocks noGrp="1"/>
          </p:cNvSpPr>
          <p:nvPr>
            <p:ph type="body" idx="1"/>
          </p:nvPr>
        </p:nvSpPr>
        <p:spPr/>
        <p:txBody>
          <a:bodyPr/>
          <a:lstStyle/>
          <a:p>
            <a:r>
              <a:rPr lang="nl-NL" dirty="0"/>
              <a:t>a_op can not be 7</a:t>
            </a:r>
          </a:p>
          <a:p>
            <a:r>
              <a:rPr lang="nl-NL" dirty="0"/>
              <a:t>If a_en is 0, and b_en is 1, then b_op can not be 3.</a:t>
            </a:r>
            <a:endParaRPr lang="en-US" dirty="0"/>
          </a:p>
        </p:txBody>
      </p:sp>
      <p:sp>
        <p:nvSpPr>
          <p:cNvPr id="4" name="Text Placeholder 3">
            <a:extLst>
              <a:ext uri="{FF2B5EF4-FFF2-40B4-BE49-F238E27FC236}">
                <a16:creationId xmlns:a16="http://schemas.microsoft.com/office/drawing/2014/main" id="{780A0100-6F01-4F1A-B160-E0B74D3AC821}"/>
              </a:ext>
            </a:extLst>
          </p:cNvPr>
          <p:cNvSpPr>
            <a:spLocks noGrp="1"/>
          </p:cNvSpPr>
          <p:nvPr>
            <p:ph type="body" idx="2"/>
          </p:nvPr>
        </p:nvSpPr>
        <p:spPr/>
        <p:txBody>
          <a:bodyPr/>
          <a:lstStyle/>
          <a:p>
            <a:r>
              <a:rPr lang="en-US" dirty="0"/>
              <a:t>Usage of the C code as reference code to test the design.</a:t>
            </a:r>
          </a:p>
        </p:txBody>
      </p:sp>
      <p:sp>
        <p:nvSpPr>
          <p:cNvPr id="5" name="Slide Number Placeholder 4">
            <a:extLst>
              <a:ext uri="{FF2B5EF4-FFF2-40B4-BE49-F238E27FC236}">
                <a16:creationId xmlns:a16="http://schemas.microsoft.com/office/drawing/2014/main" id="{09BE9BD3-F764-4FE2-BEC3-A61CDBBC37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485036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1474A-1A52-4994-A479-FD645ED8C45E}"/>
              </a:ext>
            </a:extLst>
          </p:cNvPr>
          <p:cNvSpPr>
            <a:spLocks noGrp="1"/>
          </p:cNvSpPr>
          <p:nvPr>
            <p:ph type="title"/>
          </p:nvPr>
        </p:nvSpPr>
        <p:spPr/>
        <p:txBody>
          <a:bodyPr/>
          <a:lstStyle/>
          <a:p>
            <a:r>
              <a:rPr lang="en-US" dirty="0"/>
              <a:t>Coverage</a:t>
            </a:r>
          </a:p>
        </p:txBody>
      </p:sp>
      <p:sp>
        <p:nvSpPr>
          <p:cNvPr id="3" name="Text Placeholder 2">
            <a:extLst>
              <a:ext uri="{FF2B5EF4-FFF2-40B4-BE49-F238E27FC236}">
                <a16:creationId xmlns:a16="http://schemas.microsoft.com/office/drawing/2014/main" id="{FC4FB403-91D9-4FDC-836F-0891848BF965}"/>
              </a:ext>
            </a:extLst>
          </p:cNvPr>
          <p:cNvSpPr>
            <a:spLocks noGrp="1"/>
          </p:cNvSpPr>
          <p:nvPr>
            <p:ph type="body" idx="1"/>
          </p:nvPr>
        </p:nvSpPr>
        <p:spPr>
          <a:xfrm>
            <a:off x="786136" y="1200150"/>
            <a:ext cx="7571700" cy="3725700"/>
          </a:xfrm>
        </p:spPr>
        <p:txBody>
          <a:bodyPr/>
          <a:lstStyle/>
          <a:p>
            <a:r>
              <a:rPr lang="en-US" dirty="0"/>
              <a:t>Exclude </a:t>
            </a:r>
            <a:r>
              <a:rPr lang="en-US" dirty="0" err="1"/>
              <a:t>a_op</a:t>
            </a:r>
            <a:r>
              <a:rPr lang="en-US" dirty="0"/>
              <a:t> = 7 at coverage</a:t>
            </a:r>
          </a:p>
          <a:p>
            <a:r>
              <a:rPr lang="en-US" dirty="0"/>
              <a:t>Exclude </a:t>
            </a:r>
            <a:r>
              <a:rPr lang="en-US" dirty="0" err="1"/>
              <a:t>b_op</a:t>
            </a:r>
            <a:r>
              <a:rPr lang="en-US" dirty="0"/>
              <a:t> = 3 @ </a:t>
            </a:r>
            <a:r>
              <a:rPr lang="nl-NL" dirty="0"/>
              <a:t>a_en = 0, and b_en = 1</a:t>
            </a:r>
            <a:endParaRPr lang="en-US" dirty="0"/>
          </a:p>
          <a:p>
            <a:r>
              <a:rPr lang="en-US" dirty="0"/>
              <a:t>Simulation tool is Synopsys VCS 2020., and UVM version is 1.2</a:t>
            </a:r>
          </a:p>
          <a:p>
            <a:r>
              <a:rPr lang="en-US" dirty="0"/>
              <a:t>Compile options: -timescale=1ns/1ns +</a:t>
            </a:r>
            <a:r>
              <a:rPr lang="en-US" dirty="0" err="1"/>
              <a:t>vcs+flush+all</a:t>
            </a:r>
            <a:r>
              <a:rPr lang="en-US" dirty="0"/>
              <a:t> +warn=all -</a:t>
            </a:r>
            <a:r>
              <a:rPr lang="en-US" dirty="0" err="1"/>
              <a:t>sverilog</a:t>
            </a:r>
            <a:r>
              <a:rPr lang="en-US" dirty="0"/>
              <a:t>  -</a:t>
            </a:r>
            <a:r>
              <a:rPr lang="en-US" dirty="0" err="1"/>
              <a:t>sverilog</a:t>
            </a:r>
            <a:r>
              <a:rPr lang="en-US" dirty="0"/>
              <a:t> test.cc -</a:t>
            </a:r>
            <a:r>
              <a:rPr lang="en-US" dirty="0" err="1"/>
              <a:t>covg_enable_cross_queue</a:t>
            </a:r>
            <a:r>
              <a:rPr lang="en-US" dirty="0"/>
              <a:t> </a:t>
            </a:r>
          </a:p>
          <a:p>
            <a:r>
              <a:rPr lang="en-US" b="0" i="0" dirty="0">
                <a:solidFill>
                  <a:srgbClr val="000000"/>
                </a:solidFill>
                <a:effectLst/>
                <a:latin typeface="Monaco"/>
              </a:rPr>
              <a:t>95.03% coverage achieved.</a:t>
            </a:r>
            <a:endParaRPr lang="nl-NL" dirty="0"/>
          </a:p>
        </p:txBody>
      </p:sp>
      <p:sp>
        <p:nvSpPr>
          <p:cNvPr id="5" name="Slide Number Placeholder 4">
            <a:extLst>
              <a:ext uri="{FF2B5EF4-FFF2-40B4-BE49-F238E27FC236}">
                <a16:creationId xmlns:a16="http://schemas.microsoft.com/office/drawing/2014/main" id="{ADBE42FC-1F2F-42AC-B924-AD3719DC10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019733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2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Agenda</a:t>
            </a:r>
            <a:endParaRPr dirty="0"/>
          </a:p>
        </p:txBody>
      </p:sp>
      <p:sp>
        <p:nvSpPr>
          <p:cNvPr id="151" name="Google Shape;151;p21"/>
          <p:cNvSpPr txBox="1">
            <a:spLocks noGrp="1"/>
          </p:cNvSpPr>
          <p:nvPr>
            <p:ph type="body" idx="1"/>
          </p:nvPr>
        </p:nvSpPr>
        <p:spPr>
          <a:xfrm>
            <a:off x="786150" y="1504950"/>
            <a:ext cx="3651000" cy="2206800"/>
          </a:xfrm>
          <a:prstGeom prst="rect">
            <a:avLst/>
          </a:prstGeom>
        </p:spPr>
        <p:txBody>
          <a:bodyPr spcFirstLastPara="1" wrap="square" lIns="91425" tIns="91425" rIns="91425" bIns="91425" anchor="t" anchorCtr="0">
            <a:noAutofit/>
          </a:bodyPr>
          <a:lstStyle/>
          <a:p>
            <a:pPr marL="342900" indent="-342900"/>
            <a:r>
              <a:rPr lang="en" dirty="0"/>
              <a:t>Introduction</a:t>
            </a:r>
          </a:p>
          <a:p>
            <a:pPr marL="342900" indent="-342900"/>
            <a:r>
              <a:rPr lang="en" dirty="0"/>
              <a:t>Design</a:t>
            </a:r>
          </a:p>
          <a:p>
            <a:pPr marL="342900" indent="-342900"/>
            <a:r>
              <a:rPr lang="en" dirty="0"/>
              <a:t>Verificaton</a:t>
            </a:r>
          </a:p>
          <a:p>
            <a:pPr marL="342900" indent="-342900"/>
            <a:r>
              <a:rPr lang="en" dirty="0"/>
              <a:t>Demo</a:t>
            </a:r>
            <a:endParaRPr dirty="0"/>
          </a:p>
        </p:txBody>
      </p: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1.</a:t>
            </a:r>
            <a:endParaRPr sz="6000" dirty="0">
              <a:solidFill>
                <a:schemeClr val="accent4"/>
              </a:solidFill>
            </a:endParaRPr>
          </a:p>
          <a:p>
            <a:pPr marL="0" lvl="0" indent="0" algn="l" rtl="0">
              <a:spcBef>
                <a:spcPts val="0"/>
              </a:spcBef>
              <a:spcAft>
                <a:spcPts val="0"/>
              </a:spcAft>
              <a:buNone/>
            </a:pPr>
            <a:r>
              <a:rPr lang="en" dirty="0"/>
              <a:t>Introducion</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Brief Reminder</a:t>
            </a:r>
          </a:p>
        </p:txBody>
      </p:sp>
      <p:sp>
        <p:nvSpPr>
          <p:cNvPr id="76" name="Google Shape;76;p13"/>
          <p:cNvSpPr txBox="1"/>
          <p:nvPr/>
        </p:nvSpPr>
        <p:spPr>
          <a:xfrm>
            <a:off x="786150" y="1164834"/>
            <a:ext cx="3179400" cy="2302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dirty="0">
                <a:solidFill>
                  <a:srgbClr val="263238"/>
                </a:solidFill>
                <a:latin typeface="Source Sans Pro"/>
                <a:ea typeface="Source Sans Pro"/>
                <a:cs typeface="Source Sans Pro"/>
                <a:sym typeface="Source Sans Pro"/>
              </a:rPr>
              <a:t>Arithmetic logic unit as the following signals:</a:t>
            </a:r>
          </a:p>
          <a:p>
            <a:pPr marL="285750" indent="-285750">
              <a:spcBef>
                <a:spcPts val="600"/>
              </a:spcBef>
              <a:buClr>
                <a:schemeClr val="dk1"/>
              </a:buClr>
              <a:buSzPts val="1100"/>
              <a:buFont typeface="Arial" panose="020B0604020202020204" pitchFamily="34" charset="0"/>
              <a:buChar char="•"/>
            </a:pPr>
            <a:r>
              <a:rPr lang="en-US" dirty="0" err="1">
                <a:solidFill>
                  <a:srgbClr val="263238"/>
                </a:solidFill>
                <a:latin typeface="Source Sans Pro"/>
                <a:ea typeface="Source Sans Pro"/>
                <a:cs typeface="Source Sans Pro"/>
                <a:sym typeface="Source Sans Pro"/>
              </a:rPr>
              <a:t>clk</a:t>
            </a:r>
            <a:r>
              <a:rPr lang="en-US" dirty="0">
                <a:solidFill>
                  <a:srgbClr val="263238"/>
                </a:solidFill>
                <a:latin typeface="Source Sans Pro"/>
                <a:ea typeface="Source Sans Pro"/>
                <a:cs typeface="Source Sans Pro"/>
                <a:sym typeface="Source Sans Pro"/>
              </a:rPr>
              <a:t>, </a:t>
            </a:r>
            <a:r>
              <a:rPr lang="en-US" dirty="0" err="1">
                <a:solidFill>
                  <a:srgbClr val="263238"/>
                </a:solidFill>
                <a:latin typeface="Source Sans Pro"/>
                <a:ea typeface="Source Sans Pro"/>
                <a:cs typeface="Source Sans Pro"/>
                <a:sym typeface="Source Sans Pro"/>
              </a:rPr>
              <a:t>rst</a:t>
            </a:r>
            <a:r>
              <a:rPr lang="en-US" dirty="0">
                <a:solidFill>
                  <a:srgbClr val="263238"/>
                </a:solidFill>
                <a:latin typeface="Source Sans Pro"/>
                <a:ea typeface="Source Sans Pro"/>
                <a:cs typeface="Source Sans Pro"/>
                <a:sym typeface="Source Sans Pro"/>
              </a:rPr>
              <a:t>, </a:t>
            </a:r>
            <a:r>
              <a:rPr lang="en-US" dirty="0" err="1">
                <a:solidFill>
                  <a:srgbClr val="263238"/>
                </a:solidFill>
                <a:latin typeface="Source Sans Pro"/>
                <a:ea typeface="Source Sans Pro"/>
                <a:cs typeface="Source Sans Pro"/>
                <a:sym typeface="Source Sans Pro"/>
              </a:rPr>
              <a:t>alu_esn</a:t>
            </a:r>
            <a:r>
              <a:rPr lang="en-US" dirty="0">
                <a:solidFill>
                  <a:srgbClr val="263238"/>
                </a:solidFill>
                <a:latin typeface="Source Sans Pro"/>
                <a:ea typeface="Source Sans Pro"/>
                <a:cs typeface="Source Sans Pro"/>
                <a:sym typeface="Source Sans Pro"/>
              </a:rPr>
              <a:t>, </a:t>
            </a:r>
            <a:r>
              <a:rPr lang="en-US" dirty="0" err="1">
                <a:solidFill>
                  <a:srgbClr val="263238"/>
                </a:solidFill>
                <a:latin typeface="Source Sans Pro"/>
                <a:ea typeface="Source Sans Pro"/>
                <a:cs typeface="Source Sans Pro"/>
                <a:sym typeface="Source Sans Pro"/>
              </a:rPr>
              <a:t>a_en</a:t>
            </a:r>
            <a:r>
              <a:rPr lang="en-US" dirty="0">
                <a:solidFill>
                  <a:srgbClr val="263238"/>
                </a:solidFill>
                <a:latin typeface="Source Sans Pro"/>
                <a:ea typeface="Source Sans Pro"/>
                <a:cs typeface="Source Sans Pro"/>
                <a:sym typeface="Source Sans Pro"/>
              </a:rPr>
              <a:t>, </a:t>
            </a:r>
            <a:r>
              <a:rPr lang="en-US" dirty="0" err="1">
                <a:solidFill>
                  <a:srgbClr val="263238"/>
                </a:solidFill>
                <a:latin typeface="Source Sans Pro"/>
                <a:ea typeface="Source Sans Pro"/>
                <a:cs typeface="Source Sans Pro"/>
                <a:sym typeface="Source Sans Pro"/>
              </a:rPr>
              <a:t>b_en</a:t>
            </a:r>
            <a:r>
              <a:rPr lang="en-US" dirty="0">
                <a:solidFill>
                  <a:srgbClr val="263238"/>
                </a:solidFill>
                <a:latin typeface="Source Sans Pro"/>
                <a:ea typeface="Source Sans Pro"/>
                <a:cs typeface="Source Sans Pro"/>
                <a:sym typeface="Source Sans Pro"/>
              </a:rPr>
              <a:t>: input signals (1 bit).</a:t>
            </a:r>
          </a:p>
          <a:p>
            <a:pPr marL="285750" indent="-285750">
              <a:spcBef>
                <a:spcPts val="600"/>
              </a:spcBef>
              <a:buClr>
                <a:schemeClr val="dk1"/>
              </a:buClr>
              <a:buSzPts val="1100"/>
              <a:buFont typeface="Arial" panose="020B0604020202020204" pitchFamily="34" charset="0"/>
              <a:buChar char="•"/>
            </a:pPr>
            <a:r>
              <a:rPr lang="en-US" dirty="0" err="1">
                <a:solidFill>
                  <a:srgbClr val="263238"/>
                </a:solidFill>
                <a:latin typeface="Source Sans Pro"/>
                <a:ea typeface="Source Sans Pro"/>
                <a:cs typeface="Source Sans Pro"/>
                <a:sym typeface="Source Sans Pro"/>
              </a:rPr>
              <a:t>a_op</a:t>
            </a:r>
            <a:r>
              <a:rPr lang="en-US" dirty="0">
                <a:solidFill>
                  <a:srgbClr val="263238"/>
                </a:solidFill>
                <a:latin typeface="Source Sans Pro"/>
                <a:ea typeface="Source Sans Pro"/>
                <a:cs typeface="Source Sans Pro"/>
                <a:sym typeface="Source Sans Pro"/>
              </a:rPr>
              <a:t>: input signals (3 bits).</a:t>
            </a:r>
          </a:p>
          <a:p>
            <a:pPr marL="285750" indent="-285750">
              <a:spcBef>
                <a:spcPts val="600"/>
              </a:spcBef>
              <a:buClr>
                <a:schemeClr val="dk1"/>
              </a:buClr>
              <a:buSzPts val="1100"/>
              <a:buFont typeface="Arial" panose="020B0604020202020204" pitchFamily="34" charset="0"/>
              <a:buChar char="•"/>
            </a:pPr>
            <a:r>
              <a:rPr lang="en-US" dirty="0" err="1">
                <a:solidFill>
                  <a:srgbClr val="263238"/>
                </a:solidFill>
                <a:latin typeface="Source Sans Pro"/>
                <a:ea typeface="Source Sans Pro"/>
                <a:cs typeface="Source Sans Pro"/>
                <a:sym typeface="Source Sans Pro"/>
              </a:rPr>
              <a:t>b_op</a:t>
            </a:r>
            <a:r>
              <a:rPr lang="en-US" dirty="0">
                <a:solidFill>
                  <a:srgbClr val="263238"/>
                </a:solidFill>
                <a:latin typeface="Source Sans Pro"/>
                <a:ea typeface="Source Sans Pro"/>
                <a:cs typeface="Source Sans Pro"/>
                <a:sym typeface="Source Sans Pro"/>
              </a:rPr>
              <a:t>: input signals (2 bits).</a:t>
            </a: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A , B: input signals (5 bits).</a:t>
            </a:r>
          </a:p>
          <a:p>
            <a:pPr marL="285750" indent="-285750">
              <a:spcBef>
                <a:spcPts val="600"/>
              </a:spcBef>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C: output signals (6 bits).</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Rectangle 1">
            <a:extLst>
              <a:ext uri="{FF2B5EF4-FFF2-40B4-BE49-F238E27FC236}">
                <a16:creationId xmlns:a16="http://schemas.microsoft.com/office/drawing/2014/main" id="{97A4BEB7-A0F7-4677-8890-7639C7A629C7}"/>
              </a:ext>
            </a:extLst>
          </p:cNvPr>
          <p:cNvSpPr/>
          <p:nvPr/>
        </p:nvSpPr>
        <p:spPr>
          <a:xfrm>
            <a:off x="5531555" y="1524001"/>
            <a:ext cx="1907823" cy="15768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ALU</a:t>
            </a:r>
          </a:p>
        </p:txBody>
      </p:sp>
      <p:sp>
        <p:nvSpPr>
          <p:cNvPr id="5" name="Arrow: Right 4">
            <a:extLst>
              <a:ext uri="{FF2B5EF4-FFF2-40B4-BE49-F238E27FC236}">
                <a16:creationId xmlns:a16="http://schemas.microsoft.com/office/drawing/2014/main" id="{BDBD10C6-BF17-4541-A1E9-1F0BC99C9B07}"/>
              </a:ext>
            </a:extLst>
          </p:cNvPr>
          <p:cNvSpPr/>
          <p:nvPr/>
        </p:nvSpPr>
        <p:spPr>
          <a:xfrm>
            <a:off x="4831644" y="1806222"/>
            <a:ext cx="699911" cy="11288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Arrow: Right 5">
            <a:extLst>
              <a:ext uri="{FF2B5EF4-FFF2-40B4-BE49-F238E27FC236}">
                <a16:creationId xmlns:a16="http://schemas.microsoft.com/office/drawing/2014/main" id="{D9C3ACCE-B4B6-44FE-8D35-E7F76F1CD214}"/>
              </a:ext>
            </a:extLst>
          </p:cNvPr>
          <p:cNvSpPr/>
          <p:nvPr/>
        </p:nvSpPr>
        <p:spPr>
          <a:xfrm>
            <a:off x="4831644" y="2397072"/>
            <a:ext cx="699911" cy="11288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Arrow: Right 11">
            <a:extLst>
              <a:ext uri="{FF2B5EF4-FFF2-40B4-BE49-F238E27FC236}">
                <a16:creationId xmlns:a16="http://schemas.microsoft.com/office/drawing/2014/main" id="{12BE31BD-AA38-4927-A189-A641A1DB285A}"/>
              </a:ext>
            </a:extLst>
          </p:cNvPr>
          <p:cNvSpPr/>
          <p:nvPr/>
        </p:nvSpPr>
        <p:spPr>
          <a:xfrm>
            <a:off x="7436230" y="2255961"/>
            <a:ext cx="699911" cy="11288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4FE75278-8CA9-4CE1-9407-050BED16914A}"/>
              </a:ext>
            </a:extLst>
          </p:cNvPr>
          <p:cNvSpPr txBox="1"/>
          <p:nvPr/>
        </p:nvSpPr>
        <p:spPr>
          <a:xfrm>
            <a:off x="4368800" y="1727200"/>
            <a:ext cx="462844" cy="307777"/>
          </a:xfrm>
          <a:prstGeom prst="rect">
            <a:avLst/>
          </a:prstGeom>
          <a:noFill/>
        </p:spPr>
        <p:txBody>
          <a:bodyPr wrap="square" rtlCol="0">
            <a:spAutoFit/>
          </a:bodyPr>
          <a:lstStyle/>
          <a:p>
            <a:r>
              <a:rPr lang="en-US" dirty="0"/>
              <a:t>A</a:t>
            </a:r>
          </a:p>
        </p:txBody>
      </p:sp>
      <p:sp>
        <p:nvSpPr>
          <p:cNvPr id="14" name="TextBox 13">
            <a:extLst>
              <a:ext uri="{FF2B5EF4-FFF2-40B4-BE49-F238E27FC236}">
                <a16:creationId xmlns:a16="http://schemas.microsoft.com/office/drawing/2014/main" id="{6077A1DD-B63A-45E1-995C-CBE2FB920E02}"/>
              </a:ext>
            </a:extLst>
          </p:cNvPr>
          <p:cNvSpPr txBox="1"/>
          <p:nvPr/>
        </p:nvSpPr>
        <p:spPr>
          <a:xfrm>
            <a:off x="4368800" y="2312404"/>
            <a:ext cx="462844" cy="307777"/>
          </a:xfrm>
          <a:prstGeom prst="rect">
            <a:avLst/>
          </a:prstGeom>
          <a:noFill/>
        </p:spPr>
        <p:txBody>
          <a:bodyPr wrap="square" rtlCol="0">
            <a:spAutoFit/>
          </a:bodyPr>
          <a:lstStyle/>
          <a:p>
            <a:r>
              <a:rPr lang="en-US" dirty="0"/>
              <a:t>B</a:t>
            </a:r>
          </a:p>
        </p:txBody>
      </p:sp>
      <p:sp>
        <p:nvSpPr>
          <p:cNvPr id="15" name="TextBox 14">
            <a:extLst>
              <a:ext uri="{FF2B5EF4-FFF2-40B4-BE49-F238E27FC236}">
                <a16:creationId xmlns:a16="http://schemas.microsoft.com/office/drawing/2014/main" id="{49BBD09A-BD88-4ABA-9EDB-EE45D6D966A8}"/>
              </a:ext>
            </a:extLst>
          </p:cNvPr>
          <p:cNvSpPr txBox="1"/>
          <p:nvPr/>
        </p:nvSpPr>
        <p:spPr>
          <a:xfrm>
            <a:off x="8172962" y="2158516"/>
            <a:ext cx="462844" cy="307777"/>
          </a:xfrm>
          <a:prstGeom prst="rect">
            <a:avLst/>
          </a:prstGeom>
          <a:noFill/>
        </p:spPr>
        <p:txBody>
          <a:bodyPr wrap="square" rtlCol="0">
            <a:spAutoFit/>
          </a:bodyPr>
          <a:lstStyle/>
          <a:p>
            <a:r>
              <a:rPr lang="en-US" dirty="0"/>
              <a:t>C</a:t>
            </a:r>
          </a:p>
        </p:txBody>
      </p:sp>
      <p:cxnSp>
        <p:nvCxnSpPr>
          <p:cNvPr id="9" name="Straight Arrow Connector 8">
            <a:extLst>
              <a:ext uri="{FF2B5EF4-FFF2-40B4-BE49-F238E27FC236}">
                <a16:creationId xmlns:a16="http://schemas.microsoft.com/office/drawing/2014/main" id="{CD926E05-C88D-4E85-ADF9-01A34A113183}"/>
              </a:ext>
            </a:extLst>
          </p:cNvPr>
          <p:cNvCxnSpPr/>
          <p:nvPr/>
        </p:nvCxnSpPr>
        <p:spPr>
          <a:xfrm flipV="1">
            <a:off x="6028267" y="3100812"/>
            <a:ext cx="0" cy="522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2458082-078D-4637-AA05-8CDA4EFC42AD}"/>
              </a:ext>
            </a:extLst>
          </p:cNvPr>
          <p:cNvCxnSpPr/>
          <p:nvPr/>
        </p:nvCxnSpPr>
        <p:spPr>
          <a:xfrm flipV="1">
            <a:off x="6891867" y="3100811"/>
            <a:ext cx="0" cy="522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F2495A6-E538-405C-953B-BEB7A4952CEF}"/>
              </a:ext>
            </a:extLst>
          </p:cNvPr>
          <p:cNvSpPr txBox="1"/>
          <p:nvPr/>
        </p:nvSpPr>
        <p:spPr>
          <a:xfrm>
            <a:off x="5799666" y="3614093"/>
            <a:ext cx="457201" cy="307777"/>
          </a:xfrm>
          <a:prstGeom prst="rect">
            <a:avLst/>
          </a:prstGeom>
          <a:noFill/>
        </p:spPr>
        <p:txBody>
          <a:bodyPr wrap="square" rtlCol="0">
            <a:spAutoFit/>
          </a:bodyPr>
          <a:lstStyle/>
          <a:p>
            <a:r>
              <a:rPr lang="en-US" dirty="0" err="1"/>
              <a:t>rst</a:t>
            </a:r>
            <a:endParaRPr lang="en-US" dirty="0"/>
          </a:p>
        </p:txBody>
      </p:sp>
      <p:sp>
        <p:nvSpPr>
          <p:cNvPr id="20" name="TextBox 19">
            <a:extLst>
              <a:ext uri="{FF2B5EF4-FFF2-40B4-BE49-F238E27FC236}">
                <a16:creationId xmlns:a16="http://schemas.microsoft.com/office/drawing/2014/main" id="{8F12C897-5555-493B-92F0-B9D6B163CF0F}"/>
              </a:ext>
            </a:extLst>
          </p:cNvPr>
          <p:cNvSpPr txBox="1"/>
          <p:nvPr/>
        </p:nvSpPr>
        <p:spPr>
          <a:xfrm>
            <a:off x="6570134" y="3612442"/>
            <a:ext cx="883355" cy="307777"/>
          </a:xfrm>
          <a:prstGeom prst="rect">
            <a:avLst/>
          </a:prstGeom>
          <a:noFill/>
        </p:spPr>
        <p:txBody>
          <a:bodyPr wrap="square" rtlCol="0">
            <a:spAutoFit/>
          </a:bodyPr>
          <a:lstStyle/>
          <a:p>
            <a:r>
              <a:rPr lang="en-US" dirty="0" err="1"/>
              <a:t>alu_en</a:t>
            </a:r>
            <a:endParaRPr lang="en-US" dirty="0"/>
          </a:p>
        </p:txBody>
      </p:sp>
      <p:cxnSp>
        <p:nvCxnSpPr>
          <p:cNvPr id="16" name="Straight Arrow Connector 15">
            <a:extLst>
              <a:ext uri="{FF2B5EF4-FFF2-40B4-BE49-F238E27FC236}">
                <a16:creationId xmlns:a16="http://schemas.microsoft.com/office/drawing/2014/main" id="{5D735BCF-643D-4E6D-A01F-AB428B7FD461}"/>
              </a:ext>
            </a:extLst>
          </p:cNvPr>
          <p:cNvCxnSpPr/>
          <p:nvPr/>
        </p:nvCxnSpPr>
        <p:spPr>
          <a:xfrm>
            <a:off x="5751688" y="1009069"/>
            <a:ext cx="0" cy="51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B544E08-3779-4978-B0D5-8ABEEE021A88}"/>
              </a:ext>
            </a:extLst>
          </p:cNvPr>
          <p:cNvCxnSpPr/>
          <p:nvPr/>
        </p:nvCxnSpPr>
        <p:spPr>
          <a:xfrm>
            <a:off x="6173615" y="1001510"/>
            <a:ext cx="0" cy="51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Arrow: Right 25">
            <a:extLst>
              <a:ext uri="{FF2B5EF4-FFF2-40B4-BE49-F238E27FC236}">
                <a16:creationId xmlns:a16="http://schemas.microsoft.com/office/drawing/2014/main" id="{E950375A-5328-4C08-BAE2-CD2A86C61020}"/>
              </a:ext>
            </a:extLst>
          </p:cNvPr>
          <p:cNvSpPr/>
          <p:nvPr/>
        </p:nvSpPr>
        <p:spPr>
          <a:xfrm rot="5400000">
            <a:off x="6425632" y="1248304"/>
            <a:ext cx="513281" cy="7619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Arrow: Right 26">
            <a:extLst>
              <a:ext uri="{FF2B5EF4-FFF2-40B4-BE49-F238E27FC236}">
                <a16:creationId xmlns:a16="http://schemas.microsoft.com/office/drawing/2014/main" id="{9B56CAE8-A487-4241-B394-8E510AFBFE31}"/>
              </a:ext>
            </a:extLst>
          </p:cNvPr>
          <p:cNvSpPr/>
          <p:nvPr/>
        </p:nvSpPr>
        <p:spPr>
          <a:xfrm rot="5400000">
            <a:off x="6944173" y="1220051"/>
            <a:ext cx="513281" cy="7619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2974B8D8-FE34-4D33-9BBE-C7EAFFBE4C76}"/>
              </a:ext>
            </a:extLst>
          </p:cNvPr>
          <p:cNvSpPr/>
          <p:nvPr/>
        </p:nvSpPr>
        <p:spPr>
          <a:xfrm rot="5400000">
            <a:off x="5544617" y="2858151"/>
            <a:ext cx="109344" cy="128893"/>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0999AD7B-2428-4E77-823B-EBE273CEA075}"/>
              </a:ext>
            </a:extLst>
          </p:cNvPr>
          <p:cNvCxnSpPr>
            <a:cxnSpLocks/>
          </p:cNvCxnSpPr>
          <p:nvPr/>
        </p:nvCxnSpPr>
        <p:spPr>
          <a:xfrm flipH="1" flipV="1">
            <a:off x="4830000" y="2915605"/>
            <a:ext cx="703199" cy="1"/>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574C91A-5174-4C72-8196-D6112DA36C2B}"/>
              </a:ext>
            </a:extLst>
          </p:cNvPr>
          <p:cNvSpPr txBox="1"/>
          <p:nvPr/>
        </p:nvSpPr>
        <p:spPr>
          <a:xfrm>
            <a:off x="4338081" y="2761716"/>
            <a:ext cx="457201" cy="307777"/>
          </a:xfrm>
          <a:prstGeom prst="rect">
            <a:avLst/>
          </a:prstGeom>
          <a:noFill/>
        </p:spPr>
        <p:txBody>
          <a:bodyPr wrap="square" rtlCol="0">
            <a:spAutoFit/>
          </a:bodyPr>
          <a:lstStyle/>
          <a:p>
            <a:r>
              <a:rPr lang="en-US" dirty="0" err="1"/>
              <a:t>clk</a:t>
            </a:r>
            <a:endParaRPr lang="en-US" dirty="0"/>
          </a:p>
        </p:txBody>
      </p:sp>
      <p:sp>
        <p:nvSpPr>
          <p:cNvPr id="35" name="TextBox 34">
            <a:extLst>
              <a:ext uri="{FF2B5EF4-FFF2-40B4-BE49-F238E27FC236}">
                <a16:creationId xmlns:a16="http://schemas.microsoft.com/office/drawing/2014/main" id="{BA73B78A-C036-4B74-B1C7-37A4FFAC8D2D}"/>
              </a:ext>
            </a:extLst>
          </p:cNvPr>
          <p:cNvSpPr txBox="1"/>
          <p:nvPr/>
        </p:nvSpPr>
        <p:spPr>
          <a:xfrm>
            <a:off x="5459594" y="733709"/>
            <a:ext cx="699910" cy="307777"/>
          </a:xfrm>
          <a:prstGeom prst="rect">
            <a:avLst/>
          </a:prstGeom>
          <a:noFill/>
        </p:spPr>
        <p:txBody>
          <a:bodyPr wrap="square" rtlCol="0">
            <a:spAutoFit/>
          </a:bodyPr>
          <a:lstStyle/>
          <a:p>
            <a:r>
              <a:rPr lang="en-US" dirty="0" err="1"/>
              <a:t>a_en</a:t>
            </a:r>
            <a:endParaRPr lang="en-US" dirty="0"/>
          </a:p>
        </p:txBody>
      </p:sp>
      <p:sp>
        <p:nvSpPr>
          <p:cNvPr id="36" name="TextBox 35">
            <a:extLst>
              <a:ext uri="{FF2B5EF4-FFF2-40B4-BE49-F238E27FC236}">
                <a16:creationId xmlns:a16="http://schemas.microsoft.com/office/drawing/2014/main" id="{C28BEF83-C543-4752-95C2-A8303E6CAA6B}"/>
              </a:ext>
            </a:extLst>
          </p:cNvPr>
          <p:cNvSpPr txBox="1"/>
          <p:nvPr/>
        </p:nvSpPr>
        <p:spPr>
          <a:xfrm>
            <a:off x="5954883" y="745819"/>
            <a:ext cx="699909" cy="307777"/>
          </a:xfrm>
          <a:prstGeom prst="rect">
            <a:avLst/>
          </a:prstGeom>
          <a:noFill/>
        </p:spPr>
        <p:txBody>
          <a:bodyPr wrap="square" rtlCol="0">
            <a:spAutoFit/>
          </a:bodyPr>
          <a:lstStyle/>
          <a:p>
            <a:r>
              <a:rPr lang="en-US" dirty="0" err="1"/>
              <a:t>b_en</a:t>
            </a:r>
            <a:endParaRPr lang="en-US" dirty="0"/>
          </a:p>
        </p:txBody>
      </p:sp>
      <p:sp>
        <p:nvSpPr>
          <p:cNvPr id="37" name="TextBox 36">
            <a:extLst>
              <a:ext uri="{FF2B5EF4-FFF2-40B4-BE49-F238E27FC236}">
                <a16:creationId xmlns:a16="http://schemas.microsoft.com/office/drawing/2014/main" id="{457E5FD1-8A0A-4372-A6D9-789B6EDFEC81}"/>
              </a:ext>
            </a:extLst>
          </p:cNvPr>
          <p:cNvSpPr txBox="1"/>
          <p:nvPr/>
        </p:nvSpPr>
        <p:spPr>
          <a:xfrm>
            <a:off x="6924945" y="745819"/>
            <a:ext cx="627935" cy="307777"/>
          </a:xfrm>
          <a:prstGeom prst="rect">
            <a:avLst/>
          </a:prstGeom>
          <a:noFill/>
        </p:spPr>
        <p:txBody>
          <a:bodyPr wrap="square" rtlCol="0">
            <a:spAutoFit/>
          </a:bodyPr>
          <a:lstStyle/>
          <a:p>
            <a:r>
              <a:rPr lang="en-US" dirty="0" err="1"/>
              <a:t>b_op</a:t>
            </a:r>
            <a:endParaRPr lang="en-US" dirty="0"/>
          </a:p>
        </p:txBody>
      </p:sp>
      <p:sp>
        <p:nvSpPr>
          <p:cNvPr id="38" name="TextBox 37">
            <a:extLst>
              <a:ext uri="{FF2B5EF4-FFF2-40B4-BE49-F238E27FC236}">
                <a16:creationId xmlns:a16="http://schemas.microsoft.com/office/drawing/2014/main" id="{CCC71886-A29B-4424-9239-B2749217304C}"/>
              </a:ext>
            </a:extLst>
          </p:cNvPr>
          <p:cNvSpPr txBox="1"/>
          <p:nvPr/>
        </p:nvSpPr>
        <p:spPr>
          <a:xfrm>
            <a:off x="6443769" y="745818"/>
            <a:ext cx="627935" cy="307777"/>
          </a:xfrm>
          <a:prstGeom prst="rect">
            <a:avLst/>
          </a:prstGeom>
          <a:noFill/>
        </p:spPr>
        <p:txBody>
          <a:bodyPr wrap="square" rtlCol="0">
            <a:spAutoFit/>
          </a:bodyPr>
          <a:lstStyle/>
          <a:p>
            <a:r>
              <a:rPr lang="en-US" dirty="0" err="1"/>
              <a:t>a_op</a:t>
            </a:r>
            <a:endParaRPr lang="en-US" dirty="0"/>
          </a:p>
        </p:txBody>
      </p:sp>
      <p:pic>
        <p:nvPicPr>
          <p:cNvPr id="30" name="Picture 29">
            <a:extLst>
              <a:ext uri="{FF2B5EF4-FFF2-40B4-BE49-F238E27FC236}">
                <a16:creationId xmlns:a16="http://schemas.microsoft.com/office/drawing/2014/main" id="{3AC7243A-98AA-424D-BDA1-27E93926667F}"/>
              </a:ext>
            </a:extLst>
          </p:cNvPr>
          <p:cNvPicPr>
            <a:picLocks noChangeAspect="1"/>
          </p:cNvPicPr>
          <p:nvPr/>
        </p:nvPicPr>
        <p:blipFill>
          <a:blip r:embed="rId3"/>
          <a:stretch>
            <a:fillRect/>
          </a:stretch>
        </p:blipFill>
        <p:spPr>
          <a:xfrm>
            <a:off x="1277992" y="3621748"/>
            <a:ext cx="1432752" cy="886044"/>
          </a:xfrm>
          <a:prstGeom prst="rect">
            <a:avLst/>
          </a:prstGeom>
        </p:spPr>
      </p:pic>
      <p:sp>
        <p:nvSpPr>
          <p:cNvPr id="41" name="TextBox 40">
            <a:extLst>
              <a:ext uri="{FF2B5EF4-FFF2-40B4-BE49-F238E27FC236}">
                <a16:creationId xmlns:a16="http://schemas.microsoft.com/office/drawing/2014/main" id="{C4E8505A-4BEE-4531-AC67-FF8C31899D4F}"/>
              </a:ext>
            </a:extLst>
          </p:cNvPr>
          <p:cNvSpPr txBox="1"/>
          <p:nvPr/>
        </p:nvSpPr>
        <p:spPr>
          <a:xfrm>
            <a:off x="679450" y="3756993"/>
            <a:ext cx="939325" cy="307777"/>
          </a:xfrm>
          <a:prstGeom prst="rect">
            <a:avLst/>
          </a:prstGeom>
          <a:noFill/>
        </p:spPr>
        <p:txBody>
          <a:bodyPr wrap="square" rtlCol="0">
            <a:spAutoFit/>
          </a:bodyPr>
          <a:lstStyle/>
          <a:p>
            <a:r>
              <a:rPr lang="en-US" dirty="0" err="1"/>
              <a:t>a_en</a:t>
            </a:r>
            <a:r>
              <a:rPr lang="en-US" dirty="0"/>
              <a:t> = 1</a:t>
            </a:r>
          </a:p>
        </p:txBody>
      </p:sp>
      <p:sp>
        <p:nvSpPr>
          <p:cNvPr id="42" name="TextBox 41">
            <a:extLst>
              <a:ext uri="{FF2B5EF4-FFF2-40B4-BE49-F238E27FC236}">
                <a16:creationId xmlns:a16="http://schemas.microsoft.com/office/drawing/2014/main" id="{4207DB05-C1DE-4B19-8D2B-87B3B5EBF38F}"/>
              </a:ext>
            </a:extLst>
          </p:cNvPr>
          <p:cNvSpPr txBox="1"/>
          <p:nvPr/>
        </p:nvSpPr>
        <p:spPr>
          <a:xfrm>
            <a:off x="702156" y="4022655"/>
            <a:ext cx="928973" cy="305854"/>
          </a:xfrm>
          <a:prstGeom prst="rect">
            <a:avLst/>
          </a:prstGeom>
          <a:noFill/>
        </p:spPr>
        <p:txBody>
          <a:bodyPr wrap="square" rtlCol="0">
            <a:spAutoFit/>
          </a:bodyPr>
          <a:lstStyle/>
          <a:p>
            <a:r>
              <a:rPr lang="en-US" dirty="0" err="1"/>
              <a:t>b_en</a:t>
            </a:r>
            <a:r>
              <a:rPr lang="en-US" dirty="0"/>
              <a:t> =0</a:t>
            </a:r>
          </a:p>
        </p:txBody>
      </p:sp>
      <p:sp>
        <p:nvSpPr>
          <p:cNvPr id="43" name="TextBox 42">
            <a:extLst>
              <a:ext uri="{FF2B5EF4-FFF2-40B4-BE49-F238E27FC236}">
                <a16:creationId xmlns:a16="http://schemas.microsoft.com/office/drawing/2014/main" id="{2BDB275F-0C83-498B-AF39-8BB4AF0E7F9A}"/>
              </a:ext>
            </a:extLst>
          </p:cNvPr>
          <p:cNvSpPr txBox="1"/>
          <p:nvPr/>
        </p:nvSpPr>
        <p:spPr>
          <a:xfrm>
            <a:off x="2498605" y="3868766"/>
            <a:ext cx="699910" cy="307777"/>
          </a:xfrm>
          <a:prstGeom prst="rect">
            <a:avLst/>
          </a:prstGeom>
          <a:noFill/>
        </p:spPr>
        <p:txBody>
          <a:bodyPr wrap="square" rtlCol="0">
            <a:spAutoFit/>
          </a:bodyPr>
          <a:lstStyle/>
          <a:p>
            <a:r>
              <a:rPr lang="en-US" dirty="0" err="1"/>
              <a:t>a_op</a:t>
            </a:r>
            <a:endParaRPr lang="en-US" dirty="0"/>
          </a:p>
        </p:txBody>
      </p:sp>
      <p:pic>
        <p:nvPicPr>
          <p:cNvPr id="44" name="Picture 43">
            <a:extLst>
              <a:ext uri="{FF2B5EF4-FFF2-40B4-BE49-F238E27FC236}">
                <a16:creationId xmlns:a16="http://schemas.microsoft.com/office/drawing/2014/main" id="{75E9FD53-599B-4520-A4A7-45EDAE625CD7}"/>
              </a:ext>
            </a:extLst>
          </p:cNvPr>
          <p:cNvPicPr>
            <a:picLocks noChangeAspect="1"/>
          </p:cNvPicPr>
          <p:nvPr/>
        </p:nvPicPr>
        <p:blipFill>
          <a:blip r:embed="rId3"/>
          <a:stretch>
            <a:fillRect/>
          </a:stretch>
        </p:blipFill>
        <p:spPr>
          <a:xfrm>
            <a:off x="3397248" y="4070477"/>
            <a:ext cx="1432752" cy="886044"/>
          </a:xfrm>
          <a:prstGeom prst="rect">
            <a:avLst/>
          </a:prstGeom>
        </p:spPr>
      </p:pic>
      <p:sp>
        <p:nvSpPr>
          <p:cNvPr id="45" name="TextBox 44">
            <a:extLst>
              <a:ext uri="{FF2B5EF4-FFF2-40B4-BE49-F238E27FC236}">
                <a16:creationId xmlns:a16="http://schemas.microsoft.com/office/drawing/2014/main" id="{03984273-2308-428C-8352-DDAAC65B851C}"/>
              </a:ext>
            </a:extLst>
          </p:cNvPr>
          <p:cNvSpPr txBox="1"/>
          <p:nvPr/>
        </p:nvSpPr>
        <p:spPr>
          <a:xfrm>
            <a:off x="2798706" y="4205722"/>
            <a:ext cx="939325" cy="307777"/>
          </a:xfrm>
          <a:prstGeom prst="rect">
            <a:avLst/>
          </a:prstGeom>
          <a:noFill/>
        </p:spPr>
        <p:txBody>
          <a:bodyPr wrap="square" rtlCol="0">
            <a:spAutoFit/>
          </a:bodyPr>
          <a:lstStyle/>
          <a:p>
            <a:r>
              <a:rPr lang="en-US" dirty="0" err="1"/>
              <a:t>a_en</a:t>
            </a:r>
            <a:r>
              <a:rPr lang="en-US" dirty="0"/>
              <a:t> = 0</a:t>
            </a:r>
          </a:p>
        </p:txBody>
      </p:sp>
      <p:sp>
        <p:nvSpPr>
          <p:cNvPr id="46" name="TextBox 45">
            <a:extLst>
              <a:ext uri="{FF2B5EF4-FFF2-40B4-BE49-F238E27FC236}">
                <a16:creationId xmlns:a16="http://schemas.microsoft.com/office/drawing/2014/main" id="{D426328A-4422-4CCC-BE69-9CB1E5E8EBD3}"/>
              </a:ext>
            </a:extLst>
          </p:cNvPr>
          <p:cNvSpPr txBox="1"/>
          <p:nvPr/>
        </p:nvSpPr>
        <p:spPr>
          <a:xfrm>
            <a:off x="2821412" y="4471384"/>
            <a:ext cx="928973" cy="305854"/>
          </a:xfrm>
          <a:prstGeom prst="rect">
            <a:avLst/>
          </a:prstGeom>
          <a:noFill/>
        </p:spPr>
        <p:txBody>
          <a:bodyPr wrap="square" rtlCol="0">
            <a:spAutoFit/>
          </a:bodyPr>
          <a:lstStyle/>
          <a:p>
            <a:r>
              <a:rPr lang="en-US" dirty="0" err="1"/>
              <a:t>b_en</a:t>
            </a:r>
            <a:r>
              <a:rPr lang="en-US" dirty="0"/>
              <a:t> =1</a:t>
            </a:r>
          </a:p>
        </p:txBody>
      </p:sp>
      <p:sp>
        <p:nvSpPr>
          <p:cNvPr id="47" name="TextBox 46">
            <a:extLst>
              <a:ext uri="{FF2B5EF4-FFF2-40B4-BE49-F238E27FC236}">
                <a16:creationId xmlns:a16="http://schemas.microsoft.com/office/drawing/2014/main" id="{A0DF5844-8F16-44A5-95A8-A8F3F10BC58A}"/>
              </a:ext>
            </a:extLst>
          </p:cNvPr>
          <p:cNvSpPr txBox="1"/>
          <p:nvPr/>
        </p:nvSpPr>
        <p:spPr>
          <a:xfrm>
            <a:off x="4617861" y="4317495"/>
            <a:ext cx="699910" cy="523220"/>
          </a:xfrm>
          <a:prstGeom prst="rect">
            <a:avLst/>
          </a:prstGeom>
          <a:noFill/>
        </p:spPr>
        <p:txBody>
          <a:bodyPr wrap="square" rtlCol="0">
            <a:spAutoFit/>
          </a:bodyPr>
          <a:lstStyle/>
          <a:p>
            <a:r>
              <a:rPr lang="en-US" dirty="0" err="1"/>
              <a:t>b_op</a:t>
            </a:r>
            <a:endParaRPr lang="en-US" dirty="0"/>
          </a:p>
          <a:p>
            <a:r>
              <a:rPr lang="en-US" dirty="0"/>
              <a:t>Set 1</a:t>
            </a:r>
          </a:p>
        </p:txBody>
      </p:sp>
      <p:pic>
        <p:nvPicPr>
          <p:cNvPr id="48" name="Picture 47">
            <a:extLst>
              <a:ext uri="{FF2B5EF4-FFF2-40B4-BE49-F238E27FC236}">
                <a16:creationId xmlns:a16="http://schemas.microsoft.com/office/drawing/2014/main" id="{2D736EC5-C889-47F6-8010-6DDA6723133B}"/>
              </a:ext>
            </a:extLst>
          </p:cNvPr>
          <p:cNvPicPr>
            <a:picLocks noChangeAspect="1"/>
          </p:cNvPicPr>
          <p:nvPr/>
        </p:nvPicPr>
        <p:blipFill>
          <a:blip r:embed="rId3"/>
          <a:stretch>
            <a:fillRect/>
          </a:stretch>
        </p:blipFill>
        <p:spPr>
          <a:xfrm>
            <a:off x="6120128" y="4086772"/>
            <a:ext cx="1432752" cy="886044"/>
          </a:xfrm>
          <a:prstGeom prst="rect">
            <a:avLst/>
          </a:prstGeom>
        </p:spPr>
      </p:pic>
      <p:sp>
        <p:nvSpPr>
          <p:cNvPr id="49" name="TextBox 48">
            <a:extLst>
              <a:ext uri="{FF2B5EF4-FFF2-40B4-BE49-F238E27FC236}">
                <a16:creationId xmlns:a16="http://schemas.microsoft.com/office/drawing/2014/main" id="{2A048909-EC0E-47DB-8367-BD30FE423990}"/>
              </a:ext>
            </a:extLst>
          </p:cNvPr>
          <p:cNvSpPr txBox="1"/>
          <p:nvPr/>
        </p:nvSpPr>
        <p:spPr>
          <a:xfrm>
            <a:off x="5521586" y="4222017"/>
            <a:ext cx="939325" cy="307777"/>
          </a:xfrm>
          <a:prstGeom prst="rect">
            <a:avLst/>
          </a:prstGeom>
          <a:noFill/>
        </p:spPr>
        <p:txBody>
          <a:bodyPr wrap="square" rtlCol="0">
            <a:spAutoFit/>
          </a:bodyPr>
          <a:lstStyle/>
          <a:p>
            <a:r>
              <a:rPr lang="en-US" dirty="0" err="1"/>
              <a:t>a_en</a:t>
            </a:r>
            <a:r>
              <a:rPr lang="en-US" dirty="0"/>
              <a:t> = 1</a:t>
            </a:r>
          </a:p>
        </p:txBody>
      </p:sp>
      <p:sp>
        <p:nvSpPr>
          <p:cNvPr id="50" name="TextBox 49">
            <a:extLst>
              <a:ext uri="{FF2B5EF4-FFF2-40B4-BE49-F238E27FC236}">
                <a16:creationId xmlns:a16="http://schemas.microsoft.com/office/drawing/2014/main" id="{29EDF8E7-5528-4787-846B-A86A8A2B34AA}"/>
              </a:ext>
            </a:extLst>
          </p:cNvPr>
          <p:cNvSpPr txBox="1"/>
          <p:nvPr/>
        </p:nvSpPr>
        <p:spPr>
          <a:xfrm>
            <a:off x="5544292" y="4487679"/>
            <a:ext cx="928973" cy="305854"/>
          </a:xfrm>
          <a:prstGeom prst="rect">
            <a:avLst/>
          </a:prstGeom>
          <a:noFill/>
        </p:spPr>
        <p:txBody>
          <a:bodyPr wrap="square" rtlCol="0">
            <a:spAutoFit/>
          </a:bodyPr>
          <a:lstStyle/>
          <a:p>
            <a:r>
              <a:rPr lang="en-US" dirty="0" err="1"/>
              <a:t>b_en</a:t>
            </a:r>
            <a:r>
              <a:rPr lang="en-US" dirty="0"/>
              <a:t> =1</a:t>
            </a:r>
          </a:p>
        </p:txBody>
      </p:sp>
      <p:sp>
        <p:nvSpPr>
          <p:cNvPr id="51" name="TextBox 50">
            <a:extLst>
              <a:ext uri="{FF2B5EF4-FFF2-40B4-BE49-F238E27FC236}">
                <a16:creationId xmlns:a16="http://schemas.microsoft.com/office/drawing/2014/main" id="{B17F55D4-CBF6-4DF4-B070-37D072388B91}"/>
              </a:ext>
            </a:extLst>
          </p:cNvPr>
          <p:cNvSpPr txBox="1"/>
          <p:nvPr/>
        </p:nvSpPr>
        <p:spPr>
          <a:xfrm>
            <a:off x="7340741" y="4333790"/>
            <a:ext cx="699910" cy="523220"/>
          </a:xfrm>
          <a:prstGeom prst="rect">
            <a:avLst/>
          </a:prstGeom>
          <a:noFill/>
        </p:spPr>
        <p:txBody>
          <a:bodyPr wrap="square" rtlCol="0">
            <a:spAutoFit/>
          </a:bodyPr>
          <a:lstStyle/>
          <a:p>
            <a:r>
              <a:rPr lang="en-US" dirty="0" err="1"/>
              <a:t>b_op</a:t>
            </a:r>
            <a:endParaRPr lang="en-US" dirty="0"/>
          </a:p>
          <a:p>
            <a:r>
              <a:rPr lang="en-US" dirty="0"/>
              <a:t>Set 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1D20-589E-4D0B-8C34-EE5E4AC2C82C}"/>
              </a:ext>
            </a:extLst>
          </p:cNvPr>
          <p:cNvSpPr>
            <a:spLocks noGrp="1"/>
          </p:cNvSpPr>
          <p:nvPr>
            <p:ph type="title"/>
          </p:nvPr>
        </p:nvSpPr>
        <p:spPr/>
        <p:txBody>
          <a:bodyPr/>
          <a:lstStyle/>
          <a:p>
            <a:r>
              <a:rPr lang="en-US" dirty="0"/>
              <a:t>A and B operations</a:t>
            </a:r>
          </a:p>
        </p:txBody>
      </p:sp>
      <p:sp>
        <p:nvSpPr>
          <p:cNvPr id="3" name="Text Placeholder 2">
            <a:extLst>
              <a:ext uri="{FF2B5EF4-FFF2-40B4-BE49-F238E27FC236}">
                <a16:creationId xmlns:a16="http://schemas.microsoft.com/office/drawing/2014/main" id="{9F68279E-253B-4909-B265-061F17BE8951}"/>
              </a:ext>
            </a:extLst>
          </p:cNvPr>
          <p:cNvSpPr>
            <a:spLocks noGrp="1"/>
          </p:cNvSpPr>
          <p:nvPr>
            <p:ph type="body" idx="1"/>
          </p:nvPr>
        </p:nvSpPr>
        <p:spPr/>
        <p:txBody>
          <a:bodyPr/>
          <a:lstStyle/>
          <a:p>
            <a:r>
              <a:rPr lang="en-US" dirty="0"/>
              <a:t>A operations</a:t>
            </a:r>
          </a:p>
        </p:txBody>
      </p:sp>
      <p:sp>
        <p:nvSpPr>
          <p:cNvPr id="4" name="Text Placeholder 3">
            <a:extLst>
              <a:ext uri="{FF2B5EF4-FFF2-40B4-BE49-F238E27FC236}">
                <a16:creationId xmlns:a16="http://schemas.microsoft.com/office/drawing/2014/main" id="{CDE5B731-9FCB-46E6-8C5F-3C0F3916DBB3}"/>
              </a:ext>
            </a:extLst>
          </p:cNvPr>
          <p:cNvSpPr>
            <a:spLocks noGrp="1"/>
          </p:cNvSpPr>
          <p:nvPr>
            <p:ph type="body" idx="2"/>
          </p:nvPr>
        </p:nvSpPr>
        <p:spPr/>
        <p:txBody>
          <a:bodyPr/>
          <a:lstStyle/>
          <a:p>
            <a:r>
              <a:rPr lang="en-US" dirty="0"/>
              <a:t>B  operations</a:t>
            </a:r>
          </a:p>
          <a:p>
            <a:r>
              <a:rPr lang="en-US" dirty="0"/>
              <a:t>Set 1</a:t>
            </a:r>
          </a:p>
          <a:p>
            <a:endParaRPr lang="en-US" dirty="0"/>
          </a:p>
          <a:p>
            <a:endParaRPr lang="en-US" dirty="0"/>
          </a:p>
          <a:p>
            <a:endParaRPr lang="en-US" dirty="0"/>
          </a:p>
          <a:p>
            <a:r>
              <a:rPr lang="en-US" dirty="0"/>
              <a:t>Set 2</a:t>
            </a:r>
          </a:p>
        </p:txBody>
      </p:sp>
      <p:sp>
        <p:nvSpPr>
          <p:cNvPr id="5" name="Slide Number Placeholder 4">
            <a:extLst>
              <a:ext uri="{FF2B5EF4-FFF2-40B4-BE49-F238E27FC236}">
                <a16:creationId xmlns:a16="http://schemas.microsoft.com/office/drawing/2014/main" id="{2E172702-02FA-4D63-B0BE-222AD784BB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graphicFrame>
        <p:nvGraphicFramePr>
          <p:cNvPr id="7" name="Table 7">
            <a:extLst>
              <a:ext uri="{FF2B5EF4-FFF2-40B4-BE49-F238E27FC236}">
                <a16:creationId xmlns:a16="http://schemas.microsoft.com/office/drawing/2014/main" id="{3CE2F950-35EE-4E14-870A-F0700B8F4CAB}"/>
              </a:ext>
            </a:extLst>
          </p:cNvPr>
          <p:cNvGraphicFramePr>
            <a:graphicFrameLocks noGrp="1"/>
          </p:cNvGraphicFramePr>
          <p:nvPr>
            <p:extLst>
              <p:ext uri="{D42A27DB-BD31-4B8C-83A1-F6EECF244321}">
                <p14:modId xmlns:p14="http://schemas.microsoft.com/office/powerpoint/2010/main" val="1292949131"/>
              </p:ext>
            </p:extLst>
          </p:nvPr>
        </p:nvGraphicFramePr>
        <p:xfrm>
          <a:off x="1233448" y="1849891"/>
          <a:ext cx="2167468" cy="2985489"/>
        </p:xfrm>
        <a:graphic>
          <a:graphicData uri="http://schemas.openxmlformats.org/drawingml/2006/table">
            <a:tbl>
              <a:tblPr firstRow="1" bandRow="1">
                <a:tableStyleId>{912C8C85-51F0-491E-9774-3900AFEF0FD7}</a:tableStyleId>
              </a:tblPr>
              <a:tblGrid>
                <a:gridCol w="629219">
                  <a:extLst>
                    <a:ext uri="{9D8B030D-6E8A-4147-A177-3AD203B41FA5}">
                      <a16:colId xmlns:a16="http://schemas.microsoft.com/office/drawing/2014/main" val="2633589826"/>
                    </a:ext>
                  </a:extLst>
                </a:gridCol>
                <a:gridCol w="1538249">
                  <a:extLst>
                    <a:ext uri="{9D8B030D-6E8A-4147-A177-3AD203B41FA5}">
                      <a16:colId xmlns:a16="http://schemas.microsoft.com/office/drawing/2014/main" val="1882074388"/>
                    </a:ext>
                  </a:extLst>
                </a:gridCol>
              </a:tblGrid>
              <a:tr h="331721">
                <a:tc>
                  <a:txBody>
                    <a:bodyPr/>
                    <a:lstStyle/>
                    <a:p>
                      <a:pPr algn="ctr"/>
                      <a:r>
                        <a:rPr lang="en-US" dirty="0" err="1">
                          <a:solidFill>
                            <a:schemeClr val="tx1"/>
                          </a:solidFill>
                        </a:rPr>
                        <a:t>a_op</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operation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0842541"/>
                  </a:ext>
                </a:extLst>
              </a:tr>
              <a:tr h="331721">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4857588"/>
                  </a:ext>
                </a:extLst>
              </a:tr>
              <a:tr h="331721">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5857995"/>
                  </a:ext>
                </a:extLst>
              </a:tr>
              <a:tr h="331721">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7477354"/>
                  </a:ext>
                </a:extLst>
              </a:tr>
              <a:tr h="331721">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A &amp;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4073116"/>
                  </a:ext>
                </a:extLst>
              </a:tr>
              <a:tr h="331721">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 &amp;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5898683"/>
                  </a:ext>
                </a:extLst>
              </a:tr>
              <a:tr h="331721">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229177"/>
                  </a:ext>
                </a:extLst>
              </a:tr>
              <a:tr h="331721">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 (A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8755895"/>
                  </a:ext>
                </a:extLst>
              </a:tr>
              <a:tr h="331721">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9032038"/>
                  </a:ext>
                </a:extLst>
              </a:tr>
            </a:tbl>
          </a:graphicData>
        </a:graphic>
      </p:graphicFrame>
      <p:graphicFrame>
        <p:nvGraphicFramePr>
          <p:cNvPr id="10" name="Table 10">
            <a:extLst>
              <a:ext uri="{FF2B5EF4-FFF2-40B4-BE49-F238E27FC236}">
                <a16:creationId xmlns:a16="http://schemas.microsoft.com/office/drawing/2014/main" id="{C3A9E102-EF0E-4F15-AEA9-C44A49F807D0}"/>
              </a:ext>
            </a:extLst>
          </p:cNvPr>
          <p:cNvGraphicFramePr>
            <a:graphicFrameLocks noGrp="1"/>
          </p:cNvGraphicFramePr>
          <p:nvPr>
            <p:extLst>
              <p:ext uri="{D42A27DB-BD31-4B8C-83A1-F6EECF244321}">
                <p14:modId xmlns:p14="http://schemas.microsoft.com/office/powerpoint/2010/main" val="444084972"/>
              </p:ext>
            </p:extLst>
          </p:nvPr>
        </p:nvGraphicFramePr>
        <p:xfrm>
          <a:off x="6039556" y="1662642"/>
          <a:ext cx="2133600" cy="1818215"/>
        </p:xfrm>
        <a:graphic>
          <a:graphicData uri="http://schemas.openxmlformats.org/drawingml/2006/table">
            <a:tbl>
              <a:tblPr firstRow="1" bandRow="1">
                <a:tableStyleId>{912C8C85-51F0-491E-9774-3900AFEF0FD7}</a:tableStyleId>
              </a:tblPr>
              <a:tblGrid>
                <a:gridCol w="620888">
                  <a:extLst>
                    <a:ext uri="{9D8B030D-6E8A-4147-A177-3AD203B41FA5}">
                      <a16:colId xmlns:a16="http://schemas.microsoft.com/office/drawing/2014/main" val="3868329122"/>
                    </a:ext>
                  </a:extLst>
                </a:gridCol>
                <a:gridCol w="1512712">
                  <a:extLst>
                    <a:ext uri="{9D8B030D-6E8A-4147-A177-3AD203B41FA5}">
                      <a16:colId xmlns:a16="http://schemas.microsoft.com/office/drawing/2014/main" val="1072499743"/>
                    </a:ext>
                  </a:extLst>
                </a:gridCol>
              </a:tblGrid>
              <a:tr h="3636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chemeClr val="tx1"/>
                          </a:solidFill>
                        </a:rPr>
                        <a:t>b_op</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operation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8766470"/>
                  </a:ext>
                </a:extLst>
              </a:tr>
              <a:tr h="363643">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 (A &amp;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1327505"/>
                  </a:ext>
                </a:extLst>
              </a:tr>
              <a:tr h="36364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783389"/>
                  </a:ext>
                </a:extLst>
              </a:tr>
              <a:tr h="363643">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7381057"/>
                  </a:ext>
                </a:extLst>
              </a:tr>
              <a:tr h="363643">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7179720"/>
                  </a:ext>
                </a:extLst>
              </a:tr>
            </a:tbl>
          </a:graphicData>
        </a:graphic>
      </p:graphicFrame>
      <p:graphicFrame>
        <p:nvGraphicFramePr>
          <p:cNvPr id="11" name="Table 10">
            <a:extLst>
              <a:ext uri="{FF2B5EF4-FFF2-40B4-BE49-F238E27FC236}">
                <a16:creationId xmlns:a16="http://schemas.microsoft.com/office/drawing/2014/main" id="{BD573AC8-584E-4BBB-9FC3-A792A8D2CD90}"/>
              </a:ext>
            </a:extLst>
          </p:cNvPr>
          <p:cNvGraphicFramePr>
            <a:graphicFrameLocks noGrp="1"/>
          </p:cNvGraphicFramePr>
          <p:nvPr>
            <p:extLst>
              <p:ext uri="{D42A27DB-BD31-4B8C-83A1-F6EECF244321}">
                <p14:modId xmlns:p14="http://schemas.microsoft.com/office/powerpoint/2010/main" val="2117669262"/>
              </p:ext>
            </p:extLst>
          </p:nvPr>
        </p:nvGraphicFramePr>
        <p:xfrm>
          <a:off x="6039556" y="3585397"/>
          <a:ext cx="2133600" cy="1454572"/>
        </p:xfrm>
        <a:graphic>
          <a:graphicData uri="http://schemas.openxmlformats.org/drawingml/2006/table">
            <a:tbl>
              <a:tblPr firstRow="1" bandRow="1">
                <a:tableStyleId>{912C8C85-51F0-491E-9774-3900AFEF0FD7}</a:tableStyleId>
              </a:tblPr>
              <a:tblGrid>
                <a:gridCol w="620888">
                  <a:extLst>
                    <a:ext uri="{9D8B030D-6E8A-4147-A177-3AD203B41FA5}">
                      <a16:colId xmlns:a16="http://schemas.microsoft.com/office/drawing/2014/main" val="3868329122"/>
                    </a:ext>
                  </a:extLst>
                </a:gridCol>
                <a:gridCol w="1512712">
                  <a:extLst>
                    <a:ext uri="{9D8B030D-6E8A-4147-A177-3AD203B41FA5}">
                      <a16:colId xmlns:a16="http://schemas.microsoft.com/office/drawing/2014/main" val="1072499743"/>
                    </a:ext>
                  </a:extLst>
                </a:gridCol>
              </a:tblGrid>
              <a:tr h="363643">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1327505"/>
                  </a:ext>
                </a:extLst>
              </a:tr>
              <a:tr h="36364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 (A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783389"/>
                  </a:ext>
                </a:extLst>
              </a:tr>
              <a:tr h="363643">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A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7381057"/>
                  </a:ext>
                </a:extLst>
              </a:tr>
              <a:tr h="363643">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 + 2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7179720"/>
                  </a:ext>
                </a:extLst>
              </a:tr>
            </a:tbl>
          </a:graphicData>
        </a:graphic>
      </p:graphicFrame>
    </p:spTree>
    <p:extLst>
      <p:ext uri="{BB962C8B-B14F-4D97-AF65-F5344CB8AC3E}">
        <p14:creationId xmlns:p14="http://schemas.microsoft.com/office/powerpoint/2010/main" val="2981393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2.</a:t>
            </a:r>
            <a:endParaRPr sz="6000" dirty="0">
              <a:solidFill>
                <a:schemeClr val="accent4"/>
              </a:solidFill>
            </a:endParaRPr>
          </a:p>
          <a:p>
            <a:pPr marL="0" lvl="0" indent="0" algn="l" rtl="0">
              <a:spcBef>
                <a:spcPts val="0"/>
              </a:spcBef>
              <a:spcAft>
                <a:spcPts val="0"/>
              </a:spcAft>
              <a:buNone/>
            </a:pPr>
            <a:r>
              <a:rPr lang="en" dirty="0"/>
              <a:t>Design</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22765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FC356-29BF-4E37-A3F1-AFCE5674EA62}"/>
              </a:ext>
            </a:extLst>
          </p:cNvPr>
          <p:cNvSpPr>
            <a:spLocks noGrp="1"/>
          </p:cNvSpPr>
          <p:nvPr>
            <p:ph type="title"/>
          </p:nvPr>
        </p:nvSpPr>
        <p:spPr/>
        <p:txBody>
          <a:bodyPr/>
          <a:lstStyle/>
          <a:p>
            <a:r>
              <a:rPr lang="en-US" dirty="0"/>
              <a:t>FSM diagram</a:t>
            </a:r>
          </a:p>
        </p:txBody>
      </p:sp>
      <p:sp>
        <p:nvSpPr>
          <p:cNvPr id="5" name="Slide Number Placeholder 4">
            <a:extLst>
              <a:ext uri="{FF2B5EF4-FFF2-40B4-BE49-F238E27FC236}">
                <a16:creationId xmlns:a16="http://schemas.microsoft.com/office/drawing/2014/main" id="{7BDAA65D-AA31-418D-B541-A5C7F1EBCC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8" name="Google Shape;76;p13">
            <a:extLst>
              <a:ext uri="{FF2B5EF4-FFF2-40B4-BE49-F238E27FC236}">
                <a16:creationId xmlns:a16="http://schemas.microsoft.com/office/drawing/2014/main" id="{9F2940F9-9D77-4CBC-9A99-07B27FF3589C}"/>
              </a:ext>
            </a:extLst>
          </p:cNvPr>
          <p:cNvSpPr txBox="1"/>
          <p:nvPr/>
        </p:nvSpPr>
        <p:spPr>
          <a:xfrm>
            <a:off x="786150" y="1164834"/>
            <a:ext cx="3061573" cy="2157788"/>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dirty="0">
                <a:solidFill>
                  <a:srgbClr val="263238"/>
                </a:solidFill>
                <a:latin typeface="Source Sans Pro"/>
                <a:ea typeface="Source Sans Pro"/>
                <a:cs typeface="Source Sans Pro"/>
                <a:sym typeface="Source Sans Pro"/>
              </a:rPr>
              <a:t>Control the </a:t>
            </a:r>
            <a:r>
              <a:rPr lang="en-US" dirty="0" err="1">
                <a:solidFill>
                  <a:srgbClr val="263238"/>
                </a:solidFill>
                <a:latin typeface="Source Sans Pro"/>
                <a:ea typeface="Source Sans Pro"/>
                <a:cs typeface="Source Sans Pro"/>
                <a:sym typeface="Source Sans Pro"/>
              </a:rPr>
              <a:t>a_op</a:t>
            </a:r>
            <a:r>
              <a:rPr lang="en-US" dirty="0">
                <a:solidFill>
                  <a:srgbClr val="263238"/>
                </a:solidFill>
                <a:latin typeface="Source Sans Pro"/>
                <a:ea typeface="Source Sans Pro"/>
                <a:cs typeface="Source Sans Pro"/>
                <a:sym typeface="Source Sans Pro"/>
              </a:rPr>
              <a:t>, and </a:t>
            </a:r>
            <a:r>
              <a:rPr lang="en-US" dirty="0" err="1">
                <a:solidFill>
                  <a:srgbClr val="263238"/>
                </a:solidFill>
                <a:latin typeface="Source Sans Pro"/>
                <a:ea typeface="Source Sans Pro"/>
                <a:cs typeface="Source Sans Pro"/>
                <a:sym typeface="Source Sans Pro"/>
              </a:rPr>
              <a:t>b_op</a:t>
            </a:r>
            <a:r>
              <a:rPr lang="en-US" dirty="0">
                <a:solidFill>
                  <a:srgbClr val="263238"/>
                </a:solidFill>
                <a:latin typeface="Source Sans Pro"/>
                <a:ea typeface="Source Sans Pro"/>
                <a:cs typeface="Source Sans Pro"/>
                <a:sym typeface="Source Sans Pro"/>
              </a:rPr>
              <a:t> states by case statements.</a:t>
            </a:r>
          </a:p>
          <a:p>
            <a:pPr marL="0" lvl="0" indent="0" algn="l" rtl="0">
              <a:spcBef>
                <a:spcPts val="600"/>
              </a:spcBef>
              <a:spcAft>
                <a:spcPts val="0"/>
              </a:spcAft>
              <a:buClr>
                <a:schemeClr val="dk1"/>
              </a:buClr>
              <a:buSzPts val="1100"/>
              <a:buFont typeface="Arial"/>
              <a:buNone/>
            </a:pPr>
            <a:endParaRPr dirty="0">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endParaRPr lang="en-US" dirty="0">
              <a:solidFill>
                <a:srgbClr val="263238"/>
              </a:solidFill>
              <a:latin typeface="Source Sans Pro"/>
              <a:ea typeface="Source Sans Pro"/>
              <a:cs typeface="Source Sans Pro"/>
              <a:sym typeface="Source Sans Pro"/>
            </a:endParaRPr>
          </a:p>
        </p:txBody>
      </p:sp>
      <p:pic>
        <p:nvPicPr>
          <p:cNvPr id="10" name="Picture 9">
            <a:extLst>
              <a:ext uri="{FF2B5EF4-FFF2-40B4-BE49-F238E27FC236}">
                <a16:creationId xmlns:a16="http://schemas.microsoft.com/office/drawing/2014/main" id="{52D942AF-6975-4CCD-AECF-BA4EADC09D3E}"/>
              </a:ext>
            </a:extLst>
          </p:cNvPr>
          <p:cNvPicPr>
            <a:picLocks noChangeAspect="1"/>
          </p:cNvPicPr>
          <p:nvPr/>
        </p:nvPicPr>
        <p:blipFill>
          <a:blip r:embed="rId2"/>
          <a:stretch>
            <a:fillRect/>
          </a:stretch>
        </p:blipFill>
        <p:spPr>
          <a:xfrm>
            <a:off x="3535234" y="1010720"/>
            <a:ext cx="5143500" cy="3552825"/>
          </a:xfrm>
          <a:prstGeom prst="rect">
            <a:avLst/>
          </a:prstGeom>
        </p:spPr>
      </p:pic>
    </p:spTree>
    <p:extLst>
      <p:ext uri="{BB962C8B-B14F-4D97-AF65-F5344CB8AC3E}">
        <p14:creationId xmlns:p14="http://schemas.microsoft.com/office/powerpoint/2010/main" val="3299971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Add and substraction</a:t>
            </a:r>
            <a:endParaRPr dirty="0"/>
          </a:p>
        </p:txBody>
      </p:sp>
      <p:sp>
        <p:nvSpPr>
          <p:cNvPr id="76" name="Google Shape;76;p13"/>
          <p:cNvSpPr txBox="1"/>
          <p:nvPr/>
        </p:nvSpPr>
        <p:spPr>
          <a:xfrm>
            <a:off x="786150" y="1164834"/>
            <a:ext cx="3179400" cy="2302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rgbClr val="0091EA"/>
                </a:solidFill>
                <a:latin typeface="Source Sans Pro"/>
                <a:ea typeface="Source Sans Pro"/>
                <a:cs typeface="Source Sans Pro"/>
                <a:sym typeface="Source Sans Pro"/>
              </a:rPr>
              <a:t>Add</a:t>
            </a:r>
            <a:endParaRPr dirty="0">
              <a:solidFill>
                <a:srgbClr val="0091EA"/>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If the 2 numbers have the same sign, add the first 4 bits and shift the sign.</a:t>
            </a:r>
          </a:p>
          <a:p>
            <a:pPr marL="285750" indent="-285750">
              <a:spcBef>
                <a:spcPts val="600"/>
              </a:spcBef>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If the 2 numbers have different signs, take the 1’complement  of the second argument and add “1” to the first argument and complemented second  argument. The sign is the sign of the bigger argument. </a:t>
            </a:r>
          </a:p>
          <a:p>
            <a:pPr marL="285750" lvl="0" indent="-285750" algn="l" rtl="0">
              <a:spcBef>
                <a:spcPts val="600"/>
              </a:spcBef>
              <a:spcAft>
                <a:spcPts val="0"/>
              </a:spcAft>
              <a:buClr>
                <a:schemeClr val="dk1"/>
              </a:buClr>
              <a:buSzPts val="1100"/>
              <a:buFont typeface="Arial" panose="020B0604020202020204" pitchFamily="34" charset="0"/>
              <a:buChar char="•"/>
            </a:pPr>
            <a:endParaRPr dirty="0">
              <a:solidFill>
                <a:srgbClr val="263238"/>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endParaRPr dirty="0">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endParaRPr lang="en-US"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5" name="Google Shape;76;p13">
            <a:extLst>
              <a:ext uri="{FF2B5EF4-FFF2-40B4-BE49-F238E27FC236}">
                <a16:creationId xmlns:a16="http://schemas.microsoft.com/office/drawing/2014/main" id="{9B8D5086-2F06-4AA6-A3B2-5370C6A03F13}"/>
              </a:ext>
            </a:extLst>
          </p:cNvPr>
          <p:cNvSpPr txBox="1"/>
          <p:nvPr/>
        </p:nvSpPr>
        <p:spPr>
          <a:xfrm>
            <a:off x="5178450" y="1164834"/>
            <a:ext cx="3179400" cy="2302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rgbClr val="0091EA"/>
                </a:solidFill>
                <a:latin typeface="Source Sans Pro"/>
                <a:ea typeface="Source Sans Pro"/>
                <a:cs typeface="Source Sans Pro"/>
                <a:sym typeface="Source Sans Pro"/>
              </a:rPr>
              <a:t>Subtraction</a:t>
            </a:r>
            <a:endParaRPr lang="en" dirty="0"/>
          </a:p>
          <a:p>
            <a:pPr marL="285750" lvl="0" indent="-285750" algn="l">
              <a:spcBef>
                <a:spcPts val="600"/>
              </a:spcBef>
              <a:spcAft>
                <a:spcPts val="0"/>
              </a:spcAft>
              <a:buFont typeface="Arial" panose="020B0604020202020204" pitchFamily="34" charset="0"/>
              <a:buChar char="•"/>
            </a:pPr>
            <a:r>
              <a:rPr lang="en-US" dirty="0">
                <a:solidFill>
                  <a:srgbClr val="263238"/>
                </a:solidFill>
                <a:latin typeface="Source Sans Pro"/>
                <a:ea typeface="Source Sans Pro"/>
                <a:cs typeface="Source Sans Pro"/>
                <a:sym typeface="Source Sans Pro"/>
              </a:rPr>
              <a:t>The same operation as add but change the sign of the second argument.</a:t>
            </a:r>
            <a:endParaRPr dirty="0">
              <a:solidFill>
                <a:srgbClr val="263238"/>
              </a:solidFill>
              <a:latin typeface="Source Sans Pro"/>
              <a:ea typeface="Source Sans Pro"/>
              <a:cs typeface="Source Sans Pro"/>
              <a:sym typeface="Source Sans Pro"/>
            </a:endParaRPr>
          </a:p>
          <a:p>
            <a:pPr>
              <a:spcBef>
                <a:spcPts val="600"/>
              </a:spcBef>
            </a:pPr>
            <a:r>
              <a:rPr lang="en-US" b="1" dirty="0">
                <a:solidFill>
                  <a:srgbClr val="0091EA"/>
                </a:solidFill>
                <a:latin typeface="Source Sans Pro"/>
                <a:ea typeface="Source Sans Pro"/>
                <a:cs typeface="Source Sans Pro"/>
                <a:sym typeface="Source Sans Pro"/>
              </a:rPr>
              <a:t>Add example</a:t>
            </a:r>
          </a:p>
          <a:p>
            <a:pPr>
              <a:spcBef>
                <a:spcPts val="600"/>
              </a:spcBef>
            </a:pPr>
            <a:r>
              <a:rPr lang="en-US" dirty="0">
                <a:solidFill>
                  <a:srgbClr val="0091EA"/>
                </a:solidFill>
                <a:latin typeface="Source Sans Pro"/>
                <a:ea typeface="Source Sans Pro"/>
                <a:cs typeface="Source Sans Pro"/>
                <a:sym typeface="Source Sans Pro"/>
              </a:rPr>
              <a:t>Add(1,3) =  4</a:t>
            </a:r>
          </a:p>
          <a:p>
            <a:pPr>
              <a:spcBef>
                <a:spcPts val="600"/>
              </a:spcBef>
            </a:pPr>
            <a:r>
              <a:rPr lang="en-US" dirty="0">
                <a:solidFill>
                  <a:srgbClr val="0091EA"/>
                </a:solidFill>
                <a:latin typeface="Source Sans Pro"/>
                <a:ea typeface="Source Sans Pro"/>
                <a:cs typeface="Source Sans Pro"/>
                <a:sym typeface="Source Sans Pro"/>
              </a:rPr>
              <a:t>Add(1,-3) = -2</a:t>
            </a:r>
          </a:p>
        </p:txBody>
      </p:sp>
      <p:graphicFrame>
        <p:nvGraphicFramePr>
          <p:cNvPr id="2" name="Table 2">
            <a:extLst>
              <a:ext uri="{FF2B5EF4-FFF2-40B4-BE49-F238E27FC236}">
                <a16:creationId xmlns:a16="http://schemas.microsoft.com/office/drawing/2014/main" id="{116D6FB3-0D03-4E42-84C3-938E12B659E8}"/>
              </a:ext>
            </a:extLst>
          </p:cNvPr>
          <p:cNvGraphicFramePr>
            <a:graphicFrameLocks noGrp="1"/>
          </p:cNvGraphicFramePr>
          <p:nvPr>
            <p:extLst>
              <p:ext uri="{D42A27DB-BD31-4B8C-83A1-F6EECF244321}">
                <p14:modId xmlns:p14="http://schemas.microsoft.com/office/powerpoint/2010/main" val="3496655504"/>
              </p:ext>
            </p:extLst>
          </p:nvPr>
        </p:nvGraphicFramePr>
        <p:xfrm>
          <a:off x="6524978" y="2774949"/>
          <a:ext cx="1964265" cy="304800"/>
        </p:xfrm>
        <a:graphic>
          <a:graphicData uri="http://schemas.openxmlformats.org/drawingml/2006/table">
            <a:tbl>
              <a:tblPr firstRow="1" bandRow="1">
                <a:tableStyleId>{B4202B18-0C89-45B4-B79C-DD7B0C6BC571}</a:tableStyleId>
              </a:tblPr>
              <a:tblGrid>
                <a:gridCol w="392853">
                  <a:extLst>
                    <a:ext uri="{9D8B030D-6E8A-4147-A177-3AD203B41FA5}">
                      <a16:colId xmlns:a16="http://schemas.microsoft.com/office/drawing/2014/main" val="1057625271"/>
                    </a:ext>
                  </a:extLst>
                </a:gridCol>
                <a:gridCol w="392853">
                  <a:extLst>
                    <a:ext uri="{9D8B030D-6E8A-4147-A177-3AD203B41FA5}">
                      <a16:colId xmlns:a16="http://schemas.microsoft.com/office/drawing/2014/main" val="2507610944"/>
                    </a:ext>
                  </a:extLst>
                </a:gridCol>
                <a:gridCol w="392853">
                  <a:extLst>
                    <a:ext uri="{9D8B030D-6E8A-4147-A177-3AD203B41FA5}">
                      <a16:colId xmlns:a16="http://schemas.microsoft.com/office/drawing/2014/main" val="1213203193"/>
                    </a:ext>
                  </a:extLst>
                </a:gridCol>
                <a:gridCol w="392853">
                  <a:extLst>
                    <a:ext uri="{9D8B030D-6E8A-4147-A177-3AD203B41FA5}">
                      <a16:colId xmlns:a16="http://schemas.microsoft.com/office/drawing/2014/main" val="2764931282"/>
                    </a:ext>
                  </a:extLst>
                </a:gridCol>
                <a:gridCol w="392853">
                  <a:extLst>
                    <a:ext uri="{9D8B030D-6E8A-4147-A177-3AD203B41FA5}">
                      <a16:colId xmlns:a16="http://schemas.microsoft.com/office/drawing/2014/main" val="331356955"/>
                    </a:ext>
                  </a:extLst>
                </a:gridCol>
              </a:tblGrid>
              <a:tr h="216607">
                <a:tc>
                  <a:txBody>
                    <a:bodyPr/>
                    <a:lstStyle/>
                    <a:p>
                      <a:r>
                        <a:rPr lang="en-US" dirty="0"/>
                        <a:t>0</a:t>
                      </a:r>
                    </a:p>
                  </a:txBody>
                  <a:tcPr>
                    <a:solidFill>
                      <a:srgbClr val="99CCFF"/>
                    </a:solidFill>
                  </a:tcPr>
                </a:tc>
                <a:tc>
                  <a:txBody>
                    <a:bodyPr/>
                    <a:lstStyle/>
                    <a:p>
                      <a:r>
                        <a:rPr lang="en-US" dirty="0"/>
                        <a:t>0</a:t>
                      </a:r>
                    </a:p>
                  </a:txBody>
                  <a:tcPr>
                    <a:solidFill>
                      <a:srgbClr val="99FF66"/>
                    </a:solidFill>
                  </a:tcPr>
                </a:tc>
                <a:tc>
                  <a:txBody>
                    <a:bodyPr/>
                    <a:lstStyle/>
                    <a:p>
                      <a:r>
                        <a:rPr lang="en-US" dirty="0"/>
                        <a:t>0</a:t>
                      </a:r>
                    </a:p>
                  </a:txBody>
                  <a:tcPr>
                    <a:solidFill>
                      <a:srgbClr val="99FF66"/>
                    </a:solidFill>
                  </a:tcPr>
                </a:tc>
                <a:tc>
                  <a:txBody>
                    <a:bodyPr/>
                    <a:lstStyle/>
                    <a:p>
                      <a:r>
                        <a:rPr lang="en-US" dirty="0"/>
                        <a:t>0</a:t>
                      </a:r>
                    </a:p>
                  </a:txBody>
                  <a:tcPr>
                    <a:solidFill>
                      <a:srgbClr val="99FF66"/>
                    </a:solidFill>
                  </a:tcPr>
                </a:tc>
                <a:tc>
                  <a:txBody>
                    <a:bodyPr/>
                    <a:lstStyle/>
                    <a:p>
                      <a:r>
                        <a:rPr lang="en-US" dirty="0"/>
                        <a:t>1</a:t>
                      </a:r>
                    </a:p>
                  </a:txBody>
                  <a:tcPr>
                    <a:solidFill>
                      <a:srgbClr val="99FF66"/>
                    </a:solidFill>
                  </a:tcPr>
                </a:tc>
                <a:extLst>
                  <a:ext uri="{0D108BD9-81ED-4DB2-BD59-A6C34878D82A}">
                    <a16:rowId xmlns:a16="http://schemas.microsoft.com/office/drawing/2014/main" val="2251574997"/>
                  </a:ext>
                </a:extLst>
              </a:tr>
            </a:tbl>
          </a:graphicData>
        </a:graphic>
      </p:graphicFrame>
      <p:graphicFrame>
        <p:nvGraphicFramePr>
          <p:cNvPr id="7" name="Table 2">
            <a:extLst>
              <a:ext uri="{FF2B5EF4-FFF2-40B4-BE49-F238E27FC236}">
                <a16:creationId xmlns:a16="http://schemas.microsoft.com/office/drawing/2014/main" id="{7D0F69FF-00BF-4DAE-B409-C1D3CFAE23EF}"/>
              </a:ext>
            </a:extLst>
          </p:cNvPr>
          <p:cNvGraphicFramePr>
            <a:graphicFrameLocks noGrp="1"/>
          </p:cNvGraphicFramePr>
          <p:nvPr>
            <p:extLst>
              <p:ext uri="{D42A27DB-BD31-4B8C-83A1-F6EECF244321}">
                <p14:modId xmlns:p14="http://schemas.microsoft.com/office/powerpoint/2010/main" val="1840202563"/>
              </p:ext>
            </p:extLst>
          </p:nvPr>
        </p:nvGraphicFramePr>
        <p:xfrm>
          <a:off x="6524978" y="3207903"/>
          <a:ext cx="1961115" cy="304800"/>
        </p:xfrm>
        <a:graphic>
          <a:graphicData uri="http://schemas.openxmlformats.org/drawingml/2006/table">
            <a:tbl>
              <a:tblPr firstRow="1" bandRow="1">
                <a:tableStyleId>{B4202B18-0C89-45B4-B79C-DD7B0C6BC571}</a:tableStyleId>
              </a:tblPr>
              <a:tblGrid>
                <a:gridCol w="392223">
                  <a:extLst>
                    <a:ext uri="{9D8B030D-6E8A-4147-A177-3AD203B41FA5}">
                      <a16:colId xmlns:a16="http://schemas.microsoft.com/office/drawing/2014/main" val="1057625271"/>
                    </a:ext>
                  </a:extLst>
                </a:gridCol>
                <a:gridCol w="392223">
                  <a:extLst>
                    <a:ext uri="{9D8B030D-6E8A-4147-A177-3AD203B41FA5}">
                      <a16:colId xmlns:a16="http://schemas.microsoft.com/office/drawing/2014/main" val="2507610944"/>
                    </a:ext>
                  </a:extLst>
                </a:gridCol>
                <a:gridCol w="392223">
                  <a:extLst>
                    <a:ext uri="{9D8B030D-6E8A-4147-A177-3AD203B41FA5}">
                      <a16:colId xmlns:a16="http://schemas.microsoft.com/office/drawing/2014/main" val="1213203193"/>
                    </a:ext>
                  </a:extLst>
                </a:gridCol>
                <a:gridCol w="392223">
                  <a:extLst>
                    <a:ext uri="{9D8B030D-6E8A-4147-A177-3AD203B41FA5}">
                      <a16:colId xmlns:a16="http://schemas.microsoft.com/office/drawing/2014/main" val="2764931282"/>
                    </a:ext>
                  </a:extLst>
                </a:gridCol>
                <a:gridCol w="392223">
                  <a:extLst>
                    <a:ext uri="{9D8B030D-6E8A-4147-A177-3AD203B41FA5}">
                      <a16:colId xmlns:a16="http://schemas.microsoft.com/office/drawing/2014/main" val="331356955"/>
                    </a:ext>
                  </a:extLst>
                </a:gridCol>
              </a:tblGrid>
              <a:tr h="216607">
                <a:tc>
                  <a:txBody>
                    <a:bodyPr/>
                    <a:lstStyle/>
                    <a:p>
                      <a:r>
                        <a:rPr lang="en-US" dirty="0"/>
                        <a:t>0</a:t>
                      </a:r>
                    </a:p>
                  </a:txBody>
                  <a:tcPr>
                    <a:solidFill>
                      <a:srgbClr val="99CCFF"/>
                    </a:solidFill>
                  </a:tcPr>
                </a:tc>
                <a:tc>
                  <a:txBody>
                    <a:bodyPr/>
                    <a:lstStyle/>
                    <a:p>
                      <a:r>
                        <a:rPr lang="en-US" dirty="0"/>
                        <a:t>0</a:t>
                      </a:r>
                    </a:p>
                  </a:txBody>
                  <a:tcPr>
                    <a:solidFill>
                      <a:srgbClr val="99FF66"/>
                    </a:solidFill>
                  </a:tcPr>
                </a:tc>
                <a:tc>
                  <a:txBody>
                    <a:bodyPr/>
                    <a:lstStyle/>
                    <a:p>
                      <a:r>
                        <a:rPr lang="en-US" dirty="0"/>
                        <a:t>0</a:t>
                      </a:r>
                    </a:p>
                  </a:txBody>
                  <a:tcPr>
                    <a:solidFill>
                      <a:srgbClr val="99FF66"/>
                    </a:solidFill>
                  </a:tcPr>
                </a:tc>
                <a:tc>
                  <a:txBody>
                    <a:bodyPr/>
                    <a:lstStyle/>
                    <a:p>
                      <a:r>
                        <a:rPr lang="en-US" dirty="0"/>
                        <a:t>1</a:t>
                      </a:r>
                    </a:p>
                  </a:txBody>
                  <a:tcPr>
                    <a:solidFill>
                      <a:srgbClr val="99FF66"/>
                    </a:solidFill>
                  </a:tcPr>
                </a:tc>
                <a:tc>
                  <a:txBody>
                    <a:bodyPr/>
                    <a:lstStyle/>
                    <a:p>
                      <a:r>
                        <a:rPr lang="en-US" dirty="0"/>
                        <a:t>1</a:t>
                      </a:r>
                    </a:p>
                  </a:txBody>
                  <a:tcPr>
                    <a:solidFill>
                      <a:srgbClr val="99FF66"/>
                    </a:solidFill>
                  </a:tcPr>
                </a:tc>
                <a:extLst>
                  <a:ext uri="{0D108BD9-81ED-4DB2-BD59-A6C34878D82A}">
                    <a16:rowId xmlns:a16="http://schemas.microsoft.com/office/drawing/2014/main" val="2251574997"/>
                  </a:ext>
                </a:extLst>
              </a:tr>
            </a:tbl>
          </a:graphicData>
        </a:graphic>
      </p:graphicFrame>
      <p:graphicFrame>
        <p:nvGraphicFramePr>
          <p:cNvPr id="3" name="Table 3">
            <a:extLst>
              <a:ext uri="{FF2B5EF4-FFF2-40B4-BE49-F238E27FC236}">
                <a16:creationId xmlns:a16="http://schemas.microsoft.com/office/drawing/2014/main" id="{2B2E7A43-B38F-49E8-BC55-5BC0F3CF876E}"/>
              </a:ext>
            </a:extLst>
          </p:cNvPr>
          <p:cNvGraphicFramePr>
            <a:graphicFrameLocks noGrp="1"/>
          </p:cNvGraphicFramePr>
          <p:nvPr>
            <p:extLst>
              <p:ext uri="{D42A27DB-BD31-4B8C-83A1-F6EECF244321}">
                <p14:modId xmlns:p14="http://schemas.microsoft.com/office/powerpoint/2010/main" val="1135565950"/>
              </p:ext>
            </p:extLst>
          </p:nvPr>
        </p:nvGraphicFramePr>
        <p:xfrm>
          <a:off x="6141156" y="3640857"/>
          <a:ext cx="2344944" cy="304800"/>
        </p:xfrm>
        <a:graphic>
          <a:graphicData uri="http://schemas.openxmlformats.org/drawingml/2006/table">
            <a:tbl>
              <a:tblPr firstRow="1" bandRow="1">
                <a:tableStyleId>{B4202B18-0C89-45B4-B79C-DD7B0C6BC571}</a:tableStyleId>
              </a:tblPr>
              <a:tblGrid>
                <a:gridCol w="390824">
                  <a:extLst>
                    <a:ext uri="{9D8B030D-6E8A-4147-A177-3AD203B41FA5}">
                      <a16:colId xmlns:a16="http://schemas.microsoft.com/office/drawing/2014/main" val="3456700171"/>
                    </a:ext>
                  </a:extLst>
                </a:gridCol>
                <a:gridCol w="390824">
                  <a:extLst>
                    <a:ext uri="{9D8B030D-6E8A-4147-A177-3AD203B41FA5}">
                      <a16:colId xmlns:a16="http://schemas.microsoft.com/office/drawing/2014/main" val="121793101"/>
                    </a:ext>
                  </a:extLst>
                </a:gridCol>
                <a:gridCol w="390824">
                  <a:extLst>
                    <a:ext uri="{9D8B030D-6E8A-4147-A177-3AD203B41FA5}">
                      <a16:colId xmlns:a16="http://schemas.microsoft.com/office/drawing/2014/main" val="2947720070"/>
                    </a:ext>
                  </a:extLst>
                </a:gridCol>
                <a:gridCol w="390824">
                  <a:extLst>
                    <a:ext uri="{9D8B030D-6E8A-4147-A177-3AD203B41FA5}">
                      <a16:colId xmlns:a16="http://schemas.microsoft.com/office/drawing/2014/main" val="2635888105"/>
                    </a:ext>
                  </a:extLst>
                </a:gridCol>
                <a:gridCol w="390824">
                  <a:extLst>
                    <a:ext uri="{9D8B030D-6E8A-4147-A177-3AD203B41FA5}">
                      <a16:colId xmlns:a16="http://schemas.microsoft.com/office/drawing/2014/main" val="2396110615"/>
                    </a:ext>
                  </a:extLst>
                </a:gridCol>
                <a:gridCol w="390824">
                  <a:extLst>
                    <a:ext uri="{9D8B030D-6E8A-4147-A177-3AD203B41FA5}">
                      <a16:colId xmlns:a16="http://schemas.microsoft.com/office/drawing/2014/main" val="1925826502"/>
                    </a:ext>
                  </a:extLst>
                </a:gridCol>
              </a:tblGrid>
              <a:tr h="304800">
                <a:tc>
                  <a:txBody>
                    <a:bodyPr/>
                    <a:lstStyle/>
                    <a:p>
                      <a:pPr algn="ctr"/>
                      <a:r>
                        <a:rPr lang="en-US" dirty="0"/>
                        <a:t>0</a:t>
                      </a:r>
                    </a:p>
                  </a:txBody>
                  <a:tcPr>
                    <a:solidFill>
                      <a:srgbClr val="99CCFF"/>
                    </a:solidFill>
                  </a:tcPr>
                </a:tc>
                <a:tc>
                  <a:txBody>
                    <a:bodyPr/>
                    <a:lstStyle/>
                    <a:p>
                      <a:pPr algn="ctr"/>
                      <a:r>
                        <a:rPr lang="en-US" dirty="0"/>
                        <a:t>0</a:t>
                      </a:r>
                    </a:p>
                  </a:txBody>
                  <a:tcPr>
                    <a:solidFill>
                      <a:srgbClr val="99FF66"/>
                    </a:solidFill>
                  </a:tcPr>
                </a:tc>
                <a:tc>
                  <a:txBody>
                    <a:bodyPr/>
                    <a:lstStyle/>
                    <a:p>
                      <a:pPr algn="ctr"/>
                      <a:r>
                        <a:rPr lang="en-US" dirty="0"/>
                        <a:t>0</a:t>
                      </a:r>
                    </a:p>
                  </a:txBody>
                  <a:tcPr>
                    <a:solidFill>
                      <a:srgbClr val="99FF66"/>
                    </a:solidFill>
                  </a:tcPr>
                </a:tc>
                <a:tc>
                  <a:txBody>
                    <a:bodyPr/>
                    <a:lstStyle/>
                    <a:p>
                      <a:pPr algn="ctr"/>
                      <a:r>
                        <a:rPr lang="en-US" dirty="0"/>
                        <a:t>1</a:t>
                      </a:r>
                    </a:p>
                  </a:txBody>
                  <a:tcPr>
                    <a:solidFill>
                      <a:srgbClr val="99FF66"/>
                    </a:solidFill>
                  </a:tcPr>
                </a:tc>
                <a:tc>
                  <a:txBody>
                    <a:bodyPr/>
                    <a:lstStyle/>
                    <a:p>
                      <a:pPr algn="ctr"/>
                      <a:r>
                        <a:rPr lang="en-US" dirty="0"/>
                        <a:t>0</a:t>
                      </a:r>
                    </a:p>
                  </a:txBody>
                  <a:tcPr>
                    <a:solidFill>
                      <a:srgbClr val="99FF66"/>
                    </a:solidFill>
                  </a:tcPr>
                </a:tc>
                <a:tc>
                  <a:txBody>
                    <a:bodyPr/>
                    <a:lstStyle/>
                    <a:p>
                      <a:pPr algn="ctr"/>
                      <a:r>
                        <a:rPr lang="en-US" dirty="0"/>
                        <a:t>0</a:t>
                      </a:r>
                    </a:p>
                  </a:txBody>
                  <a:tcPr>
                    <a:solidFill>
                      <a:srgbClr val="99FF66"/>
                    </a:solidFill>
                  </a:tcPr>
                </a:tc>
                <a:extLst>
                  <a:ext uri="{0D108BD9-81ED-4DB2-BD59-A6C34878D82A}">
                    <a16:rowId xmlns:a16="http://schemas.microsoft.com/office/drawing/2014/main" val="786687516"/>
                  </a:ext>
                </a:extLst>
              </a:tr>
            </a:tbl>
          </a:graphicData>
        </a:graphic>
      </p:graphicFrame>
      <p:graphicFrame>
        <p:nvGraphicFramePr>
          <p:cNvPr id="10" name="Table 2">
            <a:extLst>
              <a:ext uri="{FF2B5EF4-FFF2-40B4-BE49-F238E27FC236}">
                <a16:creationId xmlns:a16="http://schemas.microsoft.com/office/drawing/2014/main" id="{05F2616A-54DB-4571-8B0E-EF41F6D7A63C}"/>
              </a:ext>
            </a:extLst>
          </p:cNvPr>
          <p:cNvGraphicFramePr>
            <a:graphicFrameLocks noGrp="1"/>
          </p:cNvGraphicFramePr>
          <p:nvPr>
            <p:extLst>
              <p:ext uri="{D42A27DB-BD31-4B8C-83A1-F6EECF244321}">
                <p14:modId xmlns:p14="http://schemas.microsoft.com/office/powerpoint/2010/main" val="1342664045"/>
              </p:ext>
            </p:extLst>
          </p:nvPr>
        </p:nvGraphicFramePr>
        <p:xfrm>
          <a:off x="3589868" y="3360303"/>
          <a:ext cx="1964265" cy="304800"/>
        </p:xfrm>
        <a:graphic>
          <a:graphicData uri="http://schemas.openxmlformats.org/drawingml/2006/table">
            <a:tbl>
              <a:tblPr firstRow="1" bandRow="1">
                <a:tableStyleId>{B4202B18-0C89-45B4-B79C-DD7B0C6BC571}</a:tableStyleId>
              </a:tblPr>
              <a:tblGrid>
                <a:gridCol w="392853">
                  <a:extLst>
                    <a:ext uri="{9D8B030D-6E8A-4147-A177-3AD203B41FA5}">
                      <a16:colId xmlns:a16="http://schemas.microsoft.com/office/drawing/2014/main" val="1057625271"/>
                    </a:ext>
                  </a:extLst>
                </a:gridCol>
                <a:gridCol w="392853">
                  <a:extLst>
                    <a:ext uri="{9D8B030D-6E8A-4147-A177-3AD203B41FA5}">
                      <a16:colId xmlns:a16="http://schemas.microsoft.com/office/drawing/2014/main" val="2507610944"/>
                    </a:ext>
                  </a:extLst>
                </a:gridCol>
                <a:gridCol w="392853">
                  <a:extLst>
                    <a:ext uri="{9D8B030D-6E8A-4147-A177-3AD203B41FA5}">
                      <a16:colId xmlns:a16="http://schemas.microsoft.com/office/drawing/2014/main" val="1213203193"/>
                    </a:ext>
                  </a:extLst>
                </a:gridCol>
                <a:gridCol w="392853">
                  <a:extLst>
                    <a:ext uri="{9D8B030D-6E8A-4147-A177-3AD203B41FA5}">
                      <a16:colId xmlns:a16="http://schemas.microsoft.com/office/drawing/2014/main" val="2764931282"/>
                    </a:ext>
                  </a:extLst>
                </a:gridCol>
                <a:gridCol w="392853">
                  <a:extLst>
                    <a:ext uri="{9D8B030D-6E8A-4147-A177-3AD203B41FA5}">
                      <a16:colId xmlns:a16="http://schemas.microsoft.com/office/drawing/2014/main" val="331356955"/>
                    </a:ext>
                  </a:extLst>
                </a:gridCol>
              </a:tblGrid>
              <a:tr h="216607">
                <a:tc>
                  <a:txBody>
                    <a:bodyPr/>
                    <a:lstStyle/>
                    <a:p>
                      <a:r>
                        <a:rPr lang="en-US" dirty="0"/>
                        <a:t>0</a:t>
                      </a:r>
                    </a:p>
                  </a:txBody>
                  <a:tcPr>
                    <a:solidFill>
                      <a:srgbClr val="99CCFF"/>
                    </a:solidFill>
                  </a:tcPr>
                </a:tc>
                <a:tc>
                  <a:txBody>
                    <a:bodyPr/>
                    <a:lstStyle/>
                    <a:p>
                      <a:r>
                        <a:rPr lang="en-US" dirty="0"/>
                        <a:t>0</a:t>
                      </a:r>
                    </a:p>
                  </a:txBody>
                  <a:tcPr>
                    <a:solidFill>
                      <a:srgbClr val="99FF66"/>
                    </a:solidFill>
                  </a:tcPr>
                </a:tc>
                <a:tc>
                  <a:txBody>
                    <a:bodyPr/>
                    <a:lstStyle/>
                    <a:p>
                      <a:r>
                        <a:rPr lang="en-US" dirty="0"/>
                        <a:t>0</a:t>
                      </a:r>
                    </a:p>
                  </a:txBody>
                  <a:tcPr>
                    <a:solidFill>
                      <a:srgbClr val="99FF66"/>
                    </a:solidFill>
                  </a:tcPr>
                </a:tc>
                <a:tc>
                  <a:txBody>
                    <a:bodyPr/>
                    <a:lstStyle/>
                    <a:p>
                      <a:r>
                        <a:rPr lang="en-US" dirty="0"/>
                        <a:t>0</a:t>
                      </a:r>
                    </a:p>
                  </a:txBody>
                  <a:tcPr>
                    <a:solidFill>
                      <a:srgbClr val="99FF66"/>
                    </a:solidFill>
                  </a:tcPr>
                </a:tc>
                <a:tc>
                  <a:txBody>
                    <a:bodyPr/>
                    <a:lstStyle/>
                    <a:p>
                      <a:r>
                        <a:rPr lang="en-US" dirty="0"/>
                        <a:t>1</a:t>
                      </a:r>
                    </a:p>
                  </a:txBody>
                  <a:tcPr>
                    <a:solidFill>
                      <a:srgbClr val="99FF66"/>
                    </a:solidFill>
                  </a:tcPr>
                </a:tc>
                <a:extLst>
                  <a:ext uri="{0D108BD9-81ED-4DB2-BD59-A6C34878D82A}">
                    <a16:rowId xmlns:a16="http://schemas.microsoft.com/office/drawing/2014/main" val="2251574997"/>
                  </a:ext>
                </a:extLst>
              </a:tr>
            </a:tbl>
          </a:graphicData>
        </a:graphic>
      </p:graphicFrame>
      <p:graphicFrame>
        <p:nvGraphicFramePr>
          <p:cNvPr id="11" name="Table 2">
            <a:extLst>
              <a:ext uri="{FF2B5EF4-FFF2-40B4-BE49-F238E27FC236}">
                <a16:creationId xmlns:a16="http://schemas.microsoft.com/office/drawing/2014/main" id="{8B3B6057-43DE-4EF9-8EB1-D982D4335928}"/>
              </a:ext>
            </a:extLst>
          </p:cNvPr>
          <p:cNvGraphicFramePr>
            <a:graphicFrameLocks noGrp="1"/>
          </p:cNvGraphicFramePr>
          <p:nvPr>
            <p:extLst>
              <p:ext uri="{D42A27DB-BD31-4B8C-83A1-F6EECF244321}">
                <p14:modId xmlns:p14="http://schemas.microsoft.com/office/powerpoint/2010/main" val="2588336566"/>
              </p:ext>
            </p:extLst>
          </p:nvPr>
        </p:nvGraphicFramePr>
        <p:xfrm>
          <a:off x="3593018" y="3793257"/>
          <a:ext cx="1961115" cy="304800"/>
        </p:xfrm>
        <a:graphic>
          <a:graphicData uri="http://schemas.openxmlformats.org/drawingml/2006/table">
            <a:tbl>
              <a:tblPr firstRow="1" bandRow="1">
                <a:tableStyleId>{B4202B18-0C89-45B4-B79C-DD7B0C6BC571}</a:tableStyleId>
              </a:tblPr>
              <a:tblGrid>
                <a:gridCol w="392223">
                  <a:extLst>
                    <a:ext uri="{9D8B030D-6E8A-4147-A177-3AD203B41FA5}">
                      <a16:colId xmlns:a16="http://schemas.microsoft.com/office/drawing/2014/main" val="1057625271"/>
                    </a:ext>
                  </a:extLst>
                </a:gridCol>
                <a:gridCol w="392223">
                  <a:extLst>
                    <a:ext uri="{9D8B030D-6E8A-4147-A177-3AD203B41FA5}">
                      <a16:colId xmlns:a16="http://schemas.microsoft.com/office/drawing/2014/main" val="2507610944"/>
                    </a:ext>
                  </a:extLst>
                </a:gridCol>
                <a:gridCol w="392223">
                  <a:extLst>
                    <a:ext uri="{9D8B030D-6E8A-4147-A177-3AD203B41FA5}">
                      <a16:colId xmlns:a16="http://schemas.microsoft.com/office/drawing/2014/main" val="1213203193"/>
                    </a:ext>
                  </a:extLst>
                </a:gridCol>
                <a:gridCol w="392223">
                  <a:extLst>
                    <a:ext uri="{9D8B030D-6E8A-4147-A177-3AD203B41FA5}">
                      <a16:colId xmlns:a16="http://schemas.microsoft.com/office/drawing/2014/main" val="2764931282"/>
                    </a:ext>
                  </a:extLst>
                </a:gridCol>
                <a:gridCol w="392223">
                  <a:extLst>
                    <a:ext uri="{9D8B030D-6E8A-4147-A177-3AD203B41FA5}">
                      <a16:colId xmlns:a16="http://schemas.microsoft.com/office/drawing/2014/main" val="331356955"/>
                    </a:ext>
                  </a:extLst>
                </a:gridCol>
              </a:tblGrid>
              <a:tr h="216607">
                <a:tc>
                  <a:txBody>
                    <a:bodyPr/>
                    <a:lstStyle/>
                    <a:p>
                      <a:r>
                        <a:rPr lang="en-US" dirty="0"/>
                        <a:t>1</a:t>
                      </a:r>
                    </a:p>
                  </a:txBody>
                  <a:tcPr>
                    <a:solidFill>
                      <a:srgbClr val="FFFF99"/>
                    </a:solidFill>
                  </a:tcPr>
                </a:tc>
                <a:tc>
                  <a:txBody>
                    <a:bodyPr/>
                    <a:lstStyle/>
                    <a:p>
                      <a:r>
                        <a:rPr lang="en-US" dirty="0"/>
                        <a:t>0</a:t>
                      </a:r>
                    </a:p>
                  </a:txBody>
                  <a:tcPr>
                    <a:solidFill>
                      <a:srgbClr val="99FF66"/>
                    </a:solidFill>
                  </a:tcPr>
                </a:tc>
                <a:tc>
                  <a:txBody>
                    <a:bodyPr/>
                    <a:lstStyle/>
                    <a:p>
                      <a:r>
                        <a:rPr lang="en-US" dirty="0"/>
                        <a:t>0</a:t>
                      </a:r>
                    </a:p>
                  </a:txBody>
                  <a:tcPr>
                    <a:solidFill>
                      <a:srgbClr val="99FF66"/>
                    </a:solidFill>
                  </a:tcPr>
                </a:tc>
                <a:tc>
                  <a:txBody>
                    <a:bodyPr/>
                    <a:lstStyle/>
                    <a:p>
                      <a:r>
                        <a:rPr lang="en-US" dirty="0"/>
                        <a:t>1</a:t>
                      </a:r>
                    </a:p>
                  </a:txBody>
                  <a:tcPr>
                    <a:solidFill>
                      <a:srgbClr val="99FF66"/>
                    </a:solidFill>
                  </a:tcPr>
                </a:tc>
                <a:tc>
                  <a:txBody>
                    <a:bodyPr/>
                    <a:lstStyle/>
                    <a:p>
                      <a:r>
                        <a:rPr lang="en-US" dirty="0"/>
                        <a:t>1</a:t>
                      </a:r>
                    </a:p>
                  </a:txBody>
                  <a:tcPr>
                    <a:solidFill>
                      <a:srgbClr val="99FF66"/>
                    </a:solidFill>
                  </a:tcPr>
                </a:tc>
                <a:extLst>
                  <a:ext uri="{0D108BD9-81ED-4DB2-BD59-A6C34878D82A}">
                    <a16:rowId xmlns:a16="http://schemas.microsoft.com/office/drawing/2014/main" val="2251574997"/>
                  </a:ext>
                </a:extLst>
              </a:tr>
            </a:tbl>
          </a:graphicData>
        </a:graphic>
      </p:graphicFrame>
      <p:graphicFrame>
        <p:nvGraphicFramePr>
          <p:cNvPr id="12" name="Table 3">
            <a:extLst>
              <a:ext uri="{FF2B5EF4-FFF2-40B4-BE49-F238E27FC236}">
                <a16:creationId xmlns:a16="http://schemas.microsoft.com/office/drawing/2014/main" id="{79E03DAC-8D22-47B9-94F8-DEB1F59DDA13}"/>
              </a:ext>
            </a:extLst>
          </p:cNvPr>
          <p:cNvGraphicFramePr>
            <a:graphicFrameLocks noGrp="1"/>
          </p:cNvGraphicFramePr>
          <p:nvPr>
            <p:extLst>
              <p:ext uri="{D42A27DB-BD31-4B8C-83A1-F6EECF244321}">
                <p14:modId xmlns:p14="http://schemas.microsoft.com/office/powerpoint/2010/main" val="2997492594"/>
              </p:ext>
            </p:extLst>
          </p:nvPr>
        </p:nvGraphicFramePr>
        <p:xfrm>
          <a:off x="3209189" y="4226211"/>
          <a:ext cx="2344944" cy="304800"/>
        </p:xfrm>
        <a:graphic>
          <a:graphicData uri="http://schemas.openxmlformats.org/drawingml/2006/table">
            <a:tbl>
              <a:tblPr firstRow="1" bandRow="1">
                <a:tableStyleId>{B4202B18-0C89-45B4-B79C-DD7B0C6BC571}</a:tableStyleId>
              </a:tblPr>
              <a:tblGrid>
                <a:gridCol w="390824">
                  <a:extLst>
                    <a:ext uri="{9D8B030D-6E8A-4147-A177-3AD203B41FA5}">
                      <a16:colId xmlns:a16="http://schemas.microsoft.com/office/drawing/2014/main" val="3456700171"/>
                    </a:ext>
                  </a:extLst>
                </a:gridCol>
                <a:gridCol w="390824">
                  <a:extLst>
                    <a:ext uri="{9D8B030D-6E8A-4147-A177-3AD203B41FA5}">
                      <a16:colId xmlns:a16="http://schemas.microsoft.com/office/drawing/2014/main" val="121793101"/>
                    </a:ext>
                  </a:extLst>
                </a:gridCol>
                <a:gridCol w="390824">
                  <a:extLst>
                    <a:ext uri="{9D8B030D-6E8A-4147-A177-3AD203B41FA5}">
                      <a16:colId xmlns:a16="http://schemas.microsoft.com/office/drawing/2014/main" val="2947720070"/>
                    </a:ext>
                  </a:extLst>
                </a:gridCol>
                <a:gridCol w="390824">
                  <a:extLst>
                    <a:ext uri="{9D8B030D-6E8A-4147-A177-3AD203B41FA5}">
                      <a16:colId xmlns:a16="http://schemas.microsoft.com/office/drawing/2014/main" val="2635888105"/>
                    </a:ext>
                  </a:extLst>
                </a:gridCol>
                <a:gridCol w="390824">
                  <a:extLst>
                    <a:ext uri="{9D8B030D-6E8A-4147-A177-3AD203B41FA5}">
                      <a16:colId xmlns:a16="http://schemas.microsoft.com/office/drawing/2014/main" val="2396110615"/>
                    </a:ext>
                  </a:extLst>
                </a:gridCol>
                <a:gridCol w="390824">
                  <a:extLst>
                    <a:ext uri="{9D8B030D-6E8A-4147-A177-3AD203B41FA5}">
                      <a16:colId xmlns:a16="http://schemas.microsoft.com/office/drawing/2014/main" val="1925826502"/>
                    </a:ext>
                  </a:extLst>
                </a:gridCol>
              </a:tblGrid>
              <a:tr h="304800">
                <a:tc>
                  <a:txBody>
                    <a:bodyPr/>
                    <a:lstStyle/>
                    <a:p>
                      <a:pPr algn="ctr"/>
                      <a:r>
                        <a:rPr lang="en-US" dirty="0"/>
                        <a:t>1</a:t>
                      </a:r>
                    </a:p>
                  </a:txBody>
                  <a:tcPr>
                    <a:solidFill>
                      <a:srgbClr val="FFFF99"/>
                    </a:solidFill>
                  </a:tcPr>
                </a:tc>
                <a:tc>
                  <a:txBody>
                    <a:bodyPr/>
                    <a:lstStyle/>
                    <a:p>
                      <a:pPr algn="ctr"/>
                      <a:r>
                        <a:rPr lang="en-US" dirty="0"/>
                        <a:t>0</a:t>
                      </a:r>
                    </a:p>
                  </a:txBody>
                  <a:tcPr>
                    <a:solidFill>
                      <a:srgbClr val="99FF66"/>
                    </a:solidFill>
                  </a:tcPr>
                </a:tc>
                <a:tc>
                  <a:txBody>
                    <a:bodyPr/>
                    <a:lstStyle/>
                    <a:p>
                      <a:pPr algn="ctr"/>
                      <a:r>
                        <a:rPr lang="en-US" dirty="0"/>
                        <a:t>0</a:t>
                      </a:r>
                    </a:p>
                  </a:txBody>
                  <a:tcPr>
                    <a:solidFill>
                      <a:srgbClr val="99FF66"/>
                    </a:solidFill>
                  </a:tcPr>
                </a:tc>
                <a:tc>
                  <a:txBody>
                    <a:bodyPr/>
                    <a:lstStyle/>
                    <a:p>
                      <a:pPr algn="ctr"/>
                      <a:r>
                        <a:rPr lang="en-US" dirty="0"/>
                        <a:t>0</a:t>
                      </a:r>
                    </a:p>
                  </a:txBody>
                  <a:tcPr>
                    <a:solidFill>
                      <a:srgbClr val="99FF66"/>
                    </a:solidFill>
                  </a:tcPr>
                </a:tc>
                <a:tc>
                  <a:txBody>
                    <a:bodyPr/>
                    <a:lstStyle/>
                    <a:p>
                      <a:pPr algn="ctr"/>
                      <a:r>
                        <a:rPr lang="en-US" dirty="0"/>
                        <a:t>1</a:t>
                      </a:r>
                    </a:p>
                  </a:txBody>
                  <a:tcPr>
                    <a:solidFill>
                      <a:srgbClr val="99FF66"/>
                    </a:solidFill>
                  </a:tcPr>
                </a:tc>
                <a:tc>
                  <a:txBody>
                    <a:bodyPr/>
                    <a:lstStyle/>
                    <a:p>
                      <a:pPr algn="ctr"/>
                      <a:r>
                        <a:rPr lang="en-US" dirty="0"/>
                        <a:t>0</a:t>
                      </a:r>
                    </a:p>
                  </a:txBody>
                  <a:tcPr>
                    <a:solidFill>
                      <a:srgbClr val="99FF66"/>
                    </a:solidFill>
                  </a:tcPr>
                </a:tc>
                <a:extLst>
                  <a:ext uri="{0D108BD9-81ED-4DB2-BD59-A6C34878D82A}">
                    <a16:rowId xmlns:a16="http://schemas.microsoft.com/office/drawing/2014/main" val="786687516"/>
                  </a:ext>
                </a:extLst>
              </a:tr>
            </a:tbl>
          </a:graphicData>
        </a:graphic>
      </p:graphicFrame>
    </p:spTree>
    <p:extLst>
      <p:ext uri="{BB962C8B-B14F-4D97-AF65-F5344CB8AC3E}">
        <p14:creationId xmlns:p14="http://schemas.microsoft.com/office/powerpoint/2010/main" val="2670483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3.</a:t>
            </a:r>
            <a:endParaRPr sz="6000" dirty="0">
              <a:solidFill>
                <a:schemeClr val="accent4"/>
              </a:solidFill>
            </a:endParaRPr>
          </a:p>
          <a:p>
            <a:pPr marL="0" lvl="0" indent="0" algn="l" rtl="0">
              <a:spcBef>
                <a:spcPts val="0"/>
              </a:spcBef>
              <a:spcAft>
                <a:spcPts val="0"/>
              </a:spcAft>
              <a:buNone/>
            </a:pPr>
            <a:r>
              <a:rPr lang="en" dirty="0"/>
              <a:t>Verification</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005442041"/>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TotalTime>
  <Words>662</Words>
  <Application>Microsoft Office PowerPoint</Application>
  <PresentationFormat>On-screen Show (16:9)</PresentationFormat>
  <Paragraphs>249</Paragraphs>
  <Slides>13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Monaco</vt:lpstr>
      <vt:lpstr>Roboto Slab</vt:lpstr>
      <vt:lpstr>Source Sans Pro</vt:lpstr>
      <vt:lpstr>Arial</vt:lpstr>
      <vt:lpstr>Cordelia template</vt:lpstr>
      <vt:lpstr>ALU Design and Verfication</vt:lpstr>
      <vt:lpstr>Agenda</vt:lpstr>
      <vt:lpstr>1. Introducion</vt:lpstr>
      <vt:lpstr>Brief Reminder</vt:lpstr>
      <vt:lpstr>A and B operations</vt:lpstr>
      <vt:lpstr>2. Design</vt:lpstr>
      <vt:lpstr>FSM diagram</vt:lpstr>
      <vt:lpstr>Add and substraction</vt:lpstr>
      <vt:lpstr>3. Verification</vt:lpstr>
      <vt:lpstr>UVM Methodology</vt:lpstr>
      <vt:lpstr>Traceability matrix</vt:lpstr>
      <vt:lpstr>Constraint and DPI</vt:lpstr>
      <vt:lpstr>Coverage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Administrator</dc:creator>
  <cp:lastModifiedBy>Administrator</cp:lastModifiedBy>
  <cp:revision>11</cp:revision>
  <dcterms:modified xsi:type="dcterms:W3CDTF">2022-04-12T14:31:34Z</dcterms:modified>
</cp:coreProperties>
</file>