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4"/>
  </p:sldMasterIdLst>
  <p:sldIdLst>
    <p:sldId id="256" r:id="rId5"/>
    <p:sldId id="257" r:id="rId6"/>
    <p:sldId id="267" r:id="rId7"/>
    <p:sldId id="268" r:id="rId8"/>
    <p:sldId id="269" r:id="rId9"/>
    <p:sldId id="270" r:id="rId10"/>
    <p:sldId id="258" r:id="rId11"/>
    <p:sldId id="262" r:id="rId12"/>
    <p:sldId id="271" r:id="rId13"/>
    <p:sldId id="272" r:id="rId14"/>
    <p:sldId id="273" r:id="rId15"/>
    <p:sldId id="274" r:id="rId16"/>
    <p:sldId id="259" r:id="rId17"/>
    <p:sldId id="276" r:id="rId18"/>
    <p:sldId id="260" r:id="rId19"/>
    <p:sldId id="261" r:id="rId20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C23028-C9C1-4EAA-989F-DAB12A6ADF1E}" v="32" dt="2021-07-09T16:14:02.7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نمط متوسط 3 - تميي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النمط الفات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نمط متوسط 2 - تميي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نمط متوسط 4 - تميي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0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0D3C01-8DCD-42E5-AAC8-08BBD386A47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4B5BAD7-6DE8-46E4-BB96-D4B0482997D2}">
      <dgm:prSet/>
      <dgm:spPr/>
      <dgm:t>
        <a:bodyPr/>
        <a:lstStyle/>
        <a:p>
          <a:r>
            <a:rPr lang="en-US"/>
            <a:t>1</a:t>
          </a:r>
          <a:r>
            <a:rPr lang="en-US" baseline="30000"/>
            <a:t>st</a:t>
          </a:r>
          <a:r>
            <a:rPr lang="en-US"/>
            <a:t> role : the first ten minute is for mapping</a:t>
          </a:r>
        </a:p>
      </dgm:t>
    </dgm:pt>
    <dgm:pt modelId="{307013E5-5E2E-4830-9C4F-0A7E000A4F90}" type="parTrans" cxnId="{0E0FE231-4454-4D5C-A9B9-4A95B62F9901}">
      <dgm:prSet/>
      <dgm:spPr/>
      <dgm:t>
        <a:bodyPr/>
        <a:lstStyle/>
        <a:p>
          <a:endParaRPr lang="en-US"/>
        </a:p>
      </dgm:t>
    </dgm:pt>
    <dgm:pt modelId="{53C02505-300F-43E2-AF81-D566E090532A}" type="sibTrans" cxnId="{0E0FE231-4454-4D5C-A9B9-4A95B62F9901}">
      <dgm:prSet/>
      <dgm:spPr/>
      <dgm:t>
        <a:bodyPr/>
        <a:lstStyle/>
        <a:p>
          <a:endParaRPr lang="en-US"/>
        </a:p>
      </dgm:t>
    </dgm:pt>
    <dgm:pt modelId="{54A1B4C3-6790-4D11-9C4F-857B4C83734C}">
      <dgm:prSet/>
      <dgm:spPr/>
      <dgm:t>
        <a:bodyPr/>
        <a:lstStyle/>
        <a:p>
          <a:r>
            <a:rPr lang="en-US"/>
            <a:t>2ed role : no punishing after the Bollon pups</a:t>
          </a:r>
        </a:p>
      </dgm:t>
    </dgm:pt>
    <dgm:pt modelId="{3D90F8C8-A5C6-44D2-9A9A-583EB7797DD0}" type="parTrans" cxnId="{EE06F5CC-4F84-42E9-8713-1A31B367A20C}">
      <dgm:prSet/>
      <dgm:spPr/>
      <dgm:t>
        <a:bodyPr/>
        <a:lstStyle/>
        <a:p>
          <a:endParaRPr lang="en-US"/>
        </a:p>
      </dgm:t>
    </dgm:pt>
    <dgm:pt modelId="{BEB9F224-FFE4-49AA-83F0-91EED0593876}" type="sibTrans" cxnId="{EE06F5CC-4F84-42E9-8713-1A31B367A20C}">
      <dgm:prSet/>
      <dgm:spPr/>
      <dgm:t>
        <a:bodyPr/>
        <a:lstStyle/>
        <a:p>
          <a:endParaRPr lang="en-US"/>
        </a:p>
      </dgm:t>
    </dgm:pt>
    <dgm:pt modelId="{9DB54423-68F6-4ACF-BE0F-1B3C93AE3035}">
      <dgm:prSet/>
      <dgm:spPr/>
      <dgm:t>
        <a:bodyPr/>
        <a:lstStyle/>
        <a:p>
          <a:r>
            <a:rPr lang="en-US"/>
            <a:t>3ed rule: no human interaction on the field</a:t>
          </a:r>
        </a:p>
      </dgm:t>
    </dgm:pt>
    <dgm:pt modelId="{F25EFB87-00F8-491B-8BD9-670EDE40019C}" type="parTrans" cxnId="{643D751D-504A-4A04-89F7-A7E6CE57E305}">
      <dgm:prSet/>
      <dgm:spPr/>
      <dgm:t>
        <a:bodyPr/>
        <a:lstStyle/>
        <a:p>
          <a:endParaRPr lang="en-US"/>
        </a:p>
      </dgm:t>
    </dgm:pt>
    <dgm:pt modelId="{CCCC5DEC-0E48-4518-A38D-615AA5C72037}" type="sibTrans" cxnId="{643D751D-504A-4A04-89F7-A7E6CE57E305}">
      <dgm:prSet/>
      <dgm:spPr/>
      <dgm:t>
        <a:bodyPr/>
        <a:lstStyle/>
        <a:p>
          <a:endParaRPr lang="en-US"/>
        </a:p>
      </dgm:t>
    </dgm:pt>
    <dgm:pt modelId="{3245905B-0466-4424-A13B-8AD1B0B2F7F7}">
      <dgm:prSet/>
      <dgm:spPr/>
      <dgm:t>
        <a:bodyPr/>
        <a:lstStyle/>
        <a:p>
          <a:r>
            <a:rPr lang="en-US"/>
            <a:t>4</a:t>
          </a:r>
          <a:r>
            <a:rPr lang="en-US" baseline="30000"/>
            <a:t>th</a:t>
          </a:r>
          <a:r>
            <a:rPr lang="en-US"/>
            <a:t> rule: no Robot came out during the Match </a:t>
          </a:r>
        </a:p>
      </dgm:t>
    </dgm:pt>
    <dgm:pt modelId="{F42AFBE3-34F4-494D-AB7D-B778AB3C14F4}" type="parTrans" cxnId="{C13703E1-5563-40EC-99E8-B78BD30EEC13}">
      <dgm:prSet/>
      <dgm:spPr/>
      <dgm:t>
        <a:bodyPr/>
        <a:lstStyle/>
        <a:p>
          <a:endParaRPr lang="en-US"/>
        </a:p>
      </dgm:t>
    </dgm:pt>
    <dgm:pt modelId="{6C57D54F-D5C8-4516-A800-190AB30D929D}" type="sibTrans" cxnId="{C13703E1-5563-40EC-99E8-B78BD30EEC13}">
      <dgm:prSet/>
      <dgm:spPr/>
      <dgm:t>
        <a:bodyPr/>
        <a:lstStyle/>
        <a:p>
          <a:endParaRPr lang="en-US"/>
        </a:p>
      </dgm:t>
    </dgm:pt>
    <dgm:pt modelId="{9A320467-9C69-4F03-8626-DCE22A8BA645}" type="pres">
      <dgm:prSet presAssocID="{090D3C01-8DCD-42E5-AAC8-08BBD386A479}" presName="vert0" presStyleCnt="0">
        <dgm:presLayoutVars>
          <dgm:dir/>
          <dgm:animOne val="branch"/>
          <dgm:animLvl val="lvl"/>
        </dgm:presLayoutVars>
      </dgm:prSet>
      <dgm:spPr/>
    </dgm:pt>
    <dgm:pt modelId="{F81116C7-9EBE-4AF5-B25A-B114A0800612}" type="pres">
      <dgm:prSet presAssocID="{34B5BAD7-6DE8-46E4-BB96-D4B0482997D2}" presName="thickLine" presStyleLbl="alignNode1" presStyleIdx="0" presStyleCnt="4"/>
      <dgm:spPr/>
    </dgm:pt>
    <dgm:pt modelId="{C8DAB399-B37C-41F2-B54D-467CCFBD3138}" type="pres">
      <dgm:prSet presAssocID="{34B5BAD7-6DE8-46E4-BB96-D4B0482997D2}" presName="horz1" presStyleCnt="0"/>
      <dgm:spPr/>
    </dgm:pt>
    <dgm:pt modelId="{282226E6-0E62-4C59-8631-A7D75A3502E4}" type="pres">
      <dgm:prSet presAssocID="{34B5BAD7-6DE8-46E4-BB96-D4B0482997D2}" presName="tx1" presStyleLbl="revTx" presStyleIdx="0" presStyleCnt="4"/>
      <dgm:spPr/>
    </dgm:pt>
    <dgm:pt modelId="{C1ACB891-AEDB-43B4-BB95-896A46A4EC1E}" type="pres">
      <dgm:prSet presAssocID="{34B5BAD7-6DE8-46E4-BB96-D4B0482997D2}" presName="vert1" presStyleCnt="0"/>
      <dgm:spPr/>
    </dgm:pt>
    <dgm:pt modelId="{D6E53B97-069C-43A3-97BA-0DD92956CA6C}" type="pres">
      <dgm:prSet presAssocID="{54A1B4C3-6790-4D11-9C4F-857B4C83734C}" presName="thickLine" presStyleLbl="alignNode1" presStyleIdx="1" presStyleCnt="4"/>
      <dgm:spPr/>
    </dgm:pt>
    <dgm:pt modelId="{F30FDE8A-03A2-406B-A185-CED42AFC7969}" type="pres">
      <dgm:prSet presAssocID="{54A1B4C3-6790-4D11-9C4F-857B4C83734C}" presName="horz1" presStyleCnt="0"/>
      <dgm:spPr/>
    </dgm:pt>
    <dgm:pt modelId="{BFFA8F2D-8DEA-4D09-BA5D-ED23ADF372E6}" type="pres">
      <dgm:prSet presAssocID="{54A1B4C3-6790-4D11-9C4F-857B4C83734C}" presName="tx1" presStyleLbl="revTx" presStyleIdx="1" presStyleCnt="4"/>
      <dgm:spPr/>
    </dgm:pt>
    <dgm:pt modelId="{42995084-EFCC-475C-9A92-1FE2DAD14AD8}" type="pres">
      <dgm:prSet presAssocID="{54A1B4C3-6790-4D11-9C4F-857B4C83734C}" presName="vert1" presStyleCnt="0"/>
      <dgm:spPr/>
    </dgm:pt>
    <dgm:pt modelId="{353575E7-F661-41B8-AE19-76021F580C9A}" type="pres">
      <dgm:prSet presAssocID="{9DB54423-68F6-4ACF-BE0F-1B3C93AE3035}" presName="thickLine" presStyleLbl="alignNode1" presStyleIdx="2" presStyleCnt="4"/>
      <dgm:spPr/>
    </dgm:pt>
    <dgm:pt modelId="{4E0DD2EF-09DB-4880-8D1A-E181126B1910}" type="pres">
      <dgm:prSet presAssocID="{9DB54423-68F6-4ACF-BE0F-1B3C93AE3035}" presName="horz1" presStyleCnt="0"/>
      <dgm:spPr/>
    </dgm:pt>
    <dgm:pt modelId="{8B20A751-7838-4D96-BA48-CB592D02B62A}" type="pres">
      <dgm:prSet presAssocID="{9DB54423-68F6-4ACF-BE0F-1B3C93AE3035}" presName="tx1" presStyleLbl="revTx" presStyleIdx="2" presStyleCnt="4"/>
      <dgm:spPr/>
    </dgm:pt>
    <dgm:pt modelId="{585FE63A-AEDE-4B4C-86B2-3BF45A865809}" type="pres">
      <dgm:prSet presAssocID="{9DB54423-68F6-4ACF-BE0F-1B3C93AE3035}" presName="vert1" presStyleCnt="0"/>
      <dgm:spPr/>
    </dgm:pt>
    <dgm:pt modelId="{E32478A4-3478-4747-BEF6-6247175B4F77}" type="pres">
      <dgm:prSet presAssocID="{3245905B-0466-4424-A13B-8AD1B0B2F7F7}" presName="thickLine" presStyleLbl="alignNode1" presStyleIdx="3" presStyleCnt="4"/>
      <dgm:spPr/>
    </dgm:pt>
    <dgm:pt modelId="{4299F975-2333-41C9-BD84-841BC6903C96}" type="pres">
      <dgm:prSet presAssocID="{3245905B-0466-4424-A13B-8AD1B0B2F7F7}" presName="horz1" presStyleCnt="0"/>
      <dgm:spPr/>
    </dgm:pt>
    <dgm:pt modelId="{57112A3D-4248-489C-9AF6-26B446D17C32}" type="pres">
      <dgm:prSet presAssocID="{3245905B-0466-4424-A13B-8AD1B0B2F7F7}" presName="tx1" presStyleLbl="revTx" presStyleIdx="3" presStyleCnt="4"/>
      <dgm:spPr/>
    </dgm:pt>
    <dgm:pt modelId="{F06E49CF-27B9-4A23-A554-4796CE2C4222}" type="pres">
      <dgm:prSet presAssocID="{3245905B-0466-4424-A13B-8AD1B0B2F7F7}" presName="vert1" presStyleCnt="0"/>
      <dgm:spPr/>
    </dgm:pt>
  </dgm:ptLst>
  <dgm:cxnLst>
    <dgm:cxn modelId="{40D0F503-D3B9-4EDC-9707-67BD2C347580}" type="presOf" srcId="{9DB54423-68F6-4ACF-BE0F-1B3C93AE3035}" destId="{8B20A751-7838-4D96-BA48-CB592D02B62A}" srcOrd="0" destOrd="0" presId="urn:microsoft.com/office/officeart/2008/layout/LinedList"/>
    <dgm:cxn modelId="{643D751D-504A-4A04-89F7-A7E6CE57E305}" srcId="{090D3C01-8DCD-42E5-AAC8-08BBD386A479}" destId="{9DB54423-68F6-4ACF-BE0F-1B3C93AE3035}" srcOrd="2" destOrd="0" parTransId="{F25EFB87-00F8-491B-8BD9-670EDE40019C}" sibTransId="{CCCC5DEC-0E48-4518-A38D-615AA5C72037}"/>
    <dgm:cxn modelId="{0E0FE231-4454-4D5C-A9B9-4A95B62F9901}" srcId="{090D3C01-8DCD-42E5-AAC8-08BBD386A479}" destId="{34B5BAD7-6DE8-46E4-BB96-D4B0482997D2}" srcOrd="0" destOrd="0" parTransId="{307013E5-5E2E-4830-9C4F-0A7E000A4F90}" sibTransId="{53C02505-300F-43E2-AF81-D566E090532A}"/>
    <dgm:cxn modelId="{E9B4E959-BED5-45B3-8A0B-68F1767C0179}" type="presOf" srcId="{54A1B4C3-6790-4D11-9C4F-857B4C83734C}" destId="{BFFA8F2D-8DEA-4D09-BA5D-ED23ADF372E6}" srcOrd="0" destOrd="0" presId="urn:microsoft.com/office/officeart/2008/layout/LinedList"/>
    <dgm:cxn modelId="{3089D28F-F75E-4C42-A5EF-2C0C98534E56}" type="presOf" srcId="{34B5BAD7-6DE8-46E4-BB96-D4B0482997D2}" destId="{282226E6-0E62-4C59-8631-A7D75A3502E4}" srcOrd="0" destOrd="0" presId="urn:microsoft.com/office/officeart/2008/layout/LinedList"/>
    <dgm:cxn modelId="{B6FFA2B4-130C-4DE4-A241-B6B0E0A62A57}" type="presOf" srcId="{090D3C01-8DCD-42E5-AAC8-08BBD386A479}" destId="{9A320467-9C69-4F03-8626-DCE22A8BA645}" srcOrd="0" destOrd="0" presId="urn:microsoft.com/office/officeart/2008/layout/LinedList"/>
    <dgm:cxn modelId="{9D9605C1-DF89-43A9-BCBC-297840F0A1B3}" type="presOf" srcId="{3245905B-0466-4424-A13B-8AD1B0B2F7F7}" destId="{57112A3D-4248-489C-9AF6-26B446D17C32}" srcOrd="0" destOrd="0" presId="urn:microsoft.com/office/officeart/2008/layout/LinedList"/>
    <dgm:cxn modelId="{EE06F5CC-4F84-42E9-8713-1A31B367A20C}" srcId="{090D3C01-8DCD-42E5-AAC8-08BBD386A479}" destId="{54A1B4C3-6790-4D11-9C4F-857B4C83734C}" srcOrd="1" destOrd="0" parTransId="{3D90F8C8-A5C6-44D2-9A9A-583EB7797DD0}" sibTransId="{BEB9F224-FFE4-49AA-83F0-91EED0593876}"/>
    <dgm:cxn modelId="{C13703E1-5563-40EC-99E8-B78BD30EEC13}" srcId="{090D3C01-8DCD-42E5-AAC8-08BBD386A479}" destId="{3245905B-0466-4424-A13B-8AD1B0B2F7F7}" srcOrd="3" destOrd="0" parTransId="{F42AFBE3-34F4-494D-AB7D-B778AB3C14F4}" sibTransId="{6C57D54F-D5C8-4516-A800-190AB30D929D}"/>
    <dgm:cxn modelId="{792488B9-5237-4622-A8F3-C704BDF2BF35}" type="presParOf" srcId="{9A320467-9C69-4F03-8626-DCE22A8BA645}" destId="{F81116C7-9EBE-4AF5-B25A-B114A0800612}" srcOrd="0" destOrd="0" presId="urn:microsoft.com/office/officeart/2008/layout/LinedList"/>
    <dgm:cxn modelId="{3062475C-DD8B-467F-BF1F-9614BD1F97A8}" type="presParOf" srcId="{9A320467-9C69-4F03-8626-DCE22A8BA645}" destId="{C8DAB399-B37C-41F2-B54D-467CCFBD3138}" srcOrd="1" destOrd="0" presId="urn:microsoft.com/office/officeart/2008/layout/LinedList"/>
    <dgm:cxn modelId="{FF466DA2-2E17-4FBE-B63E-B3F912A3D908}" type="presParOf" srcId="{C8DAB399-B37C-41F2-B54D-467CCFBD3138}" destId="{282226E6-0E62-4C59-8631-A7D75A3502E4}" srcOrd="0" destOrd="0" presId="urn:microsoft.com/office/officeart/2008/layout/LinedList"/>
    <dgm:cxn modelId="{652764E5-CB01-4D82-9170-A81161F4E070}" type="presParOf" srcId="{C8DAB399-B37C-41F2-B54D-467CCFBD3138}" destId="{C1ACB891-AEDB-43B4-BB95-896A46A4EC1E}" srcOrd="1" destOrd="0" presId="urn:microsoft.com/office/officeart/2008/layout/LinedList"/>
    <dgm:cxn modelId="{AB2FE277-BE41-421F-BFB8-C882387D1898}" type="presParOf" srcId="{9A320467-9C69-4F03-8626-DCE22A8BA645}" destId="{D6E53B97-069C-43A3-97BA-0DD92956CA6C}" srcOrd="2" destOrd="0" presId="urn:microsoft.com/office/officeart/2008/layout/LinedList"/>
    <dgm:cxn modelId="{C7EDA6A5-7CA5-4833-AF0C-1F86A16B4822}" type="presParOf" srcId="{9A320467-9C69-4F03-8626-DCE22A8BA645}" destId="{F30FDE8A-03A2-406B-A185-CED42AFC7969}" srcOrd="3" destOrd="0" presId="urn:microsoft.com/office/officeart/2008/layout/LinedList"/>
    <dgm:cxn modelId="{CD5360B3-1472-46FD-892E-6D718E1631C7}" type="presParOf" srcId="{F30FDE8A-03A2-406B-A185-CED42AFC7969}" destId="{BFFA8F2D-8DEA-4D09-BA5D-ED23ADF372E6}" srcOrd="0" destOrd="0" presId="urn:microsoft.com/office/officeart/2008/layout/LinedList"/>
    <dgm:cxn modelId="{D51CC02D-3923-4DF4-9AE3-99B967E9F954}" type="presParOf" srcId="{F30FDE8A-03A2-406B-A185-CED42AFC7969}" destId="{42995084-EFCC-475C-9A92-1FE2DAD14AD8}" srcOrd="1" destOrd="0" presId="urn:microsoft.com/office/officeart/2008/layout/LinedList"/>
    <dgm:cxn modelId="{4F8D976E-8C26-4A72-864A-5D7B6FEB0FF0}" type="presParOf" srcId="{9A320467-9C69-4F03-8626-DCE22A8BA645}" destId="{353575E7-F661-41B8-AE19-76021F580C9A}" srcOrd="4" destOrd="0" presId="urn:microsoft.com/office/officeart/2008/layout/LinedList"/>
    <dgm:cxn modelId="{79FDAF65-B1F0-4D5F-825B-3A2B4078A53E}" type="presParOf" srcId="{9A320467-9C69-4F03-8626-DCE22A8BA645}" destId="{4E0DD2EF-09DB-4880-8D1A-E181126B1910}" srcOrd="5" destOrd="0" presId="urn:microsoft.com/office/officeart/2008/layout/LinedList"/>
    <dgm:cxn modelId="{ECE5323A-5B23-4D83-9C31-BAA2209FF23F}" type="presParOf" srcId="{4E0DD2EF-09DB-4880-8D1A-E181126B1910}" destId="{8B20A751-7838-4D96-BA48-CB592D02B62A}" srcOrd="0" destOrd="0" presId="urn:microsoft.com/office/officeart/2008/layout/LinedList"/>
    <dgm:cxn modelId="{B66521D0-5869-45FF-9E2A-FA57DB6F95AA}" type="presParOf" srcId="{4E0DD2EF-09DB-4880-8D1A-E181126B1910}" destId="{585FE63A-AEDE-4B4C-86B2-3BF45A865809}" srcOrd="1" destOrd="0" presId="urn:microsoft.com/office/officeart/2008/layout/LinedList"/>
    <dgm:cxn modelId="{554921AF-4673-4531-95CE-80F94496DD96}" type="presParOf" srcId="{9A320467-9C69-4F03-8626-DCE22A8BA645}" destId="{E32478A4-3478-4747-BEF6-6247175B4F77}" srcOrd="6" destOrd="0" presId="urn:microsoft.com/office/officeart/2008/layout/LinedList"/>
    <dgm:cxn modelId="{4B8CE83B-7EEB-4149-BDAF-8CF0E8B9748A}" type="presParOf" srcId="{9A320467-9C69-4F03-8626-DCE22A8BA645}" destId="{4299F975-2333-41C9-BD84-841BC6903C96}" srcOrd="7" destOrd="0" presId="urn:microsoft.com/office/officeart/2008/layout/LinedList"/>
    <dgm:cxn modelId="{3179BBED-E7EA-4942-94A3-C8934BFD7C0D}" type="presParOf" srcId="{4299F975-2333-41C9-BD84-841BC6903C96}" destId="{57112A3D-4248-489C-9AF6-26B446D17C32}" srcOrd="0" destOrd="0" presId="urn:microsoft.com/office/officeart/2008/layout/LinedList"/>
    <dgm:cxn modelId="{2371F4C7-7954-4DF4-B79F-6EA4A9ED398A}" type="presParOf" srcId="{4299F975-2333-41C9-BD84-841BC6903C96}" destId="{F06E49CF-27B9-4A23-A554-4796CE2C422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116C7-9EBE-4AF5-B25A-B114A0800612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226E6-0E62-4C59-8631-A7D75A3502E4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</a:t>
          </a:r>
          <a:r>
            <a:rPr lang="en-US" sz="3800" kern="1200" baseline="30000"/>
            <a:t>st</a:t>
          </a:r>
          <a:r>
            <a:rPr lang="en-US" sz="3800" kern="1200"/>
            <a:t> role : the first ten minute is for mapping</a:t>
          </a:r>
        </a:p>
      </dsp:txBody>
      <dsp:txXfrm>
        <a:off x="0" y="0"/>
        <a:ext cx="6900512" cy="1384035"/>
      </dsp:txXfrm>
    </dsp:sp>
    <dsp:sp modelId="{D6E53B97-069C-43A3-97BA-0DD92956CA6C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A8F2D-8DEA-4D09-BA5D-ED23ADF372E6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2ed role : no punishing after the Bollon pups</a:t>
          </a:r>
        </a:p>
      </dsp:txBody>
      <dsp:txXfrm>
        <a:off x="0" y="1384035"/>
        <a:ext cx="6900512" cy="1384035"/>
      </dsp:txXfrm>
    </dsp:sp>
    <dsp:sp modelId="{353575E7-F661-41B8-AE19-76021F580C9A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0A751-7838-4D96-BA48-CB592D02B62A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3ed rule: no human interaction on the field</a:t>
          </a:r>
        </a:p>
      </dsp:txBody>
      <dsp:txXfrm>
        <a:off x="0" y="2768070"/>
        <a:ext cx="6900512" cy="1384035"/>
      </dsp:txXfrm>
    </dsp:sp>
    <dsp:sp modelId="{E32478A4-3478-4747-BEF6-6247175B4F77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112A3D-4248-489C-9AF6-26B446D17C32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4</a:t>
          </a:r>
          <a:r>
            <a:rPr lang="en-US" sz="3800" kern="1200" baseline="30000"/>
            <a:t>th</a:t>
          </a:r>
          <a:r>
            <a:rPr lang="en-US" sz="3800" kern="1200"/>
            <a:t> rule: no Robot came out during the Match </a:t>
          </a:r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B9B5310-A325-47FA-B353-A58D8F60E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E9AC1519-6103-4E09-8954-CA436739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2F0F120-92A1-4AE3-B4C0-F4D90729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BFCB-65EC-4284-9344-E2E97792BF45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CB859FB-6DA0-4496-A969-958878B8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D4C6110-19BB-43FA-AC5E-77472EF8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67F2-6E35-4CD5-8B9A-5636079A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1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9CE4082-FDCE-43D7-8BA9-B48B6086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63B19123-8D1B-4DD0-9755-DF449BE75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9C7C6FF-828A-4342-B164-B30680154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BFCB-65EC-4284-9344-E2E97792BF45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DB95838-928C-421D-A34D-458CD370A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48EE4FA-0B45-4884-84A4-8AF7550B3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67F2-6E35-4CD5-8B9A-5636079A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4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E7FAE985-4BAD-4141-ABD4-63E3DE71D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C154133C-EA82-4AA1-A05C-592AD6428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D9FAF19-5D6D-4F96-8B69-25823F7E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BFCB-65EC-4284-9344-E2E97792BF45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CFA3C61-320C-45B4-AC79-033622BD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879B0E4-71E0-4E77-B7AF-D73CB61F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67F2-6E35-4CD5-8B9A-5636079A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4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125092E-98E2-4A89-82E1-66537F3B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91CF6E0-AED6-48FB-BE59-0B1C3C020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B1547C4-B991-422F-9913-910EBE64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BFCB-65EC-4284-9344-E2E97792BF45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5F45A26-2970-41B4-A414-1FA384F3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917A27F2-C050-4FCF-BB91-1674C06B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67F2-6E35-4CD5-8B9A-5636079A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971D1E6-016A-48E7-A5D2-90917803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24C555F8-4678-464F-91ED-06F8CEF05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D8BCFE6-48C1-4A0D-8CFC-96DF57D0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BFCB-65EC-4284-9344-E2E97792BF45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E3DAC0D-0FA5-44F2-ACE0-03CBC3219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EE0E102-9B6A-4C57-83C9-0EFE1073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67F2-6E35-4CD5-8B9A-5636079A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2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1BF2187-AF90-446B-BC87-7913B0F3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0823014-1FCC-401D-90E4-643423056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A511F834-5BA2-4353-BFC5-7FA35F139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E4FDCF32-E8E8-4F0B-A05B-34E510C4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BFCB-65EC-4284-9344-E2E97792BF45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DA11C102-7E59-47DC-8236-2596E689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88BCCAAA-1696-4666-8ACA-B4F52F0AC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67F2-6E35-4CD5-8B9A-5636079A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6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0E5EF20-BE91-455B-A4A1-A08D29B9D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F235C42C-DA11-4D80-BDBE-4C97D3181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81B3AE9B-BB17-406B-83B4-958DED690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333AF60C-FB1E-4688-BF87-8F3B90B81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5C58BF22-B94E-4C90-BF3D-E2D2133E8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F2B39474-8ED5-403D-9745-7868EBABE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BFCB-65EC-4284-9344-E2E97792BF45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A93C2956-4F3A-4ABC-93F3-4E77E95A6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07E69B21-73B9-446B-86C0-F02D97E2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67F2-6E35-4CD5-8B9A-5636079A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1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5B93575-9454-4171-89C7-460E8455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F68ADBFC-68EB-497F-925D-6C5A70A3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BFCB-65EC-4284-9344-E2E97792BF45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8213B6EC-CC8B-43D1-9A07-80147DD0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CADCE7F6-93CF-4C53-808E-ACB8FA5F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67F2-6E35-4CD5-8B9A-5636079A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8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F553E997-814A-4C56-A4B7-7ED61205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BFCB-65EC-4284-9344-E2E97792BF45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364FED2E-D02E-4407-82B4-D6E5A7C5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978EC63D-F251-464D-89F0-3C111B0A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67F2-6E35-4CD5-8B9A-5636079A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7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61767D4-BC89-4903-A6F2-6364DD87C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39C641C-8317-4391-B297-4FC9BEA86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953B782A-4D5F-4252-A688-23B32CD38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7374715E-90E4-44A0-BEE2-DCC87BAB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BFCB-65EC-4284-9344-E2E97792BF45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823D84C1-A3FB-474D-A697-229D7C08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F82B9F92-8C16-4151-9691-3328C3EC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67F2-6E35-4CD5-8B9A-5636079A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0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F23B408-D7AB-4752-9FBB-6B239E87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BCD28205-CC08-4137-9AD0-D2AB47CE5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6EC19C21-0D2C-459E-967A-015953D97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E2581FD6-3C92-4C92-907D-3752B99B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BFCB-65EC-4284-9344-E2E97792BF45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1F1ECFE0-3896-4086-B809-BA9909DAD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1C0E5382-EFC9-4988-923E-7A604BD2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67F2-6E35-4CD5-8B9A-5636079A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0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B948239B-11F4-402F-B6A1-2F9BB2BB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1A3EA0DC-24E0-4045-B66A-BF33AAAE7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D3D6EC4-5C8F-4900-BE04-3CFE5B759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2BFCB-65EC-4284-9344-E2E97792BF45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5CC72EAC-EF03-4C33-9DF9-C07002F0B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37AB5C2-0E4F-4FCB-802E-29E28851D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967F2-6E35-4CD5-8B9A-5636079A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6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جهازا روبوت لطيفان">
            <a:extLst>
              <a:ext uri="{FF2B5EF4-FFF2-40B4-BE49-F238E27FC236}">
                <a16:creationId xmlns:a16="http://schemas.microsoft.com/office/drawing/2014/main" id="{CFB67DAB-6BBD-4CA8-A692-6106E84C02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92BC2806-65B4-48D3-9723-463415411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ar-SA" dirty="0">
                <a:solidFill>
                  <a:srgbClr val="FFFFFF"/>
                </a:solidFill>
              </a:rPr>
              <a:t>ملف التشغيل الصناعي لـ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  <a:latin typeface="Agency FB" panose="020B0503020202020204" pitchFamily="34" charset="0"/>
              </a:rPr>
              <a:t>Robots</a:t>
            </a:r>
            <a:br>
              <a:rPr lang="ar-SA" dirty="0">
                <a:solidFill>
                  <a:srgbClr val="FFFFFF"/>
                </a:solidFill>
                <a:latin typeface="Agency FB" panose="020B0503020202020204" pitchFamily="34" charset="0"/>
              </a:rPr>
            </a:br>
            <a:r>
              <a:rPr lang="en-US" dirty="0">
                <a:solidFill>
                  <a:srgbClr val="FFFFFF"/>
                </a:solidFill>
                <a:latin typeface="Agency FB" panose="020B0503020202020204" pitchFamily="34" charset="0"/>
              </a:rPr>
              <a:t> Fight 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D964DA97-6594-4FE6-9DC1-F3E7C54D2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836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C478CD5B-79A6-4D06-B214-3061F76CD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7200" kern="1200" dirty="0">
                <a:solidFill>
                  <a:schemeClr val="tx1"/>
                </a:solidFill>
                <a:latin typeface="Agency FB" panose="020B0503020202020204" pitchFamily="34" charset="0"/>
              </a:rPr>
              <a:t>Testing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D458BE4-2DA5-4DF0-BF4A-10AD4CA98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2496" y="4301656"/>
            <a:ext cx="2705619" cy="7626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 rtl="0" fontAlgn="t">
              <a:spcAft>
                <a:spcPts val="0"/>
              </a:spcAft>
              <a:buNone/>
            </a:pP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جدول 4">
            <a:extLst>
              <a:ext uri="{FF2B5EF4-FFF2-40B4-BE49-F238E27FC236}">
                <a16:creationId xmlns:a16="http://schemas.microsoft.com/office/drawing/2014/main" id="{DE12D0FE-5963-4134-AD7B-DE1776802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75025"/>
              </p:ext>
            </p:extLst>
          </p:nvPr>
        </p:nvGraphicFramePr>
        <p:xfrm>
          <a:off x="621675" y="2034759"/>
          <a:ext cx="6589538" cy="2784915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3108395">
                  <a:extLst>
                    <a:ext uri="{9D8B030D-6E8A-4147-A177-3AD203B41FA5}">
                      <a16:colId xmlns:a16="http://schemas.microsoft.com/office/drawing/2014/main" val="243991427"/>
                    </a:ext>
                  </a:extLst>
                </a:gridCol>
                <a:gridCol w="3481143">
                  <a:extLst>
                    <a:ext uri="{9D8B030D-6E8A-4147-A177-3AD203B41FA5}">
                      <a16:colId xmlns:a16="http://schemas.microsoft.com/office/drawing/2014/main" val="2703723411"/>
                    </a:ext>
                  </a:extLst>
                </a:gridCol>
              </a:tblGrid>
              <a:tr h="707898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(SYSTEM)</a:t>
                      </a:r>
                    </a:p>
                  </a:txBody>
                  <a:tcPr marL="116686" marR="116686" marT="58343" marB="5834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360335"/>
                  </a:ext>
                </a:extLst>
              </a:tr>
              <a:tr h="513420"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THE ARM </a:t>
                      </a:r>
                    </a:p>
                  </a:txBody>
                  <a:tcPr marL="116686" marR="116686" marT="58343" marB="58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THE BODY </a:t>
                      </a:r>
                    </a:p>
                  </a:txBody>
                  <a:tcPr marL="116686" marR="116686" marT="58343" marB="58343"/>
                </a:tc>
                <a:extLst>
                  <a:ext uri="{0D108BD9-81ED-4DB2-BD59-A6C34878D82A}">
                    <a16:rowId xmlns:a16="http://schemas.microsoft.com/office/drawing/2014/main" val="4188162482"/>
                  </a:ext>
                </a:extLst>
              </a:tr>
              <a:tr h="1563597"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The arm and the end effector is working perfectly , quick and has no glitch </a:t>
                      </a:r>
                    </a:p>
                  </a:txBody>
                  <a:tcPr marL="116686" marR="116686" marT="58343" marB="583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The wheels are working perfectly </a:t>
                      </a:r>
                    </a:p>
                  </a:txBody>
                  <a:tcPr marL="116686" marR="116686" marT="58343" marB="58343"/>
                </a:tc>
                <a:extLst>
                  <a:ext uri="{0D108BD9-81ED-4DB2-BD59-A6C34878D82A}">
                    <a16:rowId xmlns:a16="http://schemas.microsoft.com/office/drawing/2014/main" val="1753900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719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ight Triangle 1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C478CD5B-79A6-4D06-B214-3061F76CD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293" y="806364"/>
            <a:ext cx="3354636" cy="28474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6000" kern="1200" dirty="0">
                <a:solidFill>
                  <a:schemeClr val="tx1"/>
                </a:solidFill>
                <a:latin typeface="Agency FB" panose="020B0503020202020204" pitchFamily="34" charset="0"/>
              </a:rPr>
              <a:t>Testing 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D458BE4-2DA5-4DF0-BF4A-10AD4CA98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293" y="3703250"/>
            <a:ext cx="2435507" cy="11227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 rtl="0" fontAlgn="t">
              <a:spcAft>
                <a:spcPts val="0"/>
              </a:spcAft>
              <a:buNone/>
            </a:pP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جدول 4">
            <a:extLst>
              <a:ext uri="{FF2B5EF4-FFF2-40B4-BE49-F238E27FC236}">
                <a16:creationId xmlns:a16="http://schemas.microsoft.com/office/drawing/2014/main" id="{DE12D0FE-5963-4134-AD7B-DE1776802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053005"/>
              </p:ext>
            </p:extLst>
          </p:nvPr>
        </p:nvGraphicFramePr>
        <p:xfrm>
          <a:off x="710214" y="1828800"/>
          <a:ext cx="6671550" cy="3923929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6671550">
                  <a:extLst>
                    <a:ext uri="{9D8B030D-6E8A-4147-A177-3AD203B41FA5}">
                      <a16:colId xmlns:a16="http://schemas.microsoft.com/office/drawing/2014/main" val="243991427"/>
                    </a:ext>
                  </a:extLst>
                </a:gridCol>
              </a:tblGrid>
              <a:tr h="970357"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 dirty="0">
                          <a:solidFill>
                            <a:schemeClr val="bg1"/>
                          </a:solidFill>
                        </a:rPr>
                        <a:t>Usability and Combativity  </a:t>
                      </a:r>
                    </a:p>
                  </a:txBody>
                  <a:tcPr marL="109604" marR="109604" marT="109604" marB="54802" anchor="ctr"/>
                </a:tc>
                <a:extLst>
                  <a:ext uri="{0D108BD9-81ED-4DB2-BD59-A6C34878D82A}">
                    <a16:rowId xmlns:a16="http://schemas.microsoft.com/office/drawing/2014/main" val="1937360335"/>
                  </a:ext>
                </a:extLst>
              </a:tr>
              <a:tr h="2953572"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The robot has done 3 tests for usability, to make sure the robot is perfectly ready for the match </a:t>
                      </a:r>
                    </a:p>
                    <a:p>
                      <a:pPr algn="ctr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It has been a testing match with the real rules of the real match</a:t>
                      </a:r>
                    </a:p>
                    <a:p>
                      <a:pPr algn="ctr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Using the hardware and the software of the robots  </a:t>
                      </a:r>
                    </a:p>
                    <a:p>
                      <a:pPr algn="ctr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The robot past successfully with the 3 Tests. </a:t>
                      </a:r>
                    </a:p>
                    <a:p>
                      <a:pPr algn="ctr"/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9604" marR="109604" marT="109604" marB="54802"/>
                </a:tc>
                <a:extLst>
                  <a:ext uri="{0D108BD9-81ED-4DB2-BD59-A6C34878D82A}">
                    <a16:rowId xmlns:a16="http://schemas.microsoft.com/office/drawing/2014/main" val="4188162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08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C478CD5B-79A6-4D06-B214-3061F76CD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7200" kern="1200" dirty="0">
                <a:solidFill>
                  <a:schemeClr val="tx1"/>
                </a:solidFill>
                <a:latin typeface="Agency FB" panose="020B0503020202020204" pitchFamily="34" charset="0"/>
              </a:rPr>
              <a:t>Testing 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D458BE4-2DA5-4DF0-BF4A-10AD4CA98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2496" y="4301656"/>
            <a:ext cx="2705619" cy="7626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 rtl="0" fontAlgn="t">
              <a:spcAft>
                <a:spcPts val="0"/>
              </a:spcAft>
              <a:buNone/>
            </a:pP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جدول 4">
            <a:extLst>
              <a:ext uri="{FF2B5EF4-FFF2-40B4-BE49-F238E27FC236}">
                <a16:creationId xmlns:a16="http://schemas.microsoft.com/office/drawing/2014/main" id="{DE12D0FE-5963-4134-AD7B-DE1776802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904480"/>
              </p:ext>
            </p:extLst>
          </p:nvPr>
        </p:nvGraphicFramePr>
        <p:xfrm>
          <a:off x="621675" y="2356269"/>
          <a:ext cx="6589540" cy="2141896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331602">
                  <a:extLst>
                    <a:ext uri="{9D8B030D-6E8A-4147-A177-3AD203B41FA5}">
                      <a16:colId xmlns:a16="http://schemas.microsoft.com/office/drawing/2014/main" val="243991427"/>
                    </a:ext>
                  </a:extLst>
                </a:gridCol>
                <a:gridCol w="1791996">
                  <a:extLst>
                    <a:ext uri="{9D8B030D-6E8A-4147-A177-3AD203B41FA5}">
                      <a16:colId xmlns:a16="http://schemas.microsoft.com/office/drawing/2014/main" val="2703723411"/>
                    </a:ext>
                  </a:extLst>
                </a:gridCol>
                <a:gridCol w="1685751">
                  <a:extLst>
                    <a:ext uri="{9D8B030D-6E8A-4147-A177-3AD203B41FA5}">
                      <a16:colId xmlns:a16="http://schemas.microsoft.com/office/drawing/2014/main" val="1258341537"/>
                    </a:ext>
                  </a:extLst>
                </a:gridCol>
                <a:gridCol w="1780191">
                  <a:extLst>
                    <a:ext uri="{9D8B030D-6E8A-4147-A177-3AD203B41FA5}">
                      <a16:colId xmlns:a16="http://schemas.microsoft.com/office/drawing/2014/main" val="2733430323"/>
                    </a:ext>
                  </a:extLst>
                </a:gridCol>
              </a:tblGrid>
              <a:tr h="37398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700"/>
                        <a:t>PREFORMNCE </a:t>
                      </a:r>
                    </a:p>
                  </a:txBody>
                  <a:tcPr marL="84996" marR="84996" marT="42498" marB="4249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360335"/>
                  </a:ext>
                </a:extLst>
              </a:tr>
              <a:tr h="373982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load</a:t>
                      </a:r>
                    </a:p>
                  </a:txBody>
                  <a:tcPr marL="84996" marR="84996" marT="42498" marB="424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stress</a:t>
                      </a:r>
                    </a:p>
                  </a:txBody>
                  <a:tcPr marL="84996" marR="84996" marT="42498" marB="424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Scalability </a:t>
                      </a:r>
                    </a:p>
                  </a:txBody>
                  <a:tcPr marL="84996" marR="84996" marT="42498" marB="424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Stability </a:t>
                      </a:r>
                    </a:p>
                  </a:txBody>
                  <a:tcPr marL="84996" marR="84996" marT="42498" marB="42498"/>
                </a:tc>
                <a:extLst>
                  <a:ext uri="{0D108BD9-81ED-4DB2-BD59-A6C34878D82A}">
                    <a16:rowId xmlns:a16="http://schemas.microsoft.com/office/drawing/2014/main" val="4188162482"/>
                  </a:ext>
                </a:extLst>
              </a:tr>
              <a:tr h="1393932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The robot can handle until 600 v max</a:t>
                      </a:r>
                    </a:p>
                  </a:txBody>
                  <a:tcPr marL="84996" marR="84996" marT="42498" marB="424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The robot past the first pressure test but did not with the second test </a:t>
                      </a:r>
                    </a:p>
                  </a:txBody>
                  <a:tcPr marL="84996" marR="84996" marT="42498" marB="424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The robot held up to 3 against robots but not on the 4</a:t>
                      </a:r>
                      <a:r>
                        <a:rPr lang="en-US" sz="1700" baseline="30000"/>
                        <a:t>th</a:t>
                      </a:r>
                      <a:r>
                        <a:rPr lang="en-US" sz="1700"/>
                        <a:t>  </a:t>
                      </a:r>
                    </a:p>
                  </a:txBody>
                  <a:tcPr marL="84996" marR="84996" marT="42498" marB="424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The robot did not pass the extreme heat or the Extreme cold</a:t>
                      </a:r>
                    </a:p>
                  </a:txBody>
                  <a:tcPr marL="84996" marR="84996" marT="42498" marB="42498"/>
                </a:tc>
                <a:extLst>
                  <a:ext uri="{0D108BD9-81ED-4DB2-BD59-A6C34878D82A}">
                    <a16:rowId xmlns:a16="http://schemas.microsoft.com/office/drawing/2014/main" val="1753900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858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6AC063C8-D4F8-4BFA-B843-D2C24C6BB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5600" kern="1200" dirty="0">
                <a:solidFill>
                  <a:schemeClr val="tx1"/>
                </a:solidFill>
                <a:latin typeface="Agency FB" panose="020B0503020202020204" pitchFamily="34" charset="0"/>
              </a:rPr>
              <a:t>Tolerance </a:t>
            </a:r>
          </a:p>
        </p:txBody>
      </p:sp>
      <p:graphicFrame>
        <p:nvGraphicFramePr>
          <p:cNvPr id="4" name="جدول 4">
            <a:extLst>
              <a:ext uri="{FF2B5EF4-FFF2-40B4-BE49-F238E27FC236}">
                <a16:creationId xmlns:a16="http://schemas.microsoft.com/office/drawing/2014/main" id="{3F1E002D-9E23-4AAE-9DFE-BBB0703C25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630994"/>
              </p:ext>
            </p:extLst>
          </p:nvPr>
        </p:nvGraphicFramePr>
        <p:xfrm>
          <a:off x="826728" y="623275"/>
          <a:ext cx="6179432" cy="5607886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257296">
                  <a:extLst>
                    <a:ext uri="{9D8B030D-6E8A-4147-A177-3AD203B41FA5}">
                      <a16:colId xmlns:a16="http://schemas.microsoft.com/office/drawing/2014/main" val="1889564537"/>
                    </a:ext>
                  </a:extLst>
                </a:gridCol>
                <a:gridCol w="3922136">
                  <a:extLst>
                    <a:ext uri="{9D8B030D-6E8A-4147-A177-3AD203B41FA5}">
                      <a16:colId xmlns:a16="http://schemas.microsoft.com/office/drawing/2014/main" val="2012679274"/>
                    </a:ext>
                  </a:extLst>
                </a:gridCol>
              </a:tblGrid>
              <a:tr h="442728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8546" marR="88546" marT="44273" marB="44273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8546" marR="88546" marT="44273" marB="44273"/>
                </a:tc>
                <a:extLst>
                  <a:ext uri="{0D108BD9-81ED-4DB2-BD59-A6C34878D82A}">
                    <a16:rowId xmlns:a16="http://schemas.microsoft.com/office/drawing/2014/main" val="3537691288"/>
                  </a:ext>
                </a:extLst>
              </a:tr>
              <a:tr h="950389"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The browser</a:t>
                      </a:r>
                    </a:p>
                  </a:txBody>
                  <a:tcPr marL="88546" marR="88546" marT="44273" marB="442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No connection , system down, none traffic</a:t>
                      </a:r>
                    </a:p>
                  </a:txBody>
                  <a:tcPr marL="88546" marR="88546" marT="44273" marB="44273"/>
                </a:tc>
                <a:extLst>
                  <a:ext uri="{0D108BD9-81ED-4DB2-BD59-A6C34878D82A}">
                    <a16:rowId xmlns:a16="http://schemas.microsoft.com/office/drawing/2014/main" val="235925560"/>
                  </a:ext>
                </a:extLst>
              </a:tr>
              <a:tr h="537177"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The internet</a:t>
                      </a:r>
                    </a:p>
                  </a:txBody>
                  <a:tcPr marL="88546" marR="88546" marT="44273" marB="442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Lose connection </a:t>
                      </a:r>
                    </a:p>
                  </a:txBody>
                  <a:tcPr marL="88546" marR="88546" marT="44273" marB="44273"/>
                </a:tc>
                <a:extLst>
                  <a:ext uri="{0D108BD9-81ED-4DB2-BD59-A6C34878D82A}">
                    <a16:rowId xmlns:a16="http://schemas.microsoft.com/office/drawing/2014/main" val="4135130296"/>
                  </a:ext>
                </a:extLst>
              </a:tr>
              <a:tr h="950389"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Web server</a:t>
                      </a:r>
                    </a:p>
                  </a:txBody>
                  <a:tcPr marL="88546" marR="88546" marT="44273" marB="442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Huge traffic , closing of the bort </a:t>
                      </a:r>
                    </a:p>
                  </a:txBody>
                  <a:tcPr marL="88546" marR="88546" marT="44273" marB="44273"/>
                </a:tc>
                <a:extLst>
                  <a:ext uri="{0D108BD9-81ED-4DB2-BD59-A6C34878D82A}">
                    <a16:rowId xmlns:a16="http://schemas.microsoft.com/office/drawing/2014/main" val="4059588731"/>
                  </a:ext>
                </a:extLst>
              </a:tr>
              <a:tr h="537177"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Database</a:t>
                      </a:r>
                    </a:p>
                  </a:txBody>
                  <a:tcPr marL="88546" marR="88546" marT="44273" marB="442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Duplicates the value </a:t>
                      </a:r>
                    </a:p>
                  </a:txBody>
                  <a:tcPr marL="88546" marR="88546" marT="44273" marB="44273"/>
                </a:tc>
                <a:extLst>
                  <a:ext uri="{0D108BD9-81ED-4DB2-BD59-A6C34878D82A}">
                    <a16:rowId xmlns:a16="http://schemas.microsoft.com/office/drawing/2014/main" val="4216210731"/>
                  </a:ext>
                </a:extLst>
              </a:tr>
              <a:tr h="2190026"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RaspberryPi</a:t>
                      </a:r>
                    </a:p>
                  </a:txBody>
                  <a:tcPr marL="88546" marR="88546" marT="44273" marB="44273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/>
                        <a:t>Different packages , Errors in connections with the Control unit  , different outputs/input</a:t>
                      </a:r>
                    </a:p>
                    <a:p>
                      <a:pPr algn="ctr"/>
                      <a:r>
                        <a:rPr lang="en-US" sz="2700" dirty="0"/>
                        <a:t>  </a:t>
                      </a:r>
                    </a:p>
                  </a:txBody>
                  <a:tcPr marL="88546" marR="88546" marT="44273" marB="44273"/>
                </a:tc>
                <a:extLst>
                  <a:ext uri="{0D108BD9-81ED-4DB2-BD59-A6C34878D82A}">
                    <a16:rowId xmlns:a16="http://schemas.microsoft.com/office/drawing/2014/main" val="1045780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900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6AC063C8-D4F8-4BFA-B843-D2C24C6BB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5600" kern="1200" dirty="0">
                <a:solidFill>
                  <a:schemeClr val="tx1"/>
                </a:solidFill>
                <a:latin typeface="Agency FB" panose="020B0503020202020204" pitchFamily="34" charset="0"/>
              </a:rPr>
              <a:t>Tolerance </a:t>
            </a:r>
          </a:p>
        </p:txBody>
      </p:sp>
      <p:graphicFrame>
        <p:nvGraphicFramePr>
          <p:cNvPr id="4" name="جدول 4">
            <a:extLst>
              <a:ext uri="{FF2B5EF4-FFF2-40B4-BE49-F238E27FC236}">
                <a16:creationId xmlns:a16="http://schemas.microsoft.com/office/drawing/2014/main" id="{3F1E002D-9E23-4AAE-9DFE-BBB0703C25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471239"/>
              </p:ext>
            </p:extLst>
          </p:nvPr>
        </p:nvGraphicFramePr>
        <p:xfrm>
          <a:off x="621675" y="1784417"/>
          <a:ext cx="6589537" cy="3285599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865016">
                  <a:extLst>
                    <a:ext uri="{9D8B030D-6E8A-4147-A177-3AD203B41FA5}">
                      <a16:colId xmlns:a16="http://schemas.microsoft.com/office/drawing/2014/main" val="1889564537"/>
                    </a:ext>
                  </a:extLst>
                </a:gridCol>
                <a:gridCol w="4724521">
                  <a:extLst>
                    <a:ext uri="{9D8B030D-6E8A-4147-A177-3AD203B41FA5}">
                      <a16:colId xmlns:a16="http://schemas.microsoft.com/office/drawing/2014/main" val="2012679274"/>
                    </a:ext>
                  </a:extLst>
                </a:gridCol>
              </a:tblGrid>
              <a:tr h="670982">
                <a:tc>
                  <a:txBody>
                    <a:bodyPr/>
                    <a:lstStyle/>
                    <a:p>
                      <a:endParaRPr lang="en-US" sz="2300" b="0" cap="none" spc="60">
                        <a:solidFill>
                          <a:schemeClr val="bg1"/>
                        </a:solidFill>
                      </a:endParaRPr>
                    </a:p>
                  </a:txBody>
                  <a:tcPr marL="132722" marR="132722" marT="132722" marB="66361" anchor="ctr"/>
                </a:tc>
                <a:tc>
                  <a:txBody>
                    <a:bodyPr/>
                    <a:lstStyle/>
                    <a:p>
                      <a:endParaRPr lang="en-US" sz="2300" b="0" cap="none" spc="60">
                        <a:solidFill>
                          <a:schemeClr val="bg1"/>
                        </a:solidFill>
                      </a:endParaRPr>
                    </a:p>
                  </a:txBody>
                  <a:tcPr marL="132722" marR="132722" marT="132722" marB="66361" anchor="ctr"/>
                </a:tc>
                <a:extLst>
                  <a:ext uri="{0D108BD9-81ED-4DB2-BD59-A6C34878D82A}">
                    <a16:rowId xmlns:a16="http://schemas.microsoft.com/office/drawing/2014/main" val="3537691288"/>
                  </a:ext>
                </a:extLst>
              </a:tr>
              <a:tr h="1490907"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Robot Arm </a:t>
                      </a:r>
                    </a:p>
                  </a:txBody>
                  <a:tcPr marL="132722" marR="132722" marT="132722" marB="663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Broken joint , can not move to the appropriate destines, the End effector won’t close tightly </a:t>
                      </a:r>
                    </a:p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</a:txBody>
                  <a:tcPr marL="132722" marR="132722" marT="132722" marB="66361"/>
                </a:tc>
                <a:extLst>
                  <a:ext uri="{0D108BD9-81ED-4DB2-BD59-A6C34878D82A}">
                    <a16:rowId xmlns:a16="http://schemas.microsoft.com/office/drawing/2014/main" val="1911579639"/>
                  </a:ext>
                </a:extLst>
              </a:tr>
              <a:tr h="561855"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Motor drive  </a:t>
                      </a:r>
                    </a:p>
                  </a:txBody>
                  <a:tcPr marL="132722" marR="132722" marT="132722" marB="663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Burn , chocked </a:t>
                      </a:r>
                    </a:p>
                  </a:txBody>
                  <a:tcPr marL="132722" marR="132722" marT="132722" marB="66361"/>
                </a:tc>
                <a:extLst>
                  <a:ext uri="{0D108BD9-81ED-4DB2-BD59-A6C34878D82A}">
                    <a16:rowId xmlns:a16="http://schemas.microsoft.com/office/drawing/2014/main" val="606203389"/>
                  </a:ext>
                </a:extLst>
              </a:tr>
              <a:tr h="561855"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The motors </a:t>
                      </a:r>
                    </a:p>
                  </a:txBody>
                  <a:tcPr marL="132722" marR="132722" marT="132722" marB="663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Over heated</a:t>
                      </a:r>
                    </a:p>
                  </a:txBody>
                  <a:tcPr marL="132722" marR="132722" marT="132722" marB="66361"/>
                </a:tc>
                <a:extLst>
                  <a:ext uri="{0D108BD9-81ED-4DB2-BD59-A6C34878D82A}">
                    <a16:rowId xmlns:a16="http://schemas.microsoft.com/office/drawing/2014/main" val="1073100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736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DEB97764-F28B-4C85-86F0-06AB44BB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284" y="1056640"/>
            <a:ext cx="4083729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en-US" sz="7200" kern="1200" dirty="0">
                <a:solidFill>
                  <a:schemeClr val="tx1"/>
                </a:solidFill>
                <a:latin typeface="Agency FB" panose="020B0503020202020204" pitchFamily="34" charset="0"/>
              </a:rPr>
              <a:t>Use</a:t>
            </a:r>
            <a:r>
              <a:rPr lang="en-US" sz="7200" dirty="0">
                <a:latin typeface="Agency FB" panose="020B0503020202020204" pitchFamily="34" charset="0"/>
              </a:rPr>
              <a:t>r</a:t>
            </a:r>
            <a:r>
              <a:rPr lang="en-US" sz="7200" kern="1200" dirty="0">
                <a:solidFill>
                  <a:schemeClr val="tx1"/>
                </a:solidFill>
                <a:latin typeface="Agency FB" panose="020B0503020202020204" pitchFamily="34" charset="0"/>
              </a:rPr>
              <a:t> Manual </a:t>
            </a:r>
          </a:p>
        </p:txBody>
      </p:sp>
      <p:graphicFrame>
        <p:nvGraphicFramePr>
          <p:cNvPr id="4" name="جدول 4">
            <a:extLst>
              <a:ext uri="{FF2B5EF4-FFF2-40B4-BE49-F238E27FC236}">
                <a16:creationId xmlns:a16="http://schemas.microsoft.com/office/drawing/2014/main" id="{00CC3952-7898-4F5A-8549-3CA2260B42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942832"/>
              </p:ext>
            </p:extLst>
          </p:nvPr>
        </p:nvGraphicFramePr>
        <p:xfrm>
          <a:off x="621675" y="1850425"/>
          <a:ext cx="6589538" cy="3153583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3141837">
                  <a:extLst>
                    <a:ext uri="{9D8B030D-6E8A-4147-A177-3AD203B41FA5}">
                      <a16:colId xmlns:a16="http://schemas.microsoft.com/office/drawing/2014/main" val="3918813399"/>
                    </a:ext>
                  </a:extLst>
                </a:gridCol>
                <a:gridCol w="3447701">
                  <a:extLst>
                    <a:ext uri="{9D8B030D-6E8A-4147-A177-3AD203B41FA5}">
                      <a16:colId xmlns:a16="http://schemas.microsoft.com/office/drawing/2014/main" val="1661860641"/>
                    </a:ext>
                  </a:extLst>
                </a:gridCol>
              </a:tblGrid>
              <a:tr h="387592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To Run the robot </a:t>
                      </a:r>
                    </a:p>
                  </a:txBody>
                  <a:tcPr marL="88089" marR="88089" marT="44044" marB="440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To Play </a:t>
                      </a:r>
                    </a:p>
                  </a:txBody>
                  <a:tcPr marL="88089" marR="88089" marT="44044" marB="44044"/>
                </a:tc>
                <a:extLst>
                  <a:ext uri="{0D108BD9-81ED-4DB2-BD59-A6C34878D82A}">
                    <a16:rowId xmlns:a16="http://schemas.microsoft.com/office/drawing/2014/main" val="1880465577"/>
                  </a:ext>
                </a:extLst>
              </a:tr>
              <a:tr h="276599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The robot is consisting of 3 part </a:t>
                      </a:r>
                    </a:p>
                    <a:p>
                      <a:pPr algn="ctr"/>
                      <a:r>
                        <a:rPr lang="en-US" sz="1700" dirty="0"/>
                        <a:t>The Arm </a:t>
                      </a:r>
                    </a:p>
                    <a:p>
                      <a:pPr algn="ctr"/>
                      <a:r>
                        <a:rPr lang="en-US" sz="1700" dirty="0"/>
                        <a:t>The Balloon </a:t>
                      </a:r>
                    </a:p>
                    <a:p>
                      <a:pPr algn="ctr"/>
                      <a:r>
                        <a:rPr lang="en-US" sz="1700" dirty="0"/>
                        <a:t>The body </a:t>
                      </a:r>
                    </a:p>
                    <a:p>
                      <a:pPr algn="ctr"/>
                      <a:r>
                        <a:rPr lang="en-US" sz="1700" dirty="0"/>
                        <a:t>The balloon should be placed in specific distance from the Arm on the Body </a:t>
                      </a:r>
                    </a:p>
                    <a:p>
                      <a:pPr algn="ctr"/>
                      <a:r>
                        <a:rPr lang="en-US" sz="1700" dirty="0"/>
                        <a:t>The controlling is going to be on the control Panel </a:t>
                      </a:r>
                    </a:p>
                    <a:p>
                      <a:pPr algn="ctr"/>
                      <a:r>
                        <a:rPr lang="en-US" sz="1700" dirty="0"/>
                        <a:t>  </a:t>
                      </a:r>
                    </a:p>
                  </a:txBody>
                  <a:tcPr marL="88089" marR="88089" marT="44044" marB="440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The first couple minutes is for mapping the ground. </a:t>
                      </a:r>
                    </a:p>
                    <a:p>
                      <a:pPr algn="ctr"/>
                      <a:r>
                        <a:rPr lang="en-US" sz="1700" dirty="0"/>
                        <a:t>  the controlling is on the control panel .</a:t>
                      </a:r>
                    </a:p>
                    <a:p>
                      <a:pPr algn="ctr"/>
                      <a:r>
                        <a:rPr lang="en-US" sz="1700" dirty="0"/>
                        <a:t>The main purpose is to pups the balloon so , when the balloon is pups the match is done, and we have a WINER !</a:t>
                      </a:r>
                    </a:p>
                  </a:txBody>
                  <a:tcPr marL="88089" marR="88089" marT="44044" marB="44044"/>
                </a:tc>
                <a:extLst>
                  <a:ext uri="{0D108BD9-81ED-4DB2-BD59-A6C34878D82A}">
                    <a16:rowId xmlns:a16="http://schemas.microsoft.com/office/drawing/2014/main" val="2462694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816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رسم 4" descr="روبوت ذو ذراع بارز">
            <a:extLst>
              <a:ext uri="{FF2B5EF4-FFF2-40B4-BE49-F238E27FC236}">
                <a16:creationId xmlns:a16="http://schemas.microsoft.com/office/drawing/2014/main" id="{73A531D7-1111-44A7-AA93-382CE96EE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677" y="690054"/>
            <a:ext cx="5474323" cy="5474323"/>
          </a:xfrm>
          <a:prstGeom prst="rect">
            <a:avLst/>
          </a:prstGeom>
        </p:spPr>
      </p:pic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F28BE926-3FBE-4C6B-80AE-34D7191A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gency FB" panose="020B0503020202020204" pitchFamily="34" charset="0"/>
              </a:rPr>
              <a:t>Warranty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903E2F9-ABC7-45FA-AC60-0D02F5978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3966" y="2998278"/>
            <a:ext cx="4470640" cy="2905372"/>
          </a:xfrm>
        </p:spPr>
        <p:txBody>
          <a:bodyPr anchor="t">
            <a:normAutofit lnSpcReduction="10000"/>
          </a:bodyPr>
          <a:lstStyle/>
          <a:p>
            <a:pPr marL="0" indent="0" algn="l">
              <a:buNone/>
            </a:pPr>
            <a:r>
              <a:rPr lang="en-US" dirty="0"/>
              <a:t>Due to the Testing, we offer a Warranty for </a:t>
            </a:r>
            <a:r>
              <a:rPr lang="en-US" u="sng" dirty="0">
                <a:solidFill>
                  <a:srgbClr val="FF0000"/>
                </a:solidFill>
              </a:rPr>
              <a:t>6 months </a:t>
            </a:r>
            <a:r>
              <a:rPr lang="en-US" dirty="0"/>
              <a:t>because the robot will not survive on high or low temperatures . Also, if the robot have had over 3 matches its might to get broken   </a:t>
            </a:r>
          </a:p>
        </p:txBody>
      </p:sp>
    </p:spTree>
    <p:extLst>
      <p:ext uri="{BB962C8B-B14F-4D97-AF65-F5344CB8AC3E}">
        <p14:creationId xmlns:p14="http://schemas.microsoft.com/office/powerpoint/2010/main" val="51468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439D2067-6F60-48DB-B651-0AAB2A2F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700" dirty="0">
                <a:latin typeface="Agency FB" panose="020B0503020202020204" pitchFamily="34" charset="0"/>
              </a:rPr>
              <a:t>operations</a:t>
            </a:r>
            <a:r>
              <a:rPr lang="en-US" sz="4900" dirty="0">
                <a:latin typeface="Agency FB" panose="020B0503020202020204" pitchFamily="34" charset="0"/>
              </a:rPr>
              <a:t> </a:t>
            </a:r>
            <a:br>
              <a:rPr lang="en-US" dirty="0"/>
            </a:br>
            <a:r>
              <a:rPr lang="en-US" dirty="0">
                <a:latin typeface="Agency FB" panose="020B0503020202020204" pitchFamily="34" charset="0"/>
              </a:rPr>
              <a:t>Robot Dimension </a:t>
            </a:r>
          </a:p>
        </p:txBody>
      </p:sp>
      <p:graphicFrame>
        <p:nvGraphicFramePr>
          <p:cNvPr id="4" name="جدول 4">
            <a:extLst>
              <a:ext uri="{FF2B5EF4-FFF2-40B4-BE49-F238E27FC236}">
                <a16:creationId xmlns:a16="http://schemas.microsoft.com/office/drawing/2014/main" id="{314C57B3-97C8-4C25-883C-729378B266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215985"/>
              </p:ext>
            </p:extLst>
          </p:nvPr>
        </p:nvGraphicFramePr>
        <p:xfrm>
          <a:off x="838200" y="2671961"/>
          <a:ext cx="10515606" cy="2658666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062804">
                  <a:extLst>
                    <a:ext uri="{9D8B030D-6E8A-4147-A177-3AD203B41FA5}">
                      <a16:colId xmlns:a16="http://schemas.microsoft.com/office/drawing/2014/main" val="1134401643"/>
                    </a:ext>
                  </a:extLst>
                </a:gridCol>
                <a:gridCol w="743253">
                  <a:extLst>
                    <a:ext uri="{9D8B030D-6E8A-4147-A177-3AD203B41FA5}">
                      <a16:colId xmlns:a16="http://schemas.microsoft.com/office/drawing/2014/main" val="2141760975"/>
                    </a:ext>
                  </a:extLst>
                </a:gridCol>
                <a:gridCol w="743253">
                  <a:extLst>
                    <a:ext uri="{9D8B030D-6E8A-4147-A177-3AD203B41FA5}">
                      <a16:colId xmlns:a16="http://schemas.microsoft.com/office/drawing/2014/main" val="2749226760"/>
                    </a:ext>
                  </a:extLst>
                </a:gridCol>
                <a:gridCol w="743253">
                  <a:extLst>
                    <a:ext uri="{9D8B030D-6E8A-4147-A177-3AD203B41FA5}">
                      <a16:colId xmlns:a16="http://schemas.microsoft.com/office/drawing/2014/main" val="3132170820"/>
                    </a:ext>
                  </a:extLst>
                </a:gridCol>
                <a:gridCol w="885276">
                  <a:extLst>
                    <a:ext uri="{9D8B030D-6E8A-4147-A177-3AD203B41FA5}">
                      <a16:colId xmlns:a16="http://schemas.microsoft.com/office/drawing/2014/main" val="4070207262"/>
                    </a:ext>
                  </a:extLst>
                </a:gridCol>
                <a:gridCol w="1210744">
                  <a:extLst>
                    <a:ext uri="{9D8B030D-6E8A-4147-A177-3AD203B41FA5}">
                      <a16:colId xmlns:a16="http://schemas.microsoft.com/office/drawing/2014/main" val="4123656011"/>
                    </a:ext>
                  </a:extLst>
                </a:gridCol>
                <a:gridCol w="1210744">
                  <a:extLst>
                    <a:ext uri="{9D8B030D-6E8A-4147-A177-3AD203B41FA5}">
                      <a16:colId xmlns:a16="http://schemas.microsoft.com/office/drawing/2014/main" val="2373029343"/>
                    </a:ext>
                  </a:extLst>
                </a:gridCol>
                <a:gridCol w="1246250">
                  <a:extLst>
                    <a:ext uri="{9D8B030D-6E8A-4147-A177-3AD203B41FA5}">
                      <a16:colId xmlns:a16="http://schemas.microsoft.com/office/drawing/2014/main" val="726110634"/>
                    </a:ext>
                  </a:extLst>
                </a:gridCol>
                <a:gridCol w="1340932">
                  <a:extLst>
                    <a:ext uri="{9D8B030D-6E8A-4147-A177-3AD203B41FA5}">
                      <a16:colId xmlns:a16="http://schemas.microsoft.com/office/drawing/2014/main" val="936938579"/>
                    </a:ext>
                  </a:extLst>
                </a:gridCol>
                <a:gridCol w="1329097">
                  <a:extLst>
                    <a:ext uri="{9D8B030D-6E8A-4147-A177-3AD203B41FA5}">
                      <a16:colId xmlns:a16="http://schemas.microsoft.com/office/drawing/2014/main" val="3686907347"/>
                    </a:ext>
                  </a:extLst>
                </a:gridCol>
              </a:tblGrid>
              <a:tr h="630581">
                <a:tc gridSpan="10"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Robot Dimension</a:t>
                      </a:r>
                    </a:p>
                  </a:txBody>
                  <a:tcPr marL="85214" marR="85214" marT="42607" marB="42607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300132"/>
                  </a:ext>
                </a:extLst>
              </a:tr>
              <a:tr h="630581">
                <a:tc gridSpan="5">
                  <a:txBody>
                    <a:bodyPr/>
                    <a:lstStyle/>
                    <a:p>
                      <a:pPr algn="ctr"/>
                      <a:r>
                        <a:rPr lang="en-US" sz="1700"/>
                        <a:t>Robot Arm</a:t>
                      </a:r>
                    </a:p>
                    <a:p>
                      <a:pPr algn="ctr"/>
                      <a:endParaRPr lang="en-US" sz="1700"/>
                    </a:p>
                  </a:txBody>
                  <a:tcPr marL="85214" marR="85214" marT="42607" marB="42607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Control unit </a:t>
                      </a:r>
                    </a:p>
                  </a:txBody>
                  <a:tcPr marL="85214" marR="85214" marT="42607" marB="42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circuit</a:t>
                      </a:r>
                    </a:p>
                  </a:txBody>
                  <a:tcPr marL="85214" marR="85214" marT="42607" marB="42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Battery</a:t>
                      </a:r>
                    </a:p>
                  </a:txBody>
                  <a:tcPr marL="85214" marR="85214" marT="42607" marB="42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motors</a:t>
                      </a:r>
                    </a:p>
                  </a:txBody>
                  <a:tcPr marL="85214" marR="85214" marT="42607" marB="42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Mobile bed</a:t>
                      </a:r>
                    </a:p>
                  </a:txBody>
                  <a:tcPr marL="85214" marR="85214" marT="42607" marB="42607"/>
                </a:tc>
                <a:extLst>
                  <a:ext uri="{0D108BD9-81ED-4DB2-BD59-A6C34878D82A}">
                    <a16:rowId xmlns:a16="http://schemas.microsoft.com/office/drawing/2014/main" val="3456547972"/>
                  </a:ext>
                </a:extLst>
              </a:tr>
              <a:tr h="1397504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End effector</a:t>
                      </a:r>
                    </a:p>
                    <a:p>
                      <a:pPr algn="ctr"/>
                      <a:r>
                        <a:rPr lang="en-US" sz="1700"/>
                        <a:t>142 mm</a:t>
                      </a:r>
                    </a:p>
                  </a:txBody>
                  <a:tcPr marL="85214" marR="85214" marT="42607" marB="42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Joint 1:</a:t>
                      </a:r>
                    </a:p>
                    <a:p>
                      <a:pPr algn="ctr"/>
                      <a:r>
                        <a:rPr lang="en-US" sz="1700"/>
                        <a:t>180 mm</a:t>
                      </a:r>
                    </a:p>
                  </a:txBody>
                  <a:tcPr marL="85214" marR="85214" marT="42607" marB="42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Joint 2:</a:t>
                      </a:r>
                    </a:p>
                    <a:p>
                      <a:pPr algn="ctr"/>
                      <a:r>
                        <a:rPr lang="en-US" sz="1700"/>
                        <a:t>163 mm</a:t>
                      </a:r>
                    </a:p>
                  </a:txBody>
                  <a:tcPr marL="85214" marR="85214" marT="42607" marB="42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Joint 3:</a:t>
                      </a:r>
                    </a:p>
                    <a:p>
                      <a:pPr algn="ctr"/>
                      <a:r>
                        <a:rPr lang="en-US" sz="1700"/>
                        <a:t>36 mm</a:t>
                      </a:r>
                    </a:p>
                  </a:txBody>
                  <a:tcPr marL="85214" marR="85214" marT="42607" marB="42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The baes:</a:t>
                      </a:r>
                    </a:p>
                    <a:p>
                      <a:pPr algn="ctr"/>
                      <a:r>
                        <a:rPr lang="en-US" sz="1700"/>
                        <a:t>122 mm </a:t>
                      </a:r>
                    </a:p>
                    <a:p>
                      <a:pPr algn="ctr"/>
                      <a:r>
                        <a:rPr lang="en-US" sz="1700"/>
                        <a:t>98mm</a:t>
                      </a:r>
                    </a:p>
                  </a:txBody>
                  <a:tcPr marL="85214" marR="85214" marT="42607" marB="42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H=18mm</a:t>
                      </a:r>
                    </a:p>
                    <a:p>
                      <a:pPr algn="ctr"/>
                      <a:r>
                        <a:rPr lang="en-US" sz="1700"/>
                        <a:t>L=75mm</a:t>
                      </a:r>
                    </a:p>
                    <a:p>
                      <a:pPr algn="ctr"/>
                      <a:r>
                        <a:rPr lang="en-US" sz="1700"/>
                        <a:t>W=55mm</a:t>
                      </a:r>
                    </a:p>
                    <a:p>
                      <a:pPr algn="ctr"/>
                      <a:endParaRPr lang="en-US" sz="1700"/>
                    </a:p>
                  </a:txBody>
                  <a:tcPr marL="85214" marR="85214" marT="42607" marB="42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H=20mm</a:t>
                      </a:r>
                    </a:p>
                    <a:p>
                      <a:pPr algn="ctr"/>
                      <a:r>
                        <a:rPr lang="en-US" sz="1700"/>
                        <a:t>L=90mm</a:t>
                      </a:r>
                    </a:p>
                    <a:p>
                      <a:pPr algn="ctr"/>
                      <a:r>
                        <a:rPr lang="en-US" sz="1700"/>
                        <a:t>W=60mm</a:t>
                      </a:r>
                    </a:p>
                    <a:p>
                      <a:pPr algn="ctr"/>
                      <a:endParaRPr lang="en-US" sz="1700"/>
                    </a:p>
                  </a:txBody>
                  <a:tcPr marL="85214" marR="85214" marT="42607" marB="42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H=22mm</a:t>
                      </a:r>
                    </a:p>
                    <a:p>
                      <a:pPr algn="ctr"/>
                      <a:r>
                        <a:rPr lang="en-US" sz="1700"/>
                        <a:t>L=100mm</a:t>
                      </a:r>
                    </a:p>
                    <a:p>
                      <a:pPr algn="ctr"/>
                      <a:r>
                        <a:rPr lang="en-US" sz="1700"/>
                        <a:t>W=80mm</a:t>
                      </a:r>
                    </a:p>
                    <a:p>
                      <a:pPr algn="ctr"/>
                      <a:endParaRPr lang="en-US" sz="1700"/>
                    </a:p>
                  </a:txBody>
                  <a:tcPr marL="85214" marR="85214" marT="42607" marB="42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H=51.5mm</a:t>
                      </a:r>
                    </a:p>
                    <a:p>
                      <a:pPr algn="ctr"/>
                      <a:r>
                        <a:rPr lang="en-US" sz="1700"/>
                        <a:t>L=118mm</a:t>
                      </a:r>
                    </a:p>
                    <a:p>
                      <a:pPr algn="ctr"/>
                      <a:endParaRPr lang="en-US" sz="1700"/>
                    </a:p>
                  </a:txBody>
                  <a:tcPr marL="85214" marR="85214" marT="42607" marB="42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H=350mm</a:t>
                      </a:r>
                    </a:p>
                    <a:p>
                      <a:pPr algn="ctr"/>
                      <a:r>
                        <a:rPr lang="en-US" sz="1700" dirty="0"/>
                        <a:t>L=450mm</a:t>
                      </a:r>
                    </a:p>
                    <a:p>
                      <a:pPr algn="ctr"/>
                      <a:r>
                        <a:rPr lang="en-US" sz="1700" dirty="0"/>
                        <a:t>W=155mm</a:t>
                      </a:r>
                    </a:p>
                    <a:p>
                      <a:pPr algn="ctr"/>
                      <a:endParaRPr lang="en-US" sz="1700" dirty="0"/>
                    </a:p>
                  </a:txBody>
                  <a:tcPr marL="85214" marR="85214" marT="42607" marB="42607"/>
                </a:tc>
                <a:extLst>
                  <a:ext uri="{0D108BD9-81ED-4DB2-BD59-A6C34878D82A}">
                    <a16:rowId xmlns:a16="http://schemas.microsoft.com/office/drawing/2014/main" val="106108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76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9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Arc 11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439D2067-6F60-48DB-B651-0AAB2A2F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60" y="346248"/>
            <a:ext cx="1051559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operations</a:t>
            </a:r>
            <a:br>
              <a:rPr lang="en-US" dirty="0">
                <a:latin typeface="Agency FB" panose="020B0503020202020204" pitchFamily="34" charset="0"/>
              </a:rPr>
            </a:br>
            <a:r>
              <a:rPr lang="en-US" dirty="0">
                <a:latin typeface="Agency FB" panose="020B0503020202020204" pitchFamily="34" charset="0"/>
              </a:rPr>
              <a:t>ground Dimension </a:t>
            </a:r>
          </a:p>
        </p:txBody>
      </p:sp>
      <p:sp>
        <p:nvSpPr>
          <p:cNvPr id="37" name="عنصر نائب للمحتوى 2">
            <a:extLst>
              <a:ext uri="{FF2B5EF4-FFF2-40B4-BE49-F238E27FC236}">
                <a16:creationId xmlns:a16="http://schemas.microsoft.com/office/drawing/2014/main" id="{99B52411-BC7D-44F0-81F1-777A3D708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C000"/>
                </a:solidFill>
              </a:rPr>
              <a:t>150 cm X 100 cm </a:t>
            </a:r>
          </a:p>
          <a:p>
            <a:pPr algn="ctr"/>
            <a:r>
              <a:rPr lang="en-US" sz="2000" dirty="0"/>
              <a:t>Due to the robot recognize the map more Easley </a:t>
            </a:r>
          </a:p>
          <a:p>
            <a:pPr algn="ctr"/>
            <a:r>
              <a:rPr lang="en-US" sz="2000" dirty="0"/>
              <a:t> preventing the run a way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8" name="Oval 13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9" name="Graphic 6" descr="إطار روبوت">
            <a:extLst>
              <a:ext uri="{FF2B5EF4-FFF2-40B4-BE49-F238E27FC236}">
                <a16:creationId xmlns:a16="http://schemas.microsoft.com/office/drawing/2014/main" id="{9C3C6E32-4CB9-4550-A623-620903C88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9962" y="1929820"/>
            <a:ext cx="4221597" cy="4221597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1401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439D2067-6F60-48DB-B651-0AAB2A2F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>
                <a:latin typeface="Agency FB" panose="020B0503020202020204" pitchFamily="34" charset="0"/>
              </a:rPr>
              <a:t>operations</a:t>
            </a:r>
            <a:br>
              <a:rPr lang="en-US" sz="5000" dirty="0">
                <a:latin typeface="Agency FB" panose="020B0503020202020204" pitchFamily="34" charset="0"/>
              </a:rPr>
            </a:br>
            <a:r>
              <a:rPr lang="en-US" sz="5000" dirty="0">
                <a:latin typeface="Agency FB" panose="020B0503020202020204" pitchFamily="34" charset="0"/>
              </a:rPr>
              <a:t>playing conditions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عنصر نائب للمحتوى 2">
            <a:extLst>
              <a:ext uri="{FF2B5EF4-FFF2-40B4-BE49-F238E27FC236}">
                <a16:creationId xmlns:a16="http://schemas.microsoft.com/office/drawing/2014/main" id="{07FC4C1F-0E17-4E47-8D30-7849E5A078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67702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568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439D2067-6F60-48DB-B651-0AAB2A2F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gency FB" panose="020B0503020202020204" pitchFamily="34" charset="0"/>
              </a:rPr>
              <a:t>operations</a:t>
            </a:r>
            <a:br>
              <a:rPr lang="en-US" sz="4100" dirty="0">
                <a:latin typeface="Agency FB" panose="020B0503020202020204" pitchFamily="34" charset="0"/>
              </a:rPr>
            </a:br>
            <a:r>
              <a:rPr lang="en-US" sz="3600" dirty="0">
                <a:latin typeface="Agency FB" panose="020B0503020202020204" pitchFamily="34" charset="0"/>
              </a:rPr>
              <a:t>control panel </a:t>
            </a:r>
            <a:endParaRPr lang="en-US" sz="4100" dirty="0">
              <a:latin typeface="Agency FB" panose="020B0503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9B52411-BC7D-44F0-81F1-777A3D708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algn="ctr"/>
            <a:r>
              <a:rPr lang="en-US" sz="2200" dirty="0"/>
              <a:t>1. slide has three buttons ( start , save, end )</a:t>
            </a:r>
          </a:p>
          <a:p>
            <a:pPr algn="ctr"/>
            <a:r>
              <a:rPr lang="en-US" sz="2200" dirty="0"/>
              <a:t>2. creating database contain a colon for each motor and for the buttons </a:t>
            </a:r>
          </a:p>
          <a:p>
            <a:pPr algn="ctr"/>
            <a:r>
              <a:rPr lang="en-US" sz="2200" dirty="0"/>
              <a:t>3.linked the database with the customer window so you could save the data </a:t>
            </a:r>
          </a:p>
          <a:p>
            <a:pPr algn="ctr"/>
            <a:r>
              <a:rPr lang="en-US" sz="2200" dirty="0"/>
              <a:t>4. take the saved database and show it in php page      </a:t>
            </a:r>
          </a:p>
        </p:txBody>
      </p:sp>
    </p:spTree>
    <p:extLst>
      <p:ext uri="{BB962C8B-B14F-4D97-AF65-F5344CB8AC3E}">
        <p14:creationId xmlns:p14="http://schemas.microsoft.com/office/powerpoint/2010/main" val="155032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439D2067-6F60-48DB-B651-0AAB2A2F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gency FB" panose="020B0503020202020204" pitchFamily="34" charset="0"/>
              </a:rPr>
              <a:t>operations</a:t>
            </a:r>
            <a:br>
              <a:rPr lang="en-US" sz="4100" dirty="0">
                <a:latin typeface="Agency FB" panose="020B0503020202020204" pitchFamily="34" charset="0"/>
              </a:rPr>
            </a:br>
            <a:r>
              <a:rPr lang="en-US" sz="4100" dirty="0">
                <a:latin typeface="Agency FB" panose="020B0503020202020204" pitchFamily="34" charset="0"/>
              </a:rPr>
              <a:t>-</a:t>
            </a:r>
            <a:r>
              <a:rPr lang="en-US" sz="2800" dirty="0">
                <a:latin typeface="Agency FB" panose="020B0503020202020204" pitchFamily="34" charset="0"/>
              </a:rPr>
              <a:t>operation in </a:t>
            </a:r>
            <a:r>
              <a:rPr lang="en-US" sz="2800" dirty="0">
                <a:solidFill>
                  <a:srgbClr val="FFC000"/>
                </a:solidFill>
                <a:latin typeface="Agency FB" panose="020B0503020202020204" pitchFamily="34" charset="0"/>
              </a:rPr>
              <a:t>Technical view</a:t>
            </a:r>
            <a:r>
              <a:rPr lang="en-US" sz="2800" dirty="0">
                <a:latin typeface="Agency FB" panose="020B0503020202020204" pitchFamily="34" charset="0"/>
              </a:rPr>
              <a:t>- </a:t>
            </a:r>
            <a:endParaRPr lang="en-US" sz="4100" dirty="0">
              <a:latin typeface="Agency FB" panose="020B0503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9B52411-BC7D-44F0-81F1-777A3D708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algn="ctr"/>
            <a:r>
              <a:rPr lang="en-US" sz="1700" dirty="0"/>
              <a:t> Enter phase contain buttons and connected with the internet </a:t>
            </a:r>
          </a:p>
          <a:p>
            <a:pPr algn="ctr"/>
            <a:r>
              <a:rPr lang="en-US" sz="1700" dirty="0"/>
              <a:t>Contain micro controller to send signals to the motors</a:t>
            </a:r>
          </a:p>
          <a:p>
            <a:pPr algn="ctr"/>
            <a:r>
              <a:rPr lang="en-US" sz="1700" dirty="0"/>
              <a:t>In motor driver we connect the DC motor and the battery with 12 v </a:t>
            </a:r>
          </a:p>
          <a:p>
            <a:pPr algn="ctr"/>
            <a:r>
              <a:rPr lang="en-US" sz="1700" dirty="0"/>
              <a:t>Start the enable pen ether CW or ACW</a:t>
            </a:r>
          </a:p>
          <a:p>
            <a:pPr algn="ctr"/>
            <a:r>
              <a:rPr lang="en-US" sz="1700" dirty="0"/>
              <a:t>Using (Arduino ),(L298n motors)</a:t>
            </a:r>
          </a:p>
          <a:p>
            <a:pPr algn="ctr"/>
            <a:r>
              <a:rPr lang="en-US" sz="1700" dirty="0"/>
              <a:t>Light and has long lifetime Battery</a:t>
            </a:r>
          </a:p>
          <a:p>
            <a:pPr algn="ctr"/>
            <a:r>
              <a:rPr lang="en-US" sz="1700" dirty="0"/>
              <a:t>Recharging circuit </a:t>
            </a:r>
          </a:p>
          <a:p>
            <a:pPr algn="ctr"/>
            <a:r>
              <a:rPr lang="en-US" sz="1700" dirty="0"/>
              <a:t>All connected with control panel  </a:t>
            </a:r>
          </a:p>
        </p:txBody>
      </p:sp>
    </p:spTree>
    <p:extLst>
      <p:ext uri="{BB962C8B-B14F-4D97-AF65-F5344CB8AC3E}">
        <p14:creationId xmlns:p14="http://schemas.microsoft.com/office/powerpoint/2010/main" val="31109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C021FD16-81CE-443C-B0FA-BE581E13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6700" kern="1200" dirty="0">
                <a:solidFill>
                  <a:schemeClr val="tx1"/>
                </a:solidFill>
                <a:latin typeface="Agency FB" panose="020B0503020202020204" pitchFamily="34" charset="0"/>
              </a:rPr>
              <a:t>Testing</a:t>
            </a:r>
          </a:p>
        </p:txBody>
      </p:sp>
      <p:graphicFrame>
        <p:nvGraphicFramePr>
          <p:cNvPr id="7" name="جدول 7">
            <a:extLst>
              <a:ext uri="{FF2B5EF4-FFF2-40B4-BE49-F238E27FC236}">
                <a16:creationId xmlns:a16="http://schemas.microsoft.com/office/drawing/2014/main" id="{E6C9A5A0-3881-49F4-B013-DC20CC4AC4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667105"/>
              </p:ext>
            </p:extLst>
          </p:nvPr>
        </p:nvGraphicFramePr>
        <p:xfrm>
          <a:off x="621675" y="1520957"/>
          <a:ext cx="6589541" cy="3812519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941363">
                  <a:extLst>
                    <a:ext uri="{9D8B030D-6E8A-4147-A177-3AD203B41FA5}">
                      <a16:colId xmlns:a16="http://schemas.microsoft.com/office/drawing/2014/main" val="3596275737"/>
                    </a:ext>
                  </a:extLst>
                </a:gridCol>
                <a:gridCol w="941363">
                  <a:extLst>
                    <a:ext uri="{9D8B030D-6E8A-4147-A177-3AD203B41FA5}">
                      <a16:colId xmlns:a16="http://schemas.microsoft.com/office/drawing/2014/main" val="797937925"/>
                    </a:ext>
                  </a:extLst>
                </a:gridCol>
                <a:gridCol w="941363">
                  <a:extLst>
                    <a:ext uri="{9D8B030D-6E8A-4147-A177-3AD203B41FA5}">
                      <a16:colId xmlns:a16="http://schemas.microsoft.com/office/drawing/2014/main" val="3998140341"/>
                    </a:ext>
                  </a:extLst>
                </a:gridCol>
                <a:gridCol w="941363">
                  <a:extLst>
                    <a:ext uri="{9D8B030D-6E8A-4147-A177-3AD203B41FA5}">
                      <a16:colId xmlns:a16="http://schemas.microsoft.com/office/drawing/2014/main" val="1568929866"/>
                    </a:ext>
                  </a:extLst>
                </a:gridCol>
                <a:gridCol w="941363">
                  <a:extLst>
                    <a:ext uri="{9D8B030D-6E8A-4147-A177-3AD203B41FA5}">
                      <a16:colId xmlns:a16="http://schemas.microsoft.com/office/drawing/2014/main" val="2692614566"/>
                    </a:ext>
                  </a:extLst>
                </a:gridCol>
                <a:gridCol w="941363">
                  <a:extLst>
                    <a:ext uri="{9D8B030D-6E8A-4147-A177-3AD203B41FA5}">
                      <a16:colId xmlns:a16="http://schemas.microsoft.com/office/drawing/2014/main" val="677816903"/>
                    </a:ext>
                  </a:extLst>
                </a:gridCol>
                <a:gridCol w="941363">
                  <a:extLst>
                    <a:ext uri="{9D8B030D-6E8A-4147-A177-3AD203B41FA5}">
                      <a16:colId xmlns:a16="http://schemas.microsoft.com/office/drawing/2014/main" val="2433604035"/>
                    </a:ext>
                  </a:extLst>
                </a:gridCol>
              </a:tblGrid>
              <a:tr h="1416913">
                <a:tc gridSpan="7">
                  <a:txBody>
                    <a:bodyPr/>
                    <a:lstStyle/>
                    <a:p>
                      <a:pPr algn="ctr"/>
                      <a:r>
                        <a:rPr lang="en-US" sz="2900" dirty="0"/>
                        <a:t>Functional </a:t>
                      </a:r>
                    </a:p>
                    <a:p>
                      <a:pPr algn="ctr"/>
                      <a:r>
                        <a:rPr lang="en-US" sz="2900" dirty="0"/>
                        <a:t>(UNIT)</a:t>
                      </a:r>
                    </a:p>
                    <a:p>
                      <a:pPr algn="ctr"/>
                      <a:r>
                        <a:rPr lang="en-US" sz="2900" dirty="0"/>
                        <a:t>The mobile bed</a:t>
                      </a:r>
                    </a:p>
                  </a:txBody>
                  <a:tcPr marL="73037" marR="73037" marT="36518" marB="3651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338505"/>
                  </a:ext>
                </a:extLst>
              </a:tr>
              <a:tr h="75958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The 1st motor </a:t>
                      </a:r>
                    </a:p>
                  </a:txBody>
                  <a:tcPr marL="73037" marR="73037" marT="36518" marB="365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The 2ed motor </a:t>
                      </a:r>
                    </a:p>
                  </a:txBody>
                  <a:tcPr marL="73037" marR="73037" marT="36518" marB="36518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The 3rd motor </a:t>
                      </a:r>
                    </a:p>
                    <a:p>
                      <a:pPr algn="ctr"/>
                      <a:endParaRPr lang="en-US" sz="1400"/>
                    </a:p>
                  </a:txBody>
                  <a:tcPr marL="73037" marR="73037" marT="36518" marB="36518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The 4th motor </a:t>
                      </a:r>
                    </a:p>
                    <a:p>
                      <a:pPr algn="ctr"/>
                      <a:endParaRPr lang="en-US" sz="1400"/>
                    </a:p>
                  </a:txBody>
                  <a:tcPr marL="73037" marR="73037" marT="36518" marB="365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Balloon</a:t>
                      </a:r>
                    </a:p>
                  </a:txBody>
                  <a:tcPr marL="73037" marR="73037" marT="36518" marB="365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Body</a:t>
                      </a:r>
                    </a:p>
                  </a:txBody>
                  <a:tcPr marL="73037" marR="73037" marT="36518" marB="365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wheels</a:t>
                      </a:r>
                    </a:p>
                  </a:txBody>
                  <a:tcPr marL="73037" marR="73037" marT="36518" marB="36518"/>
                </a:tc>
                <a:extLst>
                  <a:ext uri="{0D108BD9-81ED-4DB2-BD59-A6C34878D82A}">
                    <a16:rowId xmlns:a16="http://schemas.microsoft.com/office/drawing/2014/main" val="816038087"/>
                  </a:ext>
                </a:extLst>
              </a:tr>
              <a:tr h="163602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 perfectly working </a:t>
                      </a:r>
                    </a:p>
                  </a:txBody>
                  <a:tcPr marL="73037" marR="73037" marT="36518" marB="36518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 perfectly working </a:t>
                      </a:r>
                    </a:p>
                    <a:p>
                      <a:pPr algn="ctr"/>
                      <a:endParaRPr lang="en-US" sz="1400"/>
                    </a:p>
                  </a:txBody>
                  <a:tcPr marL="73037" marR="73037" marT="36518" marB="36518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 perfectly working </a:t>
                      </a:r>
                    </a:p>
                    <a:p>
                      <a:pPr algn="ctr"/>
                      <a:endParaRPr lang="en-US" sz="1400"/>
                    </a:p>
                  </a:txBody>
                  <a:tcPr marL="73037" marR="73037" marT="36518" marB="36518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 perfectly working </a:t>
                      </a:r>
                    </a:p>
                    <a:p>
                      <a:pPr algn="ctr"/>
                      <a:endParaRPr lang="en-US" sz="1400"/>
                    </a:p>
                  </a:txBody>
                  <a:tcPr marL="73037" marR="73037" marT="36518" marB="365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Perfect distance between the End Effector and the balloon </a:t>
                      </a:r>
                    </a:p>
                  </a:txBody>
                  <a:tcPr marL="73037" marR="73037" marT="36518" marB="365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Good space between the Arm and the balloon .</a:t>
                      </a:r>
                    </a:p>
                    <a:p>
                      <a:pPr algn="ctr"/>
                      <a:endParaRPr lang="en-US" sz="1400"/>
                    </a:p>
                  </a:txBody>
                  <a:tcPr marL="73037" marR="73037" marT="36518" marB="365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Good distance between each wheel</a:t>
                      </a:r>
                    </a:p>
                  </a:txBody>
                  <a:tcPr marL="73037" marR="73037" marT="36518" marB="36518"/>
                </a:tc>
                <a:extLst>
                  <a:ext uri="{0D108BD9-81ED-4DB2-BD59-A6C34878D82A}">
                    <a16:rowId xmlns:a16="http://schemas.microsoft.com/office/drawing/2014/main" val="1535912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57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C478CD5B-79A6-4D06-B214-3061F76CD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7200" kern="1200" dirty="0">
                <a:solidFill>
                  <a:schemeClr val="tx1"/>
                </a:solidFill>
                <a:latin typeface="Agency FB" panose="020B0503020202020204" pitchFamily="34" charset="0"/>
              </a:rPr>
              <a:t>Testing 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D458BE4-2DA5-4DF0-BF4A-10AD4CA98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2496" y="4301656"/>
            <a:ext cx="2705619" cy="7626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 rtl="0" fontAlgn="t">
              <a:spcAft>
                <a:spcPts val="0"/>
              </a:spcAft>
              <a:buNone/>
            </a:pP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جدول 4">
            <a:extLst>
              <a:ext uri="{FF2B5EF4-FFF2-40B4-BE49-F238E27FC236}">
                <a16:creationId xmlns:a16="http://schemas.microsoft.com/office/drawing/2014/main" id="{DE12D0FE-5963-4134-AD7B-DE1776802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626611"/>
              </p:ext>
            </p:extLst>
          </p:nvPr>
        </p:nvGraphicFramePr>
        <p:xfrm>
          <a:off x="621675" y="2175752"/>
          <a:ext cx="6589539" cy="2502928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598453">
                  <a:extLst>
                    <a:ext uri="{9D8B030D-6E8A-4147-A177-3AD203B41FA5}">
                      <a16:colId xmlns:a16="http://schemas.microsoft.com/office/drawing/2014/main" val="243991427"/>
                    </a:ext>
                  </a:extLst>
                </a:gridCol>
                <a:gridCol w="1720320">
                  <a:extLst>
                    <a:ext uri="{9D8B030D-6E8A-4147-A177-3AD203B41FA5}">
                      <a16:colId xmlns:a16="http://schemas.microsoft.com/office/drawing/2014/main" val="2703723411"/>
                    </a:ext>
                  </a:extLst>
                </a:gridCol>
                <a:gridCol w="1777561">
                  <a:extLst>
                    <a:ext uri="{9D8B030D-6E8A-4147-A177-3AD203B41FA5}">
                      <a16:colId xmlns:a16="http://schemas.microsoft.com/office/drawing/2014/main" val="1258341537"/>
                    </a:ext>
                  </a:extLst>
                </a:gridCol>
                <a:gridCol w="1493205">
                  <a:extLst>
                    <a:ext uri="{9D8B030D-6E8A-4147-A177-3AD203B41FA5}">
                      <a16:colId xmlns:a16="http://schemas.microsoft.com/office/drawing/2014/main" val="2733430323"/>
                    </a:ext>
                  </a:extLst>
                </a:gridCol>
              </a:tblGrid>
              <a:tr h="99975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solidFill>
                            <a:schemeClr val="bg1"/>
                          </a:solidFill>
                        </a:rPr>
                        <a:t>Functional </a:t>
                      </a:r>
                    </a:p>
                    <a:p>
                      <a:pPr algn="ctr"/>
                      <a:r>
                        <a:rPr lang="en-US" sz="1600" b="0" cap="none" spc="0" dirty="0">
                          <a:solidFill>
                            <a:schemeClr val="bg1"/>
                          </a:solidFill>
                        </a:rPr>
                        <a:t>(UNIT)</a:t>
                      </a:r>
                    </a:p>
                    <a:p>
                      <a:pPr algn="ctr"/>
                      <a:r>
                        <a:rPr lang="en-US" sz="1600" b="0" cap="none" spc="0" dirty="0">
                          <a:solidFill>
                            <a:schemeClr val="bg1"/>
                          </a:solidFill>
                        </a:rPr>
                        <a:t>The Arm </a:t>
                      </a:r>
                    </a:p>
                  </a:txBody>
                  <a:tcPr marL="138264" marR="106357" marT="106357" marB="10635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360335"/>
                  </a:ext>
                </a:extLst>
              </a:tr>
              <a:tr h="503422"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The 1</a:t>
                      </a:r>
                      <a:r>
                        <a:rPr lang="en-US" sz="1600" cap="none" spc="0" baseline="3000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 motor</a:t>
                      </a:r>
                    </a:p>
                  </a:txBody>
                  <a:tcPr marL="138264" marR="106357" marT="106357" marB="106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The 2ed motor</a:t>
                      </a:r>
                    </a:p>
                  </a:txBody>
                  <a:tcPr marL="138264" marR="106357" marT="106357" marB="106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The 3ed motor </a:t>
                      </a:r>
                    </a:p>
                  </a:txBody>
                  <a:tcPr marL="138264" marR="106357" marT="106357" marB="106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End effector</a:t>
                      </a:r>
                    </a:p>
                  </a:txBody>
                  <a:tcPr marL="138264" marR="106357" marT="106357" marB="106357"/>
                </a:tc>
                <a:extLst>
                  <a:ext uri="{0D108BD9-81ED-4DB2-BD59-A6C34878D82A}">
                    <a16:rowId xmlns:a16="http://schemas.microsoft.com/office/drawing/2014/main" val="4188162482"/>
                  </a:ext>
                </a:extLst>
              </a:tr>
              <a:tr h="999753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 perfectly working </a:t>
                      </a:r>
                    </a:p>
                    <a:p>
                      <a:pPr algn="ctr"/>
                      <a:endParaRPr 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8264" marR="106357" marT="106357" marB="106357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 perfectly working </a:t>
                      </a:r>
                    </a:p>
                    <a:p>
                      <a:pPr algn="ctr"/>
                      <a:endParaRPr 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8264" marR="106357" marT="106357" marB="106357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 perfectly working </a:t>
                      </a:r>
                    </a:p>
                    <a:p>
                      <a:pPr algn="ctr"/>
                      <a:endParaRPr 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8264" marR="106357" marT="106357" marB="106357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 perfectly working </a:t>
                      </a:r>
                    </a:p>
                    <a:p>
                      <a:pPr algn="ctr"/>
                      <a:endParaRPr lang="en-US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38264" marR="106357" marT="106357" marB="106357"/>
                </a:tc>
                <a:extLst>
                  <a:ext uri="{0D108BD9-81ED-4DB2-BD59-A6C34878D82A}">
                    <a16:rowId xmlns:a16="http://schemas.microsoft.com/office/drawing/2014/main" val="1753900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407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C478CD5B-79A6-4D06-B214-3061F76CD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7200" kern="1200" dirty="0">
                <a:solidFill>
                  <a:schemeClr val="tx1"/>
                </a:solidFill>
                <a:latin typeface="Agency FB" panose="020B0503020202020204" pitchFamily="34" charset="0"/>
              </a:rPr>
              <a:t>Testing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D458BE4-2DA5-4DF0-BF4A-10AD4CA98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2496" y="4301656"/>
            <a:ext cx="2705619" cy="7626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 rtl="0" fontAlgn="t">
              <a:spcAft>
                <a:spcPts val="0"/>
              </a:spcAft>
              <a:buNone/>
            </a:pP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جدول 4">
            <a:extLst>
              <a:ext uri="{FF2B5EF4-FFF2-40B4-BE49-F238E27FC236}">
                <a16:creationId xmlns:a16="http://schemas.microsoft.com/office/drawing/2014/main" id="{DE12D0FE-5963-4134-AD7B-DE1776802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648158"/>
              </p:ext>
            </p:extLst>
          </p:nvPr>
        </p:nvGraphicFramePr>
        <p:xfrm>
          <a:off x="621675" y="2128324"/>
          <a:ext cx="6589538" cy="2597785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408387">
                  <a:extLst>
                    <a:ext uri="{9D8B030D-6E8A-4147-A177-3AD203B41FA5}">
                      <a16:colId xmlns:a16="http://schemas.microsoft.com/office/drawing/2014/main" val="243991427"/>
                    </a:ext>
                  </a:extLst>
                </a:gridCol>
                <a:gridCol w="2333033">
                  <a:extLst>
                    <a:ext uri="{9D8B030D-6E8A-4147-A177-3AD203B41FA5}">
                      <a16:colId xmlns:a16="http://schemas.microsoft.com/office/drawing/2014/main" val="2703723411"/>
                    </a:ext>
                  </a:extLst>
                </a:gridCol>
                <a:gridCol w="1418835">
                  <a:extLst>
                    <a:ext uri="{9D8B030D-6E8A-4147-A177-3AD203B41FA5}">
                      <a16:colId xmlns:a16="http://schemas.microsoft.com/office/drawing/2014/main" val="1258341537"/>
                    </a:ext>
                  </a:extLst>
                </a:gridCol>
                <a:gridCol w="1429283">
                  <a:extLst>
                    <a:ext uri="{9D8B030D-6E8A-4147-A177-3AD203B41FA5}">
                      <a16:colId xmlns:a16="http://schemas.microsoft.com/office/drawing/2014/main" val="2733430323"/>
                    </a:ext>
                  </a:extLst>
                </a:gridCol>
              </a:tblGrid>
              <a:tr h="80742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Functional </a:t>
                      </a:r>
                    </a:p>
                    <a:p>
                      <a:pPr algn="ctr"/>
                      <a:r>
                        <a:rPr lang="en-US" sz="2300" dirty="0"/>
                        <a:t>(INTEGRAION )</a:t>
                      </a:r>
                    </a:p>
                  </a:txBody>
                  <a:tcPr marL="75225" marR="75225" marT="37613" marB="3761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360335"/>
                  </a:ext>
                </a:extLst>
              </a:tr>
              <a:tr h="330992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ARM</a:t>
                      </a:r>
                    </a:p>
                  </a:txBody>
                  <a:tcPr marL="75225" marR="75225" marT="37613" marB="376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BALLOON</a:t>
                      </a:r>
                    </a:p>
                  </a:txBody>
                  <a:tcPr marL="75225" marR="75225" marT="37613" marB="376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BODY</a:t>
                      </a:r>
                    </a:p>
                  </a:txBody>
                  <a:tcPr marL="75225" marR="75225" marT="37613" marB="376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WHEELS</a:t>
                      </a:r>
                    </a:p>
                  </a:txBody>
                  <a:tcPr marL="75225" marR="75225" marT="37613" marB="37613"/>
                </a:tc>
                <a:extLst>
                  <a:ext uri="{0D108BD9-81ED-4DB2-BD59-A6C34878D82A}">
                    <a16:rowId xmlns:a16="http://schemas.microsoft.com/office/drawing/2014/main" val="4188162482"/>
                  </a:ext>
                </a:extLst>
              </a:tr>
              <a:tr h="1459373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Each motor is working perfectly with each other </a:t>
                      </a:r>
                    </a:p>
                  </a:txBody>
                  <a:tcPr marL="75225" marR="75225" marT="37613" marB="37613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500"/>
                        <a:t>The distance between the balloon and the End effector is good 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500"/>
                        <a:t>The distance between the balloon and the other robot is good</a:t>
                      </a:r>
                    </a:p>
                  </a:txBody>
                  <a:tcPr marL="75225" marR="75225" marT="37613" marB="376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The space on the surface is perfect for the Arm and the Balloon  </a:t>
                      </a:r>
                    </a:p>
                  </a:txBody>
                  <a:tcPr marL="75225" marR="75225" marT="37613" marB="376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They have a good distance from Each other  </a:t>
                      </a:r>
                    </a:p>
                  </a:txBody>
                  <a:tcPr marL="75225" marR="75225" marT="37613" marB="37613"/>
                </a:tc>
                <a:extLst>
                  <a:ext uri="{0D108BD9-81ED-4DB2-BD59-A6C34878D82A}">
                    <a16:rowId xmlns:a16="http://schemas.microsoft.com/office/drawing/2014/main" val="1753900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315338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CE1AF7482C7B4A9570111402C16B79" ma:contentTypeVersion="4" ma:contentTypeDescription="Create a new document." ma:contentTypeScope="" ma:versionID="a78579f507c025560265898213e91547">
  <xsd:schema xmlns:xsd="http://www.w3.org/2001/XMLSchema" xmlns:xs="http://www.w3.org/2001/XMLSchema" xmlns:p="http://schemas.microsoft.com/office/2006/metadata/properties" xmlns:ns3="464139c5-ae18-48cd-a760-c32f147c7007" targetNamespace="http://schemas.microsoft.com/office/2006/metadata/properties" ma:root="true" ma:fieldsID="1b028396eec3cac76d72f71d81f35a7b" ns3:_="">
    <xsd:import namespace="464139c5-ae18-48cd-a760-c32f147c700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4139c5-ae18-48cd-a760-c32f147c70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15CB6B-7159-4524-8EC1-726808CDBC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E1E89F-E063-4DE9-AC1A-C18D537CE9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4139c5-ae18-48cd-a760-c32f147c70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F9950E-E096-4BF2-A5CB-0F204DBFD516}">
  <ds:schemaRefs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464139c5-ae18-48cd-a760-c32f147c7007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19106</TotalTime>
  <Words>774</Words>
  <Application>Microsoft Office PowerPoint</Application>
  <PresentationFormat>شاشة عريضة</PresentationFormat>
  <Paragraphs>156</Paragraphs>
  <Slides>16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16</vt:i4>
      </vt:variant>
    </vt:vector>
  </HeadingPairs>
  <TitlesOfParts>
    <vt:vector size="21" baseType="lpstr">
      <vt:lpstr>Agency FB</vt:lpstr>
      <vt:lpstr>Arial</vt:lpstr>
      <vt:lpstr>Calibri</vt:lpstr>
      <vt:lpstr>Calibri Light</vt:lpstr>
      <vt:lpstr>نسق Office</vt:lpstr>
      <vt:lpstr>ملف التشغيل الصناعي لـ Robots  Fight </vt:lpstr>
      <vt:lpstr>operations  Robot Dimension </vt:lpstr>
      <vt:lpstr>operations ground Dimension </vt:lpstr>
      <vt:lpstr>operations playing conditions </vt:lpstr>
      <vt:lpstr>operations control panel </vt:lpstr>
      <vt:lpstr>operations -operation in Technical view- </vt:lpstr>
      <vt:lpstr>Testing</vt:lpstr>
      <vt:lpstr>Testing </vt:lpstr>
      <vt:lpstr>Testing </vt:lpstr>
      <vt:lpstr>Testing </vt:lpstr>
      <vt:lpstr>Testing </vt:lpstr>
      <vt:lpstr>Testing </vt:lpstr>
      <vt:lpstr>Tolerance </vt:lpstr>
      <vt:lpstr>Tolerance </vt:lpstr>
      <vt:lpstr>User Manual </vt:lpstr>
      <vt:lpstr>Warranty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ملف التشغيل الصناعي لـRobot  Fight</dc:title>
  <dc:creator>RANA ENAD SAADI ALOTAIBI</dc:creator>
  <cp:lastModifiedBy>RANA ENAD SAADI ALOTAIBI</cp:lastModifiedBy>
  <cp:revision>9</cp:revision>
  <dcterms:created xsi:type="dcterms:W3CDTF">2021-06-22T18:31:43Z</dcterms:created>
  <dcterms:modified xsi:type="dcterms:W3CDTF">2021-07-09T16:14:10Z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0x010100E4CE1AF7482C7B4A9570111402C16B79</vt:lpwstr>
  </property>
</Properties>
</file>