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761150" cy="9942500"/>
  <p:embeddedFontLst>
    <p:embeddedFont>
      <p:font typeface="Garamond"/>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iaSCvWoAHThFSox1ZX6w3LHy8r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73D021-52C5-409E-ACB5-D1ECAD2548F2}">
  <a:tblStyle styleId="{1B73D021-52C5-409E-ACB5-D1ECAD2548F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E8E9CCA-89CC-4871-AA67-33D7D4B04A2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aramon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Black-regular.fntdata"/><Relationship Id="rId30"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885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29761" y="0"/>
            <a:ext cx="2929837" cy="49885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29837" cy="49885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80" name="Google Shape;180;p10: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451c830f9_0_2: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1451c830f9_0_2: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91" name="Google Shape;191;g31451c830f9_0_2: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451c830f9_0_16: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1451c830f9_0_16: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02" name="Google Shape;202;g31451c830f9_0_16: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451c830f9_0_28: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1451c830f9_0_28: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13" name="Google Shape;213;g31451c830f9_0_28: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778ccd30d_1_22: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1778ccd30d_1_22: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32" name="Google Shape;232;g31778ccd30d_1_22: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78ccd30d_0_7: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31778ccd30d_0_7: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43" name="Google Shape;243;g31778ccd30d_0_7: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778ccd30d_0_27: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31778ccd30d_0_27: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55" name="Google Shape;255;g31778ccd30d_0_27: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778ccd30d_1_1: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31778ccd30d_1_1: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74" name="Google Shape;274;g31778ccd30d_1_1: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1: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87" name="Google Shape;287;p11: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778ccd30d_0_18: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31778ccd30d_0_18: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297" name="Google Shape;297;g31778ccd30d_0_18: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92" name="Google Shape;92;p2: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04" name="Google Shape;104;p3: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15" name="Google Shape;115;p4: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26" name="Google Shape;126;p6: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37" name="Google Shape;137;p7: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1144588" y="1243013"/>
            <a:ext cx="447198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47" name="Google Shape;147;p8:notes"/>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3a95d2d30_0_0: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13a95d2d30_0_0: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58" name="Google Shape;158;g313a95d2d30_0_0: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3a95d2d30_0_10:notes"/>
          <p:cNvSpPr/>
          <p:nvPr>
            <p:ph idx="2" type="sldImg"/>
          </p:nvPr>
        </p:nvSpPr>
        <p:spPr>
          <a:xfrm>
            <a:off x="1144588" y="1243013"/>
            <a:ext cx="44721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13a95d2d30_0_10:notes"/>
          <p:cNvSpPr txBox="1"/>
          <p:nvPr>
            <p:ph idx="1" type="body"/>
          </p:nvPr>
        </p:nvSpPr>
        <p:spPr>
          <a:xfrm>
            <a:off x="676117" y="4784835"/>
            <a:ext cx="5409000" cy="39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New Courses replaced with New Programmes</a:t>
            </a:r>
            <a:endParaRPr/>
          </a:p>
        </p:txBody>
      </p:sp>
      <p:sp>
        <p:nvSpPr>
          <p:cNvPr id="169" name="Google Shape;169;g313a95d2d30_0_10:notes"/>
          <p:cNvSpPr txBox="1"/>
          <p:nvPr>
            <p:ph idx="12" type="sldNum"/>
          </p:nvPr>
        </p:nvSpPr>
        <p:spPr>
          <a:xfrm>
            <a:off x="3829761" y="9443662"/>
            <a:ext cx="2929800" cy="498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1792288" y="612775"/>
            <a:ext cx="5486400" cy="4114800"/>
          </a:xfrm>
          <a:prstGeom prst="rect">
            <a:avLst/>
          </a:prstGeom>
          <a:noFill/>
          <a:ln>
            <a:noFill/>
          </a:ln>
        </p:spPr>
      </p:sp>
      <p:sp>
        <p:nvSpPr>
          <p:cNvPr id="68" name="Google Shape;68;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PPT Admission Drive 2021-22-final-2_Page_01.jpg" id="88" name="Google Shape;88;p1"/>
          <p:cNvPicPr preferRelativeResize="0"/>
          <p:nvPr/>
        </p:nvPicPr>
        <p:blipFill rotWithShape="1">
          <a:blip r:embed="rId3">
            <a:alphaModFix/>
          </a:blip>
          <a:srcRect b="0" l="0" r="0" t="0"/>
          <a:stretch/>
        </p:blipFill>
        <p:spPr>
          <a:xfrm>
            <a:off x="0" y="0"/>
            <a:ext cx="9144000" cy="6850383"/>
          </a:xfrm>
          <a:prstGeom prst="rect">
            <a:avLst/>
          </a:prstGeom>
          <a:noFill/>
          <a:ln>
            <a:noFill/>
          </a:ln>
        </p:spPr>
      </p:pic>
    </p:spTree>
  </p:cSld>
  <p:clrMapOvr>
    <a:masterClrMapping/>
  </p:clrMapOvr>
  <p:transition>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0"/>
          <p:cNvPicPr preferRelativeResize="0"/>
          <p:nvPr>
            <p:ph idx="1" type="body"/>
          </p:nvPr>
        </p:nvPicPr>
        <p:blipFill rotWithShape="1">
          <a:blip r:embed="rId3">
            <a:alphaModFix/>
          </a:blip>
          <a:srcRect b="0" l="0" r="0" t="0"/>
          <a:stretch/>
        </p:blipFill>
        <p:spPr>
          <a:xfrm>
            <a:off x="1" y="0"/>
            <a:ext cx="9180512" cy="6885384"/>
          </a:xfrm>
          <a:prstGeom prst="rect">
            <a:avLst/>
          </a:prstGeom>
          <a:noFill/>
          <a:ln>
            <a:noFill/>
          </a:ln>
        </p:spPr>
      </p:pic>
      <p:sp>
        <p:nvSpPr>
          <p:cNvPr id="183" name="Google Shape;183;p10"/>
          <p:cNvSpPr/>
          <p:nvPr/>
        </p:nvSpPr>
        <p:spPr>
          <a:xfrm>
            <a:off x="103415" y="298973"/>
            <a:ext cx="4392488"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Methodology</a:t>
            </a:r>
            <a:endParaRPr b="1" sz="3200">
              <a:solidFill>
                <a:srgbClr val="E31E24"/>
              </a:solidFill>
              <a:latin typeface="Calibri"/>
              <a:ea typeface="Calibri"/>
              <a:cs typeface="Calibri"/>
              <a:sym typeface="Calibri"/>
            </a:endParaRPr>
          </a:p>
        </p:txBody>
      </p:sp>
      <p:cxnSp>
        <p:nvCxnSpPr>
          <p:cNvPr id="184" name="Google Shape;184;p10"/>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85" name="Google Shape;185;p10"/>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86" name="Google Shape;186;p10"/>
          <p:cNvSpPr txBox="1"/>
          <p:nvPr/>
        </p:nvSpPr>
        <p:spPr>
          <a:xfrm>
            <a:off x="179512" y="1293834"/>
            <a:ext cx="8784976" cy="37279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87" name="Google Shape;187;p10"/>
          <p:cNvSpPr txBox="1"/>
          <p:nvPr/>
        </p:nvSpPr>
        <p:spPr>
          <a:xfrm>
            <a:off x="213724" y="1306624"/>
            <a:ext cx="8606700" cy="532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database for the music recommendation system consists of following</a:t>
            </a:r>
            <a:r>
              <a:rPr lang="en-US"/>
              <a:t> </a:t>
            </a:r>
            <a:r>
              <a:rPr lang="en-US" sz="2400">
                <a:solidFill>
                  <a:schemeClr val="dk1"/>
                </a:solidFill>
                <a:latin typeface="Calibri"/>
                <a:ea typeface="Calibri"/>
                <a:cs typeface="Calibri"/>
                <a:sym typeface="Calibri"/>
              </a:rPr>
              <a:t>tables: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user_table: This table stores information about users and their preferred artists through the front end.</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mood_table: This Table stores the different mood that could influence the user’s music preference. Following mood were considered:</a:t>
            </a:r>
            <a:endParaRPr sz="2400">
              <a:solidFill>
                <a:schemeClr val="dk1"/>
              </a:solidFill>
              <a:latin typeface="Calibri"/>
              <a:ea typeface="Calibri"/>
              <a:cs typeface="Calibri"/>
              <a:sym typeface="Calibri"/>
            </a:endParaRPr>
          </a:p>
          <a:p>
            <a:pPr indent="-381000" lvl="1" marL="13716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Happy &amp; Uplifting"  </a:t>
            </a:r>
            <a:endParaRPr sz="2400">
              <a:solidFill>
                <a:schemeClr val="dk1"/>
              </a:solidFill>
              <a:latin typeface="Calibri"/>
              <a:ea typeface="Calibri"/>
              <a:cs typeface="Calibri"/>
              <a:sym typeface="Calibri"/>
            </a:endParaRPr>
          </a:p>
          <a:p>
            <a:pPr indent="-381000" lvl="1" marL="13716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"Sad &amp; Melancholic" </a:t>
            </a:r>
            <a:endParaRPr sz="2400">
              <a:solidFill>
                <a:schemeClr val="dk1"/>
              </a:solidFill>
              <a:latin typeface="Calibri"/>
              <a:ea typeface="Calibri"/>
              <a:cs typeface="Calibri"/>
              <a:sym typeface="Calibri"/>
            </a:endParaRPr>
          </a:p>
          <a:p>
            <a:pPr indent="-381000" lvl="1" marL="13716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"Motivated &amp; Empowering"  </a:t>
            </a:r>
            <a:endParaRPr sz="2400">
              <a:solidFill>
                <a:schemeClr val="dk1"/>
              </a:solidFill>
              <a:latin typeface="Calibri"/>
              <a:ea typeface="Calibri"/>
              <a:cs typeface="Calibri"/>
              <a:sym typeface="Calibri"/>
            </a:endParaRPr>
          </a:p>
          <a:p>
            <a:pPr indent="-381000" lvl="1" marL="13716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"Relaxed &amp; Chill" </a:t>
            </a:r>
            <a:endParaRPr sz="2400">
              <a:solidFill>
                <a:schemeClr val="dk1"/>
              </a:solidFill>
              <a:latin typeface="Calibri"/>
              <a:ea typeface="Calibri"/>
              <a:cs typeface="Calibri"/>
              <a:sym typeface="Calibri"/>
            </a:endParaRPr>
          </a:p>
          <a:p>
            <a:pPr indent="-381000" lvl="1" marL="13716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"Romantic"</a:t>
            </a:r>
            <a:endParaRPr sz="2400">
              <a:solidFill>
                <a:schemeClr val="dk1"/>
              </a:solidFill>
              <a:latin typeface="Calibri"/>
              <a:ea typeface="Calibri"/>
              <a:cs typeface="Calibri"/>
              <a:sym typeface="Calibri"/>
            </a:endParaRPr>
          </a:p>
          <a:p>
            <a:pPr indent="0" lvl="0" marL="457200" marR="0" rtl="0" algn="l">
              <a:spcBef>
                <a:spcPts val="12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1451c830f9_0_2"/>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194" name="Google Shape;194;g31451c830f9_0_2"/>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Methodology</a:t>
            </a:r>
            <a:endParaRPr b="1" sz="3200">
              <a:solidFill>
                <a:srgbClr val="E31E24"/>
              </a:solidFill>
              <a:latin typeface="Calibri"/>
              <a:ea typeface="Calibri"/>
              <a:cs typeface="Calibri"/>
              <a:sym typeface="Calibri"/>
            </a:endParaRPr>
          </a:p>
        </p:txBody>
      </p:sp>
      <p:cxnSp>
        <p:nvCxnSpPr>
          <p:cNvPr id="195" name="Google Shape;195;g31451c830f9_0_2"/>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196" name="Google Shape;196;g31451c830f9_0_2"/>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97" name="Google Shape;197;g31451c830f9_0_2"/>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98" name="Google Shape;198;g31451c830f9_0_2"/>
          <p:cNvSpPr txBox="1"/>
          <p:nvPr/>
        </p:nvSpPr>
        <p:spPr>
          <a:xfrm>
            <a:off x="213724" y="1306624"/>
            <a:ext cx="8606700" cy="4439100"/>
          </a:xfrm>
          <a:prstGeom prst="rect">
            <a:avLst/>
          </a:prstGeom>
          <a:noFill/>
          <a:ln>
            <a:noFill/>
          </a:ln>
        </p:spPr>
        <p:txBody>
          <a:bodyPr anchorCtr="0" anchor="t" bIns="45700" lIns="91425" spcFirstLastPara="1" rIns="91425" wrap="square" tIns="45700">
            <a:spAutoFit/>
          </a:bodyPr>
          <a:lstStyle/>
          <a:p>
            <a:pPr indent="-381000" lvl="0" marL="457200" rtl="0" algn="l">
              <a:lnSpc>
                <a:spcPct val="115000"/>
              </a:lnSpc>
              <a:spcBef>
                <a:spcPts val="1200"/>
              </a:spcBef>
              <a:spcAft>
                <a:spcPts val="0"/>
              </a:spcAft>
              <a:buClr>
                <a:schemeClr val="dk1"/>
              </a:buClr>
              <a:buSzPts val="2400"/>
              <a:buFont typeface="Calibri"/>
              <a:buAutoNum type="arabicPeriod" startAt="3"/>
            </a:pPr>
            <a:r>
              <a:rPr lang="en-US" sz="2400">
                <a:solidFill>
                  <a:schemeClr val="dk1"/>
                </a:solidFill>
                <a:latin typeface="Calibri"/>
                <a:ea typeface="Calibri"/>
                <a:cs typeface="Calibri"/>
                <a:sym typeface="Calibri"/>
              </a:rPr>
              <a:t>genre_table: This tables stores genres and the mood associated with it which shows a relation between the genre and mood.</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AutoNum type="arabicPeriod" startAt="3"/>
            </a:pPr>
            <a:r>
              <a:rPr lang="en-US" sz="2400">
                <a:solidFill>
                  <a:schemeClr val="dk1"/>
                </a:solidFill>
                <a:latin typeface="Calibri"/>
                <a:ea typeface="Calibri"/>
                <a:cs typeface="Calibri"/>
                <a:sym typeface="Calibri"/>
              </a:rPr>
              <a:t>artist_table:  Artists and their associated genres are stored in this table.</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AutoNum type="arabicPeriod" startAt="3"/>
            </a:pPr>
            <a:r>
              <a:rPr lang="en-US" sz="2400">
                <a:solidFill>
                  <a:schemeClr val="dk1"/>
                </a:solidFill>
                <a:latin typeface="Calibri"/>
                <a:ea typeface="Calibri"/>
                <a:cs typeface="Calibri"/>
                <a:sym typeface="Calibri"/>
              </a:rPr>
              <a:t>album_table:  Artists and their albums are stored in this table.</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AutoNum type="arabicPeriod" startAt="3"/>
            </a:pPr>
            <a:r>
              <a:rPr lang="en-US" sz="2400">
                <a:solidFill>
                  <a:schemeClr val="dk1"/>
                </a:solidFill>
                <a:latin typeface="Calibri"/>
                <a:ea typeface="Calibri"/>
                <a:cs typeface="Calibri"/>
                <a:sym typeface="Calibri"/>
              </a:rPr>
              <a:t>user_genre_table:  This table displays the user and their preferred genres. A user can prefer many genres and a genre is preferred by many users, establishing a many-to-many relationship between the user and genres.</a:t>
            </a:r>
            <a:endParaRPr sz="2400">
              <a:solidFill>
                <a:schemeClr val="dk1"/>
              </a:solidFill>
              <a:latin typeface="Calibri"/>
              <a:ea typeface="Calibri"/>
              <a:cs typeface="Calibri"/>
              <a:sym typeface="Calibri"/>
            </a:endParaRPr>
          </a:p>
          <a:p>
            <a:pPr indent="0" lvl="0" marL="457200" marR="0" rtl="0" algn="l">
              <a:spcBef>
                <a:spcPts val="12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31451c830f9_0_16"/>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205" name="Google Shape;205;g31451c830f9_0_16"/>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Methodology</a:t>
            </a:r>
            <a:endParaRPr b="1" sz="3200">
              <a:solidFill>
                <a:srgbClr val="E31E24"/>
              </a:solidFill>
              <a:latin typeface="Calibri"/>
              <a:ea typeface="Calibri"/>
              <a:cs typeface="Calibri"/>
              <a:sym typeface="Calibri"/>
            </a:endParaRPr>
          </a:p>
        </p:txBody>
      </p:sp>
      <p:cxnSp>
        <p:nvCxnSpPr>
          <p:cNvPr id="206" name="Google Shape;206;g31451c830f9_0_16"/>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07" name="Google Shape;207;g31451c830f9_0_16"/>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08" name="Google Shape;208;g31451c830f9_0_16"/>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209" name="Google Shape;209;g31451c830f9_0_16"/>
          <p:cNvSpPr txBox="1"/>
          <p:nvPr/>
        </p:nvSpPr>
        <p:spPr>
          <a:xfrm>
            <a:off x="213724" y="1306624"/>
            <a:ext cx="8606700" cy="3010800"/>
          </a:xfrm>
          <a:prstGeom prst="rect">
            <a:avLst/>
          </a:prstGeom>
          <a:noFill/>
          <a:ln>
            <a:noFill/>
          </a:ln>
        </p:spPr>
        <p:txBody>
          <a:bodyPr anchorCtr="0" anchor="t" bIns="45700" lIns="91425" spcFirstLastPara="1" rIns="91425" wrap="square" tIns="45700">
            <a:spAutoFit/>
          </a:bodyPr>
          <a:lstStyle/>
          <a:p>
            <a:pPr indent="-381000" lvl="0" marL="457200" rtl="0" algn="l">
              <a:lnSpc>
                <a:spcPct val="115000"/>
              </a:lnSpc>
              <a:spcBef>
                <a:spcPts val="1200"/>
              </a:spcBef>
              <a:spcAft>
                <a:spcPts val="0"/>
              </a:spcAft>
              <a:buClr>
                <a:schemeClr val="dk1"/>
              </a:buClr>
              <a:buSzPts val="2400"/>
              <a:buFont typeface="Calibri"/>
              <a:buAutoNum type="arabicPeriod" startAt="7"/>
            </a:pPr>
            <a:r>
              <a:rPr lang="en-US" sz="2400">
                <a:solidFill>
                  <a:schemeClr val="dk1"/>
                </a:solidFill>
                <a:latin typeface="Calibri"/>
                <a:ea typeface="Calibri"/>
                <a:cs typeface="Calibri"/>
                <a:sym typeface="Calibri"/>
              </a:rPr>
              <a:t>user_mood_table: This table displays the user and their preferred mood. A user can prefer a genre on the basis of more than one mood and a mood of the genre is preferred by many users, Thus establishing a many-to-many relationship between the user and their mood.</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AutoNum type="arabicPeriod" startAt="7"/>
            </a:pPr>
            <a:r>
              <a:rPr lang="en-US" sz="2400">
                <a:solidFill>
                  <a:schemeClr val="dk1"/>
                </a:solidFill>
                <a:latin typeface="Calibri"/>
                <a:ea typeface="Calibri"/>
                <a:cs typeface="Calibri"/>
                <a:sym typeface="Calibri"/>
              </a:rPr>
              <a:t>prediction_model_table: This table tracks recommended artists for each user based on predictions.</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31451c830f9_0_28"/>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216" name="Google Shape;216;g31451c830f9_0_28"/>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Methodology</a:t>
            </a:r>
            <a:endParaRPr b="1" sz="3200">
              <a:solidFill>
                <a:srgbClr val="E31E24"/>
              </a:solidFill>
              <a:latin typeface="Calibri"/>
              <a:ea typeface="Calibri"/>
              <a:cs typeface="Calibri"/>
              <a:sym typeface="Calibri"/>
            </a:endParaRPr>
          </a:p>
        </p:txBody>
      </p:sp>
      <p:cxnSp>
        <p:nvCxnSpPr>
          <p:cNvPr id="217" name="Google Shape;217;g31451c830f9_0_28"/>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18" name="Google Shape;218;g31451c830f9_0_28"/>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19" name="Google Shape;219;g31451c830f9_0_28"/>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220" name="Google Shape;220;g31451c830f9_0_28"/>
          <p:cNvSpPr txBox="1"/>
          <p:nvPr/>
        </p:nvSpPr>
        <p:spPr>
          <a:xfrm>
            <a:off x="213724" y="1306624"/>
            <a:ext cx="8606700" cy="46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t/>
            </a:r>
            <a:endParaRPr sz="2400">
              <a:solidFill>
                <a:schemeClr val="dk1"/>
              </a:solidFill>
              <a:latin typeface="Calibri"/>
              <a:ea typeface="Calibri"/>
              <a:cs typeface="Calibri"/>
              <a:sym typeface="Calibri"/>
            </a:endParaRPr>
          </a:p>
        </p:txBody>
      </p:sp>
      <p:graphicFrame>
        <p:nvGraphicFramePr>
          <p:cNvPr id="221" name="Google Shape;221;g31451c830f9_0_28"/>
          <p:cNvGraphicFramePr/>
          <p:nvPr/>
        </p:nvGraphicFramePr>
        <p:xfrm>
          <a:off x="2388225" y="13066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Mood_table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175">
                <a:tc>
                  <a:txBody>
                    <a:bodyPr/>
                    <a:lstStyle/>
                    <a:p>
                      <a:pPr indent="0" lvl="0" marL="0" rtl="0" algn="l">
                        <a:lnSpc>
                          <a:spcPct val="115000"/>
                        </a:lnSpc>
                        <a:spcBef>
                          <a:spcPts val="0"/>
                        </a:spcBef>
                        <a:spcAft>
                          <a:spcPts val="0"/>
                        </a:spcAft>
                        <a:buNone/>
                      </a:pPr>
                      <a:r>
                        <a:rPr lang="en-US"/>
                        <a:t>mood_id  int Primary Key</a:t>
                      </a:r>
                      <a:endParaRPr/>
                    </a:p>
                    <a:p>
                      <a:pPr indent="0" lvl="0" marL="0" rtl="0" algn="l">
                        <a:lnSpc>
                          <a:spcPct val="115000"/>
                        </a:lnSpc>
                        <a:spcBef>
                          <a:spcPts val="1200"/>
                        </a:spcBef>
                        <a:spcAft>
                          <a:spcPts val="0"/>
                        </a:spcAft>
                        <a:buNone/>
                      </a:pPr>
                      <a:r>
                        <a:rPr lang="en-US"/>
                        <a:t>mood_name varchar</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2" name="Google Shape;222;g31451c830f9_0_28"/>
          <p:cNvGraphicFramePr/>
          <p:nvPr/>
        </p:nvGraphicFramePr>
        <p:xfrm>
          <a:off x="4432000" y="12392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genre_table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4425">
                <a:tc>
                  <a:txBody>
                    <a:bodyPr/>
                    <a:lstStyle/>
                    <a:p>
                      <a:pPr indent="0" lvl="0" marL="0" rtl="0" algn="l">
                        <a:lnSpc>
                          <a:spcPct val="115000"/>
                        </a:lnSpc>
                        <a:spcBef>
                          <a:spcPts val="0"/>
                        </a:spcBef>
                        <a:spcAft>
                          <a:spcPts val="0"/>
                        </a:spcAft>
                        <a:buNone/>
                      </a:pPr>
                      <a:r>
                        <a:rPr lang="en-US"/>
                        <a:t>genre_id int  Primary Key</a:t>
                      </a:r>
                      <a:endParaRPr/>
                    </a:p>
                    <a:p>
                      <a:pPr indent="0" lvl="0" marL="0" rtl="0" algn="l">
                        <a:lnSpc>
                          <a:spcPct val="115000"/>
                        </a:lnSpc>
                        <a:spcBef>
                          <a:spcPts val="1200"/>
                        </a:spcBef>
                        <a:spcAft>
                          <a:spcPts val="0"/>
                        </a:spcAft>
                        <a:buNone/>
                      </a:pPr>
                      <a:r>
                        <a:rPr lang="en-US"/>
                        <a:t>genre_name varchar</a:t>
                      </a:r>
                      <a:endParaRPr/>
                    </a:p>
                    <a:p>
                      <a:pPr indent="0" lvl="0" marL="0" rtl="0" algn="l">
                        <a:lnSpc>
                          <a:spcPct val="115000"/>
                        </a:lnSpc>
                        <a:spcBef>
                          <a:spcPts val="1200"/>
                        </a:spcBef>
                        <a:spcAft>
                          <a:spcPts val="0"/>
                        </a:spcAft>
                        <a:buNone/>
                      </a:pPr>
                      <a:r>
                        <a:rPr lang="en-US"/>
                        <a:t>mood_id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3" name="Google Shape;223;g31451c830f9_0_28"/>
          <p:cNvGraphicFramePr/>
          <p:nvPr/>
        </p:nvGraphicFramePr>
        <p:xfrm>
          <a:off x="6548650" y="1363050"/>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artist_table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4425">
                <a:tc>
                  <a:txBody>
                    <a:bodyPr/>
                    <a:lstStyle/>
                    <a:p>
                      <a:pPr indent="0" lvl="0" marL="0" rtl="0" algn="l">
                        <a:lnSpc>
                          <a:spcPct val="115000"/>
                        </a:lnSpc>
                        <a:spcBef>
                          <a:spcPts val="0"/>
                        </a:spcBef>
                        <a:spcAft>
                          <a:spcPts val="0"/>
                        </a:spcAft>
                        <a:buNone/>
                      </a:pPr>
                      <a:r>
                        <a:rPr lang="en-US"/>
                        <a:t>artist_id int Primary Key</a:t>
                      </a:r>
                      <a:endParaRPr/>
                    </a:p>
                    <a:p>
                      <a:pPr indent="0" lvl="0" marL="0" rtl="0" algn="l">
                        <a:lnSpc>
                          <a:spcPct val="115000"/>
                        </a:lnSpc>
                        <a:spcBef>
                          <a:spcPts val="1200"/>
                        </a:spcBef>
                        <a:spcAft>
                          <a:spcPts val="0"/>
                        </a:spcAft>
                        <a:buNone/>
                      </a:pPr>
                      <a:r>
                        <a:rPr lang="en-US"/>
                        <a:t>artist_name varchar</a:t>
                      </a:r>
                      <a:endParaRPr/>
                    </a:p>
                    <a:p>
                      <a:pPr indent="0" lvl="0" marL="0" rtl="0" algn="l">
                        <a:lnSpc>
                          <a:spcPct val="115000"/>
                        </a:lnSpc>
                        <a:spcBef>
                          <a:spcPts val="1200"/>
                        </a:spcBef>
                        <a:spcAft>
                          <a:spcPts val="0"/>
                        </a:spcAft>
                        <a:buNone/>
                      </a:pPr>
                      <a:r>
                        <a:rPr lang="en-US"/>
                        <a:t>genre_id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4" name="Google Shape;224;g31451c830f9_0_28"/>
          <p:cNvGraphicFramePr/>
          <p:nvPr/>
        </p:nvGraphicFramePr>
        <p:xfrm>
          <a:off x="344450" y="36383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album_table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14425">
                <a:tc>
                  <a:txBody>
                    <a:bodyPr/>
                    <a:lstStyle/>
                    <a:p>
                      <a:pPr indent="0" lvl="0" marL="0" rtl="0" algn="l">
                        <a:lnSpc>
                          <a:spcPct val="115000"/>
                        </a:lnSpc>
                        <a:spcBef>
                          <a:spcPts val="0"/>
                        </a:spcBef>
                        <a:spcAft>
                          <a:spcPts val="0"/>
                        </a:spcAft>
                        <a:buNone/>
                      </a:pPr>
                      <a:r>
                        <a:rPr lang="en-US"/>
                        <a:t>album_id int Primary Key</a:t>
                      </a:r>
                      <a:endParaRPr/>
                    </a:p>
                    <a:p>
                      <a:pPr indent="0" lvl="0" marL="0" rtl="0" algn="l">
                        <a:lnSpc>
                          <a:spcPct val="115000"/>
                        </a:lnSpc>
                        <a:spcBef>
                          <a:spcPts val="1200"/>
                        </a:spcBef>
                        <a:spcAft>
                          <a:spcPts val="0"/>
                        </a:spcAft>
                        <a:buNone/>
                      </a:pPr>
                      <a:r>
                        <a:rPr lang="en-US"/>
                        <a:t>album_name varchar</a:t>
                      </a:r>
                      <a:endParaRPr/>
                    </a:p>
                    <a:p>
                      <a:pPr indent="0" lvl="0" marL="0" rtl="0" algn="l">
                        <a:lnSpc>
                          <a:spcPct val="115000"/>
                        </a:lnSpc>
                        <a:spcBef>
                          <a:spcPts val="1200"/>
                        </a:spcBef>
                        <a:spcAft>
                          <a:spcPts val="0"/>
                        </a:spcAft>
                        <a:buNone/>
                      </a:pPr>
                      <a:r>
                        <a:rPr lang="en-US"/>
                        <a:t>artist_id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5" name="Google Shape;225;g31451c830f9_0_28"/>
          <p:cNvGraphicFramePr/>
          <p:nvPr/>
        </p:nvGraphicFramePr>
        <p:xfrm>
          <a:off x="2388225" y="36383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user_genre_table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0100">
                <a:tc>
                  <a:txBody>
                    <a:bodyPr/>
                    <a:lstStyle/>
                    <a:p>
                      <a:pPr indent="0" lvl="0" marL="0" rtl="0" algn="l">
                        <a:lnSpc>
                          <a:spcPct val="115000"/>
                        </a:lnSpc>
                        <a:spcBef>
                          <a:spcPts val="0"/>
                        </a:spcBef>
                        <a:spcAft>
                          <a:spcPts val="0"/>
                        </a:spcAft>
                        <a:buNone/>
                      </a:pPr>
                      <a:r>
                        <a:rPr lang="en-US"/>
                        <a:t>user_id int Foreign Key</a:t>
                      </a:r>
                      <a:endParaRPr/>
                    </a:p>
                    <a:p>
                      <a:pPr indent="0" lvl="0" marL="0" rtl="0" algn="l">
                        <a:lnSpc>
                          <a:spcPct val="115000"/>
                        </a:lnSpc>
                        <a:spcBef>
                          <a:spcPts val="1200"/>
                        </a:spcBef>
                        <a:spcAft>
                          <a:spcPts val="0"/>
                        </a:spcAft>
                        <a:buNone/>
                      </a:pPr>
                      <a:r>
                        <a:rPr lang="en-US"/>
                        <a:t>genre_id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6" name="Google Shape;226;g31451c830f9_0_28"/>
          <p:cNvGraphicFramePr/>
          <p:nvPr/>
        </p:nvGraphicFramePr>
        <p:xfrm>
          <a:off x="4392238" y="36383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user_mood_table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0100">
                <a:tc>
                  <a:txBody>
                    <a:bodyPr/>
                    <a:lstStyle/>
                    <a:p>
                      <a:pPr indent="0" lvl="0" marL="0" rtl="0" algn="l">
                        <a:lnSpc>
                          <a:spcPct val="115000"/>
                        </a:lnSpc>
                        <a:spcBef>
                          <a:spcPts val="0"/>
                        </a:spcBef>
                        <a:spcAft>
                          <a:spcPts val="0"/>
                        </a:spcAft>
                        <a:buNone/>
                      </a:pPr>
                      <a:r>
                        <a:rPr lang="en-US"/>
                        <a:t>user_id int Foreign Key</a:t>
                      </a:r>
                      <a:endParaRPr/>
                    </a:p>
                    <a:p>
                      <a:pPr indent="0" lvl="0" marL="0" rtl="0" algn="l">
                        <a:lnSpc>
                          <a:spcPct val="115000"/>
                        </a:lnSpc>
                        <a:spcBef>
                          <a:spcPts val="1200"/>
                        </a:spcBef>
                        <a:spcAft>
                          <a:spcPts val="0"/>
                        </a:spcAft>
                        <a:buNone/>
                      </a:pPr>
                      <a:r>
                        <a:rPr lang="en-US"/>
                        <a:t>mood_id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7" name="Google Shape;227;g31451c830f9_0_28"/>
          <p:cNvGraphicFramePr/>
          <p:nvPr/>
        </p:nvGraphicFramePr>
        <p:xfrm>
          <a:off x="6396275" y="3638325"/>
          <a:ext cx="3000000" cy="3000000"/>
        </p:xfrm>
        <a:graphic>
          <a:graphicData uri="http://schemas.openxmlformats.org/drawingml/2006/table">
            <a:tbl>
              <a:tblPr>
                <a:noFill/>
                <a:tableStyleId>{0E8E9CCA-89CC-4871-AA67-33D7D4B04A28}</a:tableStyleId>
              </a:tblPr>
              <a:tblGrid>
                <a:gridCol w="2171700"/>
              </a:tblGrid>
              <a:tr h="171450">
                <a:tc>
                  <a:txBody>
                    <a:bodyPr/>
                    <a:lstStyle/>
                    <a:p>
                      <a:pPr indent="0" lvl="0" marL="0" rtl="0" algn="l">
                        <a:lnSpc>
                          <a:spcPct val="115000"/>
                        </a:lnSpc>
                        <a:spcBef>
                          <a:spcPts val="0"/>
                        </a:spcBef>
                        <a:spcAft>
                          <a:spcPts val="0"/>
                        </a:spcAft>
                        <a:buNone/>
                      </a:pPr>
                      <a:r>
                        <a:rPr lang="en-US"/>
                        <a:t>prediction_model_table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0575">
                <a:tc>
                  <a:txBody>
                    <a:bodyPr/>
                    <a:lstStyle/>
                    <a:p>
                      <a:pPr indent="0" lvl="0" marL="0" rtl="0" algn="l">
                        <a:lnSpc>
                          <a:spcPct val="115000"/>
                        </a:lnSpc>
                        <a:spcBef>
                          <a:spcPts val="0"/>
                        </a:spcBef>
                        <a:spcAft>
                          <a:spcPts val="0"/>
                        </a:spcAft>
                        <a:buNone/>
                      </a:pPr>
                      <a:r>
                        <a:rPr lang="en-US"/>
                        <a:t>genre_id  int Primary Key</a:t>
                      </a:r>
                      <a:endParaRPr/>
                    </a:p>
                    <a:p>
                      <a:pPr indent="0" lvl="0" marL="0" rtl="0" algn="l">
                        <a:lnSpc>
                          <a:spcPct val="115000"/>
                        </a:lnSpc>
                        <a:spcBef>
                          <a:spcPts val="1200"/>
                        </a:spcBef>
                        <a:spcAft>
                          <a:spcPts val="0"/>
                        </a:spcAft>
                        <a:buNone/>
                      </a:pPr>
                      <a:r>
                        <a:rPr lang="en-US"/>
                        <a:t>genre_name varchar</a:t>
                      </a:r>
                      <a:endParaRPr/>
                    </a:p>
                    <a:p>
                      <a:pPr indent="0" lvl="0" marL="0" rtl="0" algn="l">
                        <a:lnSpc>
                          <a:spcPct val="115000"/>
                        </a:lnSpc>
                        <a:spcBef>
                          <a:spcPts val="1200"/>
                        </a:spcBef>
                        <a:spcAft>
                          <a:spcPts val="0"/>
                        </a:spcAft>
                        <a:buNone/>
                      </a:pPr>
                      <a:r>
                        <a:rPr lang="en-US"/>
                        <a:t>mood_id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28" name="Google Shape;228;g31451c830f9_0_28"/>
          <p:cNvGraphicFramePr/>
          <p:nvPr/>
        </p:nvGraphicFramePr>
        <p:xfrm>
          <a:off x="344438" y="1306625"/>
          <a:ext cx="3000000" cy="3000000"/>
        </p:xfrm>
        <a:graphic>
          <a:graphicData uri="http://schemas.openxmlformats.org/drawingml/2006/table">
            <a:tbl>
              <a:tblPr>
                <a:noFill/>
                <a:tableStyleId>{0E8E9CCA-89CC-4871-AA67-33D7D4B04A28}</a:tableStyleId>
              </a:tblPr>
              <a:tblGrid>
                <a:gridCol w="1866900"/>
              </a:tblGrid>
              <a:tr h="171450">
                <a:tc>
                  <a:txBody>
                    <a:bodyPr/>
                    <a:lstStyle/>
                    <a:p>
                      <a:pPr indent="0" lvl="0" marL="0" rtl="0" algn="l">
                        <a:lnSpc>
                          <a:spcPct val="115000"/>
                        </a:lnSpc>
                        <a:spcBef>
                          <a:spcPts val="0"/>
                        </a:spcBef>
                        <a:spcAft>
                          <a:spcPts val="0"/>
                        </a:spcAft>
                        <a:buNone/>
                      </a:pPr>
                      <a:r>
                        <a:rPr lang="en-US"/>
                        <a:t>user_table</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52500">
                <a:tc>
                  <a:txBody>
                    <a:bodyPr/>
                    <a:lstStyle/>
                    <a:p>
                      <a:pPr indent="0" lvl="0" marL="0" rtl="0" algn="l">
                        <a:lnSpc>
                          <a:spcPct val="115000"/>
                        </a:lnSpc>
                        <a:spcBef>
                          <a:spcPts val="0"/>
                        </a:spcBef>
                        <a:spcAft>
                          <a:spcPts val="0"/>
                        </a:spcAft>
                        <a:buNone/>
                      </a:pPr>
                      <a:r>
                        <a:rPr lang="en-US"/>
                        <a:t>user_id  int Primary Key</a:t>
                      </a:r>
                      <a:endParaRPr/>
                    </a:p>
                    <a:p>
                      <a:pPr indent="0" lvl="0" marL="0" rtl="0" algn="l">
                        <a:lnSpc>
                          <a:spcPct val="115000"/>
                        </a:lnSpc>
                        <a:spcBef>
                          <a:spcPts val="1200"/>
                        </a:spcBef>
                        <a:spcAft>
                          <a:spcPts val="0"/>
                        </a:spcAft>
                        <a:buNone/>
                      </a:pPr>
                      <a:r>
                        <a:rPr lang="en-US"/>
                        <a:t>username varchar</a:t>
                      </a:r>
                      <a:endParaRPr/>
                    </a:p>
                    <a:p>
                      <a:pPr indent="0" lvl="0" marL="0" rtl="0" algn="l">
                        <a:lnSpc>
                          <a:spcPct val="115000"/>
                        </a:lnSpc>
                        <a:spcBef>
                          <a:spcPts val="1200"/>
                        </a:spcBef>
                        <a:spcAft>
                          <a:spcPts val="0"/>
                        </a:spcAft>
                        <a:buNone/>
                      </a:pPr>
                      <a:r>
                        <a:rPr lang="en-US"/>
                        <a:t>artist_id int Foreign Key</a:t>
                      </a:r>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31778ccd30d_1_22"/>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235" name="Google Shape;235;g31778ccd30d_1_22"/>
          <p:cNvSpPr/>
          <p:nvPr/>
        </p:nvSpPr>
        <p:spPr>
          <a:xfrm>
            <a:off x="177133" y="100424"/>
            <a:ext cx="8280900" cy="1077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Database </a:t>
            </a:r>
            <a:r>
              <a:rPr b="1" lang="en-US" sz="3200">
                <a:solidFill>
                  <a:schemeClr val="dk1"/>
                </a:solidFill>
                <a:latin typeface="Verdana"/>
                <a:ea typeface="Verdana"/>
                <a:cs typeface="Verdana"/>
                <a:sym typeface="Verdana"/>
              </a:rPr>
              <a:t>Architecture</a:t>
            </a:r>
            <a:endParaRPr b="1" sz="3200">
              <a:solidFill>
                <a:srgbClr val="E31E24"/>
              </a:solidFill>
              <a:latin typeface="Calibri"/>
              <a:ea typeface="Calibri"/>
              <a:cs typeface="Calibri"/>
              <a:sym typeface="Calibri"/>
            </a:endParaRPr>
          </a:p>
        </p:txBody>
      </p:sp>
      <p:cxnSp>
        <p:nvCxnSpPr>
          <p:cNvPr id="236" name="Google Shape;236;g31778ccd30d_1_22"/>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37" name="Google Shape;237;g31778ccd30d_1_22"/>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38" name="Google Shape;238;g31778ccd30d_1_22"/>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pic>
        <p:nvPicPr>
          <p:cNvPr id="239" name="Google Shape;239;g31778ccd30d_1_22"/>
          <p:cNvPicPr preferRelativeResize="0"/>
          <p:nvPr/>
        </p:nvPicPr>
        <p:blipFill>
          <a:blip r:embed="rId5">
            <a:alphaModFix/>
          </a:blip>
          <a:stretch>
            <a:fillRect/>
          </a:stretch>
        </p:blipFill>
        <p:spPr>
          <a:xfrm>
            <a:off x="18300" y="1183982"/>
            <a:ext cx="9144000" cy="5002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31778ccd30d_0_7"/>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246" name="Google Shape;246;g31778ccd30d_0_7"/>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Presentation</a:t>
            </a:r>
            <a:endParaRPr b="1" sz="3200">
              <a:solidFill>
                <a:srgbClr val="E31E24"/>
              </a:solidFill>
              <a:latin typeface="Calibri"/>
              <a:ea typeface="Calibri"/>
              <a:cs typeface="Calibri"/>
              <a:sym typeface="Calibri"/>
            </a:endParaRPr>
          </a:p>
        </p:txBody>
      </p:sp>
      <p:cxnSp>
        <p:nvCxnSpPr>
          <p:cNvPr id="247" name="Google Shape;247;g31778ccd30d_0_7"/>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48" name="Google Shape;248;g31778ccd30d_0_7"/>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49" name="Google Shape;249;g31778ccd30d_0_7"/>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250" name="Google Shape;250;g31778ccd30d_0_7"/>
          <p:cNvSpPr txBox="1"/>
          <p:nvPr/>
        </p:nvSpPr>
        <p:spPr>
          <a:xfrm>
            <a:off x="213724" y="1306624"/>
            <a:ext cx="8606700" cy="3693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374151"/>
              </a:buClr>
              <a:buSzPts val="1800"/>
              <a:buFont typeface="Arial"/>
              <a:buChar char="•"/>
            </a:pPr>
            <a:r>
              <a:t/>
            </a:r>
            <a:endParaRPr/>
          </a:p>
        </p:txBody>
      </p:sp>
      <p:sp>
        <p:nvSpPr>
          <p:cNvPr id="251" name="Google Shape;251;g31778ccd30d_0_7"/>
          <p:cNvSpPr txBox="1"/>
          <p:nvPr>
            <p:ph type="title"/>
          </p:nvPr>
        </p:nvSpPr>
        <p:spPr>
          <a:xfrm>
            <a:off x="457200" y="28574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00000"/>
              </a:buClr>
              <a:buSzPts val="1620"/>
              <a:buFont typeface="Arial Black"/>
              <a:buNone/>
            </a:pPr>
            <a:r>
              <a:rPr b="1" lang="en-US" sz="1820">
                <a:solidFill>
                  <a:srgbClr val="C00000"/>
                </a:solidFill>
                <a:latin typeface="Arial Black"/>
                <a:ea typeface="Arial Black"/>
                <a:cs typeface="Arial Black"/>
                <a:sym typeface="Arial Black"/>
              </a:rPr>
              <a:t>ACCESS THE SOURCE CODE BY CLICKING ON THE FOLLOWING LINK::</a:t>
            </a:r>
            <a:endParaRPr b="1" sz="1820">
              <a:solidFill>
                <a:srgbClr val="4A7DBA"/>
              </a:solidFill>
            </a:endParaRPr>
          </a:p>
          <a:p>
            <a:pPr indent="0" lvl="0" marL="0" rtl="0" algn="l">
              <a:spcBef>
                <a:spcPts val="0"/>
              </a:spcBef>
              <a:spcAft>
                <a:spcPts val="0"/>
              </a:spcAft>
              <a:buClr>
                <a:srgbClr val="C00000"/>
              </a:buClr>
              <a:buSzPts val="1620"/>
              <a:buFont typeface="Arial Black"/>
              <a:buNone/>
            </a:pPr>
            <a:r>
              <a:t/>
            </a:r>
            <a:endParaRPr b="1" sz="1820">
              <a:solidFill>
                <a:srgbClr val="4A7DBA"/>
              </a:solidFill>
            </a:endParaRPr>
          </a:p>
          <a:p>
            <a:pPr indent="0" lvl="0" marL="0" rtl="0" algn="l">
              <a:spcBef>
                <a:spcPts val="0"/>
              </a:spcBef>
              <a:spcAft>
                <a:spcPts val="0"/>
              </a:spcAft>
              <a:buClr>
                <a:srgbClr val="C00000"/>
              </a:buClr>
              <a:buSzPts val="1620"/>
              <a:buFont typeface="Arial Black"/>
              <a:buNone/>
            </a:pPr>
            <a:r>
              <a:rPr b="1" lang="en-US" sz="1820">
                <a:solidFill>
                  <a:srgbClr val="4A7DBA"/>
                </a:solidFill>
              </a:rPr>
              <a:t>https://github.com/maanav69420/Music-Recommendation-System-Machine-Learning-Project.git</a:t>
            </a:r>
            <a:endParaRPr b="1" sz="1820">
              <a:solidFill>
                <a:srgbClr val="4A7DB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31778ccd30d_0_27"/>
          <p:cNvPicPr preferRelativeResize="0"/>
          <p:nvPr>
            <p:ph idx="1" type="body"/>
          </p:nvPr>
        </p:nvPicPr>
        <p:blipFill rotWithShape="1">
          <a:blip r:embed="rId3">
            <a:alphaModFix/>
          </a:blip>
          <a:srcRect b="0" l="0" r="0" t="0"/>
          <a:stretch/>
        </p:blipFill>
        <p:spPr>
          <a:xfrm>
            <a:off x="1" y="-229300"/>
            <a:ext cx="9180600" cy="6885300"/>
          </a:xfrm>
          <a:prstGeom prst="rect">
            <a:avLst/>
          </a:prstGeom>
          <a:noFill/>
          <a:ln>
            <a:noFill/>
          </a:ln>
        </p:spPr>
      </p:pic>
      <p:sp>
        <p:nvSpPr>
          <p:cNvPr id="258" name="Google Shape;258;g31778ccd30d_0_27"/>
          <p:cNvSpPr/>
          <p:nvPr/>
        </p:nvSpPr>
        <p:spPr>
          <a:xfrm>
            <a:off x="103432" y="298975"/>
            <a:ext cx="73755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Screenshots of the progress</a:t>
            </a:r>
            <a:endParaRPr b="1" sz="3200">
              <a:solidFill>
                <a:srgbClr val="E31E24"/>
              </a:solidFill>
              <a:latin typeface="Calibri"/>
              <a:ea typeface="Calibri"/>
              <a:cs typeface="Calibri"/>
              <a:sym typeface="Calibri"/>
            </a:endParaRPr>
          </a:p>
        </p:txBody>
      </p:sp>
      <p:cxnSp>
        <p:nvCxnSpPr>
          <p:cNvPr id="259" name="Google Shape;259;g31778ccd30d_0_27"/>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60" name="Google Shape;260;g31778ccd30d_0_27"/>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61" name="Google Shape;261;g31778ccd30d_0_27"/>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grpSp>
        <p:nvGrpSpPr>
          <p:cNvPr id="262" name="Google Shape;262;g31778ccd30d_0_27"/>
          <p:cNvGrpSpPr/>
          <p:nvPr/>
        </p:nvGrpSpPr>
        <p:grpSpPr>
          <a:xfrm>
            <a:off x="2931278" y="1168889"/>
            <a:ext cx="3281339" cy="2301126"/>
            <a:chOff x="457200" y="1314450"/>
            <a:chExt cx="4362902" cy="2775450"/>
          </a:xfrm>
        </p:grpSpPr>
        <p:pic>
          <p:nvPicPr>
            <p:cNvPr id="263" name="Google Shape;263;g31778ccd30d_0_27"/>
            <p:cNvPicPr preferRelativeResize="0"/>
            <p:nvPr/>
          </p:nvPicPr>
          <p:blipFill>
            <a:blip r:embed="rId5">
              <a:alphaModFix/>
            </a:blip>
            <a:stretch>
              <a:fillRect/>
            </a:stretch>
          </p:blipFill>
          <p:spPr>
            <a:xfrm>
              <a:off x="457200" y="1314450"/>
              <a:ext cx="4362902" cy="2454125"/>
            </a:xfrm>
            <a:prstGeom prst="rect">
              <a:avLst/>
            </a:prstGeom>
            <a:noFill/>
            <a:ln>
              <a:noFill/>
            </a:ln>
          </p:spPr>
        </p:pic>
        <p:sp>
          <p:nvSpPr>
            <p:cNvPr id="264" name="Google Shape;264;g31778ccd30d_0_27"/>
            <p:cNvSpPr txBox="1"/>
            <p:nvPr/>
          </p:nvSpPr>
          <p:spPr>
            <a:xfrm>
              <a:off x="517675" y="3844500"/>
              <a:ext cx="42240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Calibri"/>
                  <a:ea typeface="Calibri"/>
                  <a:cs typeface="Calibri"/>
                  <a:sym typeface="Calibri"/>
                </a:rPr>
                <a:t>Extracted data stored in Mysql Database</a:t>
              </a:r>
              <a:endParaRPr sz="1600">
                <a:solidFill>
                  <a:schemeClr val="dk1"/>
                </a:solidFill>
                <a:latin typeface="Calibri"/>
                <a:ea typeface="Calibri"/>
                <a:cs typeface="Calibri"/>
                <a:sym typeface="Calibri"/>
              </a:endParaRPr>
            </a:p>
          </p:txBody>
        </p:sp>
      </p:grpSp>
      <p:grpSp>
        <p:nvGrpSpPr>
          <p:cNvPr id="265" name="Google Shape;265;g31778ccd30d_0_27"/>
          <p:cNvGrpSpPr/>
          <p:nvPr/>
        </p:nvGrpSpPr>
        <p:grpSpPr>
          <a:xfrm>
            <a:off x="334341" y="3755258"/>
            <a:ext cx="3281298" cy="2085535"/>
            <a:chOff x="4920000" y="1316213"/>
            <a:chExt cx="4361688" cy="2773687"/>
          </a:xfrm>
        </p:grpSpPr>
        <p:pic>
          <p:nvPicPr>
            <p:cNvPr id="266" name="Google Shape;266;g31778ccd30d_0_27"/>
            <p:cNvPicPr preferRelativeResize="0"/>
            <p:nvPr/>
          </p:nvPicPr>
          <p:blipFill>
            <a:blip r:embed="rId6">
              <a:alphaModFix/>
            </a:blip>
            <a:stretch>
              <a:fillRect/>
            </a:stretch>
          </p:blipFill>
          <p:spPr>
            <a:xfrm>
              <a:off x="4920000" y="1316213"/>
              <a:ext cx="4361688" cy="2450593"/>
            </a:xfrm>
            <a:prstGeom prst="rect">
              <a:avLst/>
            </a:prstGeom>
            <a:noFill/>
            <a:ln>
              <a:noFill/>
            </a:ln>
          </p:spPr>
        </p:pic>
        <p:sp>
          <p:nvSpPr>
            <p:cNvPr id="267" name="Google Shape;267;g31778ccd30d_0_27"/>
            <p:cNvSpPr txBox="1"/>
            <p:nvPr/>
          </p:nvSpPr>
          <p:spPr>
            <a:xfrm>
              <a:off x="4988850" y="3844500"/>
              <a:ext cx="42240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Calibri"/>
                  <a:ea typeface="Calibri"/>
                  <a:cs typeface="Calibri"/>
                  <a:sym typeface="Calibri"/>
                </a:rPr>
                <a:t>Dictionaries to be displayed on front end</a:t>
              </a:r>
              <a:endParaRPr sz="1600">
                <a:solidFill>
                  <a:schemeClr val="dk1"/>
                </a:solidFill>
                <a:latin typeface="Calibri"/>
                <a:ea typeface="Calibri"/>
                <a:cs typeface="Calibri"/>
                <a:sym typeface="Calibri"/>
              </a:endParaRPr>
            </a:p>
          </p:txBody>
        </p:sp>
      </p:grpSp>
      <p:grpSp>
        <p:nvGrpSpPr>
          <p:cNvPr id="268" name="Google Shape;268;g31778ccd30d_0_27"/>
          <p:cNvGrpSpPr/>
          <p:nvPr/>
        </p:nvGrpSpPr>
        <p:grpSpPr>
          <a:xfrm>
            <a:off x="5683098" y="3755238"/>
            <a:ext cx="3281298" cy="2085658"/>
            <a:chOff x="179500" y="3075000"/>
            <a:chExt cx="4361688" cy="2819600"/>
          </a:xfrm>
        </p:grpSpPr>
        <p:pic>
          <p:nvPicPr>
            <p:cNvPr id="269" name="Google Shape;269;g31778ccd30d_0_27"/>
            <p:cNvPicPr preferRelativeResize="0"/>
            <p:nvPr/>
          </p:nvPicPr>
          <p:blipFill>
            <a:blip r:embed="rId7">
              <a:alphaModFix/>
            </a:blip>
            <a:stretch>
              <a:fillRect/>
            </a:stretch>
          </p:blipFill>
          <p:spPr>
            <a:xfrm>
              <a:off x="179500" y="3075000"/>
              <a:ext cx="4361688" cy="2450593"/>
            </a:xfrm>
            <a:prstGeom prst="rect">
              <a:avLst/>
            </a:prstGeom>
            <a:noFill/>
            <a:ln>
              <a:noFill/>
            </a:ln>
          </p:spPr>
        </p:pic>
        <p:sp>
          <p:nvSpPr>
            <p:cNvPr id="270" name="Google Shape;270;g31778ccd30d_0_27"/>
            <p:cNvSpPr txBox="1"/>
            <p:nvPr/>
          </p:nvSpPr>
          <p:spPr>
            <a:xfrm>
              <a:off x="179500" y="5649200"/>
              <a:ext cx="42240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Calibri"/>
                  <a:ea typeface="Calibri"/>
                  <a:cs typeface="Calibri"/>
                  <a:sym typeface="Calibri"/>
                </a:rPr>
                <a:t>Album data extraction of artists using Spotify API</a:t>
              </a:r>
              <a:endParaRPr sz="16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31778ccd30d_1_1"/>
          <p:cNvPicPr preferRelativeResize="0"/>
          <p:nvPr>
            <p:ph idx="1" type="body"/>
          </p:nvPr>
        </p:nvPicPr>
        <p:blipFill rotWithShape="1">
          <a:blip r:embed="rId3">
            <a:alphaModFix/>
          </a:blip>
          <a:srcRect b="0" l="0" r="0" t="0"/>
          <a:stretch/>
        </p:blipFill>
        <p:spPr>
          <a:xfrm>
            <a:off x="1" y="-229300"/>
            <a:ext cx="9180600" cy="6885300"/>
          </a:xfrm>
          <a:prstGeom prst="rect">
            <a:avLst/>
          </a:prstGeom>
          <a:noFill/>
          <a:ln>
            <a:noFill/>
          </a:ln>
        </p:spPr>
      </p:pic>
      <p:sp>
        <p:nvSpPr>
          <p:cNvPr id="277" name="Google Shape;277;g31778ccd30d_1_1"/>
          <p:cNvSpPr/>
          <p:nvPr/>
        </p:nvSpPr>
        <p:spPr>
          <a:xfrm>
            <a:off x="103432" y="298975"/>
            <a:ext cx="73755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Screenshots of the progress</a:t>
            </a:r>
            <a:endParaRPr b="1" sz="3200">
              <a:solidFill>
                <a:srgbClr val="E31E24"/>
              </a:solidFill>
              <a:latin typeface="Calibri"/>
              <a:ea typeface="Calibri"/>
              <a:cs typeface="Calibri"/>
              <a:sym typeface="Calibri"/>
            </a:endParaRPr>
          </a:p>
        </p:txBody>
      </p:sp>
      <p:cxnSp>
        <p:nvCxnSpPr>
          <p:cNvPr id="278" name="Google Shape;278;g31778ccd30d_1_1"/>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279" name="Google Shape;279;g31778ccd30d_1_1"/>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80" name="Google Shape;280;g31778ccd30d_1_1"/>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grpSp>
        <p:nvGrpSpPr>
          <p:cNvPr id="281" name="Google Shape;281;g31778ccd30d_1_1"/>
          <p:cNvGrpSpPr/>
          <p:nvPr/>
        </p:nvGrpSpPr>
        <p:grpSpPr>
          <a:xfrm>
            <a:off x="730250" y="1257725"/>
            <a:ext cx="7720099" cy="4739250"/>
            <a:chOff x="730250" y="1257725"/>
            <a:chExt cx="7720099" cy="4739250"/>
          </a:xfrm>
        </p:grpSpPr>
        <p:pic>
          <p:nvPicPr>
            <p:cNvPr id="282" name="Google Shape;282;g31778ccd30d_1_1"/>
            <p:cNvPicPr preferRelativeResize="0"/>
            <p:nvPr/>
          </p:nvPicPr>
          <p:blipFill>
            <a:blip r:embed="rId5">
              <a:alphaModFix/>
            </a:blip>
            <a:stretch>
              <a:fillRect/>
            </a:stretch>
          </p:blipFill>
          <p:spPr>
            <a:xfrm>
              <a:off x="730250" y="1257725"/>
              <a:ext cx="7720099" cy="4342550"/>
            </a:xfrm>
            <a:prstGeom prst="rect">
              <a:avLst/>
            </a:prstGeom>
            <a:noFill/>
            <a:ln>
              <a:noFill/>
            </a:ln>
          </p:spPr>
        </p:pic>
        <p:sp>
          <p:nvSpPr>
            <p:cNvPr id="283" name="Google Shape;283;g31778ccd30d_1_1"/>
            <p:cNvSpPr txBox="1"/>
            <p:nvPr/>
          </p:nvSpPr>
          <p:spPr>
            <a:xfrm>
              <a:off x="764275" y="5650175"/>
              <a:ext cx="7533600" cy="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700">
                  <a:solidFill>
                    <a:schemeClr val="dk1"/>
                  </a:solidFill>
                  <a:latin typeface="Calibri"/>
                  <a:ea typeface="Calibri"/>
                  <a:cs typeface="Calibri"/>
                  <a:sym typeface="Calibri"/>
                </a:rPr>
                <a:t>Front end using HTML and CSS</a:t>
              </a:r>
              <a:endParaRPr sz="27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1"/>
          <p:cNvPicPr preferRelativeResize="0"/>
          <p:nvPr>
            <p:ph idx="1" type="body"/>
          </p:nvPr>
        </p:nvPicPr>
        <p:blipFill rotWithShape="1">
          <a:blip r:embed="rId3">
            <a:alphaModFix/>
          </a:blip>
          <a:srcRect b="0" l="0" r="0" t="0"/>
          <a:stretch/>
        </p:blipFill>
        <p:spPr>
          <a:xfrm>
            <a:off x="1" y="0"/>
            <a:ext cx="9180512" cy="6885384"/>
          </a:xfrm>
          <a:prstGeom prst="rect">
            <a:avLst/>
          </a:prstGeom>
          <a:noFill/>
          <a:ln>
            <a:noFill/>
          </a:ln>
        </p:spPr>
      </p:pic>
      <p:sp>
        <p:nvSpPr>
          <p:cNvPr id="290" name="Google Shape;290;p11"/>
          <p:cNvSpPr/>
          <p:nvPr/>
        </p:nvSpPr>
        <p:spPr>
          <a:xfrm>
            <a:off x="103414" y="298973"/>
            <a:ext cx="6844849"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Expected Results &amp; Impact</a:t>
            </a:r>
            <a:endParaRPr b="1" sz="3200">
              <a:solidFill>
                <a:srgbClr val="E31E24"/>
              </a:solidFill>
              <a:latin typeface="Calibri"/>
              <a:ea typeface="Calibri"/>
              <a:cs typeface="Calibri"/>
              <a:sym typeface="Calibri"/>
            </a:endParaRPr>
          </a:p>
        </p:txBody>
      </p:sp>
      <p:cxnSp>
        <p:nvCxnSpPr>
          <p:cNvPr id="291" name="Google Shape;291;p11"/>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292" name="Google Shape;292;p11"/>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293" name="Google Shape;293;p11"/>
          <p:cNvSpPr txBox="1"/>
          <p:nvPr/>
        </p:nvSpPr>
        <p:spPr>
          <a:xfrm>
            <a:off x="719572" y="1659285"/>
            <a:ext cx="7704856"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This recommendation system will not only enhance the user's overall experience but also provide a more </a:t>
            </a:r>
            <a:r>
              <a:rPr b="1" lang="en-US" sz="2800">
                <a:solidFill>
                  <a:schemeClr val="dk1"/>
                </a:solidFill>
                <a:latin typeface="Calibri"/>
                <a:ea typeface="Calibri"/>
                <a:cs typeface="Calibri"/>
                <a:sym typeface="Calibri"/>
              </a:rPr>
              <a:t>dynamic, personalized, and engaging way</a:t>
            </a:r>
            <a:r>
              <a:rPr lang="en-US" sz="2800">
                <a:solidFill>
                  <a:schemeClr val="dk1"/>
                </a:solidFill>
                <a:latin typeface="Calibri"/>
                <a:ea typeface="Calibri"/>
                <a:cs typeface="Calibri"/>
                <a:sym typeface="Calibri"/>
              </a:rPr>
              <a:t> to interact with music platforms. By utilizing custom data strategies, predictive modeling, and API integration, the system aims to bridge the gap between the user's emotional state, their musical taste, and the vast catalog available on Spotify.</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31778ccd30d_0_18"/>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300" name="Google Shape;300;g31778ccd30d_0_18"/>
          <p:cNvSpPr/>
          <p:nvPr/>
        </p:nvSpPr>
        <p:spPr>
          <a:xfrm>
            <a:off x="103414" y="298973"/>
            <a:ext cx="68448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Future Tasks:</a:t>
            </a:r>
            <a:endParaRPr b="1" sz="3200">
              <a:solidFill>
                <a:srgbClr val="E31E24"/>
              </a:solidFill>
              <a:latin typeface="Calibri"/>
              <a:ea typeface="Calibri"/>
              <a:cs typeface="Calibri"/>
              <a:sym typeface="Calibri"/>
            </a:endParaRPr>
          </a:p>
        </p:txBody>
      </p:sp>
      <p:cxnSp>
        <p:nvCxnSpPr>
          <p:cNvPr id="301" name="Google Shape;301;g31778ccd30d_0_18"/>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302" name="Google Shape;302;g31778ccd30d_0_18"/>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303" name="Google Shape;303;g31778ccd30d_0_18"/>
          <p:cNvSpPr txBox="1"/>
          <p:nvPr/>
        </p:nvSpPr>
        <p:spPr>
          <a:xfrm>
            <a:off x="719575" y="1659264"/>
            <a:ext cx="7872900" cy="2001000"/>
          </a:xfrm>
          <a:prstGeom prst="rect">
            <a:avLst/>
          </a:prstGeom>
          <a:noFill/>
          <a:ln>
            <a:noFill/>
          </a:ln>
        </p:spPr>
        <p:txBody>
          <a:bodyPr anchorCtr="0" anchor="t" bIns="228600" lIns="91425" spcFirstLastPara="1" rIns="91425" wrap="square" tIns="45700">
            <a:spAutoFit/>
          </a:bodyPr>
          <a:lstStyle/>
          <a:p>
            <a:pPr indent="-4064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Deploying the Frontend for Data Collection.</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Conversion of MySQL Data into csv format.</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Model Preparation.</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Deploying the Prepared Model</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ph idx="1" type="body"/>
          </p:nvPr>
        </p:nvPicPr>
        <p:blipFill rotWithShape="1">
          <a:blip r:embed="rId3">
            <a:alphaModFix/>
          </a:blip>
          <a:srcRect b="0" l="0" r="0" t="0"/>
          <a:stretch/>
        </p:blipFill>
        <p:spPr>
          <a:xfrm>
            <a:off x="-21842" y="-13692"/>
            <a:ext cx="9180512" cy="6885384"/>
          </a:xfrm>
          <a:prstGeom prst="rect">
            <a:avLst/>
          </a:prstGeom>
          <a:noFill/>
          <a:ln>
            <a:noFill/>
          </a:ln>
        </p:spPr>
      </p:pic>
      <p:cxnSp>
        <p:nvCxnSpPr>
          <p:cNvPr id="95" name="Google Shape;95;p2"/>
          <p:cNvCxnSpPr/>
          <p:nvPr/>
        </p:nvCxnSpPr>
        <p:spPr>
          <a:xfrm>
            <a:off x="1520415" y="2060848"/>
            <a:ext cx="6306546" cy="0"/>
          </a:xfrm>
          <a:prstGeom prst="straightConnector1">
            <a:avLst/>
          </a:prstGeom>
          <a:noFill/>
          <a:ln cap="flat" cmpd="sng" w="9525">
            <a:solidFill>
              <a:srgbClr val="4A7DBA"/>
            </a:solidFill>
            <a:prstDash val="solid"/>
            <a:round/>
            <a:headEnd len="sm" w="sm" type="none"/>
            <a:tailEnd len="sm" w="sm" type="none"/>
          </a:ln>
        </p:spPr>
      </p:cxnSp>
      <p:pic>
        <p:nvPicPr>
          <p:cNvPr id="96" name="Google Shape;96;p2"/>
          <p:cNvPicPr preferRelativeResize="0"/>
          <p:nvPr/>
        </p:nvPicPr>
        <p:blipFill rotWithShape="1">
          <a:blip r:embed="rId4">
            <a:alphaModFix/>
          </a:blip>
          <a:srcRect b="0" l="0" r="0" t="0"/>
          <a:stretch/>
        </p:blipFill>
        <p:spPr>
          <a:xfrm>
            <a:off x="1370382" y="150274"/>
            <a:ext cx="6396065" cy="920873"/>
          </a:xfrm>
          <a:prstGeom prst="rect">
            <a:avLst/>
          </a:prstGeom>
          <a:noFill/>
          <a:ln>
            <a:noFill/>
          </a:ln>
        </p:spPr>
      </p:pic>
      <p:sp>
        <p:nvSpPr>
          <p:cNvPr id="97" name="Google Shape;97;p2"/>
          <p:cNvSpPr txBox="1"/>
          <p:nvPr/>
        </p:nvSpPr>
        <p:spPr>
          <a:xfrm>
            <a:off x="236440" y="2219553"/>
            <a:ext cx="878497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0070C0"/>
                </a:solidFill>
                <a:latin typeface="Calibri"/>
                <a:ea typeface="Calibri"/>
                <a:cs typeface="Calibri"/>
                <a:sym typeface="Calibri"/>
              </a:rPr>
              <a:t>Pre-Final Year Progress Presentation</a:t>
            </a:r>
            <a:endParaRPr/>
          </a:p>
          <a:p>
            <a:pPr indent="0" lvl="0" marL="0" marR="0" rtl="0" algn="ctr">
              <a:spcBef>
                <a:spcPts val="0"/>
              </a:spcBef>
              <a:spcAft>
                <a:spcPts val="0"/>
              </a:spcAft>
              <a:buNone/>
            </a:pPr>
            <a:r>
              <a:rPr b="1" i="0" lang="en-US" sz="2400" u="none" cap="none" strike="noStrike">
                <a:solidFill>
                  <a:srgbClr val="0070C0"/>
                </a:solidFill>
                <a:latin typeface="Calibri"/>
                <a:ea typeface="Calibri"/>
                <a:cs typeface="Calibri"/>
                <a:sym typeface="Calibri"/>
              </a:rPr>
              <a:t>Submitted by</a:t>
            </a:r>
            <a:endParaRPr/>
          </a:p>
        </p:txBody>
      </p:sp>
      <p:graphicFrame>
        <p:nvGraphicFramePr>
          <p:cNvPr id="98" name="Google Shape;98;p2"/>
          <p:cNvGraphicFramePr/>
          <p:nvPr/>
        </p:nvGraphicFramePr>
        <p:xfrm>
          <a:off x="1696134" y="3086002"/>
          <a:ext cx="3000000" cy="3000000"/>
        </p:xfrm>
        <a:graphic>
          <a:graphicData uri="http://schemas.openxmlformats.org/drawingml/2006/table">
            <a:tbl>
              <a:tblPr bandRow="1" firstRow="1">
                <a:noFill/>
                <a:tableStyleId>{1B73D021-52C5-409E-ACB5-D1ECAD2548F2}</a:tableStyleId>
              </a:tblPr>
              <a:tblGrid>
                <a:gridCol w="3048000"/>
                <a:gridCol w="3048000"/>
              </a:tblGrid>
              <a:tr h="370850">
                <a:tc>
                  <a:txBody>
                    <a:bodyPr/>
                    <a:lstStyle/>
                    <a:p>
                      <a:pPr indent="0" lvl="0" marL="0" marR="0" rtl="0" algn="ctr">
                        <a:spcBef>
                          <a:spcPts val="0"/>
                        </a:spcBef>
                        <a:spcAft>
                          <a:spcPts val="0"/>
                        </a:spcAft>
                        <a:buNone/>
                      </a:pPr>
                      <a:r>
                        <a:rPr lang="en-US" sz="1800" u="none" cap="none" strike="noStrike"/>
                        <a:t>ROLL</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2201730085</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Maanav Aditya Sinha</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2201730093</a:t>
                      </a:r>
                      <a:endParaRPr/>
                    </a:p>
                  </a:txBody>
                  <a:tcPr marT="45725" marB="45725" marR="91450" marL="91450"/>
                </a:tc>
                <a:tc>
                  <a:txBody>
                    <a:bodyPr/>
                    <a:lstStyle/>
                    <a:p>
                      <a:pPr indent="0" lvl="0" marL="0" marR="0" rtl="0" algn="l">
                        <a:spcBef>
                          <a:spcPts val="0"/>
                        </a:spcBef>
                        <a:spcAft>
                          <a:spcPts val="0"/>
                        </a:spcAft>
                        <a:buNone/>
                      </a:pPr>
                      <a:r>
                        <a:rPr lang="en-US" sz="1800"/>
                        <a:t>Tannu Rana</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2201730097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Muskaan Jain</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2301731117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Sachin Kumar</a:t>
                      </a:r>
                      <a:endParaRPr/>
                    </a:p>
                  </a:txBody>
                  <a:tcPr marT="45725" marB="45725" marR="91450" marL="91450"/>
                </a:tc>
              </a:tr>
            </a:tbl>
          </a:graphicData>
        </a:graphic>
      </p:graphicFrame>
      <p:sp>
        <p:nvSpPr>
          <p:cNvPr id="99" name="Google Shape;99;p2"/>
          <p:cNvSpPr txBox="1"/>
          <p:nvPr/>
        </p:nvSpPr>
        <p:spPr>
          <a:xfrm>
            <a:off x="395536" y="1366036"/>
            <a:ext cx="842493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C00000"/>
                </a:solidFill>
                <a:latin typeface="Calibri"/>
                <a:ea typeface="Calibri"/>
                <a:cs typeface="Calibri"/>
                <a:sym typeface="Calibri"/>
              </a:rPr>
              <a:t>Music Recommendation System</a:t>
            </a:r>
            <a:endParaRPr/>
          </a:p>
        </p:txBody>
      </p:sp>
      <p:sp>
        <p:nvSpPr>
          <p:cNvPr id="100" name="Google Shape;100;p2"/>
          <p:cNvSpPr txBox="1"/>
          <p:nvPr/>
        </p:nvSpPr>
        <p:spPr>
          <a:xfrm>
            <a:off x="236440" y="5733256"/>
            <a:ext cx="85840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70C0"/>
                </a:solidFill>
                <a:latin typeface="Calibri"/>
                <a:ea typeface="Calibri"/>
                <a:cs typeface="Calibri"/>
                <a:sym typeface="Calibri"/>
              </a:rPr>
              <a:t>Industry Mentor:</a:t>
            </a:r>
            <a:endParaRPr/>
          </a:p>
          <a:p>
            <a:pPr indent="0" lvl="0" marL="0" marR="0" rtl="0" algn="l">
              <a:spcBef>
                <a:spcPts val="0"/>
              </a:spcBef>
              <a:spcAft>
                <a:spcPts val="0"/>
              </a:spcAft>
              <a:buNone/>
            </a:pPr>
            <a:r>
              <a:rPr b="1" i="0" lang="en-US" sz="1800" u="none" cap="none" strike="noStrike">
                <a:solidFill>
                  <a:srgbClr val="0070C0"/>
                </a:solidFill>
                <a:latin typeface="Calibri"/>
                <a:ea typeface="Calibri"/>
                <a:cs typeface="Calibri"/>
                <a:sym typeface="Calibri"/>
              </a:rPr>
              <a:t>Faculty Mentor: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2"/>
          <p:cNvPicPr preferRelativeResize="0"/>
          <p:nvPr>
            <p:ph idx="1" type="body"/>
          </p:nvPr>
        </p:nvPicPr>
        <p:blipFill rotWithShape="1">
          <a:blip r:embed="rId3">
            <a:alphaModFix/>
          </a:blip>
          <a:srcRect b="0" l="0" r="0" t="0"/>
          <a:stretch/>
        </p:blipFill>
        <p:spPr>
          <a:xfrm>
            <a:off x="0" y="0"/>
            <a:ext cx="9180512" cy="6858000"/>
          </a:xfrm>
          <a:prstGeom prst="rect">
            <a:avLst/>
          </a:prstGeom>
          <a:noFill/>
          <a:ln>
            <a:noFill/>
          </a:ln>
        </p:spPr>
      </p:pic>
      <p:pic>
        <p:nvPicPr>
          <p:cNvPr id="309" name="Google Shape;309;p12"/>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310" name="Google Shape;310;p12"/>
          <p:cNvSpPr txBox="1"/>
          <p:nvPr/>
        </p:nvSpPr>
        <p:spPr>
          <a:xfrm>
            <a:off x="1835696" y="2708920"/>
            <a:ext cx="565103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rgbClr val="0060AA"/>
                </a:solidFill>
                <a:latin typeface="Garamond"/>
                <a:ea typeface="Garamond"/>
                <a:cs typeface="Garamond"/>
                <a:sym typeface="Garamond"/>
              </a:rPr>
              <a:t>THANK</a:t>
            </a:r>
            <a:r>
              <a:rPr lang="en-US" sz="7200">
                <a:solidFill>
                  <a:schemeClr val="dk1"/>
                </a:solidFill>
                <a:latin typeface="Garamond"/>
                <a:ea typeface="Garamond"/>
                <a:cs typeface="Garamond"/>
                <a:sym typeface="Garamond"/>
              </a:rPr>
              <a:t> </a:t>
            </a:r>
            <a:r>
              <a:rPr lang="en-US" sz="7200">
                <a:solidFill>
                  <a:srgbClr val="E31E24"/>
                </a:solidFill>
                <a:latin typeface="Garamond"/>
                <a:ea typeface="Garamond"/>
                <a:cs typeface="Garamond"/>
                <a:sym typeface="Garamond"/>
              </a:rPr>
              <a:t>YOU</a:t>
            </a:r>
            <a:endParaRPr sz="7200">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3"/>
          <p:cNvPicPr preferRelativeResize="0"/>
          <p:nvPr>
            <p:ph idx="1" type="body"/>
          </p:nvPr>
        </p:nvPicPr>
        <p:blipFill rotWithShape="1">
          <a:blip r:embed="rId3">
            <a:alphaModFix/>
          </a:blip>
          <a:srcRect b="0" l="0" r="0" t="0"/>
          <a:stretch/>
        </p:blipFill>
        <p:spPr>
          <a:xfrm>
            <a:off x="1" y="-27384"/>
            <a:ext cx="9180512" cy="6885384"/>
          </a:xfrm>
          <a:prstGeom prst="rect">
            <a:avLst/>
          </a:prstGeom>
          <a:noFill/>
          <a:ln>
            <a:noFill/>
          </a:ln>
        </p:spPr>
      </p:pic>
      <p:sp>
        <p:nvSpPr>
          <p:cNvPr id="107" name="Google Shape;107;p3"/>
          <p:cNvSpPr/>
          <p:nvPr/>
        </p:nvSpPr>
        <p:spPr>
          <a:xfrm>
            <a:off x="179512" y="151593"/>
            <a:ext cx="415370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Verdana"/>
                <a:ea typeface="Verdana"/>
                <a:cs typeface="Verdana"/>
                <a:sym typeface="Verdana"/>
              </a:rPr>
              <a:t>Project Overview</a:t>
            </a:r>
            <a:endParaRPr b="1" i="0" sz="3200" u="none" cap="none" strike="noStrike">
              <a:solidFill>
                <a:srgbClr val="E31E24"/>
              </a:solidFill>
              <a:latin typeface="Calibri"/>
              <a:ea typeface="Calibri"/>
              <a:cs typeface="Calibri"/>
              <a:sym typeface="Calibri"/>
            </a:endParaRPr>
          </a:p>
        </p:txBody>
      </p:sp>
      <p:cxnSp>
        <p:nvCxnSpPr>
          <p:cNvPr id="108" name="Google Shape;108;p3"/>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09" name="Google Shape;109;p3"/>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10" name="Google Shape;110;p3"/>
          <p:cNvSpPr txBox="1"/>
          <p:nvPr/>
        </p:nvSpPr>
        <p:spPr>
          <a:xfrm>
            <a:off x="179512" y="1293834"/>
            <a:ext cx="8784976" cy="37279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1800" u="none" cap="none" strike="noStrike">
                <a:solidFill>
                  <a:srgbClr val="000000"/>
                </a:solidFill>
                <a:latin typeface="Verdana"/>
                <a:ea typeface="Verdana"/>
                <a:cs typeface="Verdana"/>
                <a:sym typeface="Verdana"/>
              </a:rPr>
              <a:t> </a:t>
            </a:r>
            <a:endParaRPr b="0" i="0" sz="2800" u="none" cap="none" strike="noStrike">
              <a:solidFill>
                <a:schemeClr val="dk1"/>
              </a:solidFill>
              <a:latin typeface="Calibri"/>
              <a:ea typeface="Calibri"/>
              <a:cs typeface="Calibri"/>
              <a:sym typeface="Calibri"/>
            </a:endParaRPr>
          </a:p>
        </p:txBody>
      </p:sp>
      <p:sp>
        <p:nvSpPr>
          <p:cNvPr id="111" name="Google Shape;111;p3"/>
          <p:cNvSpPr txBox="1"/>
          <p:nvPr/>
        </p:nvSpPr>
        <p:spPr>
          <a:xfrm>
            <a:off x="899592" y="1556792"/>
            <a:ext cx="7632848"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This project is designed to develop a personalized music recommendation system that combines custom-built dataset with the power of the Spotify API to deliver highly tailored album of the selected artist. The system focuses on recommending song albums, based on user’s mood and taste through selected genre. Also , predicting the most likable artists by users based on their system inputs.</a:t>
            </a:r>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Here, prediction will be based on limited static data because real time data (dynamic data ) will require deep learning and natural language processing which is the part of evolution done by data scientist.</a:t>
            </a:r>
            <a:endParaRPr b="1"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4"/>
          <p:cNvPicPr preferRelativeResize="0"/>
          <p:nvPr>
            <p:ph idx="1" type="body"/>
          </p:nvPr>
        </p:nvPicPr>
        <p:blipFill rotWithShape="1">
          <a:blip r:embed="rId3">
            <a:alphaModFix/>
          </a:blip>
          <a:srcRect b="0" l="0" r="0" t="0"/>
          <a:stretch/>
        </p:blipFill>
        <p:spPr>
          <a:xfrm>
            <a:off x="1" y="0"/>
            <a:ext cx="9180512" cy="6885384"/>
          </a:xfrm>
          <a:prstGeom prst="rect">
            <a:avLst/>
          </a:prstGeom>
          <a:noFill/>
          <a:ln>
            <a:noFill/>
          </a:ln>
        </p:spPr>
      </p:pic>
      <p:sp>
        <p:nvSpPr>
          <p:cNvPr id="118" name="Google Shape;118;p4"/>
          <p:cNvSpPr/>
          <p:nvPr/>
        </p:nvSpPr>
        <p:spPr>
          <a:xfrm>
            <a:off x="179512" y="151593"/>
            <a:ext cx="454323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Specific Objectives</a:t>
            </a:r>
            <a:endParaRPr b="1" sz="3200">
              <a:solidFill>
                <a:srgbClr val="E31E24"/>
              </a:solidFill>
              <a:latin typeface="Calibri"/>
              <a:ea typeface="Calibri"/>
              <a:cs typeface="Calibri"/>
              <a:sym typeface="Calibri"/>
            </a:endParaRPr>
          </a:p>
        </p:txBody>
      </p:sp>
      <p:cxnSp>
        <p:nvCxnSpPr>
          <p:cNvPr id="119" name="Google Shape;119;p4"/>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20" name="Google Shape;120;p4"/>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21" name="Google Shape;121;p4"/>
          <p:cNvSpPr txBox="1"/>
          <p:nvPr/>
        </p:nvSpPr>
        <p:spPr>
          <a:xfrm>
            <a:off x="179512" y="1293834"/>
            <a:ext cx="8784976" cy="37279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22" name="Google Shape;122;p4"/>
          <p:cNvSpPr txBox="1"/>
          <p:nvPr/>
        </p:nvSpPr>
        <p:spPr>
          <a:xfrm>
            <a:off x="611560" y="1293834"/>
            <a:ext cx="79209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AIM</a:t>
            </a:r>
            <a:r>
              <a:rPr b="1" lang="en-US" sz="2000">
                <a:solidFill>
                  <a:schemeClr val="dk1"/>
                </a:solidFill>
                <a:latin typeface="Arial"/>
                <a:ea typeface="Arial"/>
                <a:cs typeface="Arial"/>
                <a:sym typeface="Arial"/>
              </a:rPr>
              <a:t>- Creating a frontend to collect user specified data and storing it into our database(relational). Also , the database contains the preferred artist and albums that has been fetched from Spotify Api. Album is the final  display when the user is engaged onto the frontend.</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C00000"/>
                </a:solidFill>
                <a:latin typeface="Arial"/>
                <a:ea typeface="Arial"/>
                <a:cs typeface="Arial"/>
                <a:sym typeface="Arial"/>
              </a:rPr>
              <a:t>TASKS</a:t>
            </a:r>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Creating frontend using HTML, JavaScript and CSS.</a:t>
            </a:r>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Creating Database (relational dataset with preferred attributes)</a:t>
            </a:r>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Connecting flask to frontend to classify data that is to be displayed through frontend.</a:t>
            </a:r>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Fetching data(Artists and Albums) from Spotify API to our database.</a:t>
            </a:r>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Connecting finalized database which already contains data fetched from the API and displayed on frontend through flask to the frontend again so that users’ preferences could be stored and hence predicted.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6"/>
          <p:cNvPicPr preferRelativeResize="0"/>
          <p:nvPr>
            <p:ph idx="1" type="body"/>
          </p:nvPr>
        </p:nvPicPr>
        <p:blipFill rotWithShape="1">
          <a:blip r:embed="rId3">
            <a:alphaModFix/>
          </a:blip>
          <a:srcRect b="0" l="0" r="0" t="0"/>
          <a:stretch/>
        </p:blipFill>
        <p:spPr>
          <a:xfrm>
            <a:off x="1" y="0"/>
            <a:ext cx="9180512" cy="6885384"/>
          </a:xfrm>
          <a:prstGeom prst="rect">
            <a:avLst/>
          </a:prstGeom>
          <a:noFill/>
          <a:ln>
            <a:noFill/>
          </a:ln>
        </p:spPr>
      </p:pic>
      <p:sp>
        <p:nvSpPr>
          <p:cNvPr id="129" name="Google Shape;129;p6"/>
          <p:cNvSpPr/>
          <p:nvPr/>
        </p:nvSpPr>
        <p:spPr>
          <a:xfrm>
            <a:off x="179512" y="151593"/>
            <a:ext cx="4392488"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Key Features</a:t>
            </a:r>
            <a:endParaRPr b="1" sz="3200">
              <a:solidFill>
                <a:srgbClr val="E31E24"/>
              </a:solidFill>
              <a:latin typeface="Calibri"/>
              <a:ea typeface="Calibri"/>
              <a:cs typeface="Calibri"/>
              <a:sym typeface="Calibri"/>
            </a:endParaRPr>
          </a:p>
        </p:txBody>
      </p:sp>
      <p:cxnSp>
        <p:nvCxnSpPr>
          <p:cNvPr id="130" name="Google Shape;130;p6"/>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31" name="Google Shape;131;p6"/>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32" name="Google Shape;132;p6"/>
          <p:cNvSpPr txBox="1"/>
          <p:nvPr/>
        </p:nvSpPr>
        <p:spPr>
          <a:xfrm>
            <a:off x="179512" y="1293834"/>
            <a:ext cx="8784976" cy="37279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33" name="Google Shape;133;p6"/>
          <p:cNvSpPr txBox="1"/>
          <p:nvPr/>
        </p:nvSpPr>
        <p:spPr>
          <a:xfrm>
            <a:off x="539552" y="1306961"/>
            <a:ext cx="792088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Custom Database Creation</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The system utilizes a database that has been designed and built specifically for this project.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Data Compression to Meet Specific Requirements</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Data compression ensures that the recommendation model remains scalable, fast, and resource-efficient.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New Application with Existing API Integration</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The system uses Spotify's API to access track details and album metadata, which forms the foundation for generating personalized recommendations.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7"/>
          <p:cNvPicPr preferRelativeResize="0"/>
          <p:nvPr>
            <p:ph idx="1" type="body"/>
          </p:nvPr>
        </p:nvPicPr>
        <p:blipFill rotWithShape="1">
          <a:blip r:embed="rId3">
            <a:alphaModFix/>
          </a:blip>
          <a:srcRect b="0" l="0" r="0" t="0"/>
          <a:stretch/>
        </p:blipFill>
        <p:spPr>
          <a:xfrm>
            <a:off x="1" y="-27384"/>
            <a:ext cx="9180512" cy="6885384"/>
          </a:xfrm>
          <a:prstGeom prst="rect">
            <a:avLst/>
          </a:prstGeom>
          <a:noFill/>
          <a:ln>
            <a:noFill/>
          </a:ln>
        </p:spPr>
      </p:pic>
      <p:sp>
        <p:nvSpPr>
          <p:cNvPr id="140" name="Google Shape;140;p7"/>
          <p:cNvSpPr/>
          <p:nvPr/>
        </p:nvSpPr>
        <p:spPr>
          <a:xfrm>
            <a:off x="179512" y="151593"/>
            <a:ext cx="6117380"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Project Usecases &amp; Scope</a:t>
            </a:r>
            <a:endParaRPr b="1" sz="3200">
              <a:solidFill>
                <a:srgbClr val="E31E24"/>
              </a:solidFill>
              <a:latin typeface="Calibri"/>
              <a:ea typeface="Calibri"/>
              <a:cs typeface="Calibri"/>
              <a:sym typeface="Calibri"/>
            </a:endParaRPr>
          </a:p>
        </p:txBody>
      </p:sp>
      <p:cxnSp>
        <p:nvCxnSpPr>
          <p:cNvPr id="141" name="Google Shape;141;p7"/>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42" name="Google Shape;142;p7"/>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43" name="Google Shape;143;p7"/>
          <p:cNvSpPr txBox="1"/>
          <p:nvPr/>
        </p:nvSpPr>
        <p:spPr>
          <a:xfrm>
            <a:off x="197768" y="1535274"/>
            <a:ext cx="8784976" cy="4221092"/>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r>
              <a:rPr lang="en-US" sz="2800">
                <a:solidFill>
                  <a:schemeClr val="dk1"/>
                </a:solidFill>
                <a:latin typeface="Calibri"/>
                <a:ea typeface="Calibri"/>
                <a:cs typeface="Calibri"/>
                <a:sym typeface="Calibri"/>
              </a:rPr>
              <a:t>This project seeks to create a </a:t>
            </a:r>
            <a:r>
              <a:rPr b="1" lang="en-US" sz="2800">
                <a:solidFill>
                  <a:schemeClr val="dk1"/>
                </a:solidFill>
                <a:latin typeface="Calibri"/>
                <a:ea typeface="Calibri"/>
                <a:cs typeface="Calibri"/>
                <a:sym typeface="Calibri"/>
              </a:rPr>
              <a:t>dynamic and personalized music recommendation system</a:t>
            </a:r>
            <a:r>
              <a:rPr lang="en-US" sz="2800">
                <a:solidFill>
                  <a:schemeClr val="dk1"/>
                </a:solidFill>
                <a:latin typeface="Calibri"/>
                <a:ea typeface="Calibri"/>
                <a:cs typeface="Calibri"/>
                <a:sym typeface="Calibri"/>
              </a:rPr>
              <a:t> that enhances user engagement by offering mood-based album suggestions and predicting artists that users will likely enjoy, all based on their unique listening patterns and preferences. </a:t>
            </a:r>
            <a:endParaRPr/>
          </a:p>
          <a:p>
            <a:pPr indent="0" lvl="0" marL="0" marR="0" rtl="0" algn="just">
              <a:lnSpc>
                <a:spcPct val="107000"/>
              </a:lnSpc>
              <a:spcBef>
                <a:spcPts val="0"/>
              </a:spcBef>
              <a:spcAft>
                <a:spcPts val="0"/>
              </a:spcAft>
              <a:buNone/>
            </a:pPr>
            <a:r>
              <a:rPr lang="en-US" sz="2800">
                <a:solidFill>
                  <a:schemeClr val="dk1"/>
                </a:solidFill>
                <a:latin typeface="Calibri"/>
                <a:ea typeface="Calibri"/>
                <a:cs typeface="Calibri"/>
                <a:sym typeface="Calibri"/>
              </a:rPr>
              <a:t>By combining the power of custom data management with the Spotify API, the system will provide an enriched and highly personalized music discovery experience for each user.</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8"/>
          <p:cNvPicPr preferRelativeResize="0"/>
          <p:nvPr>
            <p:ph idx="1" type="body"/>
          </p:nvPr>
        </p:nvPicPr>
        <p:blipFill rotWithShape="1">
          <a:blip r:embed="rId3">
            <a:alphaModFix/>
          </a:blip>
          <a:srcRect b="0" l="0" r="0" t="0"/>
          <a:stretch/>
        </p:blipFill>
        <p:spPr>
          <a:xfrm>
            <a:off x="1" y="0"/>
            <a:ext cx="9180512" cy="6885384"/>
          </a:xfrm>
          <a:prstGeom prst="rect">
            <a:avLst/>
          </a:prstGeom>
          <a:noFill/>
          <a:ln>
            <a:noFill/>
          </a:ln>
        </p:spPr>
      </p:pic>
      <p:sp>
        <p:nvSpPr>
          <p:cNvPr id="150" name="Google Shape;150;p8"/>
          <p:cNvSpPr/>
          <p:nvPr/>
        </p:nvSpPr>
        <p:spPr>
          <a:xfrm>
            <a:off x="177133" y="100424"/>
            <a:ext cx="8280920" cy="107721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Project Flow diagram</a:t>
            </a:r>
            <a:endParaRPr b="1" sz="3200">
              <a:solidFill>
                <a:srgbClr val="E31E24"/>
              </a:solidFill>
              <a:latin typeface="Calibri"/>
              <a:ea typeface="Calibri"/>
              <a:cs typeface="Calibri"/>
              <a:sym typeface="Calibri"/>
            </a:endParaRPr>
          </a:p>
        </p:txBody>
      </p:sp>
      <p:cxnSp>
        <p:nvCxnSpPr>
          <p:cNvPr id="151" name="Google Shape;151;p8"/>
          <p:cNvCxnSpPr/>
          <p:nvPr/>
        </p:nvCxnSpPr>
        <p:spPr>
          <a:xfrm>
            <a:off x="0" y="1061448"/>
            <a:ext cx="9180513" cy="0"/>
          </a:xfrm>
          <a:prstGeom prst="straightConnector1">
            <a:avLst/>
          </a:prstGeom>
          <a:noFill/>
          <a:ln cap="flat" cmpd="sng" w="25400">
            <a:solidFill>
              <a:srgbClr val="0060AA"/>
            </a:solidFill>
            <a:prstDash val="solid"/>
            <a:round/>
            <a:headEnd len="sm" w="sm" type="none"/>
            <a:tailEnd len="sm" w="sm" type="none"/>
          </a:ln>
        </p:spPr>
      </p:cxnSp>
      <p:pic>
        <p:nvPicPr>
          <p:cNvPr id="152" name="Google Shape;152;p8"/>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53" name="Google Shape;153;p8"/>
          <p:cNvSpPr txBox="1"/>
          <p:nvPr/>
        </p:nvSpPr>
        <p:spPr>
          <a:xfrm>
            <a:off x="179512" y="1293834"/>
            <a:ext cx="8784976" cy="37279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pic>
        <p:nvPicPr>
          <p:cNvPr id="154" name="Google Shape;154;p8"/>
          <p:cNvPicPr preferRelativeResize="0"/>
          <p:nvPr/>
        </p:nvPicPr>
        <p:blipFill>
          <a:blip r:embed="rId5">
            <a:alphaModFix/>
          </a:blip>
          <a:stretch>
            <a:fillRect/>
          </a:stretch>
        </p:blipFill>
        <p:spPr>
          <a:xfrm>
            <a:off x="152400" y="1661525"/>
            <a:ext cx="8897398" cy="373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313a95d2d30_0_0"/>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161" name="Google Shape;161;g313a95d2d30_0_0"/>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Resources Used</a:t>
            </a:r>
            <a:endParaRPr b="1" sz="3200">
              <a:solidFill>
                <a:srgbClr val="E31E24"/>
              </a:solidFill>
              <a:latin typeface="Calibri"/>
              <a:ea typeface="Calibri"/>
              <a:cs typeface="Calibri"/>
              <a:sym typeface="Calibri"/>
            </a:endParaRPr>
          </a:p>
        </p:txBody>
      </p:sp>
      <p:cxnSp>
        <p:nvCxnSpPr>
          <p:cNvPr id="162" name="Google Shape;162;g313a95d2d30_0_0"/>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163" name="Google Shape;163;g313a95d2d30_0_0"/>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64" name="Google Shape;164;g313a95d2d30_0_0"/>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65" name="Google Shape;165;g313a95d2d30_0_0"/>
          <p:cNvSpPr txBox="1"/>
          <p:nvPr/>
        </p:nvSpPr>
        <p:spPr>
          <a:xfrm>
            <a:off x="395498" y="1293836"/>
            <a:ext cx="85689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achieve the goal of this project, Spotify API, </a:t>
            </a:r>
            <a:r>
              <a:rPr lang="en-US" sz="2400">
                <a:solidFill>
                  <a:schemeClr val="dk1"/>
                </a:solidFill>
                <a:latin typeface="Calibri"/>
                <a:ea typeface="Calibri"/>
                <a:cs typeface="Calibri"/>
                <a:sym typeface="Calibri"/>
              </a:rPr>
              <a:t>Python, Mysql, Html, CSS and Javascript were used for following purposes:</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Spotify API was used to get information about the albums of artists.</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HTML , CSS and JavaScript were used designing the </a:t>
            </a:r>
            <a:r>
              <a:rPr lang="en-US" sz="2400">
                <a:solidFill>
                  <a:schemeClr val="dk1"/>
                </a:solidFill>
                <a:latin typeface="Calibri"/>
                <a:ea typeface="Calibri"/>
                <a:cs typeface="Calibri"/>
                <a:sym typeface="Calibri"/>
              </a:rPr>
              <a:t>Frontend,</a:t>
            </a:r>
            <a:r>
              <a:rPr lang="en-US" sz="2400">
                <a:solidFill>
                  <a:schemeClr val="dk1"/>
                </a:solidFill>
                <a:latin typeface="Calibri"/>
                <a:ea typeface="Calibri"/>
                <a:cs typeface="Calibri"/>
                <a:sym typeface="Calibri"/>
              </a:rPr>
              <a:t> where HTML provides a basic structure for the frontend and CSS provides formatting.</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Mysql was the software used to store data in the database from the frontend.</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Python was used to fetch data from Mysql and </a:t>
            </a:r>
            <a:r>
              <a:rPr lang="en-US" sz="2400">
                <a:solidFill>
                  <a:schemeClr val="dk1"/>
                </a:solidFill>
                <a:latin typeface="Calibri"/>
                <a:ea typeface="Calibri"/>
                <a:cs typeface="Calibri"/>
                <a:sym typeface="Calibri"/>
              </a:rPr>
              <a:t>transferring</a:t>
            </a:r>
            <a:r>
              <a:rPr lang="en-US" sz="2400">
                <a:solidFill>
                  <a:schemeClr val="dk1"/>
                </a:solidFill>
                <a:latin typeface="Calibri"/>
                <a:ea typeface="Calibri"/>
                <a:cs typeface="Calibri"/>
                <a:sym typeface="Calibri"/>
              </a:rPr>
              <a:t> it to the excel file.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313a95d2d30_0_10"/>
          <p:cNvPicPr preferRelativeResize="0"/>
          <p:nvPr>
            <p:ph idx="1" type="body"/>
          </p:nvPr>
        </p:nvPicPr>
        <p:blipFill rotWithShape="1">
          <a:blip r:embed="rId3">
            <a:alphaModFix/>
          </a:blip>
          <a:srcRect b="0" l="0" r="0" t="0"/>
          <a:stretch/>
        </p:blipFill>
        <p:spPr>
          <a:xfrm>
            <a:off x="1" y="0"/>
            <a:ext cx="9180600" cy="6885300"/>
          </a:xfrm>
          <a:prstGeom prst="rect">
            <a:avLst/>
          </a:prstGeom>
          <a:noFill/>
          <a:ln>
            <a:noFill/>
          </a:ln>
        </p:spPr>
      </p:pic>
      <p:sp>
        <p:nvSpPr>
          <p:cNvPr id="172" name="Google Shape;172;g313a95d2d30_0_10"/>
          <p:cNvSpPr/>
          <p:nvPr/>
        </p:nvSpPr>
        <p:spPr>
          <a:xfrm>
            <a:off x="103415" y="298973"/>
            <a:ext cx="4392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Resources Used</a:t>
            </a:r>
            <a:endParaRPr b="1" sz="3200">
              <a:solidFill>
                <a:srgbClr val="E31E24"/>
              </a:solidFill>
              <a:latin typeface="Calibri"/>
              <a:ea typeface="Calibri"/>
              <a:cs typeface="Calibri"/>
              <a:sym typeface="Calibri"/>
            </a:endParaRPr>
          </a:p>
        </p:txBody>
      </p:sp>
      <p:cxnSp>
        <p:nvCxnSpPr>
          <p:cNvPr id="173" name="Google Shape;173;g313a95d2d30_0_10"/>
          <p:cNvCxnSpPr/>
          <p:nvPr/>
        </p:nvCxnSpPr>
        <p:spPr>
          <a:xfrm>
            <a:off x="0" y="1061448"/>
            <a:ext cx="9180600" cy="0"/>
          </a:xfrm>
          <a:prstGeom prst="straightConnector1">
            <a:avLst/>
          </a:prstGeom>
          <a:noFill/>
          <a:ln cap="flat" cmpd="sng" w="25400">
            <a:solidFill>
              <a:srgbClr val="0060AA"/>
            </a:solidFill>
            <a:prstDash val="solid"/>
            <a:round/>
            <a:headEnd len="sm" w="sm" type="none"/>
            <a:tailEnd len="sm" w="sm" type="none"/>
          </a:ln>
        </p:spPr>
      </p:cxnSp>
      <p:pic>
        <p:nvPicPr>
          <p:cNvPr id="174" name="Google Shape;174;g313a95d2d30_0_10"/>
          <p:cNvPicPr preferRelativeResize="0"/>
          <p:nvPr/>
        </p:nvPicPr>
        <p:blipFill rotWithShape="1">
          <a:blip r:embed="rId4">
            <a:alphaModFix/>
          </a:blip>
          <a:srcRect b="0" l="0" r="0" t="0"/>
          <a:stretch/>
        </p:blipFill>
        <p:spPr>
          <a:xfrm>
            <a:off x="72008" y="6309320"/>
            <a:ext cx="2411760" cy="346691"/>
          </a:xfrm>
          <a:prstGeom prst="rect">
            <a:avLst/>
          </a:prstGeom>
          <a:noFill/>
          <a:ln>
            <a:noFill/>
          </a:ln>
        </p:spPr>
      </p:pic>
      <p:sp>
        <p:nvSpPr>
          <p:cNvPr id="175" name="Google Shape;175;g313a95d2d30_0_10"/>
          <p:cNvSpPr txBox="1"/>
          <p:nvPr/>
        </p:nvSpPr>
        <p:spPr>
          <a:xfrm>
            <a:off x="179512" y="1293834"/>
            <a:ext cx="87849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000000"/>
                </a:solidFill>
                <a:latin typeface="Verdana"/>
                <a:ea typeface="Verdana"/>
                <a:cs typeface="Verdana"/>
                <a:sym typeface="Verdana"/>
              </a:rPr>
              <a:t> </a:t>
            </a:r>
            <a:endParaRPr sz="2800">
              <a:solidFill>
                <a:schemeClr val="dk1"/>
              </a:solidFill>
              <a:latin typeface="Calibri"/>
              <a:ea typeface="Calibri"/>
              <a:cs typeface="Calibri"/>
              <a:sym typeface="Calibri"/>
            </a:endParaRPr>
          </a:p>
        </p:txBody>
      </p:sp>
      <p:sp>
        <p:nvSpPr>
          <p:cNvPr id="176" name="Google Shape;176;g313a95d2d30_0_10"/>
          <p:cNvSpPr txBox="1"/>
          <p:nvPr/>
        </p:nvSpPr>
        <p:spPr>
          <a:xfrm>
            <a:off x="395498" y="1293836"/>
            <a:ext cx="85689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Python, following libraries were used:</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Json: A data-interchange format which is easy to read and write. Here, this library was used to store the data of the artists in dictionaries.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Flask: A Python web framework which provide useful tools and features to create a web application. Here, it was used to include options for the parameters need to be stores for the front end.</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MySql-Connector-Python: A database connector for python which allow user to access Mysql database. Here, it was used to extract data from the database.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Spotipy: An API library for Spotify Web API written in Python. Here, it was used to extract the albums of the popular artists.</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2020-01-16T09:05:56Z</dcterms:created>
  <dc:creator>WEBDEV</dc:creator>
</cp:coreProperties>
</file>