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81" r:id="rId4"/>
    <p:sldId id="268" r:id="rId5"/>
    <p:sldId id="259" r:id="rId6"/>
    <p:sldId id="264" r:id="rId7"/>
    <p:sldId id="280" r:id="rId8"/>
    <p:sldId id="282" r:id="rId9"/>
    <p:sldId id="277" r:id="rId10"/>
    <p:sldId id="25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83" r:id="rId21"/>
    <p:sldId id="266" r:id="rId22"/>
    <p:sldId id="26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7110-9332-4085-9A73-32FB6E0E5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FA67-19AA-46F8-BB4C-835E66324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73BA-726E-4F69-8EC7-067C4504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437A-7E74-4AE6-80FD-0B5278CF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71B2-520F-43B7-9878-ED945509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80C1-2498-4E40-AF06-3CC39BB8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25BCE-CFBC-4156-A085-52B7F806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7A51-9068-4CF1-8AD1-39B96A32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3CCD-1CFE-411E-9AE3-798C074F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BAC-8F6F-406A-ADFF-C107E15F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7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0E2C1-6384-4AA9-A5D7-1140E9851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F88F4-CAD1-4167-8709-E337D37A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6E00-68A7-458C-8E3B-07887FC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4FB7-A7AE-4D24-A088-FF4C47F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9E2A-F6AC-4FD7-ACAF-133A403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1111-FB9B-4CE2-B190-C1A069A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16D5-AFFE-4299-AB2A-B2F977A8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39B0A-043A-4B48-86DD-D22FBE46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8146-46B7-47B5-A474-679957CC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3D30-E7FB-4487-A7B7-493D0823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2C55-1A5F-4333-A3E1-3513E1F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E310-E924-4143-A7F5-D8723540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CD54-050F-496D-B45A-011C09F3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E96E-DEEC-464D-9A06-0EE7B09E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2A9D-B13D-4C88-836E-1128F4FF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E115-2A2F-4855-8F0C-E324EE9A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70A6-D3CB-4932-8A64-FE18E99A4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9F102-D66A-4C27-98E7-62B2BF07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BA028-1FBC-4B01-A041-DFDD202E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D620-23E5-472D-B1A0-10531EBB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FF517-C0E6-4145-8688-EE40339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52FC-C79E-46CD-81DA-493DC3D5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16349-6C1D-48D4-9467-0AF25D5C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D8CB-01D9-462D-BC2A-5C9324470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7FB56-4047-4829-8852-4C1FAB0D5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758DF-5B9F-47EE-A5A0-F349C3CD3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E3B4A-5545-4F27-A3E7-830F6200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FA95C-7461-41EF-BEB6-8A31CAE5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CF0EB-2592-4A6B-9082-EDB11E0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1895-8684-4EFD-B077-7E24C111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4A21E-9C7E-47C1-8EB8-9BB2C29A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D513E-6148-4627-BEE2-A604888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6BFEF-0ED4-41E3-BD54-8F146F86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6AD3C-5CBA-4B47-9E66-B43A8EB8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8082F-A42F-414F-93B5-C8237C48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86CE-9C72-41FA-871D-60DBC432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1941-028A-401B-9788-5329EA57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45D0-09E9-4ED5-8929-E10779C9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709E3-D9F7-4F50-9DF9-FB59E975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0748E-4A4C-47E9-9127-EC194823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1C4C8-BA94-47D0-979F-05A76B4B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2224-DEAC-470E-9CF4-8471C6A7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5C10-4156-42A9-BE37-C328A724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C3AF6-8234-4F76-9A47-DAAC34C3F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2F5BB-08AD-4E3C-B2BF-E0568C0C6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EFA4-ACA9-4B4C-9417-35E31DC9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CF661-DB94-4E41-B88F-F1D7330A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D2C59-61DD-4FBC-95A4-0FBDC60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0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F8C4D-7ECE-4EB9-8F42-0B141381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F53D-0AD8-4A0E-BA91-C9CDFF0D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C8418-6426-46E8-8F36-2A5B0DF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8755-03EB-4594-9637-E24343AAFF5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9883-C888-4576-80AE-051C732B7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CB33-55BB-4234-B646-5F3E5744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E280-080C-4AB5-A833-A24FB010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0FAD-D4EA-4993-9BE6-8E3B7DF7A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Delay tolerant linear partition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CDA61-8B50-4C77-8F24-985ED22EA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Jaimes</a:t>
            </a:r>
          </a:p>
          <a:p>
            <a:r>
              <a:rPr lang="en-US" dirty="0"/>
              <a:t>Rana </a:t>
            </a:r>
            <a:r>
              <a:rPr lang="en-US" dirty="0" err="1"/>
              <a:t>Alsaadi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9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FDD0C6-96D2-4E02-B338-1C38A8B44ACC}"/>
              </a:ext>
            </a:extLst>
          </p:cNvPr>
          <p:cNvSpPr/>
          <p:nvPr/>
        </p:nvSpPr>
        <p:spPr>
          <a:xfrm>
            <a:off x="560174" y="2624345"/>
            <a:ext cx="10297298" cy="9477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920DBD-A6AF-4EC5-8C64-B3602CABA3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174" y="1938975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156FD30-FFC3-40CF-80C5-E35B28CA7B56}"/>
              </a:ext>
            </a:extLst>
          </p:cNvPr>
          <p:cNvGraphicFramePr>
            <a:graphicFrameLocks/>
          </p:cNvGraphicFramePr>
          <p:nvPr/>
        </p:nvGraphicFramePr>
        <p:xfrm>
          <a:off x="4979260" y="4245360"/>
          <a:ext cx="131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A744D81-2A01-4713-8BF5-B12B86FC0F3D}"/>
              </a:ext>
            </a:extLst>
          </p:cNvPr>
          <p:cNvGraphicFramePr>
            <a:graphicFrameLocks/>
          </p:cNvGraphicFramePr>
          <p:nvPr/>
        </p:nvGraphicFramePr>
        <p:xfrm>
          <a:off x="1035910" y="5322388"/>
          <a:ext cx="9201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7DA4C5-63C1-464B-B9C7-DA3E610098E4}"/>
              </a:ext>
            </a:extLst>
          </p:cNvPr>
          <p:cNvSpPr/>
          <p:nvPr/>
        </p:nvSpPr>
        <p:spPr>
          <a:xfrm>
            <a:off x="560174" y="3805881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22D24E-A185-4CFC-BFC1-DCB8D26FD77B}"/>
              </a:ext>
            </a:extLst>
          </p:cNvPr>
          <p:cNvSpPr/>
          <p:nvPr/>
        </p:nvSpPr>
        <p:spPr>
          <a:xfrm>
            <a:off x="560174" y="5014715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EEEB7-B06A-4C8C-BEAD-89F858E3F0D4}"/>
              </a:ext>
            </a:extLst>
          </p:cNvPr>
          <p:cNvSpPr txBox="1"/>
          <p:nvPr/>
        </p:nvSpPr>
        <p:spPr>
          <a:xfrm>
            <a:off x="11055180" y="4046059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E37F3-1ADF-4D47-B5C2-61F27C2EB3C6}"/>
              </a:ext>
            </a:extLst>
          </p:cNvPr>
          <p:cNvSpPr txBox="1"/>
          <p:nvPr/>
        </p:nvSpPr>
        <p:spPr>
          <a:xfrm>
            <a:off x="11055180" y="5123087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43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01A5E95-506E-407F-AFF9-A71A36005D43}"/>
              </a:ext>
            </a:extLst>
          </p:cNvPr>
          <p:cNvSpPr/>
          <p:nvPr/>
        </p:nvSpPr>
        <p:spPr>
          <a:xfrm rot="5400000">
            <a:off x="1676939" y="1498244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4AADD-74D5-4B98-9962-B4DACEA021C6}"/>
              </a:ext>
            </a:extLst>
          </p:cNvPr>
          <p:cNvSpPr txBox="1"/>
          <p:nvPr/>
        </p:nvSpPr>
        <p:spPr>
          <a:xfrm>
            <a:off x="6000751" y="2730195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164EE-D40C-4DC6-8265-491D4585F92C}"/>
              </a:ext>
            </a:extLst>
          </p:cNvPr>
          <p:cNvSpPr txBox="1"/>
          <p:nvPr/>
        </p:nvSpPr>
        <p:spPr>
          <a:xfrm>
            <a:off x="4682697" y="2708461"/>
            <a:ext cx="11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952B7D-8983-4772-8FB1-631D7F5ABFAE}"/>
              </a:ext>
            </a:extLst>
          </p:cNvPr>
          <p:cNvSpPr/>
          <p:nvPr/>
        </p:nvSpPr>
        <p:spPr>
          <a:xfrm>
            <a:off x="560174" y="2619320"/>
            <a:ext cx="1021491" cy="9477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B5C19-2811-4AED-A0FE-EAB46AE342B7}"/>
              </a:ext>
            </a:extLst>
          </p:cNvPr>
          <p:cNvSpPr txBox="1"/>
          <p:nvPr/>
        </p:nvSpPr>
        <p:spPr>
          <a:xfrm>
            <a:off x="646670" y="2714561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21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8D52A4-6668-4ADA-8A9C-289067AF0347}"/>
              </a:ext>
            </a:extLst>
          </p:cNvPr>
          <p:cNvSpPr/>
          <p:nvPr/>
        </p:nvSpPr>
        <p:spPr>
          <a:xfrm>
            <a:off x="560174" y="3805881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C69D3-731F-42CC-919E-C1A8EAEC60D1}"/>
              </a:ext>
            </a:extLst>
          </p:cNvPr>
          <p:cNvSpPr/>
          <p:nvPr/>
        </p:nvSpPr>
        <p:spPr>
          <a:xfrm>
            <a:off x="560174" y="5014715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56993D-2797-48CD-A4AB-209E440F8784}"/>
              </a:ext>
            </a:extLst>
          </p:cNvPr>
          <p:cNvGraphicFramePr>
            <a:graphicFrameLocks/>
          </p:cNvGraphicFramePr>
          <p:nvPr/>
        </p:nvGraphicFramePr>
        <p:xfrm>
          <a:off x="1765473" y="5354407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90A5339-AD2C-4317-A178-ECB2B9265C66}"/>
              </a:ext>
            </a:extLst>
          </p:cNvPr>
          <p:cNvGraphicFramePr>
            <a:graphicFrameLocks/>
          </p:cNvGraphicFramePr>
          <p:nvPr/>
        </p:nvGraphicFramePr>
        <p:xfrm>
          <a:off x="4394373" y="4226139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3F8BB3B-54B8-4293-9535-8D0C19DA0276}"/>
              </a:ext>
            </a:extLst>
          </p:cNvPr>
          <p:cNvSpPr txBox="1"/>
          <p:nvPr/>
        </p:nvSpPr>
        <p:spPr>
          <a:xfrm>
            <a:off x="11055180" y="4046059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F7FBE-0FB3-44E0-BB8A-A35F291EFE59}"/>
              </a:ext>
            </a:extLst>
          </p:cNvPr>
          <p:cNvSpPr txBox="1"/>
          <p:nvPr/>
        </p:nvSpPr>
        <p:spPr>
          <a:xfrm>
            <a:off x="11055180" y="5123087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7D262B-A8D6-4AD2-827F-21BFD44D143F}"/>
              </a:ext>
            </a:extLst>
          </p:cNvPr>
          <p:cNvSpPr/>
          <p:nvPr/>
        </p:nvSpPr>
        <p:spPr>
          <a:xfrm>
            <a:off x="560174" y="2624345"/>
            <a:ext cx="10297298" cy="9477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070547-0AC9-4584-B592-5C485CD96C51}"/>
              </a:ext>
            </a:extLst>
          </p:cNvPr>
          <p:cNvSpPr txBox="1"/>
          <p:nvPr/>
        </p:nvSpPr>
        <p:spPr>
          <a:xfrm>
            <a:off x="6000751" y="2730195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6A501-C9F6-4391-A54C-625E7C0BE40A}"/>
              </a:ext>
            </a:extLst>
          </p:cNvPr>
          <p:cNvSpPr txBox="1"/>
          <p:nvPr/>
        </p:nvSpPr>
        <p:spPr>
          <a:xfrm>
            <a:off x="4682697" y="2708461"/>
            <a:ext cx="11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F0A4F-C3BD-4A49-B369-CE57FC2AAEAE}"/>
              </a:ext>
            </a:extLst>
          </p:cNvPr>
          <p:cNvSpPr/>
          <p:nvPr/>
        </p:nvSpPr>
        <p:spPr>
          <a:xfrm>
            <a:off x="560174" y="2619320"/>
            <a:ext cx="1021491" cy="9477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32128F-1CD3-498F-A69C-96E84C67BE05}"/>
              </a:ext>
            </a:extLst>
          </p:cNvPr>
          <p:cNvSpPr txBox="1"/>
          <p:nvPr/>
        </p:nvSpPr>
        <p:spPr>
          <a:xfrm>
            <a:off x="646670" y="2714561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12F59665-3A25-4033-B8B6-09B13A8D87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174" y="1938975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38" name="Arrow: Right 37">
            <a:extLst>
              <a:ext uri="{FF2B5EF4-FFF2-40B4-BE49-F238E27FC236}">
                <a16:creationId xmlns:a16="http://schemas.microsoft.com/office/drawing/2014/main" id="{A7BA97CE-90F7-4379-BBF1-55FF47D8EA6B}"/>
              </a:ext>
            </a:extLst>
          </p:cNvPr>
          <p:cNvSpPr/>
          <p:nvPr/>
        </p:nvSpPr>
        <p:spPr>
          <a:xfrm rot="5400000">
            <a:off x="2970279" y="1498245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CAAA76-28E5-48EE-8B24-204B025B3199}"/>
              </a:ext>
            </a:extLst>
          </p:cNvPr>
          <p:cNvGraphicFramePr>
            <a:graphicFrameLocks/>
          </p:cNvGraphicFramePr>
          <p:nvPr/>
        </p:nvGraphicFramePr>
        <p:xfrm>
          <a:off x="3737148" y="4221686"/>
          <a:ext cx="3943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EC90FA3-889A-4A83-B676-8203E1BFC745}"/>
              </a:ext>
            </a:extLst>
          </p:cNvPr>
          <p:cNvGraphicFramePr>
            <a:graphicFrameLocks/>
          </p:cNvGraphicFramePr>
          <p:nvPr/>
        </p:nvGraphicFramePr>
        <p:xfrm>
          <a:off x="2422698" y="5354407"/>
          <a:ext cx="6572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08C708E-1C07-40D4-88DE-B152622CB052}"/>
              </a:ext>
            </a:extLst>
          </p:cNvPr>
          <p:cNvSpPr/>
          <p:nvPr/>
        </p:nvSpPr>
        <p:spPr>
          <a:xfrm>
            <a:off x="560174" y="3805881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CA9EB-5A67-4DEB-AAEB-EEB9DCF17B3A}"/>
              </a:ext>
            </a:extLst>
          </p:cNvPr>
          <p:cNvSpPr/>
          <p:nvPr/>
        </p:nvSpPr>
        <p:spPr>
          <a:xfrm>
            <a:off x="560174" y="5014715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3AD45-2365-447D-9D66-DF85513017F7}"/>
              </a:ext>
            </a:extLst>
          </p:cNvPr>
          <p:cNvSpPr txBox="1"/>
          <p:nvPr/>
        </p:nvSpPr>
        <p:spPr>
          <a:xfrm>
            <a:off x="11055180" y="4046059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EF03E-0241-4D8B-B7B0-C47374A7A4DB}"/>
              </a:ext>
            </a:extLst>
          </p:cNvPr>
          <p:cNvSpPr txBox="1"/>
          <p:nvPr/>
        </p:nvSpPr>
        <p:spPr>
          <a:xfrm>
            <a:off x="11055180" y="5123087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A95EF-0D18-4AB9-8235-BAF764D19557}"/>
              </a:ext>
            </a:extLst>
          </p:cNvPr>
          <p:cNvSpPr/>
          <p:nvPr/>
        </p:nvSpPr>
        <p:spPr>
          <a:xfrm>
            <a:off x="560174" y="2624345"/>
            <a:ext cx="10297298" cy="9477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1D372-8A57-4267-A5DA-CD1B883EAC10}"/>
              </a:ext>
            </a:extLst>
          </p:cNvPr>
          <p:cNvSpPr txBox="1"/>
          <p:nvPr/>
        </p:nvSpPr>
        <p:spPr>
          <a:xfrm>
            <a:off x="6000751" y="2730195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EC2BAF-56A2-440B-AECC-1CE79A133BF6}"/>
              </a:ext>
            </a:extLst>
          </p:cNvPr>
          <p:cNvSpPr txBox="1"/>
          <p:nvPr/>
        </p:nvSpPr>
        <p:spPr>
          <a:xfrm>
            <a:off x="4682697" y="2708461"/>
            <a:ext cx="11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438506-FD5D-41BD-A6DF-243B612D74B2}"/>
              </a:ext>
            </a:extLst>
          </p:cNvPr>
          <p:cNvSpPr/>
          <p:nvPr/>
        </p:nvSpPr>
        <p:spPr>
          <a:xfrm>
            <a:off x="560174" y="2619320"/>
            <a:ext cx="1021491" cy="9477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A88DD6-A2E9-4E72-A1A5-FEEB0749FBDD}"/>
              </a:ext>
            </a:extLst>
          </p:cNvPr>
          <p:cNvSpPr txBox="1"/>
          <p:nvPr/>
        </p:nvSpPr>
        <p:spPr>
          <a:xfrm>
            <a:off x="646670" y="2714561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A659052-A00C-4D2B-BDFF-3041FD236A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174" y="1938975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36" name="Arrow: Right 35">
            <a:extLst>
              <a:ext uri="{FF2B5EF4-FFF2-40B4-BE49-F238E27FC236}">
                <a16:creationId xmlns:a16="http://schemas.microsoft.com/office/drawing/2014/main" id="{D6F30F69-2D14-439D-BFC9-74EC55EA4611}"/>
              </a:ext>
            </a:extLst>
          </p:cNvPr>
          <p:cNvSpPr/>
          <p:nvPr/>
        </p:nvSpPr>
        <p:spPr>
          <a:xfrm rot="5400000">
            <a:off x="4247146" y="1498245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470CAC6-0E5E-4D3D-B252-E7E65D20FC0F}"/>
              </a:ext>
            </a:extLst>
          </p:cNvPr>
          <p:cNvGraphicFramePr>
            <a:graphicFrameLocks/>
          </p:cNvGraphicFramePr>
          <p:nvPr/>
        </p:nvGraphicFramePr>
        <p:xfrm>
          <a:off x="3172597" y="4221686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2E5209F-C7E2-4511-9DB9-69BEBC555AE1}"/>
              </a:ext>
            </a:extLst>
          </p:cNvPr>
          <p:cNvSpPr/>
          <p:nvPr/>
        </p:nvSpPr>
        <p:spPr>
          <a:xfrm>
            <a:off x="560174" y="3805881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2B2A4-78E9-487F-9F7C-3F72BAF8DAE7}"/>
              </a:ext>
            </a:extLst>
          </p:cNvPr>
          <p:cNvSpPr/>
          <p:nvPr/>
        </p:nvSpPr>
        <p:spPr>
          <a:xfrm>
            <a:off x="560174" y="5014715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C697F-2830-4803-8095-A63723DBA9FA}"/>
              </a:ext>
            </a:extLst>
          </p:cNvPr>
          <p:cNvSpPr txBox="1"/>
          <p:nvPr/>
        </p:nvSpPr>
        <p:spPr>
          <a:xfrm>
            <a:off x="11055180" y="4046059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85E8E-C475-45D1-950F-F8DC0B964F8F}"/>
              </a:ext>
            </a:extLst>
          </p:cNvPr>
          <p:cNvSpPr txBox="1"/>
          <p:nvPr/>
        </p:nvSpPr>
        <p:spPr>
          <a:xfrm>
            <a:off x="11055180" y="5123087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29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245E066-6F56-46F1-AF1F-553BE7E3492C}"/>
              </a:ext>
            </a:extLst>
          </p:cNvPr>
          <p:cNvGraphicFramePr>
            <a:graphicFrameLocks/>
          </p:cNvGraphicFramePr>
          <p:nvPr/>
        </p:nvGraphicFramePr>
        <p:xfrm>
          <a:off x="3079923" y="5354407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79447A2-D893-4D31-90F8-01FF31FC1698}"/>
              </a:ext>
            </a:extLst>
          </p:cNvPr>
          <p:cNvSpPr/>
          <p:nvPr/>
        </p:nvSpPr>
        <p:spPr>
          <a:xfrm>
            <a:off x="560174" y="2624345"/>
            <a:ext cx="10297298" cy="9477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79C51A-638F-4B9D-AAE7-9D9A9404B27C}"/>
              </a:ext>
            </a:extLst>
          </p:cNvPr>
          <p:cNvSpPr txBox="1"/>
          <p:nvPr/>
        </p:nvSpPr>
        <p:spPr>
          <a:xfrm>
            <a:off x="6000751" y="2730195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6A8AD-7BB9-4820-866D-793BB1312AD9}"/>
              </a:ext>
            </a:extLst>
          </p:cNvPr>
          <p:cNvSpPr txBox="1"/>
          <p:nvPr/>
        </p:nvSpPr>
        <p:spPr>
          <a:xfrm>
            <a:off x="4682697" y="2708461"/>
            <a:ext cx="11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A059C6-D91E-4009-A552-B372881F7CB2}"/>
              </a:ext>
            </a:extLst>
          </p:cNvPr>
          <p:cNvSpPr/>
          <p:nvPr/>
        </p:nvSpPr>
        <p:spPr>
          <a:xfrm>
            <a:off x="560174" y="2619320"/>
            <a:ext cx="1021491" cy="9477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23EE5-75AB-4865-AC4F-F2FE3F801C06}"/>
              </a:ext>
            </a:extLst>
          </p:cNvPr>
          <p:cNvSpPr txBox="1"/>
          <p:nvPr/>
        </p:nvSpPr>
        <p:spPr>
          <a:xfrm>
            <a:off x="646670" y="2714561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DC204BE3-D02F-4603-8777-27B970F3CF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174" y="1938975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EB56B058-8923-4D87-B0E7-2E4C0C8995A8}"/>
              </a:ext>
            </a:extLst>
          </p:cNvPr>
          <p:cNvSpPr/>
          <p:nvPr/>
        </p:nvSpPr>
        <p:spPr>
          <a:xfrm rot="5400000">
            <a:off x="5540487" y="1498245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F28880B-30B4-403F-976E-2B98358B5486}"/>
              </a:ext>
            </a:extLst>
          </p:cNvPr>
          <p:cNvGraphicFramePr>
            <a:graphicFrameLocks/>
          </p:cNvGraphicFramePr>
          <p:nvPr/>
        </p:nvGraphicFramePr>
        <p:xfrm>
          <a:off x="2515372" y="4234857"/>
          <a:ext cx="6572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AF90FD2-0EC2-40A3-B499-6047B38D5E1A}"/>
              </a:ext>
            </a:extLst>
          </p:cNvPr>
          <p:cNvSpPr/>
          <p:nvPr/>
        </p:nvSpPr>
        <p:spPr>
          <a:xfrm>
            <a:off x="560174" y="3805881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1F461-4D3C-4199-86C5-1DD756475F0E}"/>
              </a:ext>
            </a:extLst>
          </p:cNvPr>
          <p:cNvSpPr/>
          <p:nvPr/>
        </p:nvSpPr>
        <p:spPr>
          <a:xfrm>
            <a:off x="560174" y="5014715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84B33-0920-4C4B-B0DB-5809EB208A97}"/>
              </a:ext>
            </a:extLst>
          </p:cNvPr>
          <p:cNvSpPr txBox="1"/>
          <p:nvPr/>
        </p:nvSpPr>
        <p:spPr>
          <a:xfrm>
            <a:off x="11055180" y="4046059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7DEC2-870E-430D-BE47-DFC50745BA4D}"/>
              </a:ext>
            </a:extLst>
          </p:cNvPr>
          <p:cNvSpPr txBox="1"/>
          <p:nvPr/>
        </p:nvSpPr>
        <p:spPr>
          <a:xfrm>
            <a:off x="11055180" y="5123087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21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CB86E29-050E-4AED-8C8C-C5CE26936EC9}"/>
              </a:ext>
            </a:extLst>
          </p:cNvPr>
          <p:cNvGraphicFramePr>
            <a:graphicFrameLocks/>
          </p:cNvGraphicFramePr>
          <p:nvPr/>
        </p:nvGraphicFramePr>
        <p:xfrm>
          <a:off x="3737148" y="5354407"/>
          <a:ext cx="3943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AC036E6-CEE1-4489-ABDB-39E38BBCAD6F}"/>
              </a:ext>
            </a:extLst>
          </p:cNvPr>
          <p:cNvSpPr/>
          <p:nvPr/>
        </p:nvSpPr>
        <p:spPr>
          <a:xfrm>
            <a:off x="560174" y="2624345"/>
            <a:ext cx="10297298" cy="9477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06305-6F7F-4D01-82CB-895A979A1C5E}"/>
              </a:ext>
            </a:extLst>
          </p:cNvPr>
          <p:cNvSpPr txBox="1"/>
          <p:nvPr/>
        </p:nvSpPr>
        <p:spPr>
          <a:xfrm>
            <a:off x="6000751" y="2730195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F5C06-0C46-4CB4-8171-C922C0A0AB00}"/>
              </a:ext>
            </a:extLst>
          </p:cNvPr>
          <p:cNvSpPr txBox="1"/>
          <p:nvPr/>
        </p:nvSpPr>
        <p:spPr>
          <a:xfrm>
            <a:off x="4682697" y="2708461"/>
            <a:ext cx="11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D5B1C1-6149-4EE4-968F-BA47A1D80381}"/>
              </a:ext>
            </a:extLst>
          </p:cNvPr>
          <p:cNvSpPr/>
          <p:nvPr/>
        </p:nvSpPr>
        <p:spPr>
          <a:xfrm>
            <a:off x="560174" y="2619320"/>
            <a:ext cx="1021491" cy="9477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9E7288-70F2-4B67-90D5-5629F0D34531}"/>
              </a:ext>
            </a:extLst>
          </p:cNvPr>
          <p:cNvSpPr txBox="1"/>
          <p:nvPr/>
        </p:nvSpPr>
        <p:spPr>
          <a:xfrm>
            <a:off x="646670" y="2714561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42FBF945-75AA-4637-BCD0-EED19586D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174" y="1938975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EE7685-3B73-437F-8DD9-E275C91EC44C}"/>
              </a:ext>
            </a:extLst>
          </p:cNvPr>
          <p:cNvSpPr/>
          <p:nvPr/>
        </p:nvSpPr>
        <p:spPr>
          <a:xfrm rot="5400000">
            <a:off x="6836403" y="1498245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4ACFD9C-7BE3-4105-BEF5-F5DF5CBBA7BD}"/>
              </a:ext>
            </a:extLst>
          </p:cNvPr>
          <p:cNvGraphicFramePr>
            <a:graphicFrameLocks/>
          </p:cNvGraphicFramePr>
          <p:nvPr/>
        </p:nvGraphicFramePr>
        <p:xfrm>
          <a:off x="1765473" y="4221393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1CCF090-630C-4CCC-86AF-2176877E7C57}"/>
              </a:ext>
            </a:extLst>
          </p:cNvPr>
          <p:cNvSpPr/>
          <p:nvPr/>
        </p:nvSpPr>
        <p:spPr>
          <a:xfrm>
            <a:off x="560174" y="3805881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0FD9D7-4CD6-4DEC-A8BF-9878979AFD74}"/>
              </a:ext>
            </a:extLst>
          </p:cNvPr>
          <p:cNvSpPr/>
          <p:nvPr/>
        </p:nvSpPr>
        <p:spPr>
          <a:xfrm>
            <a:off x="560174" y="5014715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81731-2963-461D-AD61-F40B5548DB11}"/>
              </a:ext>
            </a:extLst>
          </p:cNvPr>
          <p:cNvSpPr txBox="1"/>
          <p:nvPr/>
        </p:nvSpPr>
        <p:spPr>
          <a:xfrm>
            <a:off x="11055180" y="4046059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D78A3-C4D4-4606-A953-B0095C4F69E8}"/>
              </a:ext>
            </a:extLst>
          </p:cNvPr>
          <p:cNvSpPr txBox="1"/>
          <p:nvPr/>
        </p:nvSpPr>
        <p:spPr>
          <a:xfrm>
            <a:off x="11055180" y="5123087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17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00657AD-0D3D-4014-A80D-872141B1C7D8}"/>
              </a:ext>
            </a:extLst>
          </p:cNvPr>
          <p:cNvGraphicFramePr>
            <a:graphicFrameLocks/>
          </p:cNvGraphicFramePr>
          <p:nvPr/>
        </p:nvGraphicFramePr>
        <p:xfrm>
          <a:off x="4394373" y="5354407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EF78C5F-39A5-4328-8109-5CE2A4892C08}"/>
              </a:ext>
            </a:extLst>
          </p:cNvPr>
          <p:cNvSpPr/>
          <p:nvPr/>
        </p:nvSpPr>
        <p:spPr>
          <a:xfrm>
            <a:off x="560174" y="2624345"/>
            <a:ext cx="10297298" cy="9477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F8ACD-B44D-40D3-8F05-C2FE849D1870}"/>
              </a:ext>
            </a:extLst>
          </p:cNvPr>
          <p:cNvSpPr txBox="1"/>
          <p:nvPr/>
        </p:nvSpPr>
        <p:spPr>
          <a:xfrm>
            <a:off x="6000751" y="2730195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1CFC60-5BEB-4BAE-A36D-02AD9D1484CC}"/>
              </a:ext>
            </a:extLst>
          </p:cNvPr>
          <p:cNvSpPr txBox="1"/>
          <p:nvPr/>
        </p:nvSpPr>
        <p:spPr>
          <a:xfrm>
            <a:off x="4682697" y="2708461"/>
            <a:ext cx="11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38463C-3929-43E8-B1EF-07CD795439BA}"/>
              </a:ext>
            </a:extLst>
          </p:cNvPr>
          <p:cNvSpPr/>
          <p:nvPr/>
        </p:nvSpPr>
        <p:spPr>
          <a:xfrm>
            <a:off x="560174" y="2619320"/>
            <a:ext cx="1021491" cy="9477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F0262-27B2-43FB-98F8-6C564E0819A1}"/>
              </a:ext>
            </a:extLst>
          </p:cNvPr>
          <p:cNvSpPr txBox="1"/>
          <p:nvPr/>
        </p:nvSpPr>
        <p:spPr>
          <a:xfrm>
            <a:off x="646670" y="2714561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994653E5-C3F5-4F7F-A75E-F264C2346C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174" y="1938975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39A7FC-7097-4F5C-80A2-E176C0A6CE48}"/>
              </a:ext>
            </a:extLst>
          </p:cNvPr>
          <p:cNvSpPr/>
          <p:nvPr/>
        </p:nvSpPr>
        <p:spPr>
          <a:xfrm rot="5400000">
            <a:off x="8118930" y="1498245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1C89C-ABDE-4645-AD9F-2460BAD23904}"/>
              </a:ext>
            </a:extLst>
          </p:cNvPr>
          <p:cNvSpPr/>
          <p:nvPr/>
        </p:nvSpPr>
        <p:spPr>
          <a:xfrm>
            <a:off x="560174" y="3805881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BB8BF-378C-4A7F-BC17-9CAAEC771140}"/>
              </a:ext>
            </a:extLst>
          </p:cNvPr>
          <p:cNvSpPr/>
          <p:nvPr/>
        </p:nvSpPr>
        <p:spPr>
          <a:xfrm>
            <a:off x="560174" y="5014715"/>
            <a:ext cx="10297298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8B0BF-3289-47EB-942E-8AE6CB4E92A9}"/>
              </a:ext>
            </a:extLst>
          </p:cNvPr>
          <p:cNvSpPr txBox="1"/>
          <p:nvPr/>
        </p:nvSpPr>
        <p:spPr>
          <a:xfrm>
            <a:off x="11055180" y="4046059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5FBD4-8279-4966-AD5C-C70899C2B332}"/>
              </a:ext>
            </a:extLst>
          </p:cNvPr>
          <p:cNvSpPr txBox="1"/>
          <p:nvPr/>
        </p:nvSpPr>
        <p:spPr>
          <a:xfrm>
            <a:off x="11055180" y="5123087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11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4969872-1E4E-4DBC-BD06-9314C060137B}"/>
              </a:ext>
            </a:extLst>
          </p:cNvPr>
          <p:cNvGraphicFramePr>
            <a:graphicFrameLocks/>
          </p:cNvGraphicFramePr>
          <p:nvPr/>
        </p:nvGraphicFramePr>
        <p:xfrm>
          <a:off x="5051598" y="5354407"/>
          <a:ext cx="131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5F0669D-8E29-4D7B-B4EB-4AD8DA06FB1C}"/>
              </a:ext>
            </a:extLst>
          </p:cNvPr>
          <p:cNvGraphicFramePr>
            <a:graphicFrameLocks/>
          </p:cNvGraphicFramePr>
          <p:nvPr/>
        </p:nvGraphicFramePr>
        <p:xfrm>
          <a:off x="1108248" y="4147682"/>
          <a:ext cx="9201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DDF0E6E-5F2F-431A-AAD0-3408A5D6D6E7}"/>
              </a:ext>
            </a:extLst>
          </p:cNvPr>
          <p:cNvSpPr/>
          <p:nvPr/>
        </p:nvSpPr>
        <p:spPr>
          <a:xfrm>
            <a:off x="560174" y="2624345"/>
            <a:ext cx="10297298" cy="9477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A6805-67A0-4289-8B8D-8D54E41CF052}"/>
              </a:ext>
            </a:extLst>
          </p:cNvPr>
          <p:cNvSpPr txBox="1"/>
          <p:nvPr/>
        </p:nvSpPr>
        <p:spPr>
          <a:xfrm>
            <a:off x="6000751" y="2730195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F4153A-AAE8-4023-8FD6-799C851E5D86}"/>
              </a:ext>
            </a:extLst>
          </p:cNvPr>
          <p:cNvSpPr txBox="1"/>
          <p:nvPr/>
        </p:nvSpPr>
        <p:spPr>
          <a:xfrm>
            <a:off x="4682697" y="2708461"/>
            <a:ext cx="11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FC354D-2AD3-41A7-9476-BEE90C599D5B}"/>
              </a:ext>
            </a:extLst>
          </p:cNvPr>
          <p:cNvSpPr/>
          <p:nvPr/>
        </p:nvSpPr>
        <p:spPr>
          <a:xfrm>
            <a:off x="560174" y="2619320"/>
            <a:ext cx="1021491" cy="9477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4E367-6ADE-4941-9FAD-5032F1EF53CD}"/>
              </a:ext>
            </a:extLst>
          </p:cNvPr>
          <p:cNvSpPr txBox="1"/>
          <p:nvPr/>
        </p:nvSpPr>
        <p:spPr>
          <a:xfrm>
            <a:off x="646670" y="2714561"/>
            <a:ext cx="84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0C05853-397D-4405-85BE-5C68990227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174" y="1938975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82A6C5-0879-42DD-92EE-17EE626A6B7E}"/>
              </a:ext>
            </a:extLst>
          </p:cNvPr>
          <p:cNvSpPr/>
          <p:nvPr/>
        </p:nvSpPr>
        <p:spPr>
          <a:xfrm rot="5400000">
            <a:off x="9395796" y="1498245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1A69-CE72-474C-A6F5-BB7EA9E8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8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D429EC-EDFE-4825-B66A-6020D1260356}"/>
              </a:ext>
            </a:extLst>
          </p:cNvPr>
          <p:cNvSpPr txBox="1">
            <a:spLocks/>
          </p:cNvSpPr>
          <p:nvPr/>
        </p:nvSpPr>
        <p:spPr>
          <a:xfrm>
            <a:off x="838200" y="3019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90273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DDF0E6E-5F2F-431A-AAD0-3408A5D6D6E7}"/>
              </a:ext>
            </a:extLst>
          </p:cNvPr>
          <p:cNvSpPr/>
          <p:nvPr/>
        </p:nvSpPr>
        <p:spPr>
          <a:xfrm>
            <a:off x="560174" y="4144435"/>
            <a:ext cx="3838831" cy="612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9C07C6-440A-4829-81EC-C96E899DBE3F}"/>
              </a:ext>
            </a:extLst>
          </p:cNvPr>
          <p:cNvSpPr/>
          <p:nvPr/>
        </p:nvSpPr>
        <p:spPr>
          <a:xfrm>
            <a:off x="4423718" y="4137858"/>
            <a:ext cx="6433751" cy="612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30969-3270-4863-8A36-322E0FCFE02C}"/>
              </a:ext>
            </a:extLst>
          </p:cNvPr>
          <p:cNvSpPr txBox="1"/>
          <p:nvPr/>
        </p:nvSpPr>
        <p:spPr>
          <a:xfrm>
            <a:off x="1717589" y="4144435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D8CAB8-F44A-44E7-9591-1F43ACAF564C}"/>
              </a:ext>
            </a:extLst>
          </p:cNvPr>
          <p:cNvSpPr/>
          <p:nvPr/>
        </p:nvSpPr>
        <p:spPr>
          <a:xfrm>
            <a:off x="4423719" y="4132833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8576C1-10AE-4D84-BE31-DEC977484C38}"/>
              </a:ext>
            </a:extLst>
          </p:cNvPr>
          <p:cNvSpPr txBox="1"/>
          <p:nvPr/>
        </p:nvSpPr>
        <p:spPr>
          <a:xfrm>
            <a:off x="4485501" y="4190760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C0924150-54EE-4441-BCD9-648D8CF8B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837842"/>
              </p:ext>
            </p:extLst>
          </p:nvPr>
        </p:nvGraphicFramePr>
        <p:xfrm>
          <a:off x="560174" y="2671174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1A39EC-6F09-45C5-83CD-2B767DDAFBC3}"/>
              </a:ext>
            </a:extLst>
          </p:cNvPr>
          <p:cNvSpPr/>
          <p:nvPr/>
        </p:nvSpPr>
        <p:spPr>
          <a:xfrm rot="5400000">
            <a:off x="8118932" y="2126090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DBC2F2-5626-4238-8D62-27BE23D22639}"/>
              </a:ext>
            </a:extLst>
          </p:cNvPr>
          <p:cNvSpPr/>
          <p:nvPr/>
        </p:nvSpPr>
        <p:spPr>
          <a:xfrm rot="5400000">
            <a:off x="1704743" y="2128294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1157EC-AEE8-4E65-B9CD-42B75B6A8531}"/>
              </a:ext>
            </a:extLst>
          </p:cNvPr>
          <p:cNvSpPr/>
          <p:nvPr/>
        </p:nvSpPr>
        <p:spPr>
          <a:xfrm>
            <a:off x="560174" y="2504630"/>
            <a:ext cx="3863545" cy="904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2AE85-B839-4559-8A43-2BFB7FD16A26}"/>
              </a:ext>
            </a:extLst>
          </p:cNvPr>
          <p:cNvSpPr/>
          <p:nvPr/>
        </p:nvSpPr>
        <p:spPr>
          <a:xfrm>
            <a:off x="560172" y="4132833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8BE6-330C-4870-A90B-CADCEC7C4E81}"/>
              </a:ext>
            </a:extLst>
          </p:cNvPr>
          <p:cNvSpPr txBox="1"/>
          <p:nvPr/>
        </p:nvSpPr>
        <p:spPr>
          <a:xfrm>
            <a:off x="621954" y="4190760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B845C-5849-4784-A885-8150FE67B0A0}"/>
              </a:ext>
            </a:extLst>
          </p:cNvPr>
          <p:cNvSpPr txBox="1"/>
          <p:nvPr/>
        </p:nvSpPr>
        <p:spPr>
          <a:xfrm>
            <a:off x="2730840" y="4151762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5FEFA-176B-4A28-A3F3-CA4CE0D0E7B3}"/>
              </a:ext>
            </a:extLst>
          </p:cNvPr>
          <p:cNvSpPr/>
          <p:nvPr/>
        </p:nvSpPr>
        <p:spPr>
          <a:xfrm>
            <a:off x="560172" y="3410442"/>
            <a:ext cx="10297296" cy="612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855390-6D96-4083-9F5E-409ADF7BC77B}"/>
              </a:ext>
            </a:extLst>
          </p:cNvPr>
          <p:cNvSpPr/>
          <p:nvPr/>
        </p:nvSpPr>
        <p:spPr>
          <a:xfrm>
            <a:off x="560173" y="3405417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7AA44-B38E-4B23-AF90-6ACE52D9D789}"/>
              </a:ext>
            </a:extLst>
          </p:cNvPr>
          <p:cNvSpPr txBox="1"/>
          <p:nvPr/>
        </p:nvSpPr>
        <p:spPr>
          <a:xfrm>
            <a:off x="621955" y="3463344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B3DA20-B23B-4371-8E66-9CF0A7CEDE09}"/>
              </a:ext>
            </a:extLst>
          </p:cNvPr>
          <p:cNvSpPr txBox="1"/>
          <p:nvPr/>
        </p:nvSpPr>
        <p:spPr>
          <a:xfrm>
            <a:off x="6779741" y="4149414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7F1CA8-F7C0-47FF-A694-759EF58AD1EA}"/>
              </a:ext>
            </a:extLst>
          </p:cNvPr>
          <p:cNvSpPr txBox="1"/>
          <p:nvPr/>
        </p:nvSpPr>
        <p:spPr>
          <a:xfrm>
            <a:off x="7792992" y="4156741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76EF5-7B32-46B0-AEE5-501700429DB1}"/>
              </a:ext>
            </a:extLst>
          </p:cNvPr>
          <p:cNvSpPr txBox="1"/>
          <p:nvPr/>
        </p:nvSpPr>
        <p:spPr>
          <a:xfrm>
            <a:off x="4646142" y="3421673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18250A-B994-4BC0-B45F-F99FE8522F59}"/>
              </a:ext>
            </a:extLst>
          </p:cNvPr>
          <p:cNvSpPr txBox="1"/>
          <p:nvPr/>
        </p:nvSpPr>
        <p:spPr>
          <a:xfrm>
            <a:off x="5659393" y="3429000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17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BE47B12-479D-4510-BD9C-1114FA6CA03F}"/>
              </a:ext>
            </a:extLst>
          </p:cNvPr>
          <p:cNvSpPr txBox="1">
            <a:spLocks/>
          </p:cNvSpPr>
          <p:nvPr/>
        </p:nvSpPr>
        <p:spPr>
          <a:xfrm>
            <a:off x="619896" y="5280385"/>
            <a:ext cx="10515600" cy="185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 weight of (k-1 partitions) useful for min weight of (k partitions)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FACC0-9BDD-4694-8136-3EA7D5B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Insights</a:t>
            </a:r>
          </a:p>
        </p:txBody>
      </p:sp>
    </p:spTree>
    <p:extLst>
      <p:ext uri="{BB962C8B-B14F-4D97-AF65-F5344CB8AC3E}">
        <p14:creationId xmlns:p14="http://schemas.microsoft.com/office/powerpoint/2010/main" val="419621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17B-5CE6-45D6-A8C0-00AEA3D3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DF0E6E-5F2F-431A-AAD0-3408A5D6D6E7}"/>
              </a:ext>
            </a:extLst>
          </p:cNvPr>
          <p:cNvSpPr/>
          <p:nvPr/>
        </p:nvSpPr>
        <p:spPr>
          <a:xfrm>
            <a:off x="2685237" y="2361519"/>
            <a:ext cx="5173361" cy="612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30969-3270-4863-8A36-322E0FCFE02C}"/>
              </a:ext>
            </a:extLst>
          </p:cNvPr>
          <p:cNvSpPr txBox="1"/>
          <p:nvPr/>
        </p:nvSpPr>
        <p:spPr>
          <a:xfrm>
            <a:off x="4489323" y="2361519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C0924150-54EE-4441-BCD9-648D8CF8B0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85237" y="1834184"/>
          <a:ext cx="51486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DBC2F2-5626-4238-8D62-27BE23D22639}"/>
              </a:ext>
            </a:extLst>
          </p:cNvPr>
          <p:cNvSpPr/>
          <p:nvPr/>
        </p:nvSpPr>
        <p:spPr>
          <a:xfrm rot="5400000">
            <a:off x="6426575" y="1533109"/>
            <a:ext cx="260880" cy="23786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2AE85-B839-4559-8A43-2BFB7FD16A26}"/>
              </a:ext>
            </a:extLst>
          </p:cNvPr>
          <p:cNvSpPr/>
          <p:nvPr/>
        </p:nvSpPr>
        <p:spPr>
          <a:xfrm>
            <a:off x="2685235" y="2349917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8BE6-330C-4870-A90B-CADCEC7C4E81}"/>
              </a:ext>
            </a:extLst>
          </p:cNvPr>
          <p:cNvSpPr txBox="1"/>
          <p:nvPr/>
        </p:nvSpPr>
        <p:spPr>
          <a:xfrm>
            <a:off x="2747017" y="2407844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B845C-5849-4784-A885-8150FE67B0A0}"/>
              </a:ext>
            </a:extLst>
          </p:cNvPr>
          <p:cNvSpPr txBox="1"/>
          <p:nvPr/>
        </p:nvSpPr>
        <p:spPr>
          <a:xfrm>
            <a:off x="5502574" y="2368846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BE47B12-479D-4510-BD9C-1114FA6CA03F}"/>
              </a:ext>
            </a:extLst>
          </p:cNvPr>
          <p:cNvSpPr txBox="1">
            <a:spLocks/>
          </p:cNvSpPr>
          <p:nvPr/>
        </p:nvSpPr>
        <p:spPr>
          <a:xfrm>
            <a:off x="619896" y="5231608"/>
            <a:ext cx="6761207" cy="1371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(increasing partition lengths from left) </a:t>
            </a:r>
          </a:p>
          <a:p>
            <a:pPr marL="0" indent="0">
              <a:buNone/>
            </a:pPr>
            <a:r>
              <a:rPr lang="en-US" dirty="0"/>
              <a:t>and (left component &lt; right component)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83B4D7-BDE0-42FD-A67D-AC1C4D743BA1}"/>
              </a:ext>
            </a:extLst>
          </p:cNvPr>
          <p:cNvSpPr/>
          <p:nvPr/>
        </p:nvSpPr>
        <p:spPr>
          <a:xfrm>
            <a:off x="2685235" y="4015440"/>
            <a:ext cx="6474942" cy="612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868FD-15B7-4D75-BCD3-0E12BF7C3D65}"/>
              </a:ext>
            </a:extLst>
          </p:cNvPr>
          <p:cNvSpPr txBox="1"/>
          <p:nvPr/>
        </p:nvSpPr>
        <p:spPr>
          <a:xfrm>
            <a:off x="4489321" y="4015440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B7A334F-0EEF-4426-8B48-6234BB75BADF}"/>
              </a:ext>
            </a:extLst>
          </p:cNvPr>
          <p:cNvGraphicFramePr>
            <a:graphicFrameLocks/>
          </p:cNvGraphicFramePr>
          <p:nvPr/>
        </p:nvGraphicFramePr>
        <p:xfrm>
          <a:off x="2685235" y="3488105"/>
          <a:ext cx="6435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5E183C9-83F6-4470-83B9-0529554FCD8F}"/>
              </a:ext>
            </a:extLst>
          </p:cNvPr>
          <p:cNvSpPr/>
          <p:nvPr/>
        </p:nvSpPr>
        <p:spPr>
          <a:xfrm>
            <a:off x="2685233" y="4003838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781E20-312B-49E9-9195-AA8334C6694A}"/>
              </a:ext>
            </a:extLst>
          </p:cNvPr>
          <p:cNvSpPr txBox="1"/>
          <p:nvPr/>
        </p:nvSpPr>
        <p:spPr>
          <a:xfrm>
            <a:off x="2747015" y="4061765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5B93B4-4D87-4760-9837-5D7B9AA7B0FB}"/>
              </a:ext>
            </a:extLst>
          </p:cNvPr>
          <p:cNvSpPr txBox="1"/>
          <p:nvPr/>
        </p:nvSpPr>
        <p:spPr>
          <a:xfrm>
            <a:off x="5502572" y="4022767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A9D50C5E-85F8-40CB-8985-44269DDB8EB0}"/>
              </a:ext>
            </a:extLst>
          </p:cNvPr>
          <p:cNvSpPr/>
          <p:nvPr/>
        </p:nvSpPr>
        <p:spPr>
          <a:xfrm rot="5400000">
            <a:off x="7703444" y="3193438"/>
            <a:ext cx="260880" cy="23786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78937FE-5001-47F2-95EC-979D4675F8F1}"/>
              </a:ext>
            </a:extLst>
          </p:cNvPr>
          <p:cNvSpPr txBox="1">
            <a:spLocks/>
          </p:cNvSpPr>
          <p:nvPr/>
        </p:nvSpPr>
        <p:spPr>
          <a:xfrm>
            <a:off x="8699157" y="5338121"/>
            <a:ext cx="2413687" cy="126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boundary will not move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6D0AD8-512F-495F-8D24-04F4CF4471B9}"/>
              </a:ext>
            </a:extLst>
          </p:cNvPr>
          <p:cNvCxnSpPr/>
          <p:nvPr/>
        </p:nvCxnSpPr>
        <p:spPr>
          <a:xfrm>
            <a:off x="6960973" y="5759134"/>
            <a:ext cx="146304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6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3FCF-7D73-4391-A64A-9FAB70C5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636-5BF3-4B5F-89B2-49ED86C4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177"/>
            <a:ext cx="5183221" cy="2869943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US" dirty="0"/>
              <a:t>Nelson Jaimes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A6FE79-23B8-4762-B2D0-DCA481EDD8C0}"/>
              </a:ext>
            </a:extLst>
          </p:cNvPr>
          <p:cNvSpPr txBox="1">
            <a:spLocks/>
          </p:cNvSpPr>
          <p:nvPr/>
        </p:nvSpPr>
        <p:spPr>
          <a:xfrm>
            <a:off x="6096000" y="1913177"/>
            <a:ext cx="5183221" cy="271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Rana </a:t>
            </a:r>
            <a:r>
              <a:rPr lang="en-US" dirty="0" err="1"/>
              <a:t>Alsaadi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986A4-8989-439A-B798-88D4352D0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/>
          <a:stretch/>
        </p:blipFill>
        <p:spPr>
          <a:xfrm>
            <a:off x="7290004" y="1752134"/>
            <a:ext cx="2734057" cy="2358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1CA25-28C4-4467-AD91-0BC9F7B6B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81" y="1752134"/>
            <a:ext cx="2734057" cy="2358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EF836B-BE0E-4985-9868-883F0C4E294F}"/>
              </a:ext>
            </a:extLst>
          </p:cNvPr>
          <p:cNvSpPr txBox="1">
            <a:spLocks/>
          </p:cNvSpPr>
          <p:nvPr/>
        </p:nvSpPr>
        <p:spPr>
          <a:xfrm>
            <a:off x="7221732" y="4654446"/>
            <a:ext cx="3528646" cy="1863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Specializing in Computer Security</a:t>
            </a:r>
          </a:p>
          <a:p>
            <a:r>
              <a:rPr lang="en-US" sz="2000" dirty="0"/>
              <a:t>Business Informatics background</a:t>
            </a:r>
          </a:p>
          <a:p>
            <a:r>
              <a:rPr lang="en-US" sz="2000" dirty="0"/>
              <a:t>Likes cats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302BDF-D3D5-4E3F-9758-17339374188A}"/>
              </a:ext>
            </a:extLst>
          </p:cNvPr>
          <p:cNvSpPr txBox="1">
            <a:spLocks/>
          </p:cNvSpPr>
          <p:nvPr/>
        </p:nvSpPr>
        <p:spPr>
          <a:xfrm>
            <a:off x="1945396" y="4783120"/>
            <a:ext cx="3424443" cy="1520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Specializing in Computer Science</a:t>
            </a:r>
          </a:p>
          <a:p>
            <a:r>
              <a:rPr lang="en-US" sz="2000" dirty="0"/>
              <a:t>Neuroscience background</a:t>
            </a:r>
          </a:p>
          <a:p>
            <a:r>
              <a:rPr lang="en-US" sz="2000" dirty="0"/>
              <a:t>Likes 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17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DDF0E6E-5F2F-431A-AAD0-3408A5D6D6E7}"/>
              </a:ext>
            </a:extLst>
          </p:cNvPr>
          <p:cNvSpPr/>
          <p:nvPr/>
        </p:nvSpPr>
        <p:spPr>
          <a:xfrm>
            <a:off x="676552" y="3719675"/>
            <a:ext cx="3838831" cy="612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30969-3270-4863-8A36-322E0FCFE02C}"/>
              </a:ext>
            </a:extLst>
          </p:cNvPr>
          <p:cNvSpPr txBox="1"/>
          <p:nvPr/>
        </p:nvSpPr>
        <p:spPr>
          <a:xfrm>
            <a:off x="1833966" y="3719675"/>
            <a:ext cx="134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S[i-1,j] 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C0924150-54EE-4441-BCD9-648D8CF8B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129416"/>
              </p:ext>
            </p:extLst>
          </p:nvPr>
        </p:nvGraphicFramePr>
        <p:xfrm>
          <a:off x="676552" y="2246414"/>
          <a:ext cx="10297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17549353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93189245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2733769310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92023367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7245202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601612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13913800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34162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9398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DBC2F2-5626-4238-8D62-27BE23D22639}"/>
              </a:ext>
            </a:extLst>
          </p:cNvPr>
          <p:cNvSpPr/>
          <p:nvPr/>
        </p:nvSpPr>
        <p:spPr>
          <a:xfrm rot="5400000">
            <a:off x="1821121" y="1703534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1157EC-AEE8-4E65-B9CD-42B75B6A8531}"/>
              </a:ext>
            </a:extLst>
          </p:cNvPr>
          <p:cNvSpPr/>
          <p:nvPr/>
        </p:nvSpPr>
        <p:spPr>
          <a:xfrm>
            <a:off x="676552" y="2079870"/>
            <a:ext cx="3863545" cy="904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2AE85-B839-4559-8A43-2BFB7FD16A26}"/>
              </a:ext>
            </a:extLst>
          </p:cNvPr>
          <p:cNvSpPr/>
          <p:nvPr/>
        </p:nvSpPr>
        <p:spPr>
          <a:xfrm>
            <a:off x="676550" y="3708073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8BE6-330C-4870-A90B-CADCEC7C4E81}"/>
              </a:ext>
            </a:extLst>
          </p:cNvPr>
          <p:cNvSpPr txBox="1"/>
          <p:nvPr/>
        </p:nvSpPr>
        <p:spPr>
          <a:xfrm>
            <a:off x="738332" y="3766000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855390-6D96-4083-9F5E-409ADF7BC77B}"/>
              </a:ext>
            </a:extLst>
          </p:cNvPr>
          <p:cNvSpPr/>
          <p:nvPr/>
        </p:nvSpPr>
        <p:spPr>
          <a:xfrm>
            <a:off x="676551" y="2980657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7AA44-B38E-4B23-AF90-6ACE52D9D789}"/>
              </a:ext>
            </a:extLst>
          </p:cNvPr>
          <p:cNvSpPr txBox="1"/>
          <p:nvPr/>
        </p:nvSpPr>
        <p:spPr>
          <a:xfrm>
            <a:off x="738333" y="3038584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BE47B12-479D-4510-BD9C-1114FA6CA03F}"/>
              </a:ext>
            </a:extLst>
          </p:cNvPr>
          <p:cNvSpPr txBox="1">
            <a:spLocks/>
          </p:cNvSpPr>
          <p:nvPr/>
        </p:nvSpPr>
        <p:spPr>
          <a:xfrm>
            <a:off x="736274" y="5406871"/>
            <a:ext cx="10515600" cy="130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delay tolerant solution, add the next b items to the calculated weight of any portion of the array.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FACC0-9BDD-4694-8136-3EA7D5B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315759-9460-4C49-B3CA-05D4D02C8209}"/>
              </a:ext>
            </a:extLst>
          </p:cNvPr>
          <p:cNvSpPr txBox="1"/>
          <p:nvPr/>
        </p:nvSpPr>
        <p:spPr>
          <a:xfrm>
            <a:off x="5496934" y="4232240"/>
            <a:ext cx="540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Sum(j+1 : j + &lt;delay tolerance&gt;)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E1DC4-588A-4489-BE65-C8646145DD48}"/>
              </a:ext>
            </a:extLst>
          </p:cNvPr>
          <p:cNvSpPr txBox="1"/>
          <p:nvPr/>
        </p:nvSpPr>
        <p:spPr>
          <a:xfrm>
            <a:off x="5496934" y="320295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S[i-1,j] with no delay tolerance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5ACB9-0D13-4297-B6DF-96BC33A979A2}"/>
              </a:ext>
            </a:extLst>
          </p:cNvPr>
          <p:cNvSpPr txBox="1"/>
          <p:nvPr/>
        </p:nvSpPr>
        <p:spPr>
          <a:xfrm>
            <a:off x="5640085" y="3670264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6AA7B4-270B-4251-AE86-3E2F5D86EB4A}"/>
              </a:ext>
            </a:extLst>
          </p:cNvPr>
          <p:cNvSpPr txBox="1"/>
          <p:nvPr/>
        </p:nvSpPr>
        <p:spPr>
          <a:xfrm>
            <a:off x="4577163" y="2617254"/>
            <a:ext cx="52864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32675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4C7D-AB58-446E-A5AA-1F4F662E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pic>
        <p:nvPicPr>
          <p:cNvPr id="6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CB980A46-EA82-4CD6-9604-939F0189A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86" y="1863977"/>
            <a:ext cx="5291847" cy="3785525"/>
          </a:xfr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D032062C-2DF6-4D11-8266-759D09B9B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2"/>
          <a:stretch/>
        </p:blipFill>
        <p:spPr>
          <a:xfrm>
            <a:off x="1061939" y="1863978"/>
            <a:ext cx="4395281" cy="37855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B24ED6-0299-453D-B9AE-8E860B221425}"/>
              </a:ext>
            </a:extLst>
          </p:cNvPr>
          <p:cNvSpPr txBox="1">
            <a:spLocks/>
          </p:cNvSpPr>
          <p:nvPr/>
        </p:nvSpPr>
        <p:spPr>
          <a:xfrm>
            <a:off x="619896" y="5822791"/>
            <a:ext cx="10319653" cy="780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60 n k = O( n k )</a:t>
            </a:r>
          </a:p>
        </p:txBody>
      </p:sp>
    </p:spTree>
    <p:extLst>
      <p:ext uri="{BB962C8B-B14F-4D97-AF65-F5344CB8AC3E}">
        <p14:creationId xmlns:p14="http://schemas.microsoft.com/office/powerpoint/2010/main" val="332249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549-7EF1-4C41-B8E8-FE29A4AA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274-699F-4D98-9A94-AB65473A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Wikipedia “bin packing problem”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Aydın</a:t>
            </a:r>
            <a:r>
              <a:rPr lang="en-US" dirty="0"/>
              <a:t>, N., Muter, İ. and </a:t>
            </a:r>
            <a:r>
              <a:rPr lang="en-US" dirty="0" err="1"/>
              <a:t>Birbil</a:t>
            </a:r>
            <a:r>
              <a:rPr lang="en-US" dirty="0"/>
              <a:t>, Ş.İ., 2020. Multi-objective temporal bin packing problem: An application in cloud computing. Computers &amp; Operations Research, 121, p.104959.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Coffman, Jr, E.G., </a:t>
            </a:r>
            <a:r>
              <a:rPr lang="en-US" dirty="0" err="1"/>
              <a:t>Garey</a:t>
            </a:r>
            <a:r>
              <a:rPr lang="en-US" dirty="0"/>
              <a:t>, M.R. and Johnson, D.S., 1978. An application of bin-packing to multiprocessor scheduling. SIAM Journal on Computing, 7(1), pp.1-17.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Leinberger</a:t>
            </a:r>
            <a:r>
              <a:rPr lang="en-US" dirty="0"/>
              <a:t>, W., </a:t>
            </a:r>
            <a:r>
              <a:rPr lang="en-US" dirty="0" err="1"/>
              <a:t>Karypis</a:t>
            </a:r>
            <a:r>
              <a:rPr lang="en-US" dirty="0"/>
              <a:t>, G. and Kumar, V., 1999, September. Multi-capacity bin packing algorithms with applications to job scheduling under multiple constraints. In Proceedings of the 1999 International Conference on Parallel Processing (pp. 404-412). IEEE.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Aydın</a:t>
            </a:r>
            <a:r>
              <a:rPr lang="en-US" dirty="0"/>
              <a:t>, N., Muter, İ. and </a:t>
            </a:r>
            <a:r>
              <a:rPr lang="en-US" dirty="0" err="1"/>
              <a:t>Birbil</a:t>
            </a:r>
            <a:r>
              <a:rPr lang="en-US" dirty="0"/>
              <a:t>, Ş.İ., 2020. Multi-objective temporal bin packing problem: An application in cloud computing. Computers &amp; Operations Research, 121, p.104959.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http://notexponential.com/382/minimizing-weight-of-a-linear-partition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0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85C8-9D0D-465B-B302-7211B7A3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D191-57B7-4D59-838D-592C9D38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17B-5CE6-45D6-A8C0-00AEA3D3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D8854-7CB2-4BAE-A84B-3A2CD527065B}"/>
              </a:ext>
            </a:extLst>
          </p:cNvPr>
          <p:cNvSpPr txBox="1"/>
          <p:nvPr/>
        </p:nvSpPr>
        <p:spPr>
          <a:xfrm>
            <a:off x="673330" y="1774711"/>
            <a:ext cx="10983883" cy="436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Let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[1: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 be a real array, and let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 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 an integer, 1 ≤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 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≤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100"/>
              </a:spcAft>
            </a:pPr>
            <a:endParaRPr lang="en-US" sz="7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2400" b="1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 k-partition </a:t>
            </a:r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of </a:t>
            </a:r>
            <a:r>
              <a:rPr lang="en-US" sz="2400" b="1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spcAft>
                <a:spcPts val="1100"/>
              </a:spcAft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sequence of subarrays of the form </a:t>
            </a:r>
          </a:p>
          <a:p>
            <a:pPr lvl="1">
              <a:spcAft>
                <a:spcPts val="1100"/>
              </a:spcAft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[1:x1],[x1+1:x2],[x2+1:x3],…,[x(k-1)+1:n], for some x1&lt; x2 &lt;… &lt; x(k−1).  </a:t>
            </a:r>
          </a:p>
          <a:p>
            <a:pPr lvl="1">
              <a:spcAft>
                <a:spcPts val="1100"/>
              </a:spcAft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From this, we calculate the sums of each of k subarrays.  </a:t>
            </a:r>
          </a:p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2400" b="1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of this linear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-partition is the maximum of those sums</a:t>
            </a:r>
          </a:p>
          <a:p>
            <a:pPr rtl="0">
              <a:spcBef>
                <a:spcPts val="0"/>
              </a:spcBef>
              <a:spcAft>
                <a:spcPts val="1100"/>
              </a:spcAft>
            </a:pP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Goal: minimize the weight of the linear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-partition of the given array in O(</a:t>
            </a:r>
            <a:r>
              <a:rPr lang="en-US" sz="24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nk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).</a:t>
            </a:r>
            <a:endParaRPr lang="en-US" sz="2400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721F-67F0-41B6-B828-D1EE47F704EB}"/>
              </a:ext>
            </a:extLst>
          </p:cNvPr>
          <p:cNvSpPr txBox="1"/>
          <p:nvPr/>
        </p:nvSpPr>
        <p:spPr>
          <a:xfrm>
            <a:off x="2129790" y="6445767"/>
            <a:ext cx="793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http://notexponential.com/382/minimizing-weight-of-a-linear-partition</a:t>
            </a:r>
          </a:p>
        </p:txBody>
      </p:sp>
    </p:spTree>
    <p:extLst>
      <p:ext uri="{BB962C8B-B14F-4D97-AF65-F5344CB8AC3E}">
        <p14:creationId xmlns:p14="http://schemas.microsoft.com/office/powerpoint/2010/main" val="24773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17B-5CE6-45D6-A8C0-00AEA3D3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E49C36-AFB0-4A1B-8E63-B9A40CCC33FC}"/>
              </a:ext>
            </a:extLst>
          </p:cNvPr>
          <p:cNvSpPr txBox="1">
            <a:spLocks/>
          </p:cNvSpPr>
          <p:nvPr/>
        </p:nvSpPr>
        <p:spPr>
          <a:xfrm>
            <a:off x="838200" y="3740726"/>
            <a:ext cx="10515600" cy="243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 contiguous subdivisions</a:t>
            </a:r>
          </a:p>
          <a:p>
            <a:r>
              <a:rPr lang="en-US" dirty="0"/>
              <a:t>n numbers of various sizes</a:t>
            </a:r>
          </a:p>
          <a:p>
            <a:r>
              <a:rPr lang="en-US" dirty="0"/>
              <a:t>Find minimum subdivision weight that can fit all objects in sequence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7B12F5-3430-48A1-AEB4-3A3BEE469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55655"/>
              </p:ext>
            </p:extLst>
          </p:nvPr>
        </p:nvGraphicFramePr>
        <p:xfrm>
          <a:off x="838200" y="2094827"/>
          <a:ext cx="51486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62">
                  <a:extLst>
                    <a:ext uri="{9D8B030D-6E8A-4147-A177-3AD203B41FA5}">
                      <a16:colId xmlns:a16="http://schemas.microsoft.com/office/drawing/2014/main" val="225216286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898400298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4067894779"/>
                    </a:ext>
                  </a:extLst>
                </a:gridCol>
                <a:gridCol w="1287162">
                  <a:extLst>
                    <a:ext uri="{9D8B030D-6E8A-4147-A177-3AD203B41FA5}">
                      <a16:colId xmlns:a16="http://schemas.microsoft.com/office/drawing/2014/main" val="18212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6216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6DC4A0-6964-4E03-A886-01AFDD6B9E44}"/>
              </a:ext>
            </a:extLst>
          </p:cNvPr>
          <p:cNvSpPr/>
          <p:nvPr/>
        </p:nvSpPr>
        <p:spPr>
          <a:xfrm>
            <a:off x="838200" y="2676104"/>
            <a:ext cx="5148648" cy="612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2A809-26C5-49B9-B204-48664B66503E}"/>
              </a:ext>
            </a:extLst>
          </p:cNvPr>
          <p:cNvSpPr/>
          <p:nvPr/>
        </p:nvSpPr>
        <p:spPr>
          <a:xfrm>
            <a:off x="838201" y="2671079"/>
            <a:ext cx="568412" cy="6125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BD51B-5537-45B5-A919-5E2E8DD022DB}"/>
              </a:ext>
            </a:extLst>
          </p:cNvPr>
          <p:cNvSpPr txBox="1"/>
          <p:nvPr/>
        </p:nvSpPr>
        <p:spPr>
          <a:xfrm>
            <a:off x="899983" y="2729006"/>
            <a:ext cx="46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61639-A27B-4EC0-BFE6-E2AF59EE4C40}"/>
              </a:ext>
            </a:extLst>
          </p:cNvPr>
          <p:cNvSpPr txBox="1"/>
          <p:nvPr/>
        </p:nvSpPr>
        <p:spPr>
          <a:xfrm>
            <a:off x="2571669" y="2687335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7436D-0200-4AE3-A0A9-3337E7C0A878}"/>
              </a:ext>
            </a:extLst>
          </p:cNvPr>
          <p:cNvSpPr txBox="1"/>
          <p:nvPr/>
        </p:nvSpPr>
        <p:spPr>
          <a:xfrm>
            <a:off x="3584920" y="2694662"/>
            <a:ext cx="11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6E9EAD9-AF55-4A7B-AB77-002F0B4CE5C3}"/>
              </a:ext>
            </a:extLst>
          </p:cNvPr>
          <p:cNvSpPr/>
          <p:nvPr/>
        </p:nvSpPr>
        <p:spPr>
          <a:xfrm rot="5400000">
            <a:off x="1951259" y="1703534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0A998C0-E68E-490E-9660-CF6DEAE17128}"/>
              </a:ext>
            </a:extLst>
          </p:cNvPr>
          <p:cNvSpPr/>
          <p:nvPr/>
        </p:nvSpPr>
        <p:spPr>
          <a:xfrm rot="5400000">
            <a:off x="4536933" y="1703534"/>
            <a:ext cx="336671" cy="31097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1AB-CCA0-47AF-9A06-EC7CFCA9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problem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1C3D-B8E8-4096-A6BD-A2C6BD5C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4351338"/>
          </a:xfrm>
        </p:spPr>
        <p:txBody>
          <a:bodyPr>
            <a:normAutofit/>
          </a:bodyPr>
          <a:lstStyle/>
          <a:p>
            <a:r>
              <a:rPr lang="en-US" dirty="0"/>
              <a:t>Finds minimum container size </a:t>
            </a:r>
          </a:p>
          <a:p>
            <a:r>
              <a:rPr lang="en-US" dirty="0"/>
              <a:t>Has similarities to the bin packing problem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Loading trucks with weight capacity constraints 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Video-on-demand 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Multiprocessor scheduling 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Job scheduling </a:t>
            </a:r>
            <a:r>
              <a:rPr lang="en-US" baseline="30000" dirty="0"/>
              <a:t>4</a:t>
            </a:r>
          </a:p>
          <a:p>
            <a:pPr lvl="1"/>
            <a:r>
              <a:rPr lang="en-US" dirty="0"/>
              <a:t>Cloud computing </a:t>
            </a:r>
            <a:r>
              <a:rPr lang="en-US" baseline="30000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1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1A69-CE72-474C-A6F5-BB7EA9E8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4397-6AD7-496F-83FB-9542A18F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Dynamic Programming</a:t>
            </a:r>
          </a:p>
          <a:p>
            <a:r>
              <a:rPr lang="en-US" dirty="0"/>
              <a:t>Populate array with the minimum weights for each number of partitions and array lengths.</a:t>
            </a:r>
          </a:p>
          <a:p>
            <a:r>
              <a:rPr lang="en-US" dirty="0"/>
              <a:t>Reuse those minimum weights of k-1 partitions to calculate partition k’s weights</a:t>
            </a:r>
          </a:p>
          <a:p>
            <a:r>
              <a:rPr lang="en-US" dirty="0"/>
              <a:t>The last item calculated is the result of interest.</a:t>
            </a:r>
          </a:p>
        </p:txBody>
      </p:sp>
    </p:spTree>
    <p:extLst>
      <p:ext uri="{BB962C8B-B14F-4D97-AF65-F5344CB8AC3E}">
        <p14:creationId xmlns:p14="http://schemas.microsoft.com/office/powerpoint/2010/main" val="248679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6783-2850-4E83-B57A-F93021EA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5E44-0355-4BD3-93FE-E7C0E2DE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Recursive</a:t>
            </a:r>
          </a:p>
          <a:p>
            <a:r>
              <a:rPr lang="en-US" dirty="0"/>
              <a:t>Let S[</a:t>
            </a:r>
            <a:r>
              <a:rPr lang="en-US" dirty="0" err="1"/>
              <a:t>i,j</a:t>
            </a:r>
            <a:r>
              <a:rPr lang="en-US" dirty="0"/>
              <a:t>] represent the minimum weight of the linear </a:t>
            </a:r>
            <a:r>
              <a:rPr lang="en-US" dirty="0" err="1"/>
              <a:t>i</a:t>
            </a:r>
            <a:r>
              <a:rPr lang="en-US" dirty="0"/>
              <a:t>-partition of array[1:j] </a:t>
            </a:r>
          </a:p>
          <a:p>
            <a:r>
              <a:rPr lang="en-US" dirty="0"/>
              <a:t>S[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min_for_all</a:t>
            </a:r>
            <a:r>
              <a:rPr lang="en-US" dirty="0"/>
              <a:t> x_from_1_to_ j ( max( S[i-1,x] , sum(array[x+1:j])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Optimality</a:t>
            </a:r>
          </a:p>
          <a:p>
            <a:pPr marL="0" indent="0">
              <a:buNone/>
            </a:pPr>
            <a:r>
              <a:rPr lang="en-US" dirty="0"/>
              <a:t>All relevant terms are evaluated and we continually select the minimum, so optimality holds.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B03BD-3B06-4A6B-834E-7A1A7B26EC00}"/>
              </a:ext>
            </a:extLst>
          </p:cNvPr>
          <p:cNvSpPr txBox="1"/>
          <p:nvPr/>
        </p:nvSpPr>
        <p:spPr>
          <a:xfrm>
            <a:off x="2129790" y="6445767"/>
            <a:ext cx="793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http://notexponential.com/382/minimizing-weight-of-a-linear-partition</a:t>
            </a:r>
          </a:p>
        </p:txBody>
      </p:sp>
    </p:spTree>
    <p:extLst>
      <p:ext uri="{BB962C8B-B14F-4D97-AF65-F5344CB8AC3E}">
        <p14:creationId xmlns:p14="http://schemas.microsoft.com/office/powerpoint/2010/main" val="34018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6783-2850-4E83-B57A-F93021EA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5E44-0355-4BD3-93FE-E7C0E2DE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</a:t>
            </a:r>
          </a:p>
          <a:p>
            <a:r>
              <a:rPr lang="en-US" dirty="0"/>
              <a:t>S[1,j] = sum(array[1:j])</a:t>
            </a:r>
          </a:p>
          <a:p>
            <a:pPr marL="0" indent="0">
              <a:buNone/>
            </a:pPr>
            <a:r>
              <a:rPr lang="en-US" dirty="0"/>
              <a:t>Next Case</a:t>
            </a:r>
          </a:p>
          <a:p>
            <a:r>
              <a:rPr lang="en-US" dirty="0"/>
              <a:t>Let S[</a:t>
            </a:r>
            <a:r>
              <a:rPr lang="en-US" dirty="0" err="1"/>
              <a:t>i,j</a:t>
            </a:r>
            <a:r>
              <a:rPr lang="en-US" dirty="0"/>
              <a:t>] represent the minimum weight of the linear </a:t>
            </a:r>
            <a:r>
              <a:rPr lang="en-US" dirty="0" err="1"/>
              <a:t>i</a:t>
            </a:r>
            <a:r>
              <a:rPr lang="en-US" dirty="0"/>
              <a:t>-partition of array[1:j] </a:t>
            </a:r>
          </a:p>
          <a:p>
            <a:r>
              <a:rPr lang="en-US" dirty="0"/>
              <a:t>Increase </a:t>
            </a:r>
            <a:r>
              <a:rPr lang="en-US" dirty="0" err="1"/>
              <a:t>i</a:t>
            </a:r>
            <a:r>
              <a:rPr lang="en-US" dirty="0"/>
              <a:t> from 2 to k</a:t>
            </a:r>
          </a:p>
          <a:p>
            <a:r>
              <a:rPr lang="en-US" dirty="0"/>
              <a:t>S[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min_for_all</a:t>
            </a:r>
            <a:r>
              <a:rPr lang="en-US" dirty="0"/>
              <a:t> x_from_1_to_ j ( max( S[i-1,x] , sum(array[x+1:j]) )</a:t>
            </a:r>
          </a:p>
          <a:p>
            <a:r>
              <a:rPr lang="en-US" dirty="0"/>
              <a:t>S[</a:t>
            </a:r>
            <a:r>
              <a:rPr lang="en-US" dirty="0" err="1"/>
              <a:t>k,n</a:t>
            </a:r>
            <a:r>
              <a:rPr lang="en-US" dirty="0"/>
              <a:t>] is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B03BD-3B06-4A6B-834E-7A1A7B26EC00}"/>
              </a:ext>
            </a:extLst>
          </p:cNvPr>
          <p:cNvSpPr txBox="1"/>
          <p:nvPr/>
        </p:nvSpPr>
        <p:spPr>
          <a:xfrm>
            <a:off x="2129790" y="6445767"/>
            <a:ext cx="793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http://notexponential.com/382/minimizing-weight-of-a-linear-partition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DB9F7-71A5-4E24-949F-FF3BAA2236C1}"/>
              </a:ext>
            </a:extLst>
          </p:cNvPr>
          <p:cNvSpPr/>
          <p:nvPr/>
        </p:nvSpPr>
        <p:spPr>
          <a:xfrm>
            <a:off x="6369161" y="4738254"/>
            <a:ext cx="1775702" cy="846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2F99-AD36-4096-AE39-3DEF906F818A}"/>
              </a:ext>
            </a:extLst>
          </p:cNvPr>
          <p:cNvSpPr txBox="1"/>
          <p:nvPr/>
        </p:nvSpPr>
        <p:spPr>
          <a:xfrm>
            <a:off x="6192983" y="4411252"/>
            <a:ext cx="21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in S[</a:t>
            </a:r>
            <a:r>
              <a:rPr lang="en-US" dirty="0" err="1"/>
              <a:t>n,k</a:t>
            </a:r>
            <a:r>
              <a:rPr lang="en-US" dirty="0"/>
              <a:t>] array</a:t>
            </a:r>
          </a:p>
        </p:txBody>
      </p:sp>
    </p:spTree>
    <p:extLst>
      <p:ext uri="{BB962C8B-B14F-4D97-AF65-F5344CB8AC3E}">
        <p14:creationId xmlns:p14="http://schemas.microsoft.com/office/powerpoint/2010/main" val="239791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1A69-CE72-474C-A6F5-BB7EA9E8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8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D429EC-EDFE-4825-B66A-6020D1260356}"/>
              </a:ext>
            </a:extLst>
          </p:cNvPr>
          <p:cNvSpPr txBox="1">
            <a:spLocks/>
          </p:cNvSpPr>
          <p:nvPr/>
        </p:nvSpPr>
        <p:spPr>
          <a:xfrm>
            <a:off x="838200" y="3019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Finding the boundary</a:t>
            </a:r>
          </a:p>
        </p:txBody>
      </p:sp>
    </p:spTree>
    <p:extLst>
      <p:ext uri="{BB962C8B-B14F-4D97-AF65-F5344CB8AC3E}">
        <p14:creationId xmlns:p14="http://schemas.microsoft.com/office/powerpoint/2010/main" val="94395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961</Words>
  <Application>Microsoft Office PowerPoint</Application>
  <PresentationFormat>Widescreen</PresentationFormat>
  <Paragraphs>282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Delay tolerant linear partition</vt:lpstr>
      <vt:lpstr>Team Introduction</vt:lpstr>
      <vt:lpstr>Problem Outline</vt:lpstr>
      <vt:lpstr>Problem Outline</vt:lpstr>
      <vt:lpstr>Why is this problem important?</vt:lpstr>
      <vt:lpstr>Solution Overview</vt:lpstr>
      <vt:lpstr>Solution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Solution: Insights</vt:lpstr>
      <vt:lpstr>Solution: Insights</vt:lpstr>
      <vt:lpstr>Solution: Insights</vt:lpstr>
      <vt:lpstr>Empirical Results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tolerant linear partition</dc:title>
  <dc:creator>Nelson Jaimes</dc:creator>
  <cp:lastModifiedBy>Nelson Jaimes</cp:lastModifiedBy>
  <cp:revision>3</cp:revision>
  <dcterms:created xsi:type="dcterms:W3CDTF">2021-07-04T01:59:12Z</dcterms:created>
  <dcterms:modified xsi:type="dcterms:W3CDTF">2021-07-04T08:07:57Z</dcterms:modified>
</cp:coreProperties>
</file>