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8" r:id="rId6"/>
    <p:sldId id="290" r:id="rId7"/>
    <p:sldId id="289" r:id="rId8"/>
    <p:sldId id="278" r:id="rId9"/>
    <p:sldId id="291" r:id="rId10"/>
    <p:sldId id="292" r:id="rId11"/>
    <p:sldId id="283" r:id="rId12"/>
    <p:sldId id="293" r:id="rId13"/>
    <p:sldId id="294" r:id="rId14"/>
    <p:sldId id="296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-stock" initials="j" lastIdx="1" clrIdx="0">
    <p:extLst>
      <p:ext uri="{19B8F6BF-5375-455C-9EA6-DF929625EA0E}">
        <p15:presenceInfo xmlns:p15="http://schemas.microsoft.com/office/powerpoint/2012/main" userId="j-st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0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4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4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1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9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4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4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3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Bank Marketing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9171A1-CC00-A1D9-D158-C6770E0B32A7}"/>
              </a:ext>
            </a:extLst>
          </p:cNvPr>
          <p:cNvSpPr txBox="1"/>
          <p:nvPr/>
        </p:nvSpPr>
        <p:spPr>
          <a:xfrm>
            <a:off x="9407370" y="5503902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Rana Gamal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7" y="730568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Housing Pie Chart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83B960-3330-9F3E-3807-3DFABF97D4F0}"/>
              </a:ext>
            </a:extLst>
          </p:cNvPr>
          <p:cNvSpPr/>
          <p:nvPr/>
        </p:nvSpPr>
        <p:spPr>
          <a:xfrm>
            <a:off x="7172363" y="758497"/>
            <a:ext cx="2868619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Loan Pie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9A039-795B-AB8D-535E-1AF46E66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7" y="1775548"/>
            <a:ext cx="4779373" cy="359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0D4AEE-834D-1D66-0AD0-08628112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32" y="1603032"/>
            <a:ext cx="4541055" cy="39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7" y="730568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Target Pie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D508F-B016-9C65-2DEA-92BBC86E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4" y="2100185"/>
            <a:ext cx="4600773" cy="3625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E1BDB-F495-72BD-61EC-F6EB95023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96" y="1944117"/>
            <a:ext cx="5240710" cy="371095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46AFEB-6035-30B2-E9FA-029DC88576E0}"/>
              </a:ext>
            </a:extLst>
          </p:cNvPr>
          <p:cNvSpPr/>
          <p:nvPr/>
        </p:nvSpPr>
        <p:spPr>
          <a:xfrm>
            <a:off x="6096000" y="787317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Most calls are in May</a:t>
            </a:r>
          </a:p>
        </p:txBody>
      </p:sp>
    </p:spTree>
    <p:extLst>
      <p:ext uri="{BB962C8B-B14F-4D97-AF65-F5344CB8AC3E}">
        <p14:creationId xmlns:p14="http://schemas.microsoft.com/office/powerpoint/2010/main" val="17422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6" y="730568"/>
            <a:ext cx="7561137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Most calls are in 20</a:t>
            </a:r>
            <a:r>
              <a:rPr lang="en-US" b="1" baseline="30000" dirty="0">
                <a:latin typeface="+mj-lt"/>
              </a:rPr>
              <a:t>th</a:t>
            </a:r>
            <a:r>
              <a:rPr lang="en-US" b="1" dirty="0">
                <a:latin typeface="+mj-lt"/>
              </a:rPr>
              <a:t> of the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F1FC0-6C56-5D8D-0F68-994BE88E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4" y="1807218"/>
            <a:ext cx="7165756" cy="40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9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4" y="736307"/>
            <a:ext cx="7561137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Higher Balance is for ages &gt;80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47ADD-8EF5-5C24-E488-1C3DECBD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3" y="1603034"/>
            <a:ext cx="7420721" cy="42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4" y="736307"/>
            <a:ext cx="7561137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Balance boxplot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A6F3-EF8A-416B-3F24-937F6FBF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46" y="1794676"/>
            <a:ext cx="10096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305656" y="855296"/>
            <a:ext cx="7561137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The Outcome when the duration &gt;15 mins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65A17-4A9C-97FE-E01C-371CD08C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7" t="-2838" b="2838"/>
          <a:stretch/>
        </p:blipFill>
        <p:spPr>
          <a:xfrm>
            <a:off x="783734" y="1993777"/>
            <a:ext cx="9365153" cy="18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718" y="670368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ML Model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301BD-CD31-C9C6-5B0A-7524804E1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713" y="1568255"/>
            <a:ext cx="9410545" cy="434118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+mj-lt"/>
              </a:rPr>
              <a:t>RandomForestClassifier</a:t>
            </a:r>
            <a:r>
              <a:rPr lang="en-US" sz="3200" b="1" dirty="0">
                <a:latin typeface="+mj-lt"/>
              </a:rPr>
              <a:t> with accuracy of 85.6%</a:t>
            </a:r>
          </a:p>
        </p:txBody>
      </p:sp>
    </p:spTree>
    <p:extLst>
      <p:ext uri="{BB962C8B-B14F-4D97-AF65-F5344CB8AC3E}">
        <p14:creationId xmlns:p14="http://schemas.microsoft.com/office/powerpoint/2010/main" val="20173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732" y="670368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Deployment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301BD-CD31-C9C6-5B0A-7524804E1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713" y="1568255"/>
            <a:ext cx="9410545" cy="434118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+mj-lt"/>
              </a:rPr>
              <a:t>Streamlit</a:t>
            </a:r>
            <a:r>
              <a:rPr lang="en-US" sz="3200" b="1" dirty="0">
                <a:latin typeface="+mj-lt"/>
              </a:rPr>
              <a:t>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18836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732" y="670368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Deployment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CF7B-AC6F-AB8C-8D7B-4DF8672D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5" y="1819922"/>
            <a:ext cx="5814781" cy="39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674AF-04EE-89DA-36EE-6BC0B8E9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56" y="1935331"/>
            <a:ext cx="4709614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732" y="670368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Deployment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DA8FD-B6C2-D5A4-615C-E7CF086B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97" y="1919519"/>
            <a:ext cx="7107692" cy="4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532" y="661491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Problem</a:t>
            </a:r>
            <a:r>
              <a:rPr lang="en-US" sz="3200" b="1" dirty="0"/>
              <a:t> </a:t>
            </a:r>
            <a:r>
              <a:rPr lang="en-US" sz="3200" b="1" dirty="0">
                <a:latin typeface="Arial Black" panose="020B0A04020102020204" pitchFamily="34" charset="0"/>
              </a:rPr>
              <a:t>statement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301BD-CD31-C9C6-5B0A-7524804E1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4171" y="59807"/>
            <a:ext cx="5293927" cy="40490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-457200" algn="l"/>
              </a:tabLst>
            </a:pPr>
            <a:r>
              <a:rPr lang="en-US" sz="2400" b="1" dirty="0">
                <a:latin typeface="+mj-lt"/>
              </a:rPr>
              <a:t>The marketing campaigns were based on phone calls.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6B1978-B450-5792-147A-45700556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002" y="1402488"/>
            <a:ext cx="5622523" cy="42093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+mj-lt"/>
              </a:rPr>
              <a:t>The data of direct marketing campaigns of a Portuguese banking institution.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3B454E-5007-7F96-8CEF-456237930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9872" y="2755671"/>
            <a:ext cx="5622523" cy="420936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+mj-lt"/>
              </a:rPr>
              <a:t> Often, more than one contact to the same client was required, in order to access if the product (bank term deposit)</a:t>
            </a:r>
          </a:p>
        </p:txBody>
      </p:sp>
    </p:spTree>
    <p:extLst>
      <p:ext uri="{BB962C8B-B14F-4D97-AF65-F5344CB8AC3E}">
        <p14:creationId xmlns:p14="http://schemas.microsoft.com/office/powerpoint/2010/main" val="271542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553"/>
            <a:ext cx="9144000" cy="10248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Thank You</a:t>
            </a:r>
            <a:endParaRPr lang="en-US" sz="7200" i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584C2-A37E-261F-57FB-E1FD27EAD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718" y="670368"/>
            <a:ext cx="554126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Objective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301BD-CD31-C9C6-5B0A-7524804E1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714" y="1568255"/>
            <a:ext cx="9410545" cy="434118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</a:rPr>
              <a:t>Deploy a ML Model to predict if the customer will accept for the marketing campaign or not.</a:t>
            </a:r>
          </a:p>
        </p:txBody>
      </p:sp>
    </p:spTree>
    <p:extLst>
      <p:ext uri="{BB962C8B-B14F-4D97-AF65-F5344CB8AC3E}">
        <p14:creationId xmlns:p14="http://schemas.microsoft.com/office/powerpoint/2010/main" val="237246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7234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Summary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97" y="989937"/>
            <a:ext cx="82833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17 Features &amp; 45,248 Rows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4447" y="82859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97" y="2351798"/>
            <a:ext cx="663214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37 Duplicated rows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4447" y="23162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944" y="3875003"/>
            <a:ext cx="644650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3200" b="1" dirty="0">
                <a:latin typeface="Arial Black" panose="020B0A04020102020204" pitchFamily="34" charset="0"/>
              </a:rPr>
              <a:t>4 columns have nulls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4447" y="37756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A89E2A-5FFB-02DA-E6D0-AB6B8ECC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4447" y="5199403"/>
            <a:ext cx="736106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Classification problem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8045ED-E3E3-5FD1-90AD-F3925199F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4548" y="51000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2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Features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081" y="2705184"/>
            <a:ext cx="2112831" cy="18655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Education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359" y="83360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E7F46-0D3E-E57E-B115-77AA1187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9341" y="655989"/>
            <a:ext cx="2179588" cy="209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Default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BCF4B5-539D-92C3-B889-894F1AC8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611" y="2430874"/>
            <a:ext cx="2192257" cy="18527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Contact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1CA6E9-3118-1A29-E1B7-04E7D76EB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8749" y="710383"/>
            <a:ext cx="1926917" cy="15833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Balance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14F700-3035-0AA7-8DFC-946D852D9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329" y="4831350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Day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B66320-37BA-1BC5-4BAE-A8FECB0AA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33827" y="2808058"/>
            <a:ext cx="1641832" cy="14584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Marital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6A3FA4-EA0D-10B7-CB4B-B9AF78E87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4264" y="4626685"/>
            <a:ext cx="2192257" cy="18527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Marital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E98480-8140-24B1-5F23-9FCBE2B11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4409" y="578298"/>
            <a:ext cx="1860895" cy="15833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Previous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5F8FF1-33B3-DBF8-CA73-98D3F0FF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481" y="894187"/>
            <a:ext cx="1882716" cy="15269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Duration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2F76E8-CB33-4486-BB4D-71660F58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650895">
            <a:off x="4689348" y="2974026"/>
            <a:ext cx="2077149" cy="18755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Campaign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44966B-7791-16E4-6DC1-54D2DA95A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42894" y="2582456"/>
            <a:ext cx="1075232" cy="1063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Job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534CBB-E4D7-8E43-65DC-04B0F9E8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481" y="4697863"/>
            <a:ext cx="2309100" cy="18527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Poutcome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6A90D6-B1F9-0158-EB09-6FE973369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218" y="4266466"/>
            <a:ext cx="2413453" cy="21121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Target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7234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97" y="989937"/>
            <a:ext cx="82833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Drop Duplicates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552" y="82859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97" y="2351798"/>
            <a:ext cx="867401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Drop columns with nulls &gt; 50%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109" y="23162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944" y="3875003"/>
            <a:ext cx="1084094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3200" b="1" dirty="0">
                <a:latin typeface="Arial Black" panose="020B0A04020102020204" pitchFamily="34" charset="0"/>
              </a:rPr>
              <a:t>Fill nulls in Categorical column using Mode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109" y="37756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A89E2A-5FFB-02DA-E6D0-AB6B8ECC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4447" y="5199402"/>
            <a:ext cx="1110300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One Hot Encoder for cat. columns 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8045ED-E3E3-5FD1-90AD-F3925199F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4548" y="51000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03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7234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97" y="989937"/>
            <a:ext cx="82833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Robust scalar for scaling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552" y="82859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707" y="2393533"/>
            <a:ext cx="867401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Under sampling for Imbalanced Classes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109" y="23162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2B225-576F-5393-ABC3-4E3003EAA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452" y="3854884"/>
            <a:ext cx="82833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Robust scalar for scaling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954165-1A2F-F145-8043-BFF1B404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452" y="3856935"/>
            <a:ext cx="82833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Extract duration in months col.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FE3719-CF30-5F10-F81C-9282A37A2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053" y="37234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1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314825" y="65771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7C854-FEA6-FA6F-2EF6-6BA68CA8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0" y="1554722"/>
            <a:ext cx="4961229" cy="361600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7" y="730568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3DBAB7-575C-34EE-13D7-8EAF22D2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11" y="1554722"/>
            <a:ext cx="4805300" cy="361600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83B960-3330-9F3E-3807-3DFABF97D4F0}"/>
              </a:ext>
            </a:extLst>
          </p:cNvPr>
          <p:cNvSpPr/>
          <p:nvPr/>
        </p:nvSpPr>
        <p:spPr>
          <a:xfrm>
            <a:off x="7011468" y="795753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Marital Pie Chart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172782" y="46103"/>
            <a:ext cx="347102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A79A1F-3125-B1A9-9D0A-6F3BDFE480BC}"/>
              </a:ext>
            </a:extLst>
          </p:cNvPr>
          <p:cNvSpPr/>
          <p:nvPr/>
        </p:nvSpPr>
        <p:spPr>
          <a:xfrm>
            <a:off x="615197" y="730568"/>
            <a:ext cx="347102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Education Pie Chart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83B960-3330-9F3E-3807-3DFABF97D4F0}"/>
              </a:ext>
            </a:extLst>
          </p:cNvPr>
          <p:cNvSpPr/>
          <p:nvPr/>
        </p:nvSpPr>
        <p:spPr>
          <a:xfrm>
            <a:off x="7172363" y="758497"/>
            <a:ext cx="2868619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Default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5C54-5F93-8A8D-F7B2-635C2A0E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2" y="1549045"/>
            <a:ext cx="5358439" cy="4317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44675-A6A0-B937-5EE8-7F42C85A9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994" y="1278897"/>
            <a:ext cx="5196008" cy="4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151</TotalTime>
  <Words>318</Words>
  <Application>Microsoft Office PowerPoint</Application>
  <PresentationFormat>Widescreen</PresentationFormat>
  <Paragraphs>107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Comic Sans MS</vt:lpstr>
      <vt:lpstr>Segoe UI Light</vt:lpstr>
      <vt:lpstr>Office Theme</vt:lpstr>
      <vt:lpstr>Bank Marketing </vt:lpstr>
      <vt:lpstr>PowerPoint Presentation</vt:lpstr>
      <vt:lpstr>PowerPoint Presentation</vt:lpstr>
      <vt:lpstr>Project analysis slide 2</vt:lpstr>
      <vt:lpstr>Project analysis slide 4</vt:lpstr>
      <vt:lpstr>Project analysis slide 2</vt:lpstr>
      <vt:lpstr>Project analysis slide 2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</dc:title>
  <dc:creator>j-stock</dc:creator>
  <cp:lastModifiedBy>j-stock</cp:lastModifiedBy>
  <cp:revision>3</cp:revision>
  <dcterms:created xsi:type="dcterms:W3CDTF">2022-09-12T12:32:24Z</dcterms:created>
  <dcterms:modified xsi:type="dcterms:W3CDTF">2022-09-12T17:14:21Z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