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27.png" ContentType="image/png"/>
  <Override PartName="/ppt/media/image26.png" ContentType="image/png"/>
  <Override PartName="/ppt/media/image24.png" ContentType="image/png"/>
  <Override PartName="/ppt/media/image22.png" ContentType="image/png"/>
  <Override PartName="/ppt/media/image21.png" ContentType="image/png"/>
  <Override PartName="/ppt/media/image19.png" ContentType="image/png"/>
  <Override PartName="/ppt/media/image17.png" ContentType="image/png"/>
  <Override PartName="/ppt/media/image16.png" ContentType="image/png"/>
  <Override PartName="/ppt/media/image14.png" ContentType="image/png"/>
  <Override PartName="/ppt/media/image10.jpeg" ContentType="image/jpeg"/>
  <Override PartName="/ppt/media/image1.jpeg" ContentType="image/jpeg"/>
  <Override PartName="/ppt/media/image2.jpeg" ContentType="image/jpeg"/>
  <Override PartName="/ppt/media/image20.png" ContentType="image/png"/>
  <Override PartName="/ppt/media/image15.png" ContentType="image/png"/>
  <Override PartName="/ppt/media/image3.jpeg" ContentType="image/jpeg"/>
  <Override PartName="/ppt/media/image30.png" ContentType="image/png"/>
  <Override PartName="/ppt/media/image25.png" ContentType="image/png"/>
  <Override PartName="/ppt/media/image42.jpeg" ContentType="image/jpeg"/>
  <Override PartName="/ppt/media/image4.jpeg" ContentType="image/jpeg"/>
  <Override PartName="/ppt/media/image40.png" ContentType="image/png"/>
  <Override PartName="/ppt/media/image12.png" ContentType="image/png"/>
  <Override PartName="/ppt/media/image34.png" ContentType="image/png"/>
  <Override PartName="/ppt/media/image44.jpeg" ContentType="image/jpeg"/>
  <Override PartName="/ppt/media/image32.png" ContentType="image/png"/>
  <Override PartName="/ppt/media/image41.jpeg" ContentType="image/jpeg"/>
  <Override PartName="/ppt/media/image45.jpeg" ContentType="image/jpeg"/>
  <Override PartName="/ppt/media/image37.png" ContentType="image/png"/>
  <Override PartName="/ppt/media/image48.jpeg" ContentType="image/jpeg"/>
  <Override PartName="/ppt/media/image33.png" ContentType="image/png"/>
  <Override PartName="/ppt/media/image46.jpeg" ContentType="image/jpeg"/>
  <Override PartName="/ppt/media/image31.png" ContentType="image/png"/>
  <Override PartName="/ppt/media/image29.png" ContentType="image/png"/>
  <Override PartName="/ppt/media/image47.jpeg" ContentType="image/jpeg"/>
  <Override PartName="/ppt/media/image38.png" ContentType="image/png"/>
  <Override PartName="/ppt/media/image8.jpeg" ContentType="image/jpeg"/>
  <Override PartName="/ppt/media/image5.png" ContentType="image/png"/>
  <Override PartName="/ppt/media/image43.jpeg" ContentType="image/jpeg"/>
  <Override PartName="/ppt/media/image35.png" ContentType="image/png"/>
  <Override PartName="/ppt/media/image9.png" ContentType="image/png"/>
  <Override PartName="/ppt/media/image39.png" ContentType="image/png"/>
  <Override PartName="/ppt/media/image13.jpeg" ContentType="image/jpeg"/>
  <Override PartName="/ppt/media/image23.png" ContentType="image/png"/>
  <Override PartName="/ppt/media/image11.png" ContentType="image/png"/>
  <Override PartName="/ppt/media/image28.png" ContentType="image/png"/>
  <Override PartName="/ppt/media/image7.jpeg" ContentType="image/jpeg"/>
  <Override PartName="/ppt/media/image18.png" ContentType="image/png"/>
  <Override PartName="/ppt/media/image6.png" ContentType="image/png"/>
  <Override PartName="/ppt/media/image3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jpeg"/><Relationship Id="rId3"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4.jpeg"/><Relationship Id="rId3"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jpeg"/><Relationship Id="rId3"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image" Target="../media/image48.jpeg"/><Relationship Id="rId3"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hyperlink" Target="https://www.kaggle.com/datasets/piotrgrabo/breastcancerproteomes?resource=download&amp;select=clinical_data_breast_cancer.csv" TargetMode="External"/><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704240"/>
            <a:ext cx="66290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ffffff"/>
                </a:solidFill>
                <a:latin typeface="Bahnschrift SemiBold Condensed"/>
                <a:ea typeface="Arial Unicode MS"/>
              </a:rPr>
              <a:t>Breast Cancer DataBase </a:t>
            </a:r>
            <a:endParaRPr b="0" lang="en-US" sz="4000" spc="-1" strike="noStrike">
              <a:latin typeface="Arial"/>
            </a:endParaRPr>
          </a:p>
        </p:txBody>
      </p:sp>
      <p:sp>
        <p:nvSpPr>
          <p:cNvPr id="191" name="CustomShape 2"/>
          <p:cNvSpPr/>
          <p:nvPr/>
        </p:nvSpPr>
        <p:spPr>
          <a:xfrm>
            <a:off x="3200400" y="3581280"/>
            <a:ext cx="2742840" cy="3259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5e2760"/>
                </a:solidFill>
                <a:latin typeface="Bahnschrift SemiBold Condensed"/>
                <a:ea typeface="Arial Unicode MS"/>
              </a:rPr>
              <a:t>Team Members</a:t>
            </a:r>
            <a:endParaRPr b="0" lang="en-US" sz="3200" spc="-1" strike="noStrike">
              <a:latin typeface="Arial"/>
            </a:endParaRPr>
          </a:p>
          <a:p>
            <a:pPr algn="ctr">
              <a:lnSpc>
                <a:spcPct val="100000"/>
              </a:lnSpc>
            </a:pPr>
            <a:r>
              <a:rPr b="0" lang="en-US" sz="2400" spc="-1" strike="noStrike">
                <a:solidFill>
                  <a:srgbClr val="5e2760"/>
                </a:solidFill>
                <a:latin typeface="Bahnschrift SemiBold Condensed"/>
                <a:ea typeface="Arial Unicode MS"/>
              </a:rPr>
              <a:t>Reem Atef</a:t>
            </a:r>
            <a:endParaRPr b="0" lang="en-US" sz="2400" spc="-1" strike="noStrike">
              <a:latin typeface="Arial"/>
            </a:endParaRPr>
          </a:p>
          <a:p>
            <a:pPr algn="ctr">
              <a:lnSpc>
                <a:spcPct val="100000"/>
              </a:lnSpc>
            </a:pPr>
            <a:r>
              <a:rPr b="0" lang="en-US" sz="2400" spc="-1" strike="noStrike">
                <a:solidFill>
                  <a:srgbClr val="5e2760"/>
                </a:solidFill>
                <a:latin typeface="Bahnschrift SemiBold Condensed"/>
                <a:ea typeface="Arial Unicode MS"/>
              </a:rPr>
              <a:t>Doaa Mohammed</a:t>
            </a:r>
            <a:endParaRPr b="0" lang="en-US" sz="2400" spc="-1" strike="noStrike">
              <a:latin typeface="Arial"/>
            </a:endParaRPr>
          </a:p>
          <a:p>
            <a:pPr algn="ctr">
              <a:lnSpc>
                <a:spcPct val="100000"/>
              </a:lnSpc>
            </a:pPr>
            <a:r>
              <a:rPr b="0" lang="en-US" sz="2400" spc="-1" strike="noStrike">
                <a:solidFill>
                  <a:srgbClr val="5e2760"/>
                </a:solidFill>
                <a:latin typeface="Bahnschrift SemiBold Condensed"/>
                <a:ea typeface="Arial Unicode MS"/>
              </a:rPr>
              <a:t>Rasha Hamdy</a:t>
            </a:r>
            <a:endParaRPr b="0" lang="en-US" sz="2400" spc="-1" strike="noStrike">
              <a:latin typeface="Arial"/>
            </a:endParaRPr>
          </a:p>
          <a:p>
            <a:pPr algn="ctr">
              <a:lnSpc>
                <a:spcPct val="100000"/>
              </a:lnSpc>
            </a:pPr>
            <a:r>
              <a:rPr b="0" lang="en-US" sz="2400" spc="-1" strike="noStrike">
                <a:solidFill>
                  <a:srgbClr val="5e2760"/>
                </a:solidFill>
                <a:latin typeface="Bahnschrift SemiBold Condensed"/>
                <a:ea typeface="Arial Unicode MS"/>
              </a:rPr>
              <a:t>Rana Hamed</a:t>
            </a:r>
            <a:endParaRPr b="0" lang="en-US" sz="2400" spc="-1" strike="noStrike">
              <a:latin typeface="Arial"/>
            </a:endParaRPr>
          </a:p>
          <a:p>
            <a:pPr algn="ctr">
              <a:lnSpc>
                <a:spcPct val="100000"/>
              </a:lnSpc>
            </a:pPr>
            <a:r>
              <a:rPr b="0" lang="en-US" sz="2400" spc="-1" strike="noStrike">
                <a:solidFill>
                  <a:srgbClr val="5e2760"/>
                </a:solidFill>
                <a:latin typeface="Bahnschrift SemiBold Condensed"/>
                <a:ea typeface="Arial Unicode MS"/>
              </a:rPr>
              <a:t>Sara Ashraf</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1295280"/>
            <a:ext cx="693396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2- patient’s Gender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3-  patient’s Age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4-ER Status &amp; PR Status </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are the Receptor status , Receptor statue is one of the tumor characteristics . Many tumors have receptors on their surface that can bind to certain hormones or growth factors.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5 Node &amp; Node_ coded</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refer to the involvement of nearby lymph nodes in the cancer. "Node" indicates the number of lymph nodes that have cancer cells present, while "Node-Coded" is a binary variable indicating whether any lymph nodes have cancer cells present (coded as "Positive") or not (coded as "Negative").</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752480" y="1143000"/>
            <a:ext cx="6933960" cy="420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6- Metastasis &amp; Metastasis-Coded</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 </a:t>
            </a:r>
            <a:r>
              <a:rPr b="0" lang="en-US" sz="1800" spc="-1" strike="noStrike">
                <a:solidFill>
                  <a:srgbClr val="a30b45"/>
                </a:solidFill>
                <a:latin typeface="Arial"/>
                <a:ea typeface="Arial Unicode MS"/>
              </a:rPr>
              <a:t>refer to the presence of distant metastases, or cancer cells that have spread to other parts of the body. "Metastasis" indicates the specific sites where metastases have been detected, while "Metastasis-Coded" is a binary variable indicating whether any metastases have been found (coded as "Positive") or not (coded as "Negative").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7-PAM50 mRNA </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PAM50 mRNA is a gene expression-based assay that is used to classify breast cancer into distinct subtypes based on patterns of gene expression. It classifies breast cancer into one of five intrinsic subtypes: Luminal A, Luminal B, HER2-enriched, Basal-like, and Normal-like.</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676520" y="1295280"/>
            <a:ext cx="700992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8-survival status &amp; survival_code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9-OS Time </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represents the number of days from the initial diagnosis to the time of death or last follow-up.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10-methylation Clusters</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clustering methods that group samples based on similarities in</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DNA methylation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11- Tumor (cancer stage)</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Cancer stage is a way of describing the extent or spread of cancer in the body. It is typically determined by a combination of diagnostic tests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990720"/>
            <a:ext cx="4571640" cy="4664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ea typeface="Arial Unicode MS"/>
              </a:rPr>
              <a:t>First: </a:t>
            </a:r>
            <a:r>
              <a:rPr b="0" lang="en-US" sz="2000" spc="-1" strike="noStrike">
                <a:solidFill>
                  <a:srgbClr val="ffffff"/>
                </a:solidFill>
                <a:latin typeface="Arial"/>
                <a:ea typeface="Arial Unicode MS"/>
              </a:rPr>
              <a:t>we link pymongo with python</a:t>
            </a:r>
            <a:endParaRPr b="0" lang="en-US" sz="2000" spc="-1" strike="noStrike">
              <a:latin typeface="Arial"/>
            </a:endParaRPr>
          </a:p>
          <a:p>
            <a:pPr>
              <a:lnSpc>
                <a:spcPct val="100000"/>
              </a:lnSpc>
            </a:pPr>
            <a:r>
              <a:rPr b="0" lang="en-US" sz="2000" spc="-1" strike="noStrike">
                <a:solidFill>
                  <a:srgbClr val="ffffff"/>
                </a:solidFill>
                <a:latin typeface="Arial"/>
                <a:ea typeface="Arial Unicode MS"/>
              </a:rPr>
              <a:t> </a:t>
            </a:r>
            <a:endParaRPr b="0" lang="en-US" sz="2000" spc="-1" strike="noStrike">
              <a:latin typeface="Arial"/>
            </a:endParaRPr>
          </a:p>
          <a:p>
            <a:pPr>
              <a:lnSpc>
                <a:spcPct val="100000"/>
              </a:lnSpc>
            </a:pPr>
            <a:r>
              <a:rPr b="1" lang="en-US" sz="2000" spc="-1" strike="noStrike">
                <a:solidFill>
                  <a:srgbClr val="ffffff"/>
                </a:solidFill>
                <a:latin typeface="Arial"/>
                <a:ea typeface="Arial Unicode MS"/>
              </a:rPr>
              <a:t>Second: </a:t>
            </a:r>
            <a:r>
              <a:rPr b="0" lang="en-US" sz="2000" spc="-1" strike="noStrike">
                <a:solidFill>
                  <a:srgbClr val="ffffff"/>
                </a:solidFill>
                <a:latin typeface="Arial"/>
                <a:ea typeface="Arial Unicode MS"/>
              </a:rPr>
              <a:t>we create “breast” database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ffffff"/>
                </a:solidFill>
                <a:latin typeface="Arial"/>
                <a:ea typeface="Arial Unicode MS"/>
              </a:rPr>
              <a:t>Third: </a:t>
            </a:r>
            <a:r>
              <a:rPr b="0" lang="en-US" sz="2000" spc="-1" strike="noStrike">
                <a:solidFill>
                  <a:srgbClr val="ffffff"/>
                </a:solidFill>
                <a:latin typeface="Arial"/>
                <a:ea typeface="Arial Unicode MS"/>
              </a:rPr>
              <a:t>convert our dataset to two collections “cancer”,”clinical-data”</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ffffff"/>
                </a:solidFill>
                <a:latin typeface="Arial"/>
                <a:ea typeface="Arial Unicode MS"/>
              </a:rPr>
              <a:t>Forth: </a:t>
            </a:r>
            <a:r>
              <a:rPr b="0" lang="en-US" sz="2000" spc="-1" strike="noStrike">
                <a:solidFill>
                  <a:srgbClr val="ffffff"/>
                </a:solidFill>
                <a:latin typeface="Arial"/>
                <a:ea typeface="Arial Unicode MS"/>
              </a:rPr>
              <a:t>we make relation between two collections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ffffff"/>
                </a:solidFill>
                <a:latin typeface="Arial"/>
                <a:ea typeface="Arial Unicode MS"/>
              </a:rPr>
              <a:t>Fifth : </a:t>
            </a:r>
            <a:r>
              <a:rPr b="0" lang="en-US" sz="2000" spc="-1" strike="noStrike">
                <a:solidFill>
                  <a:srgbClr val="ffffff"/>
                </a:solidFill>
                <a:latin typeface="Arial"/>
                <a:ea typeface="Arial Unicode MS"/>
              </a:rPr>
              <a:t>upload the data in pymongo and read them and store them in the two collections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ffffff"/>
                </a:solidFill>
                <a:latin typeface="Arial"/>
                <a:ea typeface="Arial Unicode MS"/>
              </a:rPr>
              <a:t>Sixth: </a:t>
            </a:r>
            <a:r>
              <a:rPr b="0" lang="en-US" sz="2000" spc="-1" strike="noStrike">
                <a:solidFill>
                  <a:srgbClr val="ffffff"/>
                </a:solidFill>
                <a:latin typeface="Arial"/>
                <a:ea typeface="Arial Unicode MS"/>
              </a:rPr>
              <a:t>we parsing data to dictionaries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0" y="2590920"/>
            <a:ext cx="44953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Arial"/>
                <a:ea typeface="Arial Unicode MS"/>
              </a:rPr>
              <a:t>And we performed some queries in our data(cancer) like….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Picture 5" descr=""/>
          <p:cNvPicPr/>
          <p:nvPr/>
        </p:nvPicPr>
        <p:blipFill>
          <a:blip r:embed="rId1"/>
          <a:stretch/>
        </p:blipFill>
        <p:spPr>
          <a:xfrm>
            <a:off x="1905120" y="1544760"/>
            <a:ext cx="6810120" cy="4932000"/>
          </a:xfrm>
          <a:prstGeom prst="rect">
            <a:avLst/>
          </a:prstGeom>
          <a:ln>
            <a:noFill/>
          </a:ln>
        </p:spPr>
      </p:pic>
      <p:sp>
        <p:nvSpPr>
          <p:cNvPr id="214" name="CustomShape 1"/>
          <p:cNvSpPr/>
          <p:nvPr/>
        </p:nvSpPr>
        <p:spPr>
          <a:xfrm>
            <a:off x="1676520" y="609480"/>
            <a:ext cx="703872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Insert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This query add one document in cancer collection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762120"/>
            <a:ext cx="700992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Delete Query:</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This query takes the “Refseq-accession-number” and delete it’s document </a:t>
            </a:r>
            <a:endParaRPr b="0" lang="en-US" sz="2000" spc="-1" strike="noStrike">
              <a:latin typeface="Arial"/>
            </a:endParaRPr>
          </a:p>
        </p:txBody>
      </p:sp>
      <p:pic>
        <p:nvPicPr>
          <p:cNvPr id="216" name="Picture 3" descr=""/>
          <p:cNvPicPr/>
          <p:nvPr/>
        </p:nvPicPr>
        <p:blipFill>
          <a:blip r:embed="rId1"/>
          <a:stretch/>
        </p:blipFill>
        <p:spPr>
          <a:xfrm>
            <a:off x="1676520" y="2286000"/>
            <a:ext cx="7009920" cy="2971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676520" y="457200"/>
            <a:ext cx="7009920" cy="1766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DELETE_MANY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that deletes one or more documents from a collection, first checks if any documents exist with the given field value using the count_documents() method. If there are any existing documents, it deletes all documents with the given field value using the delete_many() method.</a:t>
            </a:r>
            <a:endParaRPr b="0" lang="en-US" sz="1800" spc="-1" strike="noStrike">
              <a:latin typeface="Arial"/>
            </a:endParaRPr>
          </a:p>
        </p:txBody>
      </p:sp>
      <p:pic>
        <p:nvPicPr>
          <p:cNvPr id="218" name="Picture 2" descr=""/>
          <p:cNvPicPr/>
          <p:nvPr/>
        </p:nvPicPr>
        <p:blipFill>
          <a:blip r:embed="rId1"/>
          <a:stretch/>
        </p:blipFill>
        <p:spPr>
          <a:xfrm>
            <a:off x="1676520" y="2438280"/>
            <a:ext cx="7086240" cy="31237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752480" y="685800"/>
            <a:ext cx="685764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Update Query:</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This query takes the “Refseq-accession-number” and “new gene name” and update the “old gene name”</a:t>
            </a:r>
            <a:endParaRPr b="0" lang="en-US" sz="2000" spc="-1" strike="noStrike">
              <a:latin typeface="Arial"/>
            </a:endParaRPr>
          </a:p>
        </p:txBody>
      </p:sp>
      <p:pic>
        <p:nvPicPr>
          <p:cNvPr id="220" name="Picture 3" descr=""/>
          <p:cNvPicPr/>
          <p:nvPr/>
        </p:nvPicPr>
        <p:blipFill>
          <a:blip r:embed="rId1"/>
          <a:stretch/>
        </p:blipFill>
        <p:spPr>
          <a:xfrm>
            <a:off x="1600200" y="2471760"/>
            <a:ext cx="7162560" cy="32428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752480" y="457200"/>
            <a:ext cx="67813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Map_Reduce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Do it query in the gender field return the number of male and female </a:t>
            </a:r>
            <a:endParaRPr b="0" lang="en-US" sz="1800" spc="-1" strike="noStrike">
              <a:latin typeface="Arial"/>
            </a:endParaRPr>
          </a:p>
        </p:txBody>
      </p:sp>
      <p:pic>
        <p:nvPicPr>
          <p:cNvPr id="222" name="Picture 2" descr=""/>
          <p:cNvPicPr/>
          <p:nvPr/>
        </p:nvPicPr>
        <p:blipFill>
          <a:blip r:embed="rId1"/>
          <a:stretch/>
        </p:blipFill>
        <p:spPr>
          <a:xfrm>
            <a:off x="1752480" y="1411200"/>
            <a:ext cx="6933960" cy="5140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0" y="1517400"/>
            <a:ext cx="4495320" cy="264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Bahnschrift SemiBold Condensed"/>
                <a:ea typeface="Arial Unicode MS"/>
              </a:rPr>
              <a:t>We downloaded our DataBase from Kaggle with title </a:t>
            </a:r>
            <a:endParaRPr b="0" lang="en-US" sz="2800" spc="-1" strike="noStrike">
              <a:latin typeface="Arial"/>
            </a:endParaRPr>
          </a:p>
          <a:p>
            <a:pPr>
              <a:lnSpc>
                <a:spcPct val="100000"/>
              </a:lnSpc>
            </a:pPr>
            <a:r>
              <a:rPr b="0" lang="en-US" sz="2800" spc="-1" strike="noStrike">
                <a:solidFill>
                  <a:srgbClr val="ffffff"/>
                </a:solidFill>
                <a:latin typeface="Bahnschrift SemiBold Condensed"/>
                <a:ea typeface="Arial Unicode MS"/>
              </a:rPr>
              <a:t>“</a:t>
            </a:r>
            <a:r>
              <a:rPr b="0" lang="en-US" sz="2800" spc="-1" strike="noStrike">
                <a:solidFill>
                  <a:srgbClr val="ffffff"/>
                </a:solidFill>
                <a:latin typeface="Bahnschrift SemiBold Condensed"/>
                <a:ea typeface="Arial Unicode MS"/>
              </a:rPr>
              <a:t>Breast Cancer Proteomes”  and  used it in our project…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457200"/>
            <a:ext cx="70099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Aggregation Query:</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This query group the data by gene name and calculate the average </a:t>
            </a:r>
            <a:endParaRPr b="0" lang="en-US" sz="1800" spc="-1" strike="noStrike">
              <a:latin typeface="Arial"/>
            </a:endParaRPr>
          </a:p>
        </p:txBody>
      </p:sp>
      <p:pic>
        <p:nvPicPr>
          <p:cNvPr id="224" name="Picture 3" descr=""/>
          <p:cNvPicPr/>
          <p:nvPr/>
        </p:nvPicPr>
        <p:blipFill>
          <a:blip r:embed="rId1"/>
          <a:stretch/>
        </p:blipFill>
        <p:spPr>
          <a:xfrm>
            <a:off x="1676520" y="1103400"/>
            <a:ext cx="7162560" cy="55623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600200" y="685800"/>
            <a:ext cx="70862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get_gene_symbols_with_greater_than_one Query:</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This query return gene sample with value greater than one</a:t>
            </a:r>
            <a:endParaRPr b="0" lang="en-US" sz="2000" spc="-1" strike="noStrike">
              <a:latin typeface="Arial"/>
            </a:endParaRPr>
          </a:p>
        </p:txBody>
      </p:sp>
      <p:pic>
        <p:nvPicPr>
          <p:cNvPr id="226" name="Picture 2" descr=""/>
          <p:cNvPicPr/>
          <p:nvPr/>
        </p:nvPicPr>
        <p:blipFill>
          <a:blip r:embed="rId1"/>
          <a:stretch/>
        </p:blipFill>
        <p:spPr>
          <a:xfrm>
            <a:off x="1634760" y="1523880"/>
            <a:ext cx="7127640" cy="4876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600200" y="685800"/>
            <a:ext cx="70862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get_gene_symbols_with_less_than_one Query:</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This query return gene sample with value less than one</a:t>
            </a:r>
            <a:endParaRPr b="0" lang="en-US" sz="1800" spc="-1" strike="noStrike">
              <a:latin typeface="Arial"/>
            </a:endParaRPr>
          </a:p>
          <a:p>
            <a:pPr>
              <a:lnSpc>
                <a:spcPct val="100000"/>
              </a:lnSpc>
            </a:pPr>
            <a:endParaRPr b="0" lang="en-US" sz="1800" spc="-1" strike="noStrike">
              <a:latin typeface="Arial"/>
            </a:endParaRPr>
          </a:p>
        </p:txBody>
      </p:sp>
      <p:pic>
        <p:nvPicPr>
          <p:cNvPr id="228" name="Picture 2" descr=""/>
          <p:cNvPicPr/>
          <p:nvPr/>
        </p:nvPicPr>
        <p:blipFill>
          <a:blip r:embed="rId1"/>
          <a:stretch/>
        </p:blipFill>
        <p:spPr>
          <a:xfrm>
            <a:off x="1542600" y="1609200"/>
            <a:ext cx="7201440" cy="47822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48800" y="762120"/>
            <a:ext cx="700992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get_document_count Query:</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Get the count of all documents in the collection </a:t>
            </a:r>
            <a:endParaRPr b="0" lang="en-US" sz="2000" spc="-1" strike="noStrike">
              <a:latin typeface="Arial"/>
            </a:endParaRPr>
          </a:p>
        </p:txBody>
      </p:sp>
      <p:pic>
        <p:nvPicPr>
          <p:cNvPr id="230" name="Picture 2" descr=""/>
          <p:cNvPicPr/>
          <p:nvPr/>
        </p:nvPicPr>
        <p:blipFill>
          <a:blip r:embed="rId1"/>
          <a:stretch/>
        </p:blipFill>
        <p:spPr>
          <a:xfrm>
            <a:off x="1648800" y="1981080"/>
            <a:ext cx="6809040" cy="34286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838080"/>
            <a:ext cx="700992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HASH Query :</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It takes the “RefSeq_accession_number” and replace it with Hash symbol “#” </a:t>
            </a:r>
            <a:endParaRPr b="0" lang="en-US" sz="2000" spc="-1" strike="noStrike">
              <a:latin typeface="Arial"/>
            </a:endParaRPr>
          </a:p>
        </p:txBody>
      </p:sp>
      <p:pic>
        <p:nvPicPr>
          <p:cNvPr id="232" name="Picture 2" descr=""/>
          <p:cNvPicPr/>
          <p:nvPr/>
        </p:nvPicPr>
        <p:blipFill>
          <a:blip r:embed="rId1"/>
          <a:stretch/>
        </p:blipFill>
        <p:spPr>
          <a:xfrm>
            <a:off x="1371600" y="2209680"/>
            <a:ext cx="7314840" cy="3200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457200"/>
            <a:ext cx="7009920" cy="14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Reference to cancer data Query: </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that retrieves a document from a collection based on user input. The function takes one input value (refseq_acc), then finds the document in the clinical_data collection with the specified RefSeq Accession Number using the find_one() method.</a:t>
            </a:r>
            <a:endParaRPr b="0" lang="en-US" sz="1800" spc="-1" strike="noStrike">
              <a:latin typeface="Arial"/>
            </a:endParaRPr>
          </a:p>
        </p:txBody>
      </p:sp>
      <p:pic>
        <p:nvPicPr>
          <p:cNvPr id="234" name="Picture 2" descr=""/>
          <p:cNvPicPr/>
          <p:nvPr/>
        </p:nvPicPr>
        <p:blipFill>
          <a:blip r:embed="rId1"/>
          <a:stretch/>
        </p:blipFill>
        <p:spPr>
          <a:xfrm>
            <a:off x="1493640" y="2109600"/>
            <a:ext cx="7306200" cy="39859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523880" y="454680"/>
            <a:ext cx="68576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retrieve_data Query (find):</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Retrieve data from the collection</a:t>
            </a:r>
            <a:endParaRPr b="0" lang="en-US" sz="2000" spc="-1" strike="noStrike">
              <a:latin typeface="Arial"/>
            </a:endParaRPr>
          </a:p>
        </p:txBody>
      </p:sp>
      <p:pic>
        <p:nvPicPr>
          <p:cNvPr id="236" name="Picture 2" descr=""/>
          <p:cNvPicPr/>
          <p:nvPr/>
        </p:nvPicPr>
        <p:blipFill>
          <a:blip r:embed="rId1"/>
          <a:stretch/>
        </p:blipFill>
        <p:spPr>
          <a:xfrm>
            <a:off x="1676520" y="1162440"/>
            <a:ext cx="7086240" cy="52380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752480" y="838080"/>
            <a:ext cx="693396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retrieve_document Query:</a:t>
            </a:r>
            <a:endParaRPr b="0" lang="en-US" sz="2000" spc="-1" strike="noStrike">
              <a:latin typeface="Arial"/>
            </a:endParaRPr>
          </a:p>
          <a:p>
            <a:pPr>
              <a:lnSpc>
                <a:spcPct val="100000"/>
              </a:lnSpc>
            </a:pPr>
            <a:r>
              <a:rPr b="0" lang="en-US" sz="2000" spc="-1" strike="noStrike">
                <a:solidFill>
                  <a:srgbClr val="a30b45"/>
                </a:solidFill>
                <a:latin typeface="Arial"/>
                <a:ea typeface="Arial Unicode MS"/>
              </a:rPr>
              <a:t>Retrieve one document from the data </a:t>
            </a:r>
            <a:endParaRPr b="0" lang="en-US" sz="2000" spc="-1" strike="noStrike">
              <a:latin typeface="Arial"/>
            </a:endParaRPr>
          </a:p>
        </p:txBody>
      </p:sp>
      <p:pic>
        <p:nvPicPr>
          <p:cNvPr id="238" name="Picture 2" descr=""/>
          <p:cNvPicPr/>
          <p:nvPr/>
        </p:nvPicPr>
        <p:blipFill>
          <a:blip r:embed="rId1"/>
          <a:stretch/>
        </p:blipFill>
        <p:spPr>
          <a:xfrm>
            <a:off x="1370520" y="2133720"/>
            <a:ext cx="7315920" cy="28191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676520" y="457200"/>
            <a:ext cx="70099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 with “$In_ operator”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It prepares the query using the $in operator to retrieve documents from the collection with the specified RefSeq Accession Numbers. </a:t>
            </a:r>
            <a:endParaRPr b="0" lang="en-US" sz="1800" spc="-1" strike="noStrike">
              <a:latin typeface="Arial"/>
            </a:endParaRPr>
          </a:p>
        </p:txBody>
      </p:sp>
      <p:pic>
        <p:nvPicPr>
          <p:cNvPr id="240" name="Picture 3" descr=""/>
          <p:cNvPicPr/>
          <p:nvPr/>
        </p:nvPicPr>
        <p:blipFill>
          <a:blip r:embed="rId1"/>
          <a:stretch/>
        </p:blipFill>
        <p:spPr>
          <a:xfrm>
            <a:off x="1447920" y="1676520"/>
            <a:ext cx="7314840" cy="48960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513720"/>
            <a:ext cx="70099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 “Projection fields” :</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 </a:t>
            </a:r>
            <a:r>
              <a:rPr b="0" lang="en-US" sz="1800" spc="-1" strike="noStrike">
                <a:solidFill>
                  <a:srgbClr val="a30b45"/>
                </a:solidFill>
                <a:latin typeface="Arial"/>
                <a:ea typeface="Arial Unicode MS"/>
              </a:rPr>
              <a:t>It then prepares the projection fields to retrieve the specified fields from the documents and exclude the _id field.</a:t>
            </a:r>
            <a:endParaRPr b="0" lang="en-US" sz="1800" spc="-1" strike="noStrike">
              <a:latin typeface="Arial"/>
            </a:endParaRPr>
          </a:p>
        </p:txBody>
      </p:sp>
      <p:pic>
        <p:nvPicPr>
          <p:cNvPr id="242" name="Picture 2" descr=""/>
          <p:cNvPicPr/>
          <p:nvPr/>
        </p:nvPicPr>
        <p:blipFill>
          <a:blip r:embed="rId1"/>
          <a:stretch/>
        </p:blipFill>
        <p:spPr>
          <a:xfrm>
            <a:off x="2514600" y="1467720"/>
            <a:ext cx="5638320" cy="4932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0" y="838080"/>
            <a:ext cx="4647960" cy="6368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ffffff"/>
                </a:solidFill>
                <a:latin typeface="Bahnschrift SemiBold Condensed"/>
                <a:ea typeface="Arial Unicode MS"/>
              </a:rPr>
              <a:t>About Dataset:</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2400" spc="-1" strike="noStrike">
                <a:solidFill>
                  <a:srgbClr val="ffffff"/>
                </a:solidFill>
                <a:latin typeface="Bahnschrift SemiBold Condensed"/>
                <a:ea typeface="Arial Unicode MS"/>
              </a:rPr>
              <a:t>This data set contains published iTRAQ proteome profiling of 77 breast cancer samples generated by the Clinical Proteomic Tumor Analysis Consortium (NCI/NIH). It contains expression values for ~12.000 proteins for each sample, with missing values present when a given protein could not be quantified in a given sample.</a:t>
            </a: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2221560"/>
            <a:ext cx="44953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Arial"/>
                <a:ea typeface="Arial Unicode MS"/>
              </a:rPr>
              <a:t>We performed the same queries on the other data(clinical)…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752480" y="838080"/>
            <a:ext cx="693396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Insert Query:</a:t>
            </a:r>
            <a:endParaRPr b="0" lang="en-US" sz="2000" spc="-1" strike="noStrike">
              <a:latin typeface="Arial"/>
            </a:endParaRPr>
          </a:p>
          <a:p>
            <a:pPr>
              <a:lnSpc>
                <a:spcPct val="100000"/>
              </a:lnSpc>
            </a:pPr>
            <a:endParaRPr b="0" lang="en-US" sz="2000" spc="-1" strike="noStrike">
              <a:latin typeface="Arial"/>
            </a:endParaRPr>
          </a:p>
        </p:txBody>
      </p:sp>
      <p:pic>
        <p:nvPicPr>
          <p:cNvPr id="245" name="Picture 2" descr=""/>
          <p:cNvPicPr/>
          <p:nvPr/>
        </p:nvPicPr>
        <p:blipFill>
          <a:blip r:embed="rId1"/>
          <a:stretch/>
        </p:blipFill>
        <p:spPr>
          <a:xfrm>
            <a:off x="1732680" y="1484640"/>
            <a:ext cx="6953760" cy="499212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1676520" y="762120"/>
            <a:ext cx="58669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Ensure _index</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Function takes field from the fields in the clinical data and make it as index </a:t>
            </a:r>
            <a:endParaRPr b="0" lang="en-US" sz="1800" spc="-1" strike="noStrike">
              <a:latin typeface="Arial"/>
            </a:endParaRPr>
          </a:p>
        </p:txBody>
      </p:sp>
      <p:pic>
        <p:nvPicPr>
          <p:cNvPr id="247" name="Picture 2" descr=""/>
          <p:cNvPicPr/>
          <p:nvPr/>
        </p:nvPicPr>
        <p:blipFill>
          <a:blip r:embed="rId1"/>
          <a:stretch/>
        </p:blipFill>
        <p:spPr>
          <a:xfrm>
            <a:off x="990720" y="1905120"/>
            <a:ext cx="7772040" cy="46288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507960"/>
            <a:ext cx="7009920" cy="1218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update_document_clinical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this query allows the user to update a document in a collection based on a specified RefSeq Accession Number and new survive value. </a:t>
            </a:r>
            <a:endParaRPr b="0" lang="en-US" sz="1800" spc="-1" strike="noStrike">
              <a:latin typeface="Arial"/>
            </a:endParaRPr>
          </a:p>
        </p:txBody>
      </p:sp>
      <p:pic>
        <p:nvPicPr>
          <p:cNvPr id="249" name="Picture 2" descr=""/>
          <p:cNvPicPr/>
          <p:nvPr/>
        </p:nvPicPr>
        <p:blipFill>
          <a:blip r:embed="rId1"/>
          <a:stretch/>
        </p:blipFill>
        <p:spPr>
          <a:xfrm>
            <a:off x="1676520" y="2057400"/>
            <a:ext cx="6629040" cy="35049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838080"/>
            <a:ext cx="70099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Update_Many_documents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this function allows the user to update one or more documents in a collection based on specified field, old value, and new value </a:t>
            </a:r>
            <a:endParaRPr b="0" lang="en-US" sz="1800" spc="-1" strike="noStrike">
              <a:latin typeface="Arial"/>
            </a:endParaRPr>
          </a:p>
        </p:txBody>
      </p:sp>
      <p:pic>
        <p:nvPicPr>
          <p:cNvPr id="251" name="Picture 2" descr=""/>
          <p:cNvPicPr/>
          <p:nvPr/>
        </p:nvPicPr>
        <p:blipFill>
          <a:blip r:embed="rId1"/>
          <a:stretch/>
        </p:blipFill>
        <p:spPr>
          <a:xfrm>
            <a:off x="762120" y="2514600"/>
            <a:ext cx="8049240" cy="35049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828800" y="582120"/>
            <a:ext cx="68576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Retrieve_data Query (find):</a:t>
            </a:r>
            <a:endParaRPr b="0" lang="en-US" sz="2000" spc="-1" strike="noStrike">
              <a:latin typeface="Arial"/>
            </a:endParaRPr>
          </a:p>
        </p:txBody>
      </p:sp>
      <p:pic>
        <p:nvPicPr>
          <p:cNvPr id="253" name="Picture 2" descr=""/>
          <p:cNvPicPr/>
          <p:nvPr/>
        </p:nvPicPr>
        <p:blipFill>
          <a:blip r:embed="rId1"/>
          <a:stretch/>
        </p:blipFill>
        <p:spPr>
          <a:xfrm>
            <a:off x="1905120" y="1295280"/>
            <a:ext cx="6857640" cy="52297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1752480" y="457200"/>
            <a:ext cx="6933960" cy="1125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 “search_records” Query:</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The function performs a MongoDB query to retrieve all documents from the clinical_data collection where the Age_InitDiag field is not equal to 68. It stores the results in the results variable.</a:t>
            </a:r>
            <a:endParaRPr b="0" lang="en-US" sz="1600" spc="-1" strike="noStrike">
              <a:latin typeface="Arial"/>
            </a:endParaRPr>
          </a:p>
        </p:txBody>
      </p:sp>
      <p:pic>
        <p:nvPicPr>
          <p:cNvPr id="255" name="Picture 3" descr=""/>
          <p:cNvPicPr/>
          <p:nvPr/>
        </p:nvPicPr>
        <p:blipFill>
          <a:blip r:embed="rId1"/>
          <a:stretch/>
        </p:blipFill>
        <p:spPr>
          <a:xfrm>
            <a:off x="2590920" y="1595880"/>
            <a:ext cx="6248160" cy="523908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600200" y="457200"/>
            <a:ext cx="70862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Aggregation Query:</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This query executes the aggregation to find the maximum age for each gender in the collection, groups documents by gender and calculate the maximum age of diagnosis and limits the number of documents returned to 5. </a:t>
            </a:r>
            <a:endParaRPr b="0" lang="en-US" sz="1800" spc="-1" strike="noStrike">
              <a:latin typeface="Arial"/>
            </a:endParaRPr>
          </a:p>
        </p:txBody>
      </p:sp>
      <p:pic>
        <p:nvPicPr>
          <p:cNvPr id="257" name="Picture 3" descr=""/>
          <p:cNvPicPr/>
          <p:nvPr/>
        </p:nvPicPr>
        <p:blipFill>
          <a:blip r:embed="rId1"/>
          <a:stretch/>
        </p:blipFill>
        <p:spPr>
          <a:xfrm>
            <a:off x="1219320" y="1934640"/>
            <a:ext cx="7630200" cy="46184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676520" y="457200"/>
            <a:ext cx="700992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Aggregation Query:</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This query executes the aggregation to find the minimum age for each gender in the collection, groups documents by gender and calculate the minimum age of diagnosis and limits the number of documents returned to 3. </a:t>
            </a:r>
            <a:endParaRPr b="0" lang="en-US" sz="1800" spc="-1" strike="noStrike">
              <a:latin typeface="Arial"/>
            </a:endParaRPr>
          </a:p>
          <a:p>
            <a:pPr>
              <a:lnSpc>
                <a:spcPct val="100000"/>
              </a:lnSpc>
            </a:pPr>
            <a:endParaRPr b="0" lang="en-US" sz="1800" spc="-1" strike="noStrike">
              <a:latin typeface="Arial"/>
            </a:endParaRPr>
          </a:p>
        </p:txBody>
      </p:sp>
      <p:pic>
        <p:nvPicPr>
          <p:cNvPr id="259" name="Picture 2" descr=""/>
          <p:cNvPicPr/>
          <p:nvPr/>
        </p:nvPicPr>
        <p:blipFill>
          <a:blip r:embed="rId1"/>
          <a:stretch/>
        </p:blipFill>
        <p:spPr>
          <a:xfrm>
            <a:off x="1357560" y="1981080"/>
            <a:ext cx="7363440" cy="441036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752480" y="380880"/>
            <a:ext cx="7009920" cy="1248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Retrieve_columns(2COL)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that retrieves specific columns from a collection, it retrieves all documents from the collection using the find() method and iterates over each document to extract the values of the specified columns</a:t>
            </a:r>
            <a:r>
              <a:rPr b="0" lang="en-US" sz="2000" spc="-1" strike="noStrike">
                <a:solidFill>
                  <a:srgbClr val="a30b45"/>
                </a:solidFill>
                <a:latin typeface="Arial"/>
                <a:ea typeface="Arial Unicode MS"/>
              </a:rPr>
              <a:t>.</a:t>
            </a:r>
            <a:endParaRPr b="0" lang="en-US" sz="2000" spc="-1" strike="noStrike">
              <a:latin typeface="Arial"/>
            </a:endParaRPr>
          </a:p>
        </p:txBody>
      </p:sp>
      <p:pic>
        <p:nvPicPr>
          <p:cNvPr id="261" name="Picture 2" descr=""/>
          <p:cNvPicPr/>
          <p:nvPr/>
        </p:nvPicPr>
        <p:blipFill>
          <a:blip r:embed="rId1"/>
          <a:stretch/>
        </p:blipFill>
        <p:spPr>
          <a:xfrm>
            <a:off x="3200400" y="1608120"/>
            <a:ext cx="5658120" cy="5067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752480" y="609480"/>
            <a:ext cx="6857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a30b45"/>
                </a:solidFill>
                <a:latin typeface="Bahnschrift SemiBold Condensed"/>
                <a:ea typeface="Arial Unicode MS"/>
              </a:rPr>
              <a:t>Data content…</a:t>
            </a:r>
            <a:endParaRPr b="0" lang="en-US" sz="3600" spc="-1" strike="noStrike">
              <a:latin typeface="Arial"/>
            </a:endParaRPr>
          </a:p>
        </p:txBody>
      </p:sp>
      <p:sp>
        <p:nvSpPr>
          <p:cNvPr id="195" name="CustomShape 2"/>
          <p:cNvSpPr/>
          <p:nvPr/>
        </p:nvSpPr>
        <p:spPr>
          <a:xfrm>
            <a:off x="1752480" y="1752480"/>
            <a:ext cx="6857640" cy="3656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File:cancer.csv</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30b45"/>
                </a:solidFill>
                <a:latin typeface="Arial"/>
                <a:ea typeface="Arial Unicode MS"/>
              </a:rPr>
              <a:t>RefSeq_accession_number: RefSeq protein ID (each protein has a unique</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ID in a RefSeq database)</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gene_symbol: a symbol unique to each gene (every protein is encoded</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by some gene)</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gene_name: a full name of that gene</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Remaining columns: log2 iTRAQ ratios for each sample (protein</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expression data, most important), three last columns are from healthy</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individuals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600200" y="457200"/>
            <a:ext cx="7086240" cy="1125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limit_documents Query:</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retrieves a limited number of documents from a collection, it retrieves the specified number of documents from the collection using the find().limit() method. </a:t>
            </a:r>
            <a:endParaRPr b="0" lang="en-US" sz="1600" spc="-1" strike="noStrike">
              <a:latin typeface="Arial"/>
            </a:endParaRPr>
          </a:p>
        </p:txBody>
      </p:sp>
      <p:pic>
        <p:nvPicPr>
          <p:cNvPr id="263" name="Picture 2" descr=""/>
          <p:cNvPicPr/>
          <p:nvPr/>
        </p:nvPicPr>
        <p:blipFill>
          <a:blip r:embed="rId1"/>
          <a:stretch/>
        </p:blipFill>
        <p:spPr>
          <a:xfrm>
            <a:off x="3581280" y="1409040"/>
            <a:ext cx="5562360" cy="544860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676520" y="457200"/>
            <a:ext cx="7009920" cy="1125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retrieve_and_documents Query(AND):</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It retrieves documents from a collection based on user input, It then prepares a query using the specified fields and values. It retrieves the documents matching the query using the find() method.</a:t>
            </a:r>
            <a:endParaRPr b="0" lang="en-US" sz="1600" spc="-1" strike="noStrike">
              <a:latin typeface="Arial"/>
            </a:endParaRPr>
          </a:p>
        </p:txBody>
      </p:sp>
      <p:pic>
        <p:nvPicPr>
          <p:cNvPr id="265" name="Picture 2" descr=""/>
          <p:cNvPicPr/>
          <p:nvPr/>
        </p:nvPicPr>
        <p:blipFill>
          <a:blip r:embed="rId1"/>
          <a:stretch/>
        </p:blipFill>
        <p:spPr>
          <a:xfrm>
            <a:off x="1676520" y="1559160"/>
            <a:ext cx="7162560" cy="526860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704240" y="457200"/>
            <a:ext cx="7009920" cy="1308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retrieve_or_documents Query (OR):</a:t>
            </a:r>
            <a:endParaRPr b="0" lang="en-US" sz="2000" spc="-1" strike="noStrike">
              <a:latin typeface="Arial"/>
            </a:endParaRPr>
          </a:p>
          <a:p>
            <a:pPr>
              <a:lnSpc>
                <a:spcPct val="100000"/>
              </a:lnSpc>
            </a:pPr>
            <a:r>
              <a:rPr b="0" lang="en-US" sz="1500" spc="-1" strike="noStrike">
                <a:solidFill>
                  <a:srgbClr val="a30b45"/>
                </a:solidFill>
                <a:latin typeface="Arial"/>
                <a:ea typeface="Arial Unicode MS"/>
              </a:rPr>
              <a:t>It prepares two separate queries using the specified fields and values. It creates a third query using the $or operator that combines the two previous queries.The function retrieves the documents matching the combined query using the find() method and stores them in a list.</a:t>
            </a:r>
            <a:endParaRPr b="0" lang="en-US" sz="1500" spc="-1" strike="noStrike">
              <a:latin typeface="Arial"/>
            </a:endParaRPr>
          </a:p>
        </p:txBody>
      </p:sp>
      <p:pic>
        <p:nvPicPr>
          <p:cNvPr id="267" name="Picture 2" descr=""/>
          <p:cNvPicPr/>
          <p:nvPr/>
        </p:nvPicPr>
        <p:blipFill>
          <a:blip r:embed="rId1"/>
          <a:stretch/>
        </p:blipFill>
        <p:spPr>
          <a:xfrm>
            <a:off x="3505320" y="1713960"/>
            <a:ext cx="5638320" cy="514368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457200"/>
            <a:ext cx="7009920" cy="209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Retrieve clinical data Query:</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retrieves clinical data from a  collection based on a specified RefSeq Accession Number. It then searches for the document in the 'cancer' collection with the specified RefSeq Accession Number using the find_one() method. If the document is found, it gets the RefSeq Accession Number from the 'cancer' collection document and then searches for the document in the 'clinical _data' collection with the matching RefSeq Accession Number using the find_one() method.</a:t>
            </a:r>
            <a:endParaRPr b="0" lang="en-US" sz="1600" spc="-1" strike="noStrike">
              <a:latin typeface="Arial"/>
            </a:endParaRPr>
          </a:p>
        </p:txBody>
      </p:sp>
      <p:pic>
        <p:nvPicPr>
          <p:cNvPr id="269" name="Picture 3" descr=""/>
          <p:cNvPicPr/>
          <p:nvPr/>
        </p:nvPicPr>
        <p:blipFill>
          <a:blip r:embed="rId1"/>
          <a:stretch/>
        </p:blipFill>
        <p:spPr>
          <a:xfrm>
            <a:off x="1837440" y="2743200"/>
            <a:ext cx="6925320" cy="36864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600200" y="457200"/>
            <a:ext cx="708624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Aggregation (show_max)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It  performs an aggregation query to find the maximum value of the Age_InitDiag field for each gender in the clinical_data collection.</a:t>
            </a:r>
            <a:endParaRPr b="0" lang="en-US" sz="1800" spc="-1" strike="noStrike">
              <a:latin typeface="Arial"/>
            </a:endParaRPr>
          </a:p>
        </p:txBody>
      </p:sp>
      <p:pic>
        <p:nvPicPr>
          <p:cNvPr id="271" name="Picture 2" descr=""/>
          <p:cNvPicPr/>
          <p:nvPr/>
        </p:nvPicPr>
        <p:blipFill>
          <a:blip r:embed="rId1"/>
          <a:stretch/>
        </p:blipFill>
        <p:spPr>
          <a:xfrm>
            <a:off x="2057400" y="1828800"/>
            <a:ext cx="6705360" cy="43430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676520" y="457200"/>
            <a:ext cx="700992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Aggregation (show_min)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It  performs an aggregation query to find the minimum value of the Age_InitDiag field for each gender in the clinical_data collection.</a:t>
            </a:r>
            <a:endParaRPr b="0" lang="en-US" sz="1800" spc="-1" strike="noStrike">
              <a:latin typeface="Arial"/>
            </a:endParaRPr>
          </a:p>
        </p:txBody>
      </p:sp>
      <p:pic>
        <p:nvPicPr>
          <p:cNvPr id="273" name="Picture 3" descr=""/>
          <p:cNvPicPr/>
          <p:nvPr/>
        </p:nvPicPr>
        <p:blipFill>
          <a:blip r:embed="rId1"/>
          <a:stretch/>
        </p:blipFill>
        <p:spPr>
          <a:xfrm>
            <a:off x="1676520" y="1600200"/>
            <a:ext cx="7086240" cy="42674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690200" y="457200"/>
            <a:ext cx="7009920" cy="1125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Sort female Age_InitDiag Query:</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 </a:t>
            </a:r>
            <a:r>
              <a:rPr b="0" lang="en-US" sz="1600" spc="-1" strike="noStrike">
                <a:solidFill>
                  <a:srgbClr val="a30b45"/>
                </a:solidFill>
                <a:latin typeface="Arial"/>
                <a:ea typeface="Arial Unicode MS"/>
              </a:rPr>
              <a:t>It performs an aggregation pipeline to retrieve specific records from the clinical_data collection. The function filters the records to match only those for female patients and sorts them in descending order by Age_InitDiag.</a:t>
            </a:r>
            <a:endParaRPr b="0" lang="en-US" sz="1600" spc="-1" strike="noStrike">
              <a:latin typeface="Arial"/>
            </a:endParaRPr>
          </a:p>
        </p:txBody>
      </p:sp>
      <p:pic>
        <p:nvPicPr>
          <p:cNvPr id="275" name="Picture 2" descr=""/>
          <p:cNvPicPr/>
          <p:nvPr/>
        </p:nvPicPr>
        <p:blipFill>
          <a:blip r:embed="rId1"/>
          <a:stretch/>
        </p:blipFill>
        <p:spPr>
          <a:xfrm>
            <a:off x="2057400" y="1595880"/>
            <a:ext cx="6248160" cy="488052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752480" y="457200"/>
            <a:ext cx="6933960" cy="14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Sort in ascending order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that performs an aggregation pipeline to retrieve specific records from the clinical_data collection. The function filters the records to match only those for female patients and sorts them in ascending order by Age_InitDiag.</a:t>
            </a:r>
            <a:endParaRPr b="0" lang="en-US" sz="1800" spc="-1" strike="noStrike">
              <a:latin typeface="Arial"/>
            </a:endParaRPr>
          </a:p>
        </p:txBody>
      </p:sp>
      <p:pic>
        <p:nvPicPr>
          <p:cNvPr id="277" name="Picture 2" descr=""/>
          <p:cNvPicPr/>
          <p:nvPr/>
        </p:nvPicPr>
        <p:blipFill>
          <a:blip r:embed="rId1"/>
          <a:stretch/>
        </p:blipFill>
        <p:spPr>
          <a:xfrm>
            <a:off x="1656720" y="2133720"/>
            <a:ext cx="7125480" cy="421020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457200"/>
            <a:ext cx="7009920" cy="1218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Aggregation find_males (match) Query:</a:t>
            </a:r>
            <a:endParaRPr b="0" lang="en-US" sz="2000" spc="-1" strike="noStrike">
              <a:latin typeface="Arial"/>
            </a:endParaRPr>
          </a:p>
          <a:p>
            <a:pPr>
              <a:lnSpc>
                <a:spcPct val="100000"/>
              </a:lnSpc>
            </a:pPr>
            <a:r>
              <a:rPr b="0" lang="en-US" sz="1800" spc="-1" strike="noStrike">
                <a:solidFill>
                  <a:srgbClr val="a30b45"/>
                </a:solidFill>
                <a:latin typeface="Arial"/>
                <a:ea typeface="Arial Unicode MS"/>
              </a:rPr>
              <a:t>It performs an aggregation pipeline to retrieve specific records from the clinical_data collection. The function filters the records to match only those for male patients.</a:t>
            </a:r>
            <a:endParaRPr b="0" lang="en-US" sz="1800" spc="-1" strike="noStrike">
              <a:latin typeface="Arial"/>
            </a:endParaRPr>
          </a:p>
        </p:txBody>
      </p:sp>
      <p:pic>
        <p:nvPicPr>
          <p:cNvPr id="279" name="Picture 2" descr=""/>
          <p:cNvPicPr/>
          <p:nvPr/>
        </p:nvPicPr>
        <p:blipFill>
          <a:blip r:embed="rId1"/>
          <a:stretch/>
        </p:blipFill>
        <p:spPr>
          <a:xfrm>
            <a:off x="1676520" y="1828800"/>
            <a:ext cx="7009920" cy="388584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711080" y="533520"/>
            <a:ext cx="6933960" cy="1368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a30b45"/>
                </a:solidFill>
                <a:latin typeface="Arial"/>
                <a:ea typeface="Arial Unicode MS"/>
              </a:rPr>
              <a:t>Aggregation “sum operation” Query:</a:t>
            </a:r>
            <a:endParaRPr b="0" lang="en-US" sz="2000" spc="-1" strike="noStrike">
              <a:latin typeface="Arial"/>
            </a:endParaRPr>
          </a:p>
          <a:p>
            <a:pPr>
              <a:lnSpc>
                <a:spcPct val="100000"/>
              </a:lnSpc>
            </a:pPr>
            <a:r>
              <a:rPr b="0" lang="en-US" sz="1600" spc="-1" strike="noStrike">
                <a:solidFill>
                  <a:srgbClr val="a30b45"/>
                </a:solidFill>
                <a:latin typeface="Arial"/>
                <a:ea typeface="Arial Unicode MS"/>
              </a:rPr>
              <a:t>The function performs a MongoDB aggregation using a pipeline that first matches documents where the survive field equals "DECEASED", and then groups the matching documents by RefSeq_accession_number and calculates the sum of the survive_code field for each group.</a:t>
            </a:r>
            <a:endParaRPr b="0" lang="en-US" sz="1600" spc="-1" strike="noStrike">
              <a:latin typeface="Arial"/>
            </a:endParaRPr>
          </a:p>
        </p:txBody>
      </p:sp>
      <p:pic>
        <p:nvPicPr>
          <p:cNvPr id="281" name="Picture 2" descr=""/>
          <p:cNvPicPr/>
          <p:nvPr/>
        </p:nvPicPr>
        <p:blipFill>
          <a:blip r:embed="rId1"/>
          <a:stretch/>
        </p:blipFill>
        <p:spPr>
          <a:xfrm>
            <a:off x="1711080" y="2057400"/>
            <a:ext cx="7051680" cy="4343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738800" y="667440"/>
            <a:ext cx="69339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a30b45"/>
                </a:solidFill>
                <a:latin typeface="Bahnschrift SemiBold Condensed"/>
                <a:ea typeface="Arial Unicode MS"/>
              </a:rPr>
              <a:t>Data content…</a:t>
            </a:r>
            <a:endParaRPr b="0" lang="en-US" sz="3600" spc="-1" strike="noStrike">
              <a:latin typeface="Arial"/>
            </a:endParaRPr>
          </a:p>
        </p:txBody>
      </p:sp>
      <p:sp>
        <p:nvSpPr>
          <p:cNvPr id="197" name="CustomShape 2"/>
          <p:cNvSpPr/>
          <p:nvPr/>
        </p:nvSpPr>
        <p:spPr>
          <a:xfrm>
            <a:off x="1738800" y="2590920"/>
            <a:ext cx="693396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File: clinical_data_breast_cancer.csv</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30b45"/>
                </a:solidFill>
                <a:latin typeface="Arial"/>
                <a:ea typeface="Arial Unicode MS"/>
              </a:rPr>
              <a:t>First column "Complete TCGA ID" is used to match the sample IDs in the main cancer proteomes file .</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All other columns have self-explanatory names, contain data about the cancer classification of a given sample using different methods. 'PAM50 mRNA' classification is being used in the example script.</a:t>
            </a:r>
            <a:endParaRPr b="0" lang="en-US" sz="1800" spc="-1" strike="noStrike">
              <a:latin typeface="Arial"/>
            </a:endParaRPr>
          </a:p>
        </p:txBody>
      </p:sp>
      <p:sp>
        <p:nvSpPr>
          <p:cNvPr id="198" name="CustomShape 3"/>
          <p:cNvSpPr/>
          <p:nvPr/>
        </p:nvSpPr>
        <p:spPr>
          <a:xfrm>
            <a:off x="5638680" y="838080"/>
            <a:ext cx="2666520" cy="1504800"/>
          </a:xfrm>
          <a:prstGeom prst="wedgeRoundRectCallout">
            <a:avLst>
              <a:gd name="adj1" fmla="val -20833"/>
              <a:gd name="adj2" fmla="val 62500"/>
              <a:gd name="adj3" fmla="val 16667"/>
            </a:avLst>
          </a:prstGeom>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5638680" y="990720"/>
            <a:ext cx="2666520" cy="118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ffffff"/>
                </a:solidFill>
                <a:latin typeface="Arial"/>
                <a:ea typeface="Arial Unicode MS"/>
              </a:rPr>
              <a:t> </a:t>
            </a:r>
            <a:r>
              <a:rPr b="0" lang="en-US" sz="1400" spc="-1" strike="noStrike">
                <a:solidFill>
                  <a:srgbClr val="ffffff"/>
                </a:solidFill>
                <a:latin typeface="Arial"/>
                <a:ea typeface="Arial Unicode MS"/>
              </a:rPr>
              <a:t>The Cancer Genome Atlas (TCGA) project to identify samples, including tumors and normal tissues, from cancer patients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6840" y="1971720"/>
            <a:ext cx="4571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Arial"/>
                <a:ea typeface="Arial Unicode MS"/>
              </a:rPr>
              <a:t>Then we visualized our data using visualization plots like…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76320" y="304920"/>
            <a:ext cx="90673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Arial Unicode MS"/>
              </a:rPr>
              <a:t>Using BoxPlot…</a:t>
            </a:r>
            <a:endParaRPr b="0" lang="en-US" sz="2000" spc="-1" strike="noStrike">
              <a:latin typeface="Arial"/>
            </a:endParaRPr>
          </a:p>
        </p:txBody>
      </p:sp>
      <p:pic>
        <p:nvPicPr>
          <p:cNvPr id="284" name="Picture 2" descr=""/>
          <p:cNvPicPr/>
          <p:nvPr/>
        </p:nvPicPr>
        <p:blipFill>
          <a:blip r:embed="rId1"/>
          <a:stretch/>
        </p:blipFill>
        <p:spPr>
          <a:xfrm>
            <a:off x="4610160" y="1143000"/>
            <a:ext cx="4533480" cy="4038120"/>
          </a:xfrm>
          <a:prstGeom prst="rect">
            <a:avLst/>
          </a:prstGeom>
          <a:ln>
            <a:noFill/>
          </a:ln>
        </p:spPr>
      </p:pic>
      <p:sp>
        <p:nvSpPr>
          <p:cNvPr id="285" name="CustomShape 2"/>
          <p:cNvSpPr/>
          <p:nvPr/>
        </p:nvSpPr>
        <p:spPr>
          <a:xfrm>
            <a:off x="4610160" y="5195520"/>
            <a:ext cx="453348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Arial Unicode MS"/>
              </a:rPr>
              <a:t>boxplot about Age at Initial Diagnosis  &amp; RefSeq_accession_number</a:t>
            </a:r>
            <a:endParaRPr b="0" lang="en-US" sz="1600" spc="-1" strike="noStrike">
              <a:latin typeface="Arial"/>
            </a:endParaRPr>
          </a:p>
        </p:txBody>
      </p:sp>
      <p:pic>
        <p:nvPicPr>
          <p:cNvPr id="286" name="Picture 4" descr=""/>
          <p:cNvPicPr/>
          <p:nvPr/>
        </p:nvPicPr>
        <p:blipFill>
          <a:blip r:embed="rId2"/>
          <a:stretch/>
        </p:blipFill>
        <p:spPr>
          <a:xfrm>
            <a:off x="76320" y="990720"/>
            <a:ext cx="4343040" cy="548604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0" y="304920"/>
            <a:ext cx="91436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Arial Unicode MS"/>
              </a:rPr>
              <a:t>Using BoxPlot…</a:t>
            </a:r>
            <a:endParaRPr b="0" lang="en-US" sz="2000" spc="-1" strike="noStrike">
              <a:latin typeface="Arial"/>
            </a:endParaRPr>
          </a:p>
        </p:txBody>
      </p:sp>
      <p:pic>
        <p:nvPicPr>
          <p:cNvPr id="288" name="Picture 2" descr=""/>
          <p:cNvPicPr/>
          <p:nvPr/>
        </p:nvPicPr>
        <p:blipFill>
          <a:blip r:embed="rId1"/>
          <a:stretch/>
        </p:blipFill>
        <p:spPr>
          <a:xfrm>
            <a:off x="4114800" y="914400"/>
            <a:ext cx="5028840" cy="5105160"/>
          </a:xfrm>
          <a:prstGeom prst="rect">
            <a:avLst/>
          </a:prstGeom>
          <a:ln>
            <a:noFill/>
          </a:ln>
        </p:spPr>
      </p:pic>
      <p:sp>
        <p:nvSpPr>
          <p:cNvPr id="289" name="CustomShape 2"/>
          <p:cNvSpPr/>
          <p:nvPr/>
        </p:nvSpPr>
        <p:spPr>
          <a:xfrm>
            <a:off x="3962520" y="6248520"/>
            <a:ext cx="518112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Arial Unicode MS"/>
              </a:rPr>
              <a:t>boxplot about C8_A138 Sample from cancer collection </a:t>
            </a:r>
            <a:endParaRPr b="0" lang="en-US" sz="1600" spc="-1" strike="noStrike">
              <a:latin typeface="Arial"/>
            </a:endParaRPr>
          </a:p>
        </p:txBody>
      </p:sp>
      <p:pic>
        <p:nvPicPr>
          <p:cNvPr id="290" name="Picture 4" descr=""/>
          <p:cNvPicPr/>
          <p:nvPr/>
        </p:nvPicPr>
        <p:blipFill>
          <a:blip r:embed="rId2"/>
          <a:stretch/>
        </p:blipFill>
        <p:spPr>
          <a:xfrm>
            <a:off x="0" y="914400"/>
            <a:ext cx="3981240" cy="550296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0" y="257040"/>
            <a:ext cx="91436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Arial Unicode MS"/>
              </a:rPr>
              <a:t>Using Scatter Plot…</a:t>
            </a:r>
            <a:endParaRPr b="0" lang="en-US" sz="2000" spc="-1" strike="noStrike">
              <a:latin typeface="Arial"/>
            </a:endParaRPr>
          </a:p>
        </p:txBody>
      </p:sp>
      <p:pic>
        <p:nvPicPr>
          <p:cNvPr id="292" name="Picture 3" descr=""/>
          <p:cNvPicPr/>
          <p:nvPr/>
        </p:nvPicPr>
        <p:blipFill>
          <a:blip r:embed="rId1"/>
          <a:stretch/>
        </p:blipFill>
        <p:spPr>
          <a:xfrm>
            <a:off x="4038480" y="878040"/>
            <a:ext cx="5105160" cy="4876560"/>
          </a:xfrm>
          <a:prstGeom prst="rect">
            <a:avLst/>
          </a:prstGeom>
          <a:ln>
            <a:noFill/>
          </a:ln>
        </p:spPr>
      </p:pic>
      <p:sp>
        <p:nvSpPr>
          <p:cNvPr id="293" name="CustomShape 2"/>
          <p:cNvSpPr/>
          <p:nvPr/>
        </p:nvSpPr>
        <p:spPr>
          <a:xfrm>
            <a:off x="4038480" y="5969880"/>
            <a:ext cx="50288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Arial Unicode MS"/>
              </a:rPr>
              <a:t>scatter plot between RefSeq_accession_number on x-axis and AO_A12D on y-axis  from cancer data</a:t>
            </a:r>
            <a:endParaRPr b="0" lang="en-US" sz="1600" spc="-1" strike="noStrike">
              <a:latin typeface="Arial"/>
            </a:endParaRPr>
          </a:p>
        </p:txBody>
      </p:sp>
      <p:pic>
        <p:nvPicPr>
          <p:cNvPr id="294" name="Picture 5" descr=""/>
          <p:cNvPicPr/>
          <p:nvPr/>
        </p:nvPicPr>
        <p:blipFill>
          <a:blip r:embed="rId2"/>
          <a:stretch/>
        </p:blipFill>
        <p:spPr>
          <a:xfrm>
            <a:off x="20880" y="878040"/>
            <a:ext cx="3941280" cy="487656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0" y="304920"/>
            <a:ext cx="91436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Arial Unicode MS"/>
              </a:rPr>
              <a:t>Using Heatmap…</a:t>
            </a:r>
            <a:endParaRPr b="0" lang="en-US" sz="2000" spc="-1" strike="noStrike">
              <a:latin typeface="Arial"/>
            </a:endParaRPr>
          </a:p>
        </p:txBody>
      </p:sp>
      <p:pic>
        <p:nvPicPr>
          <p:cNvPr id="296" name="Picture 2" descr=""/>
          <p:cNvPicPr/>
          <p:nvPr/>
        </p:nvPicPr>
        <p:blipFill>
          <a:blip r:embed="rId1"/>
          <a:stretch/>
        </p:blipFill>
        <p:spPr>
          <a:xfrm>
            <a:off x="3886200" y="1523880"/>
            <a:ext cx="5257440" cy="4190760"/>
          </a:xfrm>
          <a:prstGeom prst="rect">
            <a:avLst/>
          </a:prstGeom>
          <a:ln>
            <a:noFill/>
          </a:ln>
        </p:spPr>
      </p:pic>
      <p:sp>
        <p:nvSpPr>
          <p:cNvPr id="297" name="CustomShape 2"/>
          <p:cNvSpPr/>
          <p:nvPr/>
        </p:nvSpPr>
        <p:spPr>
          <a:xfrm>
            <a:off x="3886200" y="5943600"/>
            <a:ext cx="52574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Arial Unicode MS"/>
              </a:rPr>
              <a:t>heatmap about Age_InitDiag</a:t>
            </a:r>
            <a:endParaRPr b="0" lang="en-US" sz="1600" spc="-1" strike="noStrike">
              <a:latin typeface="Arial"/>
            </a:endParaRPr>
          </a:p>
        </p:txBody>
      </p:sp>
      <p:pic>
        <p:nvPicPr>
          <p:cNvPr id="298" name="Picture 4" descr=""/>
          <p:cNvPicPr/>
          <p:nvPr/>
        </p:nvPicPr>
        <p:blipFill>
          <a:blip r:embed="rId2"/>
          <a:stretch/>
        </p:blipFill>
        <p:spPr>
          <a:xfrm>
            <a:off x="0" y="1066680"/>
            <a:ext cx="3885840" cy="464796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0" y="1600200"/>
            <a:ext cx="4571640" cy="268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ffffff"/>
                </a:solidFill>
                <a:latin typeface="Bahnschrift SemiBold Condensed"/>
                <a:ea typeface="Arial Unicode MS"/>
              </a:rPr>
              <a:t>Reference</a:t>
            </a:r>
            <a:endParaRPr b="0" lang="en-US" sz="4000" spc="-1" strike="noStrike">
              <a:latin typeface="Arial"/>
            </a:endParaRPr>
          </a:p>
          <a:p>
            <a:pPr algn="ctr">
              <a:lnSpc>
                <a:spcPct val="100000"/>
              </a:lnSpc>
            </a:pPr>
            <a:endParaRPr b="0" lang="en-US" sz="4000" spc="-1" strike="noStrike">
              <a:latin typeface="Arial"/>
            </a:endParaRPr>
          </a:p>
          <a:p>
            <a:pPr algn="ctr">
              <a:lnSpc>
                <a:spcPct val="100000"/>
              </a:lnSpc>
            </a:pPr>
            <a:r>
              <a:rPr b="0" lang="en-US" sz="2800" spc="-1" strike="noStrike">
                <a:solidFill>
                  <a:srgbClr val="ffffff"/>
                </a:solidFill>
                <a:latin typeface="Bahnschrift SemiBold Condensed"/>
                <a:ea typeface="Arial Unicode MS"/>
              </a:rPr>
              <a:t>Link download dataset from kaggle:</a:t>
            </a:r>
            <a:endParaRPr b="0" lang="en-US" sz="2800" spc="-1" strike="noStrike">
              <a:latin typeface="Arial"/>
            </a:endParaRPr>
          </a:p>
          <a:p>
            <a:pPr algn="ctr">
              <a:lnSpc>
                <a:spcPct val="100000"/>
              </a:lnSpc>
            </a:pPr>
            <a:r>
              <a:rPr b="0" lang="en-US" sz="1800" spc="-1" strike="noStrike" u="sng">
                <a:solidFill>
                  <a:srgbClr val="0000ff"/>
                </a:solidFill>
                <a:uFillTx/>
                <a:latin typeface="Bahnschrift SemiBold Condensed"/>
                <a:ea typeface="Arial Unicode MS"/>
                <a:hlinkClick r:id="rId1"/>
              </a:rPr>
              <a:t>https://www.kaggle.com/datasets/piotrgrabo/breastcancerproteomes?resource=download&amp;select=clinical_data_breast_cancer.csv</a:t>
            </a:r>
            <a:r>
              <a:rPr b="0" lang="en-US" sz="1800" spc="-1" strike="noStrike">
                <a:solidFill>
                  <a:srgbClr val="ffffff"/>
                </a:solidFill>
                <a:latin typeface="Bahnschrift SemiBold Condensed"/>
                <a:ea typeface="Arial Unicode MS"/>
              </a:rPr>
              <a:t>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736360" y="2743200"/>
            <a:ext cx="4190760" cy="13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8000" spc="-1" strike="noStrike">
                <a:solidFill>
                  <a:srgbClr val="ffffff"/>
                </a:solidFill>
                <a:latin typeface="Bahnschrift SemiBold Condensed"/>
                <a:ea typeface="맑은 고딕"/>
              </a:rPr>
              <a:t>Thanks</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457200"/>
            <a:ext cx="6933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File:cancer.csv</a:t>
            </a:r>
            <a:endParaRPr b="0" lang="en-US" sz="1800" spc="-1" strike="noStrike">
              <a:latin typeface="Arial"/>
            </a:endParaRPr>
          </a:p>
        </p:txBody>
      </p:sp>
      <p:pic>
        <p:nvPicPr>
          <p:cNvPr id="201" name="Picture 2" descr=""/>
          <p:cNvPicPr/>
          <p:nvPr/>
        </p:nvPicPr>
        <p:blipFill>
          <a:blip r:embed="rId1"/>
          <a:stretch/>
        </p:blipFill>
        <p:spPr>
          <a:xfrm>
            <a:off x="0" y="1552680"/>
            <a:ext cx="9143640" cy="3752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0" y="533520"/>
            <a:ext cx="9067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File: clinical_data_breast_cancer.csv</a:t>
            </a:r>
            <a:endParaRPr b="0" lang="en-US" sz="1800" spc="-1" strike="noStrike">
              <a:latin typeface="Arial"/>
            </a:endParaRPr>
          </a:p>
        </p:txBody>
      </p:sp>
      <p:pic>
        <p:nvPicPr>
          <p:cNvPr id="203" name="Picture 5" descr=""/>
          <p:cNvPicPr/>
          <p:nvPr/>
        </p:nvPicPr>
        <p:blipFill>
          <a:blip r:embed="rId1"/>
          <a:stretch/>
        </p:blipFill>
        <p:spPr>
          <a:xfrm>
            <a:off x="0" y="1207800"/>
            <a:ext cx="9143640" cy="4964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00200" y="838080"/>
            <a:ext cx="7086240" cy="37494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1" lang="en-US" sz="2000" spc="-1" strike="noStrike">
                <a:solidFill>
                  <a:srgbClr val="a30b45"/>
                </a:solidFill>
                <a:latin typeface="Arial"/>
                <a:ea typeface="Arial Unicode MS"/>
              </a:rPr>
              <a:t>Cancer.csv content: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a30b45"/>
                </a:solidFill>
                <a:latin typeface="Arial"/>
                <a:ea typeface="Arial Unicode MS"/>
              </a:rPr>
              <a:t>This dataset contains iTRAQ proteome profiling data for 77 breast cancer samples generated by the Clinical Proteomic Tumor Analysis Consortium (NCI/NIH).</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a30b45"/>
                </a:solidFill>
                <a:latin typeface="Arial"/>
                <a:ea typeface="Arial Unicode MS"/>
              </a:rPr>
              <a:t>The dataset includes expression values for approximately 12,000 proteins for each sample. Missing values are present when a given protein could not be quantified in a particular sample.</a:t>
            </a:r>
            <a:endParaRPr b="0" lang="en-US" sz="2000" spc="-1" strike="noStrike">
              <a:latin typeface="Arial"/>
            </a:endParaRPr>
          </a:p>
        </p:txBody>
      </p:sp>
      <p:sp>
        <p:nvSpPr>
          <p:cNvPr id="205" name="CustomShape 2"/>
          <p:cNvSpPr/>
          <p:nvPr/>
        </p:nvSpPr>
        <p:spPr>
          <a:xfrm>
            <a:off x="4191120" y="4623840"/>
            <a:ext cx="4495320" cy="1624320"/>
          </a:xfrm>
          <a:prstGeom prst="wedgeRoundRectCallout">
            <a:avLst>
              <a:gd name="adj1" fmla="val -20833"/>
              <a:gd name="adj2" fmla="val 62500"/>
              <a:gd name="adj3" fmla="val 16667"/>
            </a:avLst>
          </a:prstGeom>
          <a:ln/>
        </p:spPr>
        <p:style>
          <a:lnRef idx="2">
            <a:schemeClr val="accent1">
              <a:shade val="50000"/>
            </a:schemeClr>
          </a:lnRef>
          <a:fillRef idx="1">
            <a:schemeClr val="accent1"/>
          </a:fillRef>
          <a:effectRef idx="0">
            <a:schemeClr val="accent1"/>
          </a:effectRef>
          <a:fontRef idx="minor"/>
        </p:style>
      </p:sp>
      <p:sp>
        <p:nvSpPr>
          <p:cNvPr id="206" name="CustomShape 3"/>
          <p:cNvSpPr/>
          <p:nvPr/>
        </p:nvSpPr>
        <p:spPr>
          <a:xfrm>
            <a:off x="4419720" y="4800600"/>
            <a:ext cx="41907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ndalus"/>
                <a:ea typeface="Arial Unicode MS"/>
              </a:rPr>
              <a:t>iTRAQ (isobaric tags for relative and absolute quantification) is a mass spectrometry-based proteomics technique used for relative quantification of proteins across multiple samples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752480" y="762120"/>
            <a:ext cx="6933960" cy="5851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a30b45"/>
                </a:solidFill>
                <a:latin typeface="Arial"/>
                <a:ea typeface="Arial Unicode MS"/>
              </a:rPr>
              <a:t>clinical_data_breast_cancer content: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This is tabular dataset various information about breast cancer patients from The Cancer Genome Atlas (TCGA)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30b45"/>
                </a:solidFill>
                <a:latin typeface="Arial"/>
                <a:ea typeface="Arial Unicode MS"/>
              </a:rPr>
              <a:t>Each row represents a specific patient, and the columns contain information about the patient, such as the TCGA ID, patient age, tumor characteristics (e.g., ER, PR</a:t>
            </a:r>
            <a:r>
              <a:rPr b="0" lang="en-US" sz="1800" spc="-1" strike="noStrike">
                <a:solidFill>
                  <a:srgbClr val="a30b45"/>
                </a:solidFill>
                <a:latin typeface="Arial"/>
                <a:ea typeface="Arial Unicode MS"/>
              </a:rPr>
              <a:t>  Statues), cancer stage, and clinical outcomes (e.g., living or deceased).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a30b45"/>
                </a:solidFill>
                <a:latin typeface="Arial"/>
                <a:ea typeface="Arial Unicode MS"/>
              </a:rPr>
              <a:t>1-TCGA ID : </a:t>
            </a:r>
            <a:endParaRPr b="0" lang="en-US" sz="1800" spc="-1" strike="noStrike">
              <a:latin typeface="Arial"/>
            </a:endParaRPr>
          </a:p>
          <a:p>
            <a:pPr>
              <a:lnSpc>
                <a:spcPct val="100000"/>
              </a:lnSpc>
            </a:pPr>
            <a:r>
              <a:rPr b="0" lang="en-US" sz="1800" spc="-1" strike="noStrike">
                <a:solidFill>
                  <a:srgbClr val="a30b45"/>
                </a:solidFill>
                <a:latin typeface="Arial"/>
                <a:ea typeface="Arial Unicode MS"/>
              </a:rPr>
              <a:t>The TCGA ID is a unique identifier used by The Cancer Genome Atlas (TCGA) project to identify samples, including tumors and normal tissues, from cancer patients.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a30b45"/>
                </a:solidFill>
                <a:latin typeface="Arial"/>
                <a:ea typeface="Arial Unicode MS"/>
              </a:rPr>
              <a:t>in the TCGA breast cancer dataset, the TCGA ID for each sample consists of four parts: TCGA, the cancer type (BRCA for breast cancer), a two-letter code for the institution where the sample was processed, and a four-digit number that identifies the specific patient sample.</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Breast Cancer Pink Ribbon PowerPoint Templates</Template>
  <TotalTime>1386</TotalTime>
  <Application>LibreOffice/6.4.7.2$Linux_X86_64 LibreOffice_project/40$Build-2</Application>
  <Words>1822</Words>
  <Paragraphs>167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Elite</dc:creator>
  <dc:description/>
  <dc:language>en-US</dc:language>
  <cp:lastModifiedBy/>
  <dcterms:modified xsi:type="dcterms:W3CDTF">2023-05-23T18:04:33Z</dcterms:modified>
  <cp:revision>82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56</vt:i4>
  </property>
</Properties>
</file>