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9" r:id="rId5"/>
    <p:sldId id="260" r:id="rId6"/>
    <p:sldId id="274" r:id="rId7"/>
    <p:sldId id="275" r:id="rId8"/>
    <p:sldId id="288" r:id="rId9"/>
    <p:sldId id="289" r:id="rId10"/>
    <p:sldId id="273" r:id="rId11"/>
    <p:sldId id="270" r:id="rId12"/>
    <p:sldId id="269" r:id="rId13"/>
    <p:sldId id="271" r:id="rId14"/>
    <p:sldId id="290" r:id="rId15"/>
    <p:sldId id="287" r:id="rId16"/>
    <p:sldId id="281" r:id="rId17"/>
    <p:sldId id="280" r:id="rId18"/>
    <p:sldId id="286" r:id="rId19"/>
    <p:sldId id="279" r:id="rId20"/>
    <p:sldId id="283" r:id="rId21"/>
    <p:sldId id="278" r:id="rId22"/>
    <p:sldId id="291" r:id="rId23"/>
    <p:sldId id="268" r:id="rId24"/>
    <p:sldId id="272" r:id="rId25"/>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5757"/>
    <a:srgbClr val="002C8A"/>
    <a:srgbClr val="FFFFC9"/>
    <a:srgbClr val="00202F"/>
    <a:srgbClr val="0023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68" autoAdjust="0"/>
  </p:normalViewPr>
  <p:slideViewPr>
    <p:cSldViewPr snapToGrid="0">
      <p:cViewPr varScale="1">
        <p:scale>
          <a:sx n="71" d="100"/>
          <a:sy n="71"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0DB8-FBFC-4527-91AE-3588185A69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7358F40A-824F-4E84-8E55-BF5E60DDB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E900E1EE-E4A6-41A6-8BAE-5C65F9C56424}"/>
              </a:ext>
            </a:extLst>
          </p:cNvPr>
          <p:cNvSpPr>
            <a:spLocks noGrp="1"/>
          </p:cNvSpPr>
          <p:nvPr>
            <p:ph type="dt" sz="half" idx="10"/>
          </p:nvPr>
        </p:nvSpPr>
        <p:spPr/>
        <p:txBody>
          <a:bodyPr/>
          <a:lstStyle/>
          <a:p>
            <a:fld id="{D8DA2FF3-4D0F-4E2A-96AF-9138249FBA1B}" type="datetimeFigureOut">
              <a:rPr lang="ar-EG" smtClean="0"/>
              <a:t>01/06/1443</a:t>
            </a:fld>
            <a:endParaRPr lang="ar-EG"/>
          </a:p>
        </p:txBody>
      </p:sp>
      <p:sp>
        <p:nvSpPr>
          <p:cNvPr id="5" name="Footer Placeholder 4">
            <a:extLst>
              <a:ext uri="{FF2B5EF4-FFF2-40B4-BE49-F238E27FC236}">
                <a16:creationId xmlns:a16="http://schemas.microsoft.com/office/drawing/2014/main" id="{B7B12E53-2F74-4E63-8DA9-BC28C94559AA}"/>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64E1D10C-268F-49E6-84CE-102322A4D7B9}"/>
              </a:ext>
            </a:extLst>
          </p:cNvPr>
          <p:cNvSpPr>
            <a:spLocks noGrp="1"/>
          </p:cNvSpPr>
          <p:nvPr>
            <p:ph type="sldNum" sz="quarter" idx="12"/>
          </p:nvPr>
        </p:nvSpPr>
        <p:spPr/>
        <p:txBody>
          <a:bodyPr/>
          <a:lstStyle/>
          <a:p>
            <a:fld id="{7021922B-C0DA-4FD2-8306-501C90A56768}" type="slidenum">
              <a:rPr lang="ar-EG" smtClean="0"/>
              <a:t>‹#›</a:t>
            </a:fld>
            <a:endParaRPr lang="ar-EG"/>
          </a:p>
        </p:txBody>
      </p:sp>
    </p:spTree>
    <p:extLst>
      <p:ext uri="{BB962C8B-B14F-4D97-AF65-F5344CB8AC3E}">
        <p14:creationId xmlns:p14="http://schemas.microsoft.com/office/powerpoint/2010/main" val="702129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1072-60CB-4D97-B7A6-C0585C0B1546}"/>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2E8C990A-E71C-40D1-8516-C94EBDBDF2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C7C8B2A8-5870-4FE5-84A0-911AF07B6A92}"/>
              </a:ext>
            </a:extLst>
          </p:cNvPr>
          <p:cNvSpPr>
            <a:spLocks noGrp="1"/>
          </p:cNvSpPr>
          <p:nvPr>
            <p:ph type="dt" sz="half" idx="10"/>
          </p:nvPr>
        </p:nvSpPr>
        <p:spPr/>
        <p:txBody>
          <a:bodyPr/>
          <a:lstStyle/>
          <a:p>
            <a:fld id="{D8DA2FF3-4D0F-4E2A-96AF-9138249FBA1B}" type="datetimeFigureOut">
              <a:rPr lang="ar-EG" smtClean="0"/>
              <a:t>01/06/1443</a:t>
            </a:fld>
            <a:endParaRPr lang="ar-EG"/>
          </a:p>
        </p:txBody>
      </p:sp>
      <p:sp>
        <p:nvSpPr>
          <p:cNvPr id="5" name="Footer Placeholder 4">
            <a:extLst>
              <a:ext uri="{FF2B5EF4-FFF2-40B4-BE49-F238E27FC236}">
                <a16:creationId xmlns:a16="http://schemas.microsoft.com/office/drawing/2014/main" id="{CCAE309F-5A73-4126-A1F8-BC7D43BF8CE6}"/>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C9DBB997-A2AA-4EEE-94A3-E5633FBCC273}"/>
              </a:ext>
            </a:extLst>
          </p:cNvPr>
          <p:cNvSpPr>
            <a:spLocks noGrp="1"/>
          </p:cNvSpPr>
          <p:nvPr>
            <p:ph type="sldNum" sz="quarter" idx="12"/>
          </p:nvPr>
        </p:nvSpPr>
        <p:spPr/>
        <p:txBody>
          <a:bodyPr/>
          <a:lstStyle/>
          <a:p>
            <a:fld id="{7021922B-C0DA-4FD2-8306-501C90A56768}" type="slidenum">
              <a:rPr lang="ar-EG" smtClean="0"/>
              <a:t>‹#›</a:t>
            </a:fld>
            <a:endParaRPr lang="ar-EG"/>
          </a:p>
        </p:txBody>
      </p:sp>
    </p:spTree>
    <p:extLst>
      <p:ext uri="{BB962C8B-B14F-4D97-AF65-F5344CB8AC3E}">
        <p14:creationId xmlns:p14="http://schemas.microsoft.com/office/powerpoint/2010/main" val="171193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FB84B-ADD3-4102-87B1-92354679E4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AE6B5CEC-B2C7-4EA3-B270-7422195E75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7A07E83A-5553-4287-B109-DA0C7FD16BB0}"/>
              </a:ext>
            </a:extLst>
          </p:cNvPr>
          <p:cNvSpPr>
            <a:spLocks noGrp="1"/>
          </p:cNvSpPr>
          <p:nvPr>
            <p:ph type="dt" sz="half" idx="10"/>
          </p:nvPr>
        </p:nvSpPr>
        <p:spPr/>
        <p:txBody>
          <a:bodyPr/>
          <a:lstStyle/>
          <a:p>
            <a:fld id="{D8DA2FF3-4D0F-4E2A-96AF-9138249FBA1B}" type="datetimeFigureOut">
              <a:rPr lang="ar-EG" smtClean="0"/>
              <a:t>01/06/1443</a:t>
            </a:fld>
            <a:endParaRPr lang="ar-EG"/>
          </a:p>
        </p:txBody>
      </p:sp>
      <p:sp>
        <p:nvSpPr>
          <p:cNvPr id="5" name="Footer Placeholder 4">
            <a:extLst>
              <a:ext uri="{FF2B5EF4-FFF2-40B4-BE49-F238E27FC236}">
                <a16:creationId xmlns:a16="http://schemas.microsoft.com/office/drawing/2014/main" id="{769E1273-62DD-4A81-9908-86777B044985}"/>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97594428-0A43-4E3F-B7D6-02CF36F5DDAE}"/>
              </a:ext>
            </a:extLst>
          </p:cNvPr>
          <p:cNvSpPr>
            <a:spLocks noGrp="1"/>
          </p:cNvSpPr>
          <p:nvPr>
            <p:ph type="sldNum" sz="quarter" idx="12"/>
          </p:nvPr>
        </p:nvSpPr>
        <p:spPr/>
        <p:txBody>
          <a:bodyPr/>
          <a:lstStyle/>
          <a:p>
            <a:fld id="{7021922B-C0DA-4FD2-8306-501C90A56768}" type="slidenum">
              <a:rPr lang="ar-EG" smtClean="0"/>
              <a:t>‹#›</a:t>
            </a:fld>
            <a:endParaRPr lang="ar-EG"/>
          </a:p>
        </p:txBody>
      </p:sp>
    </p:spTree>
    <p:extLst>
      <p:ext uri="{BB962C8B-B14F-4D97-AF65-F5344CB8AC3E}">
        <p14:creationId xmlns:p14="http://schemas.microsoft.com/office/powerpoint/2010/main" val="169744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4A6CD-DB8E-4535-9DA7-54F6B923A5B6}"/>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970E4F02-6AA1-4FB7-94FA-1C8EA1B28F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2DBE2F53-27CD-46DD-9549-C61BB2AACDCE}"/>
              </a:ext>
            </a:extLst>
          </p:cNvPr>
          <p:cNvSpPr>
            <a:spLocks noGrp="1"/>
          </p:cNvSpPr>
          <p:nvPr>
            <p:ph type="dt" sz="half" idx="10"/>
          </p:nvPr>
        </p:nvSpPr>
        <p:spPr/>
        <p:txBody>
          <a:bodyPr/>
          <a:lstStyle/>
          <a:p>
            <a:fld id="{D8DA2FF3-4D0F-4E2A-96AF-9138249FBA1B}" type="datetimeFigureOut">
              <a:rPr lang="ar-EG" smtClean="0"/>
              <a:t>01/06/1443</a:t>
            </a:fld>
            <a:endParaRPr lang="ar-EG"/>
          </a:p>
        </p:txBody>
      </p:sp>
      <p:sp>
        <p:nvSpPr>
          <p:cNvPr id="5" name="Footer Placeholder 4">
            <a:extLst>
              <a:ext uri="{FF2B5EF4-FFF2-40B4-BE49-F238E27FC236}">
                <a16:creationId xmlns:a16="http://schemas.microsoft.com/office/drawing/2014/main" id="{BB9FA4A5-265C-4484-BAD2-F75627FBFD67}"/>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FC1C6E71-72B0-4ADB-87AB-67DC0C80F708}"/>
              </a:ext>
            </a:extLst>
          </p:cNvPr>
          <p:cNvSpPr>
            <a:spLocks noGrp="1"/>
          </p:cNvSpPr>
          <p:nvPr>
            <p:ph type="sldNum" sz="quarter" idx="12"/>
          </p:nvPr>
        </p:nvSpPr>
        <p:spPr/>
        <p:txBody>
          <a:bodyPr/>
          <a:lstStyle/>
          <a:p>
            <a:fld id="{7021922B-C0DA-4FD2-8306-501C90A56768}" type="slidenum">
              <a:rPr lang="ar-EG" smtClean="0"/>
              <a:t>‹#›</a:t>
            </a:fld>
            <a:endParaRPr lang="ar-EG"/>
          </a:p>
        </p:txBody>
      </p:sp>
    </p:spTree>
    <p:extLst>
      <p:ext uri="{BB962C8B-B14F-4D97-AF65-F5344CB8AC3E}">
        <p14:creationId xmlns:p14="http://schemas.microsoft.com/office/powerpoint/2010/main" val="3923809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4084F-8966-4BFF-9143-88C31B9C4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BE658918-868B-4A4D-A43D-E976F21012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E8FB90-DF75-4457-AFDF-321D3D26883A}"/>
              </a:ext>
            </a:extLst>
          </p:cNvPr>
          <p:cNvSpPr>
            <a:spLocks noGrp="1"/>
          </p:cNvSpPr>
          <p:nvPr>
            <p:ph type="dt" sz="half" idx="10"/>
          </p:nvPr>
        </p:nvSpPr>
        <p:spPr/>
        <p:txBody>
          <a:bodyPr/>
          <a:lstStyle/>
          <a:p>
            <a:fld id="{D8DA2FF3-4D0F-4E2A-96AF-9138249FBA1B}" type="datetimeFigureOut">
              <a:rPr lang="ar-EG" smtClean="0"/>
              <a:t>01/06/1443</a:t>
            </a:fld>
            <a:endParaRPr lang="ar-EG"/>
          </a:p>
        </p:txBody>
      </p:sp>
      <p:sp>
        <p:nvSpPr>
          <p:cNvPr id="5" name="Footer Placeholder 4">
            <a:extLst>
              <a:ext uri="{FF2B5EF4-FFF2-40B4-BE49-F238E27FC236}">
                <a16:creationId xmlns:a16="http://schemas.microsoft.com/office/drawing/2014/main" id="{459D8F52-AEAD-4941-B34D-1F836A15861F}"/>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A713D65A-D63F-4A11-BCDC-A8CFC52EC5E0}"/>
              </a:ext>
            </a:extLst>
          </p:cNvPr>
          <p:cNvSpPr>
            <a:spLocks noGrp="1"/>
          </p:cNvSpPr>
          <p:nvPr>
            <p:ph type="sldNum" sz="quarter" idx="12"/>
          </p:nvPr>
        </p:nvSpPr>
        <p:spPr/>
        <p:txBody>
          <a:bodyPr/>
          <a:lstStyle/>
          <a:p>
            <a:fld id="{7021922B-C0DA-4FD2-8306-501C90A56768}" type="slidenum">
              <a:rPr lang="ar-EG" smtClean="0"/>
              <a:t>‹#›</a:t>
            </a:fld>
            <a:endParaRPr lang="ar-EG"/>
          </a:p>
        </p:txBody>
      </p:sp>
    </p:spTree>
    <p:extLst>
      <p:ext uri="{BB962C8B-B14F-4D97-AF65-F5344CB8AC3E}">
        <p14:creationId xmlns:p14="http://schemas.microsoft.com/office/powerpoint/2010/main" val="164626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2039-B2A1-47F2-A3E3-F7813D9FA278}"/>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CA9581DF-FDDC-4532-9844-69222CAFA87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4DCCE3DF-6953-493B-86DF-B29213A744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F49AED24-E914-4779-8EB5-730A012587BD}"/>
              </a:ext>
            </a:extLst>
          </p:cNvPr>
          <p:cNvSpPr>
            <a:spLocks noGrp="1"/>
          </p:cNvSpPr>
          <p:nvPr>
            <p:ph type="dt" sz="half" idx="10"/>
          </p:nvPr>
        </p:nvSpPr>
        <p:spPr/>
        <p:txBody>
          <a:bodyPr/>
          <a:lstStyle/>
          <a:p>
            <a:fld id="{D8DA2FF3-4D0F-4E2A-96AF-9138249FBA1B}" type="datetimeFigureOut">
              <a:rPr lang="ar-EG" smtClean="0"/>
              <a:t>01/06/1443</a:t>
            </a:fld>
            <a:endParaRPr lang="ar-EG"/>
          </a:p>
        </p:txBody>
      </p:sp>
      <p:sp>
        <p:nvSpPr>
          <p:cNvPr id="6" name="Footer Placeholder 5">
            <a:extLst>
              <a:ext uri="{FF2B5EF4-FFF2-40B4-BE49-F238E27FC236}">
                <a16:creationId xmlns:a16="http://schemas.microsoft.com/office/drawing/2014/main" id="{6544C2D9-8410-40DC-A8F2-FF31793BC705}"/>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4CF7E6EA-58A3-4495-8755-FAF38026954D}"/>
              </a:ext>
            </a:extLst>
          </p:cNvPr>
          <p:cNvSpPr>
            <a:spLocks noGrp="1"/>
          </p:cNvSpPr>
          <p:nvPr>
            <p:ph type="sldNum" sz="quarter" idx="12"/>
          </p:nvPr>
        </p:nvSpPr>
        <p:spPr/>
        <p:txBody>
          <a:bodyPr/>
          <a:lstStyle/>
          <a:p>
            <a:fld id="{7021922B-C0DA-4FD2-8306-501C90A56768}" type="slidenum">
              <a:rPr lang="ar-EG" smtClean="0"/>
              <a:t>‹#›</a:t>
            </a:fld>
            <a:endParaRPr lang="ar-EG"/>
          </a:p>
        </p:txBody>
      </p:sp>
    </p:spTree>
    <p:extLst>
      <p:ext uri="{BB962C8B-B14F-4D97-AF65-F5344CB8AC3E}">
        <p14:creationId xmlns:p14="http://schemas.microsoft.com/office/powerpoint/2010/main" val="89539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5B97-FB60-4B67-9491-9EB410491E3A}"/>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3EF2F95F-2CD9-446C-B1FC-5C831ED7B7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4B76C85-85A2-4AEB-BBE1-6E7A640B70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CE6C1464-E75D-4CA8-82EB-B90FDCA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85F716-D29F-4BEE-9F61-11C104DA43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BAA01CB8-9A02-4ECA-8EB5-E3AD6CF9EB76}"/>
              </a:ext>
            </a:extLst>
          </p:cNvPr>
          <p:cNvSpPr>
            <a:spLocks noGrp="1"/>
          </p:cNvSpPr>
          <p:nvPr>
            <p:ph type="dt" sz="half" idx="10"/>
          </p:nvPr>
        </p:nvSpPr>
        <p:spPr/>
        <p:txBody>
          <a:bodyPr/>
          <a:lstStyle/>
          <a:p>
            <a:fld id="{D8DA2FF3-4D0F-4E2A-96AF-9138249FBA1B}" type="datetimeFigureOut">
              <a:rPr lang="ar-EG" smtClean="0"/>
              <a:t>01/06/1443</a:t>
            </a:fld>
            <a:endParaRPr lang="ar-EG"/>
          </a:p>
        </p:txBody>
      </p:sp>
      <p:sp>
        <p:nvSpPr>
          <p:cNvPr id="8" name="Footer Placeholder 7">
            <a:extLst>
              <a:ext uri="{FF2B5EF4-FFF2-40B4-BE49-F238E27FC236}">
                <a16:creationId xmlns:a16="http://schemas.microsoft.com/office/drawing/2014/main" id="{F850B2F5-43B2-4B0F-858F-261FCD1FC570}"/>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4A5BB4F7-258B-4B53-AFD3-7FA351F99FE2}"/>
              </a:ext>
            </a:extLst>
          </p:cNvPr>
          <p:cNvSpPr>
            <a:spLocks noGrp="1"/>
          </p:cNvSpPr>
          <p:nvPr>
            <p:ph type="sldNum" sz="quarter" idx="12"/>
          </p:nvPr>
        </p:nvSpPr>
        <p:spPr/>
        <p:txBody>
          <a:bodyPr/>
          <a:lstStyle/>
          <a:p>
            <a:fld id="{7021922B-C0DA-4FD2-8306-501C90A56768}" type="slidenum">
              <a:rPr lang="ar-EG" smtClean="0"/>
              <a:t>‹#›</a:t>
            </a:fld>
            <a:endParaRPr lang="ar-EG"/>
          </a:p>
        </p:txBody>
      </p:sp>
    </p:spTree>
    <p:extLst>
      <p:ext uri="{BB962C8B-B14F-4D97-AF65-F5344CB8AC3E}">
        <p14:creationId xmlns:p14="http://schemas.microsoft.com/office/powerpoint/2010/main" val="496612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03E2-4CF8-4F99-A11F-00ACB61C90CB}"/>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6D4E1528-5F44-46A4-B863-593D6F9D48FE}"/>
              </a:ext>
            </a:extLst>
          </p:cNvPr>
          <p:cNvSpPr>
            <a:spLocks noGrp="1"/>
          </p:cNvSpPr>
          <p:nvPr>
            <p:ph type="dt" sz="half" idx="10"/>
          </p:nvPr>
        </p:nvSpPr>
        <p:spPr/>
        <p:txBody>
          <a:bodyPr/>
          <a:lstStyle/>
          <a:p>
            <a:fld id="{D8DA2FF3-4D0F-4E2A-96AF-9138249FBA1B}" type="datetimeFigureOut">
              <a:rPr lang="ar-EG" smtClean="0"/>
              <a:t>01/06/1443</a:t>
            </a:fld>
            <a:endParaRPr lang="ar-EG"/>
          </a:p>
        </p:txBody>
      </p:sp>
      <p:sp>
        <p:nvSpPr>
          <p:cNvPr id="4" name="Footer Placeholder 3">
            <a:extLst>
              <a:ext uri="{FF2B5EF4-FFF2-40B4-BE49-F238E27FC236}">
                <a16:creationId xmlns:a16="http://schemas.microsoft.com/office/drawing/2014/main" id="{41A9FBF8-9A78-4B56-8AC3-A0BD1298C18F}"/>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9566095F-0FD8-45D4-B665-65ACB7EA3576}"/>
              </a:ext>
            </a:extLst>
          </p:cNvPr>
          <p:cNvSpPr>
            <a:spLocks noGrp="1"/>
          </p:cNvSpPr>
          <p:nvPr>
            <p:ph type="sldNum" sz="quarter" idx="12"/>
          </p:nvPr>
        </p:nvSpPr>
        <p:spPr/>
        <p:txBody>
          <a:bodyPr/>
          <a:lstStyle/>
          <a:p>
            <a:fld id="{7021922B-C0DA-4FD2-8306-501C90A56768}" type="slidenum">
              <a:rPr lang="ar-EG" smtClean="0"/>
              <a:t>‹#›</a:t>
            </a:fld>
            <a:endParaRPr lang="ar-EG"/>
          </a:p>
        </p:txBody>
      </p:sp>
    </p:spTree>
    <p:extLst>
      <p:ext uri="{BB962C8B-B14F-4D97-AF65-F5344CB8AC3E}">
        <p14:creationId xmlns:p14="http://schemas.microsoft.com/office/powerpoint/2010/main" val="538022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9EF392-068C-4829-A7C2-497E9AC09A6A}"/>
              </a:ext>
            </a:extLst>
          </p:cNvPr>
          <p:cNvSpPr>
            <a:spLocks noGrp="1"/>
          </p:cNvSpPr>
          <p:nvPr>
            <p:ph type="dt" sz="half" idx="10"/>
          </p:nvPr>
        </p:nvSpPr>
        <p:spPr/>
        <p:txBody>
          <a:bodyPr/>
          <a:lstStyle/>
          <a:p>
            <a:fld id="{D8DA2FF3-4D0F-4E2A-96AF-9138249FBA1B}" type="datetimeFigureOut">
              <a:rPr lang="ar-EG" smtClean="0"/>
              <a:t>01/06/1443</a:t>
            </a:fld>
            <a:endParaRPr lang="ar-EG"/>
          </a:p>
        </p:txBody>
      </p:sp>
      <p:sp>
        <p:nvSpPr>
          <p:cNvPr id="3" name="Footer Placeholder 2">
            <a:extLst>
              <a:ext uri="{FF2B5EF4-FFF2-40B4-BE49-F238E27FC236}">
                <a16:creationId xmlns:a16="http://schemas.microsoft.com/office/drawing/2014/main" id="{E6123212-39D0-4F2D-8BE5-BF01D2A4E59C}"/>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FDC77D53-CF55-45A8-A0F3-A4A8261A9DFB}"/>
              </a:ext>
            </a:extLst>
          </p:cNvPr>
          <p:cNvSpPr>
            <a:spLocks noGrp="1"/>
          </p:cNvSpPr>
          <p:nvPr>
            <p:ph type="sldNum" sz="quarter" idx="12"/>
          </p:nvPr>
        </p:nvSpPr>
        <p:spPr/>
        <p:txBody>
          <a:bodyPr/>
          <a:lstStyle/>
          <a:p>
            <a:fld id="{7021922B-C0DA-4FD2-8306-501C90A56768}" type="slidenum">
              <a:rPr lang="ar-EG" smtClean="0"/>
              <a:t>‹#›</a:t>
            </a:fld>
            <a:endParaRPr lang="ar-EG"/>
          </a:p>
        </p:txBody>
      </p:sp>
    </p:spTree>
    <p:extLst>
      <p:ext uri="{BB962C8B-B14F-4D97-AF65-F5344CB8AC3E}">
        <p14:creationId xmlns:p14="http://schemas.microsoft.com/office/powerpoint/2010/main" val="1341661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1AAF-D0C5-4D5B-9CE4-FDE31DA995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C766FE1C-53CA-4A8B-A387-C00A9F4EC5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438C7088-452D-4F42-BE04-282DE2A9A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18F9F9-C3BD-4943-80DF-0BA33691301E}"/>
              </a:ext>
            </a:extLst>
          </p:cNvPr>
          <p:cNvSpPr>
            <a:spLocks noGrp="1"/>
          </p:cNvSpPr>
          <p:nvPr>
            <p:ph type="dt" sz="half" idx="10"/>
          </p:nvPr>
        </p:nvSpPr>
        <p:spPr/>
        <p:txBody>
          <a:bodyPr/>
          <a:lstStyle/>
          <a:p>
            <a:fld id="{D8DA2FF3-4D0F-4E2A-96AF-9138249FBA1B}" type="datetimeFigureOut">
              <a:rPr lang="ar-EG" smtClean="0"/>
              <a:t>01/06/1443</a:t>
            </a:fld>
            <a:endParaRPr lang="ar-EG"/>
          </a:p>
        </p:txBody>
      </p:sp>
      <p:sp>
        <p:nvSpPr>
          <p:cNvPr id="6" name="Footer Placeholder 5">
            <a:extLst>
              <a:ext uri="{FF2B5EF4-FFF2-40B4-BE49-F238E27FC236}">
                <a16:creationId xmlns:a16="http://schemas.microsoft.com/office/drawing/2014/main" id="{E6A25247-0A2C-40FA-9DA7-5D574ECD3DE1}"/>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BB3F3021-F0A7-45B5-B21B-10DDA65A8511}"/>
              </a:ext>
            </a:extLst>
          </p:cNvPr>
          <p:cNvSpPr>
            <a:spLocks noGrp="1"/>
          </p:cNvSpPr>
          <p:nvPr>
            <p:ph type="sldNum" sz="quarter" idx="12"/>
          </p:nvPr>
        </p:nvSpPr>
        <p:spPr/>
        <p:txBody>
          <a:bodyPr/>
          <a:lstStyle/>
          <a:p>
            <a:fld id="{7021922B-C0DA-4FD2-8306-501C90A56768}" type="slidenum">
              <a:rPr lang="ar-EG" smtClean="0"/>
              <a:t>‹#›</a:t>
            </a:fld>
            <a:endParaRPr lang="ar-EG"/>
          </a:p>
        </p:txBody>
      </p:sp>
    </p:spTree>
    <p:extLst>
      <p:ext uri="{BB962C8B-B14F-4D97-AF65-F5344CB8AC3E}">
        <p14:creationId xmlns:p14="http://schemas.microsoft.com/office/powerpoint/2010/main" val="3867173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4A026-2F04-4615-921D-6C338A8B7D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07F9ECA8-DC39-43C4-9ECE-35DED334AD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B54AA758-13FD-4CBB-97D3-B2A0EF9E7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BC1FE8-1B44-4255-9167-F53EDAC985BE}"/>
              </a:ext>
            </a:extLst>
          </p:cNvPr>
          <p:cNvSpPr>
            <a:spLocks noGrp="1"/>
          </p:cNvSpPr>
          <p:nvPr>
            <p:ph type="dt" sz="half" idx="10"/>
          </p:nvPr>
        </p:nvSpPr>
        <p:spPr/>
        <p:txBody>
          <a:bodyPr/>
          <a:lstStyle/>
          <a:p>
            <a:fld id="{D8DA2FF3-4D0F-4E2A-96AF-9138249FBA1B}" type="datetimeFigureOut">
              <a:rPr lang="ar-EG" smtClean="0"/>
              <a:t>01/06/1443</a:t>
            </a:fld>
            <a:endParaRPr lang="ar-EG"/>
          </a:p>
        </p:txBody>
      </p:sp>
      <p:sp>
        <p:nvSpPr>
          <p:cNvPr id="6" name="Footer Placeholder 5">
            <a:extLst>
              <a:ext uri="{FF2B5EF4-FFF2-40B4-BE49-F238E27FC236}">
                <a16:creationId xmlns:a16="http://schemas.microsoft.com/office/drawing/2014/main" id="{FE351932-1912-4C82-BCDB-ECED944F47B8}"/>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8D2FCC0B-7782-40E1-A2C3-E628FA372B27}"/>
              </a:ext>
            </a:extLst>
          </p:cNvPr>
          <p:cNvSpPr>
            <a:spLocks noGrp="1"/>
          </p:cNvSpPr>
          <p:nvPr>
            <p:ph type="sldNum" sz="quarter" idx="12"/>
          </p:nvPr>
        </p:nvSpPr>
        <p:spPr/>
        <p:txBody>
          <a:bodyPr/>
          <a:lstStyle/>
          <a:p>
            <a:fld id="{7021922B-C0DA-4FD2-8306-501C90A56768}" type="slidenum">
              <a:rPr lang="ar-EG" smtClean="0"/>
              <a:t>‹#›</a:t>
            </a:fld>
            <a:endParaRPr lang="ar-EG"/>
          </a:p>
        </p:txBody>
      </p:sp>
    </p:spTree>
    <p:extLst>
      <p:ext uri="{BB962C8B-B14F-4D97-AF65-F5344CB8AC3E}">
        <p14:creationId xmlns:p14="http://schemas.microsoft.com/office/powerpoint/2010/main" val="2567136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92E8FB-F081-419B-9D49-7B0774F5A3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72DA2D0A-AD81-4864-8F4C-295522DAD1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DB6B0A57-B2BB-4C64-BDF5-4B0DFDC9E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A2FF3-4D0F-4E2A-96AF-9138249FBA1B}" type="datetimeFigureOut">
              <a:rPr lang="ar-EG" smtClean="0"/>
              <a:t>01/06/1443</a:t>
            </a:fld>
            <a:endParaRPr lang="ar-EG"/>
          </a:p>
        </p:txBody>
      </p:sp>
      <p:sp>
        <p:nvSpPr>
          <p:cNvPr id="5" name="Footer Placeholder 4">
            <a:extLst>
              <a:ext uri="{FF2B5EF4-FFF2-40B4-BE49-F238E27FC236}">
                <a16:creationId xmlns:a16="http://schemas.microsoft.com/office/drawing/2014/main" id="{0A31BAA7-E36F-4702-8FD7-95CEAB13AF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A979362D-BB73-421B-A72A-64A8508009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1922B-C0DA-4FD2-8306-501C90A56768}" type="slidenum">
              <a:rPr lang="ar-EG" smtClean="0"/>
              <a:t>‹#›</a:t>
            </a:fld>
            <a:endParaRPr lang="ar-EG"/>
          </a:p>
        </p:txBody>
      </p:sp>
    </p:spTree>
    <p:extLst>
      <p:ext uri="{BB962C8B-B14F-4D97-AF65-F5344CB8AC3E}">
        <p14:creationId xmlns:p14="http://schemas.microsoft.com/office/powerpoint/2010/main" val="1685267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202F"/>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169" y="13447"/>
            <a:ext cx="9835661" cy="6858000"/>
          </a:xfrm>
          <a:prstGeom prst="rect">
            <a:avLst/>
          </a:prstGeom>
        </p:spPr>
      </p:pic>
      <p:sp>
        <p:nvSpPr>
          <p:cNvPr id="6" name="Title 1">
            <a:extLst>
              <a:ext uri="{FF2B5EF4-FFF2-40B4-BE49-F238E27FC236}">
                <a16:creationId xmlns:a16="http://schemas.microsoft.com/office/drawing/2014/main" id="{D956568B-A6B8-44D6-BD0B-3E7C61B6A548}"/>
              </a:ext>
            </a:extLst>
          </p:cNvPr>
          <p:cNvSpPr txBox="1">
            <a:spLocks/>
          </p:cNvSpPr>
          <p:nvPr/>
        </p:nvSpPr>
        <p:spPr>
          <a:xfrm>
            <a:off x="1606062" y="1852246"/>
            <a:ext cx="9144000" cy="19811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800" b="1" dirty="0" smtClean="0">
                <a:ln w="28575">
                  <a:solidFill>
                    <a:srgbClr val="00B0F0"/>
                  </a:solidFill>
                  <a:prstDash val="solid"/>
                </a:ln>
                <a:solidFill>
                  <a:srgbClr val="FFFFFF"/>
                </a:solidFill>
                <a:effectLst>
                  <a:outerShdw blurRad="38100" dist="22860" dir="5400000" algn="tl" rotWithShape="0">
                    <a:srgbClr val="000000">
                      <a:alpha val="30000"/>
                    </a:srgbClr>
                  </a:outerShdw>
                </a:effectLst>
                <a:latin typeface="Agency FB" panose="020B0503020202020204" pitchFamily="34" charset="0"/>
              </a:rPr>
              <a:t>MELONOMA CANCER</a:t>
            </a:r>
            <a:endParaRPr lang="ar-EG" sz="8800" b="1" dirty="0">
              <a:ln w="28575">
                <a:solidFill>
                  <a:srgbClr val="00B0F0"/>
                </a:solidFill>
                <a:prstDash val="solid"/>
              </a:ln>
              <a:solidFill>
                <a:srgbClr val="FFFFFF"/>
              </a:solidFill>
              <a:effectLst>
                <a:outerShdw blurRad="38100" dist="22860" dir="5400000" algn="tl" rotWithShape="0">
                  <a:srgbClr val="000000">
                    <a:alpha val="30000"/>
                  </a:srgbClr>
                </a:outerShdw>
              </a:effectLst>
              <a:latin typeface="Agency FB" panose="020B0503020202020204" pitchFamily="34" charset="0"/>
            </a:endParaRPr>
          </a:p>
        </p:txBody>
      </p:sp>
      <p:sp>
        <p:nvSpPr>
          <p:cNvPr id="7" name="TextBox 6"/>
          <p:cNvSpPr txBox="1"/>
          <p:nvPr/>
        </p:nvSpPr>
        <p:spPr>
          <a:xfrm>
            <a:off x="1178169" y="5982941"/>
            <a:ext cx="6049945" cy="769441"/>
          </a:xfrm>
          <a:prstGeom prst="rect">
            <a:avLst/>
          </a:prstGeom>
          <a:noFill/>
        </p:spPr>
        <p:txBody>
          <a:bodyPr wrap="square" rtlCol="0">
            <a:spAutoFit/>
          </a:bodyPr>
          <a:lstStyle/>
          <a:p>
            <a:r>
              <a:rPr lang="en-US" sz="2400" b="1" dirty="0" smtClean="0">
                <a:solidFill>
                  <a:schemeClr val="bg1"/>
                </a:solidFill>
              </a:rPr>
              <a:t>Team Members:</a:t>
            </a:r>
          </a:p>
          <a:p>
            <a:r>
              <a:rPr lang="en-US" sz="2000" b="1" dirty="0" smtClean="0">
                <a:solidFill>
                  <a:schemeClr val="bg1"/>
                </a:solidFill>
              </a:rPr>
              <a:t>Sara Ashraf- Rana Hamed –Reem Osama –Sara Ahmed.</a:t>
            </a:r>
            <a:endParaRPr lang="en-US" sz="2000" b="1" dirty="0">
              <a:solidFill>
                <a:schemeClr val="bg1"/>
              </a:solidFill>
            </a:endParaRPr>
          </a:p>
        </p:txBody>
      </p:sp>
      <p:sp>
        <p:nvSpPr>
          <p:cNvPr id="8" name="TextBox 7"/>
          <p:cNvSpPr txBox="1"/>
          <p:nvPr/>
        </p:nvSpPr>
        <p:spPr>
          <a:xfrm>
            <a:off x="1373832" y="770822"/>
            <a:ext cx="7363767" cy="584775"/>
          </a:xfrm>
          <a:prstGeom prst="rect">
            <a:avLst/>
          </a:prstGeom>
          <a:noFill/>
        </p:spPr>
        <p:txBody>
          <a:bodyPr wrap="square" rtlCol="0">
            <a:spAutoFit/>
          </a:bodyPr>
          <a:lstStyle/>
          <a:p>
            <a:r>
              <a:rPr lang="en-US" sz="3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Bioinformatics Project Using R Language</a:t>
            </a:r>
            <a:endPar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963210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202F"/>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169" y="0"/>
            <a:ext cx="9835661"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392" y="95366"/>
            <a:ext cx="6690596" cy="3101109"/>
          </a:xfrm>
          <a:prstGeom prst="rect">
            <a:avLst/>
          </a:prstGeom>
          <a:ln w="76200">
            <a:solidFill>
              <a:schemeClr val="accent5">
                <a:lumMod val="75000"/>
              </a:schemeClr>
            </a:solidFill>
          </a:ln>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84279" t="19402" b="231"/>
          <a:stretch/>
        </p:blipFill>
        <p:spPr>
          <a:xfrm>
            <a:off x="10301136" y="3313973"/>
            <a:ext cx="1492104" cy="3415554"/>
          </a:xfrm>
          <a:prstGeom prst="rect">
            <a:avLst/>
          </a:prstGeom>
          <a:ln w="76200">
            <a:solidFill>
              <a:schemeClr val="accent5">
                <a:lumMod val="75000"/>
              </a:schemeClr>
            </a:solidFill>
          </a:ln>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8293" y="3311286"/>
            <a:ext cx="9421540" cy="3431903"/>
          </a:xfrm>
          <a:prstGeom prst="rect">
            <a:avLst/>
          </a:prstGeom>
        </p:spPr>
      </p:pic>
      <p:sp>
        <p:nvSpPr>
          <p:cNvPr id="2" name="TextBox 1"/>
          <p:cNvSpPr txBox="1"/>
          <p:nvPr/>
        </p:nvSpPr>
        <p:spPr>
          <a:xfrm>
            <a:off x="7180730" y="484094"/>
            <a:ext cx="4032976" cy="1477328"/>
          </a:xfrm>
          <a:prstGeom prst="rect">
            <a:avLst/>
          </a:prstGeom>
          <a:solidFill>
            <a:schemeClr val="tx2">
              <a:lumMod val="50000"/>
            </a:schemeClr>
          </a:solidFill>
        </p:spPr>
        <p:txBody>
          <a:bodyPr wrap="square" rtlCol="0">
            <a:spAutoFit/>
          </a:bodyPr>
          <a:lstStyle/>
          <a:p>
            <a:r>
              <a:rPr lang="en-US" b="1" spc="50" dirty="0" smtClean="0">
                <a:ln w="9525" cmpd="sng">
                  <a:solidFill>
                    <a:schemeClr val="accent1"/>
                  </a:solidFill>
                  <a:prstDash val="solid"/>
                </a:ln>
                <a:solidFill>
                  <a:srgbClr val="FFFFC9"/>
                </a:solidFill>
                <a:effectLst>
                  <a:glow rad="101600">
                    <a:schemeClr val="accent5">
                      <a:satMod val="175000"/>
                      <a:alpha val="40000"/>
                    </a:schemeClr>
                  </a:glow>
                </a:effectLst>
              </a:rPr>
              <a:t>1-downloading packages.</a:t>
            </a:r>
          </a:p>
          <a:p>
            <a:endParaRPr lang="en-US" b="1" spc="50" dirty="0" smtClean="0">
              <a:ln w="9525" cmpd="sng">
                <a:solidFill>
                  <a:schemeClr val="accent1"/>
                </a:solidFill>
                <a:prstDash val="solid"/>
              </a:ln>
              <a:solidFill>
                <a:srgbClr val="FFFFC9"/>
              </a:solidFill>
              <a:effectLst>
                <a:glow rad="101600">
                  <a:schemeClr val="accent5">
                    <a:satMod val="175000"/>
                    <a:alpha val="40000"/>
                  </a:schemeClr>
                </a:glow>
              </a:effectLst>
            </a:endParaRPr>
          </a:p>
          <a:p>
            <a:r>
              <a:rPr lang="en-US" b="1" spc="50" dirty="0" smtClean="0">
                <a:ln w="9525" cmpd="sng">
                  <a:solidFill>
                    <a:schemeClr val="accent1"/>
                  </a:solidFill>
                  <a:prstDash val="solid"/>
                </a:ln>
                <a:solidFill>
                  <a:srgbClr val="FFFFC9"/>
                </a:solidFill>
                <a:effectLst>
                  <a:glow rad="101600">
                    <a:schemeClr val="accent5">
                      <a:satMod val="175000"/>
                      <a:alpha val="40000"/>
                    </a:schemeClr>
                  </a:glow>
                </a:effectLst>
              </a:rPr>
              <a:t>2-work on 32 samples .</a:t>
            </a:r>
          </a:p>
          <a:p>
            <a:endParaRPr lang="en-US" b="1" spc="50" dirty="0" smtClean="0">
              <a:ln w="9525" cmpd="sng">
                <a:solidFill>
                  <a:schemeClr val="accent1"/>
                </a:solidFill>
                <a:prstDash val="solid"/>
              </a:ln>
              <a:solidFill>
                <a:srgbClr val="FFFFC9"/>
              </a:solidFill>
              <a:effectLst>
                <a:glow rad="101600">
                  <a:schemeClr val="accent5">
                    <a:satMod val="175000"/>
                    <a:alpha val="40000"/>
                  </a:schemeClr>
                </a:glow>
              </a:effectLst>
            </a:endParaRPr>
          </a:p>
          <a:p>
            <a:r>
              <a:rPr lang="en-US" b="1" spc="50" dirty="0" smtClean="0">
                <a:ln w="9525" cmpd="sng">
                  <a:solidFill>
                    <a:schemeClr val="accent1"/>
                  </a:solidFill>
                  <a:prstDash val="solid"/>
                </a:ln>
                <a:solidFill>
                  <a:srgbClr val="FFFFC9"/>
                </a:solidFill>
                <a:effectLst>
                  <a:glow rad="101600">
                    <a:schemeClr val="accent5">
                      <a:satMod val="175000"/>
                      <a:alpha val="40000"/>
                    </a:schemeClr>
                  </a:glow>
                </a:effectLst>
              </a:rPr>
              <a:t>3-classify data based on cancer level.</a:t>
            </a:r>
            <a:endParaRPr lang="en-US" b="1" spc="50" dirty="0">
              <a:ln w="9525" cmpd="sng">
                <a:solidFill>
                  <a:schemeClr val="accent1"/>
                </a:solidFill>
                <a:prstDash val="solid"/>
              </a:ln>
              <a:solidFill>
                <a:srgbClr val="FFFFC9"/>
              </a:solidFill>
              <a:effectLst>
                <a:glow rad="101600">
                  <a:schemeClr val="accent5">
                    <a:satMod val="175000"/>
                    <a:alpha val="40000"/>
                  </a:schemeClr>
                </a:glow>
              </a:effectLst>
            </a:endParaRPr>
          </a:p>
        </p:txBody>
      </p:sp>
    </p:spTree>
    <p:extLst>
      <p:ext uri="{BB962C8B-B14F-4D97-AF65-F5344CB8AC3E}">
        <p14:creationId xmlns:p14="http://schemas.microsoft.com/office/powerpoint/2010/main" val="25739016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169" y="0"/>
            <a:ext cx="9835661" cy="6858000"/>
          </a:xfrm>
          <a:prstGeom prst="rect">
            <a:avLst/>
          </a:prstGeom>
        </p:spPr>
      </p:pic>
      <p:sp>
        <p:nvSpPr>
          <p:cNvPr id="4" name="Rectangle 3"/>
          <p:cNvSpPr/>
          <p:nvPr/>
        </p:nvSpPr>
        <p:spPr>
          <a:xfrm>
            <a:off x="0" y="0"/>
            <a:ext cx="12192000" cy="6858000"/>
          </a:xfrm>
          <a:prstGeom prst="rect">
            <a:avLst/>
          </a:prstGeom>
          <a:solidFill>
            <a:srgbClr val="00202F">
              <a:alpha val="76000"/>
            </a:srgb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3365"/>
          <a:stretch/>
        </p:blipFill>
        <p:spPr>
          <a:xfrm>
            <a:off x="163462" y="0"/>
            <a:ext cx="8411749" cy="2917606"/>
          </a:xfrm>
          <a:prstGeom prst="rect">
            <a:avLst/>
          </a:prstGeom>
          <a:ln w="57150">
            <a:solidFill>
              <a:schemeClr val="accent1">
                <a:lumMod val="75000"/>
              </a:schemeClr>
            </a:solidFill>
          </a:ln>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041" r="-1"/>
          <a:stretch/>
        </p:blipFill>
        <p:spPr>
          <a:xfrm>
            <a:off x="163462" y="3126871"/>
            <a:ext cx="7486621" cy="3521863"/>
          </a:xfrm>
          <a:prstGeom prst="rect">
            <a:avLst/>
          </a:prstGeom>
          <a:ln w="76200">
            <a:solidFill>
              <a:schemeClr val="accent1">
                <a:lumMod val="75000"/>
              </a:schemeClr>
            </a:solidFill>
          </a:ln>
        </p:spPr>
      </p:pic>
      <p:sp>
        <p:nvSpPr>
          <p:cNvPr id="8" name="TextBox 7"/>
          <p:cNvSpPr txBox="1"/>
          <p:nvPr/>
        </p:nvSpPr>
        <p:spPr>
          <a:xfrm>
            <a:off x="8297639" y="3326636"/>
            <a:ext cx="3200285" cy="923330"/>
          </a:xfrm>
          <a:prstGeom prst="rect">
            <a:avLst/>
          </a:prstGeom>
          <a:solidFill>
            <a:schemeClr val="tx2">
              <a:lumMod val="50000"/>
            </a:schemeClr>
          </a:solidFill>
        </p:spPr>
        <p:txBody>
          <a:bodyPr wrap="square" rtlCol="0">
            <a:spAutoFit/>
          </a:bodyPr>
          <a:lstStyle/>
          <a:p>
            <a:r>
              <a:rPr lang="en-US" b="1" spc="50" dirty="0" smtClean="0">
                <a:ln w="9525" cmpd="sng">
                  <a:solidFill>
                    <a:schemeClr val="accent1"/>
                  </a:solidFill>
                  <a:prstDash val="solid"/>
                </a:ln>
                <a:solidFill>
                  <a:srgbClr val="FFFFC9"/>
                </a:solidFill>
                <a:effectLst>
                  <a:glow rad="101600">
                    <a:schemeClr val="accent5">
                      <a:satMod val="175000"/>
                      <a:alpha val="40000"/>
                    </a:schemeClr>
                  </a:glow>
                </a:effectLst>
              </a:rPr>
              <a:t>Classify each level as we have 5 stages of cancer (1,2,3,4,5) levels.</a:t>
            </a:r>
            <a:endParaRPr lang="en-US" b="1" spc="50" dirty="0">
              <a:ln w="9525" cmpd="sng">
                <a:solidFill>
                  <a:schemeClr val="accent1"/>
                </a:solidFill>
                <a:prstDash val="solid"/>
              </a:ln>
              <a:solidFill>
                <a:srgbClr val="FFFFC9"/>
              </a:solidFill>
              <a:effectLst>
                <a:glow rad="101600">
                  <a:schemeClr val="accent5">
                    <a:satMod val="175000"/>
                    <a:alpha val="40000"/>
                  </a:schemeClr>
                </a:glow>
              </a:effectLst>
            </a:endParaRPr>
          </a:p>
        </p:txBody>
      </p:sp>
    </p:spTree>
    <p:extLst>
      <p:ext uri="{BB962C8B-B14F-4D97-AF65-F5344CB8AC3E}">
        <p14:creationId xmlns:p14="http://schemas.microsoft.com/office/powerpoint/2010/main" val="18252909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169" y="0"/>
            <a:ext cx="9835661" cy="6858000"/>
          </a:xfrm>
          <a:prstGeom prst="rect">
            <a:avLst/>
          </a:prstGeom>
        </p:spPr>
      </p:pic>
      <p:sp>
        <p:nvSpPr>
          <p:cNvPr id="4" name="Rectangle 3"/>
          <p:cNvSpPr/>
          <p:nvPr/>
        </p:nvSpPr>
        <p:spPr>
          <a:xfrm>
            <a:off x="-1" y="0"/>
            <a:ext cx="12192000" cy="6858000"/>
          </a:xfrm>
          <a:prstGeom prst="rect">
            <a:avLst/>
          </a:prstGeom>
          <a:solidFill>
            <a:srgbClr val="00202F">
              <a:alpha val="73000"/>
            </a:srgb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 t="11536" r="34040" b="8157"/>
          <a:stretch/>
        </p:blipFill>
        <p:spPr>
          <a:xfrm>
            <a:off x="1315360" y="2427317"/>
            <a:ext cx="5408170" cy="1902636"/>
          </a:xfrm>
          <a:prstGeom prst="rect">
            <a:avLst/>
          </a:prstGeom>
          <a:ln w="57150">
            <a:solidFill>
              <a:schemeClr val="accent1">
                <a:lumMod val="75000"/>
              </a:schemeClr>
            </a:solid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4922" y="3697941"/>
            <a:ext cx="4367807" cy="2923686"/>
          </a:xfrm>
          <a:prstGeom prst="rect">
            <a:avLst/>
          </a:prstGeom>
          <a:ln w="76200">
            <a:solidFill>
              <a:schemeClr val="accent1">
                <a:lumMod val="50000"/>
              </a:schemeClr>
            </a:solidFill>
          </a:ln>
        </p:spPr>
      </p:pic>
      <p:sp>
        <p:nvSpPr>
          <p:cNvPr id="6" name="TextBox 5"/>
          <p:cNvSpPr txBox="1"/>
          <p:nvPr/>
        </p:nvSpPr>
        <p:spPr>
          <a:xfrm>
            <a:off x="2056382" y="439464"/>
            <a:ext cx="6187384" cy="1477328"/>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b="1" spc="50" dirty="0" smtClean="0">
                <a:ln w="9525" cmpd="sng">
                  <a:solidFill>
                    <a:schemeClr val="accent1"/>
                  </a:solidFill>
                  <a:prstDash val="solid"/>
                </a:ln>
                <a:solidFill>
                  <a:srgbClr val="FFFFC9"/>
                </a:solidFill>
                <a:effectLst/>
              </a:rPr>
              <a:t>We grouped level (1,2) of cancer stages as early stage</a:t>
            </a:r>
          </a:p>
          <a:p>
            <a:pPr algn="ctr"/>
            <a:endParaRPr lang="en-US" b="1" spc="50" dirty="0">
              <a:ln w="9525" cmpd="sng">
                <a:solidFill>
                  <a:schemeClr val="accent1"/>
                </a:solidFill>
                <a:prstDash val="solid"/>
              </a:ln>
              <a:solidFill>
                <a:srgbClr val="FFFFC9"/>
              </a:solidFill>
              <a:effectLst/>
            </a:endParaRPr>
          </a:p>
          <a:p>
            <a:r>
              <a:rPr lang="en-US" b="1" spc="50" dirty="0" smtClean="0">
                <a:ln w="9525" cmpd="sng">
                  <a:solidFill>
                    <a:schemeClr val="accent1"/>
                  </a:solidFill>
                  <a:prstDash val="solid"/>
                </a:ln>
                <a:solidFill>
                  <a:srgbClr val="FFFFC9"/>
                </a:solidFill>
                <a:effectLst/>
              </a:rPr>
              <a:t>-Level(3,4) as mid stage</a:t>
            </a:r>
          </a:p>
          <a:p>
            <a:pPr algn="ctr"/>
            <a:endParaRPr lang="en-US" b="1" spc="50" dirty="0">
              <a:ln w="9525" cmpd="sng">
                <a:solidFill>
                  <a:schemeClr val="accent1"/>
                </a:solidFill>
                <a:prstDash val="solid"/>
              </a:ln>
              <a:solidFill>
                <a:srgbClr val="FFFFC9"/>
              </a:solidFill>
              <a:effectLst/>
            </a:endParaRPr>
          </a:p>
          <a:p>
            <a:r>
              <a:rPr lang="en-US" b="1" spc="50" dirty="0" smtClean="0">
                <a:ln w="9525" cmpd="sng">
                  <a:solidFill>
                    <a:schemeClr val="accent1"/>
                  </a:solidFill>
                  <a:prstDash val="solid"/>
                </a:ln>
                <a:solidFill>
                  <a:srgbClr val="FFFFC9"/>
                </a:solidFill>
                <a:effectLst/>
              </a:rPr>
              <a:t>-Level(5) as late stage</a:t>
            </a:r>
            <a:endParaRPr lang="en-US" b="1" spc="50" dirty="0">
              <a:ln w="9525" cmpd="sng">
                <a:solidFill>
                  <a:schemeClr val="accent1"/>
                </a:solidFill>
                <a:prstDash val="solid"/>
              </a:ln>
              <a:solidFill>
                <a:srgbClr val="FFFFC9"/>
              </a:solidFill>
              <a:effectLst/>
            </a:endParaRPr>
          </a:p>
        </p:txBody>
      </p:sp>
      <p:cxnSp>
        <p:nvCxnSpPr>
          <p:cNvPr id="10" name="Elbow Connector 9"/>
          <p:cNvCxnSpPr>
            <a:stCxn id="5" idx="3"/>
            <a:endCxn id="2" idx="1"/>
          </p:cNvCxnSpPr>
          <p:nvPr/>
        </p:nvCxnSpPr>
        <p:spPr>
          <a:xfrm>
            <a:off x="6723530" y="3378635"/>
            <a:ext cx="661392" cy="1781149"/>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6284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169" y="0"/>
            <a:ext cx="9835661" cy="6858000"/>
          </a:xfrm>
          <a:prstGeom prst="rect">
            <a:avLst/>
          </a:prstGeom>
        </p:spPr>
      </p:pic>
      <p:sp>
        <p:nvSpPr>
          <p:cNvPr id="4" name="Rectangle 3"/>
          <p:cNvSpPr/>
          <p:nvPr/>
        </p:nvSpPr>
        <p:spPr>
          <a:xfrm>
            <a:off x="0" y="0"/>
            <a:ext cx="12192000" cy="6858000"/>
          </a:xfrm>
          <a:prstGeom prst="rect">
            <a:avLst/>
          </a:prstGeom>
          <a:solidFill>
            <a:srgbClr val="00202F">
              <a:alpha val="75000"/>
            </a:srgb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978" y="3644153"/>
            <a:ext cx="8542039" cy="2147279"/>
          </a:xfrm>
          <a:prstGeom prst="rect">
            <a:avLst/>
          </a:prstGeom>
          <a:solidFill>
            <a:srgbClr val="00202F">
              <a:alpha val="75000"/>
            </a:srgbClr>
          </a:solidFill>
          <a:ln w="76200" cap="flat" cmpd="sng" algn="ctr">
            <a:solidFill>
              <a:schemeClr val="accent1">
                <a:lumMod val="5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pic>
      <p:sp>
        <p:nvSpPr>
          <p:cNvPr id="2" name="Rectangle 1"/>
          <p:cNvSpPr/>
          <p:nvPr/>
        </p:nvSpPr>
        <p:spPr>
          <a:xfrm>
            <a:off x="3189722" y="1054526"/>
            <a:ext cx="5812553" cy="1200329"/>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sz="7200" b="1" spc="50" dirty="0">
                <a:ln w="9525" cmpd="sng">
                  <a:solidFill>
                    <a:schemeClr val="accent1"/>
                  </a:solidFill>
                  <a:prstDash val="solid"/>
                </a:ln>
                <a:solidFill>
                  <a:srgbClr val="FFFFC9"/>
                </a:solidFill>
                <a:effectLst>
                  <a:glow rad="101600">
                    <a:schemeClr val="accent5">
                      <a:satMod val="175000"/>
                      <a:alpha val="40000"/>
                    </a:schemeClr>
                  </a:glow>
                </a:effectLst>
              </a:rPr>
              <a:t>T-test </a:t>
            </a:r>
            <a:r>
              <a:rPr lang="en-US" sz="7200" b="1" spc="50" dirty="0" smtClean="0">
                <a:ln w="9525" cmpd="sng">
                  <a:solidFill>
                    <a:schemeClr val="accent1"/>
                  </a:solidFill>
                  <a:prstDash val="solid"/>
                </a:ln>
                <a:solidFill>
                  <a:srgbClr val="FFFFC9"/>
                </a:solidFill>
                <a:effectLst>
                  <a:glow rad="101600">
                    <a:schemeClr val="accent5">
                      <a:satMod val="175000"/>
                      <a:alpha val="40000"/>
                    </a:schemeClr>
                  </a:glow>
                </a:effectLst>
              </a:rPr>
              <a:t>Analysis</a:t>
            </a:r>
            <a:endParaRPr lang="en-US" sz="7200" b="1" spc="50" dirty="0">
              <a:ln w="9525" cmpd="sng">
                <a:solidFill>
                  <a:schemeClr val="accent1"/>
                </a:solidFill>
                <a:prstDash val="solid"/>
              </a:ln>
              <a:solidFill>
                <a:srgbClr val="FFFFC9"/>
              </a:solidFill>
              <a:effectLst>
                <a:glow rad="101600">
                  <a:schemeClr val="accent5">
                    <a:satMod val="175000"/>
                    <a:alpha val="40000"/>
                  </a:schemeClr>
                </a:glow>
              </a:effectLst>
            </a:endParaRPr>
          </a:p>
        </p:txBody>
      </p:sp>
    </p:spTree>
    <p:extLst>
      <p:ext uri="{BB962C8B-B14F-4D97-AF65-F5344CB8AC3E}">
        <p14:creationId xmlns:p14="http://schemas.microsoft.com/office/powerpoint/2010/main" val="2140602024"/>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169" y="0"/>
            <a:ext cx="9835661" cy="6858000"/>
          </a:xfrm>
          <a:prstGeom prst="rect">
            <a:avLst/>
          </a:prstGeom>
        </p:spPr>
      </p:pic>
      <p:sp>
        <p:nvSpPr>
          <p:cNvPr id="4" name="Rectangle 3"/>
          <p:cNvSpPr/>
          <p:nvPr/>
        </p:nvSpPr>
        <p:spPr>
          <a:xfrm>
            <a:off x="0" y="0"/>
            <a:ext cx="12192000" cy="6858000"/>
          </a:xfrm>
          <a:prstGeom prst="rect">
            <a:avLst/>
          </a:prstGeom>
          <a:solidFill>
            <a:srgbClr val="00202F">
              <a:alpha val="75000"/>
            </a:srgb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344" y="178147"/>
            <a:ext cx="4236418" cy="1886714"/>
          </a:xfrm>
          <a:prstGeom prst="rect">
            <a:avLst/>
          </a:prstGeom>
          <a:ln w="76200">
            <a:solidFill>
              <a:schemeClr val="accent1">
                <a:lumMod val="50000"/>
              </a:schemeClr>
            </a:solidFill>
          </a:ln>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321" y="4358320"/>
            <a:ext cx="5336467" cy="1827327"/>
          </a:xfrm>
          <a:prstGeom prst="rect">
            <a:avLst/>
          </a:prstGeom>
          <a:ln w="76200">
            <a:solidFill>
              <a:schemeClr val="accent1">
                <a:lumMod val="50000"/>
              </a:schemeClr>
            </a:solidFill>
          </a:ln>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344" y="2300920"/>
            <a:ext cx="4236419" cy="1894563"/>
          </a:xfrm>
          <a:prstGeom prst="rect">
            <a:avLst/>
          </a:prstGeom>
          <a:ln w="76200">
            <a:solidFill>
              <a:schemeClr val="accent1">
                <a:lumMod val="50000"/>
              </a:schemeClr>
            </a:solidFill>
          </a:ln>
        </p:spPr>
      </p:pic>
      <p:sp>
        <p:nvSpPr>
          <p:cNvPr id="8" name="TextBox 7"/>
          <p:cNvSpPr txBox="1"/>
          <p:nvPr/>
        </p:nvSpPr>
        <p:spPr>
          <a:xfrm>
            <a:off x="6001895" y="908438"/>
            <a:ext cx="4778823"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b="1" spc="50" dirty="0" smtClean="0">
                <a:ln w="9525" cmpd="sng">
                  <a:solidFill>
                    <a:schemeClr val="accent1"/>
                  </a:solidFill>
                  <a:prstDash val="solid"/>
                </a:ln>
                <a:solidFill>
                  <a:srgbClr val="FFFFC9"/>
                </a:solidFill>
                <a:effectLst>
                  <a:glow rad="101600">
                    <a:schemeClr val="accent5">
                      <a:satMod val="175000"/>
                      <a:alpha val="40000"/>
                    </a:schemeClr>
                  </a:glow>
                </a:effectLst>
              </a:rPr>
              <a:t>T-test for (early and late-stages) </a:t>
            </a:r>
            <a:endParaRPr lang="en-US" sz="2400" b="1" spc="50" dirty="0">
              <a:ln w="9525" cmpd="sng">
                <a:solidFill>
                  <a:schemeClr val="accent1"/>
                </a:solidFill>
                <a:prstDash val="solid"/>
              </a:ln>
              <a:solidFill>
                <a:srgbClr val="FFFFC9"/>
              </a:solidFill>
              <a:effectLst>
                <a:glow rad="101600">
                  <a:schemeClr val="accent5">
                    <a:satMod val="175000"/>
                    <a:alpha val="40000"/>
                  </a:schemeClr>
                </a:glow>
              </a:effectLst>
            </a:endParaRPr>
          </a:p>
        </p:txBody>
      </p:sp>
      <p:sp>
        <p:nvSpPr>
          <p:cNvPr id="9" name="TextBox 8"/>
          <p:cNvSpPr txBox="1"/>
          <p:nvPr/>
        </p:nvSpPr>
        <p:spPr>
          <a:xfrm>
            <a:off x="6001896" y="2740206"/>
            <a:ext cx="4778823"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b="1" spc="50" dirty="0" smtClean="0">
                <a:ln w="9525" cmpd="sng">
                  <a:solidFill>
                    <a:schemeClr val="accent1"/>
                  </a:solidFill>
                  <a:prstDash val="solid"/>
                </a:ln>
                <a:solidFill>
                  <a:srgbClr val="FFFFC9"/>
                </a:solidFill>
                <a:effectLst>
                  <a:glow rad="101600">
                    <a:schemeClr val="accent5">
                      <a:satMod val="175000"/>
                      <a:alpha val="40000"/>
                    </a:schemeClr>
                  </a:glow>
                </a:effectLst>
              </a:rPr>
              <a:t>T-test for (early and mid-stages) </a:t>
            </a:r>
            <a:endParaRPr lang="en-US" sz="2400" b="1" spc="50" dirty="0">
              <a:ln w="9525" cmpd="sng">
                <a:solidFill>
                  <a:schemeClr val="accent1"/>
                </a:solidFill>
                <a:prstDash val="solid"/>
              </a:ln>
              <a:solidFill>
                <a:srgbClr val="FFFFC9"/>
              </a:solidFill>
              <a:effectLst>
                <a:glow rad="101600">
                  <a:schemeClr val="accent5">
                    <a:satMod val="175000"/>
                    <a:alpha val="40000"/>
                  </a:schemeClr>
                </a:glow>
              </a:effectLst>
            </a:endParaRPr>
          </a:p>
        </p:txBody>
      </p:sp>
      <p:sp>
        <p:nvSpPr>
          <p:cNvPr id="14" name="TextBox 13"/>
          <p:cNvSpPr txBox="1"/>
          <p:nvPr/>
        </p:nvSpPr>
        <p:spPr>
          <a:xfrm>
            <a:off x="6001897" y="5271983"/>
            <a:ext cx="4778823"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b="1" spc="50" dirty="0" smtClean="0">
                <a:ln w="9525" cmpd="sng">
                  <a:solidFill>
                    <a:schemeClr val="accent1"/>
                  </a:solidFill>
                  <a:prstDash val="solid"/>
                </a:ln>
                <a:solidFill>
                  <a:srgbClr val="FFFFC9"/>
                </a:solidFill>
                <a:effectLst>
                  <a:glow rad="101600">
                    <a:schemeClr val="accent5">
                      <a:satMod val="175000"/>
                      <a:alpha val="40000"/>
                    </a:schemeClr>
                  </a:glow>
                </a:effectLst>
              </a:rPr>
              <a:t>T-test for (late and mid-stages) </a:t>
            </a:r>
            <a:endParaRPr lang="en-US" sz="2400" b="1" spc="50" dirty="0">
              <a:ln w="9525" cmpd="sng">
                <a:solidFill>
                  <a:schemeClr val="accent1"/>
                </a:solidFill>
                <a:prstDash val="solid"/>
              </a:ln>
              <a:solidFill>
                <a:srgbClr val="FFFFC9"/>
              </a:solidFill>
              <a:effectLst>
                <a:glow rad="101600">
                  <a:schemeClr val="accent5">
                    <a:satMod val="175000"/>
                    <a:alpha val="40000"/>
                  </a:schemeClr>
                </a:glow>
              </a:effectLst>
            </a:endParaRPr>
          </a:p>
        </p:txBody>
      </p:sp>
    </p:spTree>
    <p:extLst>
      <p:ext uri="{BB962C8B-B14F-4D97-AF65-F5344CB8AC3E}">
        <p14:creationId xmlns:p14="http://schemas.microsoft.com/office/powerpoint/2010/main" val="197620357"/>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169" y="0"/>
            <a:ext cx="9835661" cy="6858000"/>
          </a:xfrm>
          <a:prstGeom prst="rect">
            <a:avLst/>
          </a:prstGeom>
        </p:spPr>
      </p:pic>
      <p:sp>
        <p:nvSpPr>
          <p:cNvPr id="17" name="Rectangle 16"/>
          <p:cNvSpPr/>
          <p:nvPr/>
        </p:nvSpPr>
        <p:spPr>
          <a:xfrm>
            <a:off x="-48626" y="0"/>
            <a:ext cx="12192000" cy="6858000"/>
          </a:xfrm>
          <a:prstGeom prst="rect">
            <a:avLst/>
          </a:prstGeom>
          <a:solidFill>
            <a:srgbClr val="00202F">
              <a:alpha val="73000"/>
            </a:srgb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163" y="385767"/>
            <a:ext cx="8028583" cy="1719395"/>
          </a:xfrm>
          <a:prstGeom prst="rect">
            <a:avLst/>
          </a:prstGeom>
          <a:ln w="57150">
            <a:solidFill>
              <a:srgbClr val="002C8A"/>
            </a:solidFill>
          </a:ln>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547" y="3042540"/>
            <a:ext cx="6072908" cy="2413604"/>
          </a:xfrm>
          <a:prstGeom prst="rect">
            <a:avLst/>
          </a:prstGeom>
          <a:ln w="57150">
            <a:solidFill>
              <a:srgbClr val="7030A0"/>
            </a:solid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1751" y="3042540"/>
            <a:ext cx="5624495" cy="2413604"/>
          </a:xfrm>
          <a:prstGeom prst="rect">
            <a:avLst/>
          </a:prstGeom>
          <a:ln w="57150">
            <a:solidFill>
              <a:srgbClr val="7030A0"/>
            </a:solidFill>
          </a:ln>
        </p:spPr>
      </p:pic>
      <p:cxnSp>
        <p:nvCxnSpPr>
          <p:cNvPr id="10" name="Elbow Connector 9"/>
          <p:cNvCxnSpPr>
            <a:stCxn id="18" idx="2"/>
            <a:endCxn id="19" idx="0"/>
          </p:cNvCxnSpPr>
          <p:nvPr/>
        </p:nvCxnSpPr>
        <p:spPr>
          <a:xfrm rot="5400000">
            <a:off x="4254539" y="1055624"/>
            <a:ext cx="937378" cy="3036454"/>
          </a:xfrm>
          <a:prstGeom prst="bentConnector3">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8" idx="2"/>
            <a:endCxn id="20" idx="0"/>
          </p:cNvCxnSpPr>
          <p:nvPr/>
        </p:nvCxnSpPr>
        <p:spPr>
          <a:xfrm rot="16200000" flipH="1">
            <a:off x="7304038" y="1042579"/>
            <a:ext cx="937378" cy="3062544"/>
          </a:xfrm>
          <a:prstGeom prst="bentConnector3">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7267" y="5611505"/>
            <a:ext cx="5697698"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b="1" spc="50" dirty="0" smtClean="0">
                <a:ln w="9525" cmpd="sng">
                  <a:solidFill>
                    <a:schemeClr val="accent1"/>
                  </a:solidFill>
                  <a:prstDash val="solid"/>
                </a:ln>
                <a:solidFill>
                  <a:srgbClr val="FFFFC9"/>
                </a:solidFill>
                <a:effectLst>
                  <a:glow rad="101600">
                    <a:schemeClr val="accent5">
                      <a:satMod val="175000"/>
                      <a:alpha val="40000"/>
                    </a:schemeClr>
                  </a:glow>
                </a:effectLst>
              </a:rPr>
              <a:t>T-test for (early level(1)stage  and </a:t>
            </a:r>
            <a:r>
              <a:rPr lang="en-US" sz="2400" b="1" spc="50" dirty="0">
                <a:ln w="9525" cmpd="sng">
                  <a:solidFill>
                    <a:schemeClr val="accent1"/>
                  </a:solidFill>
                  <a:prstDash val="solid"/>
                </a:ln>
                <a:solidFill>
                  <a:srgbClr val="FFFFC9"/>
                </a:solidFill>
                <a:effectLst>
                  <a:glow rad="101600">
                    <a:schemeClr val="accent5">
                      <a:satMod val="175000"/>
                      <a:alpha val="40000"/>
                    </a:schemeClr>
                  </a:glow>
                </a:effectLst>
              </a:rPr>
              <a:t>early </a:t>
            </a:r>
            <a:r>
              <a:rPr lang="en-US" sz="2400" b="1" spc="50" dirty="0" smtClean="0">
                <a:ln w="9525" cmpd="sng">
                  <a:solidFill>
                    <a:schemeClr val="accent1"/>
                  </a:solidFill>
                  <a:prstDash val="solid"/>
                </a:ln>
                <a:solidFill>
                  <a:srgbClr val="FFFFC9"/>
                </a:solidFill>
                <a:effectLst>
                  <a:glow rad="101600">
                    <a:schemeClr val="accent5">
                      <a:satMod val="175000"/>
                      <a:alpha val="40000"/>
                    </a:schemeClr>
                  </a:glow>
                </a:effectLst>
              </a:rPr>
              <a:t>level(2)stage ) </a:t>
            </a:r>
            <a:endParaRPr lang="en-US" sz="2400" b="1" spc="50" dirty="0">
              <a:ln w="9525" cmpd="sng">
                <a:solidFill>
                  <a:schemeClr val="accent1"/>
                </a:solidFill>
                <a:prstDash val="solid"/>
              </a:ln>
              <a:solidFill>
                <a:srgbClr val="FFFFC9"/>
              </a:solidFill>
              <a:effectLst>
                <a:glow rad="101600">
                  <a:schemeClr val="accent5">
                    <a:satMod val="175000"/>
                    <a:alpha val="40000"/>
                  </a:schemeClr>
                </a:glow>
              </a:effectLst>
            </a:endParaRPr>
          </a:p>
        </p:txBody>
      </p:sp>
      <p:sp>
        <p:nvSpPr>
          <p:cNvPr id="23" name="TextBox 22"/>
          <p:cNvSpPr txBox="1"/>
          <p:nvPr/>
        </p:nvSpPr>
        <p:spPr>
          <a:xfrm>
            <a:off x="6393674" y="5639384"/>
            <a:ext cx="5697698"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400" b="1" spc="50" dirty="0" smtClean="0">
                <a:ln w="9525" cmpd="sng">
                  <a:solidFill>
                    <a:schemeClr val="accent1"/>
                  </a:solidFill>
                  <a:prstDash val="solid"/>
                </a:ln>
                <a:solidFill>
                  <a:srgbClr val="FFFFC9"/>
                </a:solidFill>
                <a:effectLst>
                  <a:glow rad="101600">
                    <a:schemeClr val="accent5">
                      <a:satMod val="175000"/>
                      <a:alpha val="40000"/>
                    </a:schemeClr>
                  </a:glow>
                </a:effectLst>
              </a:rPr>
              <a:t>T-test for (early level(1)stage  and </a:t>
            </a:r>
            <a:r>
              <a:rPr lang="en-US" sz="2400" b="1" spc="50" dirty="0">
                <a:ln w="9525" cmpd="sng">
                  <a:solidFill>
                    <a:schemeClr val="accent1"/>
                  </a:solidFill>
                  <a:prstDash val="solid"/>
                </a:ln>
                <a:solidFill>
                  <a:srgbClr val="FFFFC9"/>
                </a:solidFill>
                <a:effectLst>
                  <a:glow rad="101600">
                    <a:schemeClr val="accent5">
                      <a:satMod val="175000"/>
                      <a:alpha val="40000"/>
                    </a:schemeClr>
                  </a:glow>
                </a:effectLst>
              </a:rPr>
              <a:t>early </a:t>
            </a:r>
            <a:r>
              <a:rPr lang="en-US" sz="2400" b="1" spc="50" dirty="0" smtClean="0">
                <a:ln w="9525" cmpd="sng">
                  <a:solidFill>
                    <a:schemeClr val="accent1"/>
                  </a:solidFill>
                  <a:prstDash val="solid"/>
                </a:ln>
                <a:solidFill>
                  <a:srgbClr val="FFFFC9"/>
                </a:solidFill>
                <a:effectLst>
                  <a:glow rad="101600">
                    <a:schemeClr val="accent5">
                      <a:satMod val="175000"/>
                      <a:alpha val="40000"/>
                    </a:schemeClr>
                  </a:glow>
                </a:effectLst>
              </a:rPr>
              <a:t>level(2)stage ) </a:t>
            </a:r>
            <a:endParaRPr lang="en-US" sz="2400" b="1" spc="50" dirty="0">
              <a:ln w="9525" cmpd="sng">
                <a:solidFill>
                  <a:schemeClr val="accent1"/>
                </a:solidFill>
                <a:prstDash val="solid"/>
              </a:ln>
              <a:solidFill>
                <a:srgbClr val="FFFFC9"/>
              </a:solidFill>
              <a:effectLst>
                <a:glow rad="101600">
                  <a:schemeClr val="accent5">
                    <a:satMod val="175000"/>
                    <a:alpha val="40000"/>
                  </a:schemeClr>
                </a:glow>
              </a:effectLst>
            </a:endParaRPr>
          </a:p>
        </p:txBody>
      </p:sp>
    </p:spTree>
    <p:extLst>
      <p:ext uri="{BB962C8B-B14F-4D97-AF65-F5344CB8AC3E}">
        <p14:creationId xmlns:p14="http://schemas.microsoft.com/office/powerpoint/2010/main" val="4226495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78169" y="0"/>
            <a:ext cx="9835661" cy="6858000"/>
          </a:xfrm>
          <a:prstGeom prst="rect">
            <a:avLst/>
          </a:prstGeom>
        </p:spPr>
      </p:pic>
      <p:sp>
        <p:nvSpPr>
          <p:cNvPr id="8" name="Rectangle 7"/>
          <p:cNvSpPr/>
          <p:nvPr/>
        </p:nvSpPr>
        <p:spPr>
          <a:xfrm>
            <a:off x="-1" y="0"/>
            <a:ext cx="12192000" cy="6858000"/>
          </a:xfrm>
          <a:prstGeom prst="rect">
            <a:avLst/>
          </a:prstGeom>
          <a:solidFill>
            <a:srgbClr val="FFFFC9">
              <a:alpha val="42000"/>
            </a:srgb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728504" y="3861234"/>
            <a:ext cx="4075032" cy="1219201"/>
          </a:xfrm>
          <a:prstGeom prst="roundRect">
            <a:avLst/>
          </a:prstGeom>
          <a:solidFill>
            <a:schemeClr val="accent4">
              <a:lumMod val="60000"/>
              <a:lumOff val="40000"/>
            </a:schemeClr>
          </a:solid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2400" b="1" dirty="0" smtClean="0">
                <a:ln w="0">
                  <a:solidFill>
                    <a:schemeClr val="accent4">
                      <a:lumMod val="75000"/>
                    </a:schemeClr>
                  </a:solidFill>
                </a:ln>
                <a:solidFill>
                  <a:schemeClr val="bg1"/>
                </a:solidFill>
                <a:effectLst>
                  <a:outerShdw blurRad="38100" dist="19050" dir="2700000" algn="tl" rotWithShape="0">
                    <a:schemeClr val="dk1">
                      <a:alpha val="40000"/>
                    </a:schemeClr>
                  </a:outerShdw>
                </a:effectLst>
              </a:rPr>
              <a:t>Heatmap for early and last stage of cancer</a:t>
            </a:r>
            <a:endParaRPr lang="en-US" sz="2400" b="1" dirty="0">
              <a:ln w="0">
                <a:solidFill>
                  <a:schemeClr val="accent4">
                    <a:lumMod val="75000"/>
                  </a:schemeClr>
                </a:solidFill>
              </a:ln>
              <a:solidFill>
                <a:schemeClr val="bg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597" y="3668172"/>
            <a:ext cx="3477285" cy="2824527"/>
          </a:xfrm>
          <a:prstGeom prst="rect">
            <a:avLst/>
          </a:prstGeom>
          <a:effectLst>
            <a:glow rad="228600">
              <a:schemeClr val="accent4">
                <a:satMod val="175000"/>
                <a:alpha val="40000"/>
              </a:schemeClr>
            </a:glow>
          </a:effectLst>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t="8876" r="7480" b="8489"/>
          <a:stretch/>
        </p:blipFill>
        <p:spPr>
          <a:xfrm>
            <a:off x="1304597" y="1716817"/>
            <a:ext cx="7244171" cy="1308771"/>
          </a:xfrm>
          <a:prstGeom prst="rect">
            <a:avLst/>
          </a:prstGeom>
          <a:ln w="38100">
            <a:solidFill>
              <a:schemeClr val="accent4"/>
            </a:solidFill>
          </a:ln>
        </p:spPr>
      </p:pic>
      <p:sp>
        <p:nvSpPr>
          <p:cNvPr id="11" name="Rounded Rectangle 10"/>
          <p:cNvSpPr/>
          <p:nvPr/>
        </p:nvSpPr>
        <p:spPr>
          <a:xfrm>
            <a:off x="4148994" y="328201"/>
            <a:ext cx="4020438" cy="1060416"/>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6000" b="1" dirty="0" err="1" smtClean="0">
                <a:ln w="6600">
                  <a:solidFill>
                    <a:schemeClr val="accent2"/>
                  </a:solidFill>
                  <a:prstDash val="solid"/>
                </a:ln>
                <a:solidFill>
                  <a:srgbClr val="FFFFFF"/>
                </a:solidFill>
                <a:effectLst>
                  <a:outerShdw dist="38100" dir="2700000" algn="tl" rotWithShape="0">
                    <a:schemeClr val="accent2"/>
                  </a:outerShdw>
                </a:effectLst>
              </a:rPr>
              <a:t>Heatmaps</a:t>
            </a:r>
            <a:endParaRPr lang="en-US" sz="60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2885766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78169" y="0"/>
            <a:ext cx="9835661" cy="6858000"/>
          </a:xfrm>
          <a:prstGeom prst="rect">
            <a:avLst/>
          </a:prstGeom>
        </p:spPr>
      </p:pic>
      <p:sp>
        <p:nvSpPr>
          <p:cNvPr id="8" name="Rectangle 7"/>
          <p:cNvSpPr/>
          <p:nvPr/>
        </p:nvSpPr>
        <p:spPr>
          <a:xfrm>
            <a:off x="19485" y="0"/>
            <a:ext cx="12119429" cy="6858000"/>
          </a:xfrm>
          <a:prstGeom prst="rect">
            <a:avLst/>
          </a:prstGeom>
          <a:solidFill>
            <a:srgbClr val="FFFFC9">
              <a:alpha val="42000"/>
            </a:srgb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472" t="-2468" r="23282" b="-1"/>
          <a:stretch/>
        </p:blipFill>
        <p:spPr>
          <a:xfrm>
            <a:off x="1304597" y="2977029"/>
            <a:ext cx="3247129" cy="3270624"/>
          </a:xfrm>
          <a:prstGeom prst="rect">
            <a:avLst/>
          </a:prstGeom>
          <a:effectLst>
            <a:glow rad="228600">
              <a:schemeClr val="accent4">
                <a:satMod val="175000"/>
                <a:alpha val="40000"/>
              </a:schemeClr>
            </a:glow>
          </a:effec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6117" y="3079230"/>
            <a:ext cx="3321978" cy="3066222"/>
          </a:xfrm>
          <a:prstGeom prst="rect">
            <a:avLst/>
          </a:prstGeom>
          <a:effectLst>
            <a:glow rad="228600">
              <a:schemeClr val="accent4">
                <a:satMod val="175000"/>
                <a:alpha val="40000"/>
              </a:schemeClr>
            </a:glow>
          </a:effectLst>
        </p:spPr>
      </p:pic>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t="8387" r="16078"/>
          <a:stretch/>
        </p:blipFill>
        <p:spPr>
          <a:xfrm>
            <a:off x="1637299" y="840794"/>
            <a:ext cx="5828853" cy="1193240"/>
          </a:xfrm>
          <a:prstGeom prst="rect">
            <a:avLst/>
          </a:prstGeom>
          <a:ln w="76200">
            <a:solidFill>
              <a:schemeClr val="accent4"/>
            </a:solidFill>
          </a:ln>
        </p:spPr>
      </p:pic>
      <p:sp>
        <p:nvSpPr>
          <p:cNvPr id="12" name="Rounded Rectangle 11"/>
          <p:cNvSpPr/>
          <p:nvPr/>
        </p:nvSpPr>
        <p:spPr>
          <a:xfrm>
            <a:off x="8619564" y="2977029"/>
            <a:ext cx="2273183" cy="1934449"/>
          </a:xfrm>
          <a:prstGeom prst="roundRect">
            <a:avLst/>
          </a:prstGeom>
          <a:solidFill>
            <a:schemeClr val="accent4">
              <a:lumMod val="60000"/>
              <a:lumOff val="40000"/>
            </a:schemeClr>
          </a:solid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2400" b="1" dirty="0" smtClean="0">
                <a:ln w="0">
                  <a:solidFill>
                    <a:schemeClr val="accent4">
                      <a:lumMod val="75000"/>
                    </a:schemeClr>
                  </a:solidFill>
                </a:ln>
                <a:solidFill>
                  <a:schemeClr val="bg1"/>
                </a:solidFill>
                <a:effectLst>
                  <a:outerShdw blurRad="38100" dist="19050" dir="2700000" algn="tl" rotWithShape="0">
                    <a:schemeClr val="dk1">
                      <a:alpha val="40000"/>
                    </a:schemeClr>
                  </a:outerShdw>
                </a:effectLst>
              </a:rPr>
              <a:t>Heatmap for mid and last stage of cancer</a:t>
            </a:r>
            <a:endParaRPr lang="en-US" sz="2400" b="1" dirty="0">
              <a:ln w="0">
                <a:solidFill>
                  <a:schemeClr val="accent4">
                    <a:lumMod val="75000"/>
                  </a:schemeClr>
                </a:solidFill>
              </a:ln>
              <a:solidFill>
                <a:schemeClr val="bg1"/>
              </a:solidFill>
              <a:effectLst>
                <a:outerShdw blurRad="38100" dist="19050" dir="2700000" algn="tl" rotWithShape="0">
                  <a:schemeClr val="dk1">
                    <a:alpha val="40000"/>
                  </a:schemeClr>
                </a:outerShdw>
              </a:effectLst>
            </a:endParaRPr>
          </a:p>
        </p:txBody>
      </p:sp>
      <p:cxnSp>
        <p:nvCxnSpPr>
          <p:cNvPr id="4" name="Elbow Connector 3"/>
          <p:cNvCxnSpPr>
            <a:stCxn id="10" idx="2"/>
            <a:endCxn id="5" idx="0"/>
          </p:cNvCxnSpPr>
          <p:nvPr/>
        </p:nvCxnSpPr>
        <p:spPr>
          <a:xfrm rot="5400000">
            <a:off x="3268447" y="1693749"/>
            <a:ext cx="942995" cy="1623564"/>
          </a:xfrm>
          <a:prstGeom prst="bentConnector3">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10" idx="2"/>
            <a:endCxn id="2" idx="0"/>
          </p:cNvCxnSpPr>
          <p:nvPr/>
        </p:nvCxnSpPr>
        <p:spPr>
          <a:xfrm rot="16200000" flipH="1">
            <a:off x="5011818" y="1573942"/>
            <a:ext cx="1045196" cy="1965380"/>
          </a:xfrm>
          <a:prstGeom prst="bentConnector3">
            <a:avLst>
              <a:gd name="adj1" fmla="val 44854"/>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6727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78169" y="0"/>
            <a:ext cx="9835661" cy="6858000"/>
          </a:xfrm>
          <a:prstGeom prst="rect">
            <a:avLst/>
          </a:prstGeom>
        </p:spPr>
      </p:pic>
      <p:sp>
        <p:nvSpPr>
          <p:cNvPr id="4" name="Rectangle 3"/>
          <p:cNvSpPr/>
          <p:nvPr/>
        </p:nvSpPr>
        <p:spPr>
          <a:xfrm>
            <a:off x="0" y="0"/>
            <a:ext cx="12192000" cy="6858000"/>
          </a:xfrm>
          <a:prstGeom prst="rect">
            <a:avLst/>
          </a:prstGeom>
          <a:solidFill>
            <a:srgbClr val="FFFFC9">
              <a:alpha val="42000"/>
            </a:srgb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477" y="2727040"/>
            <a:ext cx="3368865" cy="3348923"/>
          </a:xfrm>
          <a:prstGeom prst="rect">
            <a:avLst/>
          </a:prstGeom>
          <a:effectLst>
            <a:glow rad="228600">
              <a:schemeClr val="accent4">
                <a:satMod val="175000"/>
                <a:alpha val="40000"/>
              </a:schemeClr>
            </a:glow>
          </a:effec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5477" y="716679"/>
            <a:ext cx="6584584" cy="1293682"/>
          </a:xfrm>
          <a:prstGeom prst="rect">
            <a:avLst/>
          </a:prstGeom>
          <a:ln w="38100">
            <a:solidFill>
              <a:schemeClr val="accent4"/>
            </a:solidFill>
          </a:ln>
        </p:spPr>
      </p:pic>
      <p:sp>
        <p:nvSpPr>
          <p:cNvPr id="7" name="Rounded Rectangle 6"/>
          <p:cNvSpPr/>
          <p:nvPr/>
        </p:nvSpPr>
        <p:spPr>
          <a:xfrm>
            <a:off x="5693391" y="3795026"/>
            <a:ext cx="3396821" cy="1212949"/>
          </a:xfrm>
          <a:prstGeom prst="roundRect">
            <a:avLst/>
          </a:prstGeom>
          <a:solidFill>
            <a:schemeClr val="accent4">
              <a:lumMod val="60000"/>
              <a:lumOff val="40000"/>
            </a:schemeClr>
          </a:solid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2400" b="1" dirty="0" smtClean="0">
                <a:ln w="0">
                  <a:solidFill>
                    <a:schemeClr val="accent4">
                      <a:lumMod val="75000"/>
                    </a:schemeClr>
                  </a:solidFill>
                </a:ln>
                <a:solidFill>
                  <a:schemeClr val="bg1"/>
                </a:solidFill>
                <a:effectLst>
                  <a:outerShdw blurRad="38100" dist="19050" dir="2700000" algn="tl" rotWithShape="0">
                    <a:schemeClr val="dk1">
                      <a:alpha val="40000"/>
                    </a:schemeClr>
                  </a:outerShdw>
                </a:effectLst>
              </a:rPr>
              <a:t>Heatmap for all Stages of cancer</a:t>
            </a:r>
            <a:endParaRPr lang="en-US" sz="2400" b="1" dirty="0">
              <a:ln w="0">
                <a:solidFill>
                  <a:schemeClr val="accent4">
                    <a:lumMod val="75000"/>
                  </a:schemeClr>
                </a:solidFill>
              </a:ln>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5397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169" y="0"/>
            <a:ext cx="9835661" cy="6858000"/>
          </a:xfrm>
          <a:prstGeom prst="rect">
            <a:avLst/>
          </a:prstGeom>
        </p:spPr>
      </p:pic>
      <p:sp>
        <p:nvSpPr>
          <p:cNvPr id="4" name="Rectangle 3"/>
          <p:cNvSpPr/>
          <p:nvPr/>
        </p:nvSpPr>
        <p:spPr>
          <a:xfrm>
            <a:off x="0" y="0"/>
            <a:ext cx="12192000" cy="6858000"/>
          </a:xfrm>
          <a:prstGeom prst="rect">
            <a:avLst/>
          </a:prstGeom>
          <a:solidFill>
            <a:srgbClr val="00202F">
              <a:alpha val="75000"/>
            </a:srgb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4000" r="23186" b="-257"/>
          <a:stretch/>
        </p:blipFill>
        <p:spPr>
          <a:xfrm>
            <a:off x="1685648" y="2865987"/>
            <a:ext cx="4721456" cy="3503492"/>
          </a:xfrm>
          <a:prstGeom prst="rect">
            <a:avLst/>
          </a:prstGeom>
          <a:effectLst>
            <a:glow rad="228600">
              <a:schemeClr val="accent5">
                <a:satMod val="175000"/>
                <a:alpha val="40000"/>
              </a:schemeClr>
            </a:glow>
          </a:effectLst>
        </p:spPr>
      </p:pic>
      <p:pic>
        <p:nvPicPr>
          <p:cNvPr id="2" name="Picture 1"/>
          <p:cNvPicPr>
            <a:picLocks noChangeAspect="1"/>
          </p:cNvPicPr>
          <p:nvPr/>
        </p:nvPicPr>
        <p:blipFill>
          <a:blip r:embed="rId4"/>
          <a:stretch>
            <a:fillRect/>
          </a:stretch>
        </p:blipFill>
        <p:spPr>
          <a:xfrm>
            <a:off x="1685648" y="403827"/>
            <a:ext cx="8184493" cy="1973639"/>
          </a:xfrm>
          <a:prstGeom prst="rect">
            <a:avLst/>
          </a:prstGeom>
        </p:spPr>
      </p:pic>
      <p:sp>
        <p:nvSpPr>
          <p:cNvPr id="7" name="Rounded Rectangle 6"/>
          <p:cNvSpPr/>
          <p:nvPr/>
        </p:nvSpPr>
        <p:spPr>
          <a:xfrm>
            <a:off x="7239803" y="3741237"/>
            <a:ext cx="3396821" cy="1212949"/>
          </a:xfrm>
          <a:prstGeom prst="roundRect">
            <a:avLst/>
          </a:prstGeom>
          <a:ln w="76200">
            <a:solidFill>
              <a:srgbClr val="0070C0"/>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ln w="0"/>
                <a:solidFill>
                  <a:schemeClr val="accent1"/>
                </a:solidFill>
                <a:effectLst>
                  <a:glow rad="228600">
                    <a:schemeClr val="accent5">
                      <a:satMod val="175000"/>
                      <a:alpha val="40000"/>
                    </a:schemeClr>
                  </a:glow>
                  <a:outerShdw blurRad="38100" dist="25400" dir="5400000" algn="ctr" rotWithShape="0">
                    <a:srgbClr val="6E747A">
                      <a:alpha val="43000"/>
                    </a:srgbClr>
                  </a:outerShdw>
                </a:effectLst>
              </a:rPr>
              <a:t>Heatmap for all Stages of cancer</a:t>
            </a:r>
            <a:endParaRPr lang="en-US" sz="2400" dirty="0">
              <a:ln w="0"/>
              <a:solidFill>
                <a:schemeClr val="accent1"/>
              </a:solidFill>
              <a:effectLst>
                <a:glow rad="228600">
                  <a:schemeClr val="accent5">
                    <a:satMod val="175000"/>
                    <a:alpha val="40000"/>
                  </a:schemeClr>
                </a:glow>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249410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940" y="0"/>
            <a:ext cx="9301145" cy="6858000"/>
          </a:xfrm>
          <a:prstGeom prst="rect">
            <a:avLst/>
          </a:prstGeom>
        </p:spPr>
      </p:pic>
      <p:sp>
        <p:nvSpPr>
          <p:cNvPr id="7" name="Rectangle 6"/>
          <p:cNvSpPr/>
          <p:nvPr/>
        </p:nvSpPr>
        <p:spPr>
          <a:xfrm>
            <a:off x="0" y="0"/>
            <a:ext cx="12192000" cy="6858000"/>
          </a:xfrm>
          <a:prstGeom prst="rect">
            <a:avLst/>
          </a:prstGeom>
          <a:solidFill>
            <a:srgbClr val="00202F">
              <a:alpha val="64000"/>
            </a:srgb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53940" y="25360"/>
            <a:ext cx="9301145" cy="5262979"/>
          </a:xfrm>
          <a:prstGeom prst="rect">
            <a:avLst/>
          </a:prstGeom>
          <a:noFill/>
        </p:spPr>
        <p:txBody>
          <a:bodyPr wrap="square" rtlCol="0">
            <a:spAutoFit/>
          </a:bodyPr>
          <a:lstStyle/>
          <a:p>
            <a:pPr algn="just"/>
            <a:r>
              <a:rPr lang="en-US" dirty="0">
                <a:solidFill>
                  <a:schemeClr val="bg1"/>
                </a:solidFill>
                <a:latin typeface="Verdana" panose="020B0604030504040204" pitchFamily="34" charset="0"/>
              </a:rPr>
              <a:t/>
            </a:r>
            <a:br>
              <a:rPr lang="en-US" dirty="0">
                <a:solidFill>
                  <a:schemeClr val="bg1"/>
                </a:solidFill>
                <a:latin typeface="Verdana" panose="020B0604030504040204" pitchFamily="34" charset="0"/>
              </a:rPr>
            </a:br>
            <a:r>
              <a:rPr lang="en-US" sz="4800" b="1" dirty="0">
                <a:solidFill>
                  <a:schemeClr val="bg1"/>
                </a:solidFill>
                <a:latin typeface="Verdana" panose="020B0604030504040204" pitchFamily="34" charset="0"/>
              </a:rPr>
              <a:t>M</a:t>
            </a:r>
            <a:r>
              <a:rPr lang="en-US" b="1" dirty="0">
                <a:solidFill>
                  <a:schemeClr val="bg1"/>
                </a:solidFill>
                <a:latin typeface="Verdana" panose="020B0604030504040204" pitchFamily="34" charset="0"/>
              </a:rPr>
              <a:t>elanoma is the deadliest type of skin cancer, characterized by high cellular heterogeneity which is resistant to radiotherapy as it can’t find specific type of cell can kill so it leads to unpredictable disease outcome. </a:t>
            </a:r>
            <a:endParaRPr lang="en-US" b="1" dirty="0" smtClean="0">
              <a:solidFill>
                <a:schemeClr val="bg1"/>
              </a:solidFill>
              <a:latin typeface="Verdana" panose="020B0604030504040204" pitchFamily="34" charset="0"/>
            </a:endParaRPr>
          </a:p>
          <a:p>
            <a:pPr algn="just"/>
            <a:endParaRPr lang="en-US" b="1" dirty="0">
              <a:solidFill>
                <a:schemeClr val="bg1"/>
              </a:solidFill>
              <a:latin typeface="Verdana" panose="020B0604030504040204" pitchFamily="34" charset="0"/>
            </a:endParaRPr>
          </a:p>
          <a:p>
            <a:pPr algn="just"/>
            <a:r>
              <a:rPr lang="en-US" b="1" dirty="0" smtClean="0">
                <a:solidFill>
                  <a:schemeClr val="bg1"/>
                </a:solidFill>
                <a:latin typeface="Verdana" panose="020B0604030504040204" pitchFamily="34" charset="0"/>
              </a:rPr>
              <a:t>Recently</a:t>
            </a:r>
            <a:r>
              <a:rPr lang="en-US" b="1" dirty="0">
                <a:solidFill>
                  <a:schemeClr val="bg1"/>
                </a:solidFill>
                <a:latin typeface="Verdana" panose="020B0604030504040204" pitchFamily="34" charset="0"/>
              </a:rPr>
              <a:t>, </a:t>
            </a:r>
            <a:r>
              <a:rPr lang="en-US" b="1" dirty="0" smtClean="0">
                <a:solidFill>
                  <a:schemeClr val="bg1"/>
                </a:solidFill>
                <a:latin typeface="Verdana" panose="020B0604030504040204" pitchFamily="34" charset="0"/>
              </a:rPr>
              <a:t>by correlating </a:t>
            </a:r>
            <a:r>
              <a:rPr lang="en-US" b="1" dirty="0">
                <a:solidFill>
                  <a:schemeClr val="bg1"/>
                </a:solidFill>
                <a:latin typeface="Verdana" panose="020B0604030504040204" pitchFamily="34" charset="0"/>
              </a:rPr>
              <a:t>Reflectance-Confocal-Microscopy (RCM) morphology with histopathological type, we identified four distinct melanoma-subtypes: dendritic-cell (DC), round-cell (RC), dermal-nest (DN), and combined-type (CT) melanomas. </a:t>
            </a:r>
            <a:endParaRPr lang="en-US" b="1" dirty="0" smtClean="0">
              <a:solidFill>
                <a:schemeClr val="bg1"/>
              </a:solidFill>
              <a:latin typeface="Verdana" panose="020B0604030504040204" pitchFamily="34" charset="0"/>
            </a:endParaRPr>
          </a:p>
          <a:p>
            <a:pPr algn="just"/>
            <a:endParaRPr lang="en-US" b="1" dirty="0">
              <a:solidFill>
                <a:schemeClr val="bg1"/>
              </a:solidFill>
              <a:latin typeface="Verdana" panose="020B0604030504040204" pitchFamily="34" charset="0"/>
            </a:endParaRPr>
          </a:p>
          <a:p>
            <a:pPr algn="just"/>
            <a:r>
              <a:rPr lang="en-US" b="1" dirty="0" smtClean="0">
                <a:solidFill>
                  <a:schemeClr val="bg1"/>
                </a:solidFill>
                <a:latin typeface="Verdana" panose="020B0604030504040204" pitchFamily="34" charset="0"/>
              </a:rPr>
              <a:t>Our </a:t>
            </a:r>
            <a:r>
              <a:rPr lang="en-US" b="1" dirty="0">
                <a:solidFill>
                  <a:schemeClr val="bg1"/>
                </a:solidFill>
                <a:latin typeface="Verdana" panose="020B0604030504040204" pitchFamily="34" charset="0"/>
              </a:rPr>
              <a:t>results show that each melanoma subtypes has a distinct biological and gene expression profile, related to tumor aggressiveness, confirming that RCM can be a dependable tool for in vivo detecting different types of melanoma and for early diagnostic screening</a:t>
            </a:r>
            <a:r>
              <a:rPr lang="en-US" b="1" dirty="0" smtClean="0">
                <a:solidFill>
                  <a:schemeClr val="bg1"/>
                </a:solidFill>
                <a:latin typeface="Verdana" panose="020B0604030504040204" pitchFamily="34" charset="0"/>
              </a:rPr>
              <a:t>.</a:t>
            </a:r>
          </a:p>
          <a:p>
            <a:pPr algn="just"/>
            <a:endParaRPr lang="en-US" b="1" dirty="0">
              <a:solidFill>
                <a:schemeClr val="bg1"/>
              </a:solidFill>
              <a:latin typeface="Verdana" panose="020B0604030504040204" pitchFamily="34" charset="0"/>
            </a:endParaRPr>
          </a:p>
        </p:txBody>
      </p:sp>
    </p:spTree>
    <p:extLst>
      <p:ext uri="{BB962C8B-B14F-4D97-AF65-F5344CB8AC3E}">
        <p14:creationId xmlns:p14="http://schemas.microsoft.com/office/powerpoint/2010/main" val="36192486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3251200" y="5181600"/>
            <a:ext cx="5588000" cy="1422400"/>
          </a:xfrm>
          <a:prstGeom prst="round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003" y="143691"/>
            <a:ext cx="9835661" cy="6858000"/>
          </a:xfrm>
          <a:prstGeom prst="rect">
            <a:avLst/>
          </a:prstGeom>
        </p:spPr>
      </p:pic>
      <p:sp>
        <p:nvSpPr>
          <p:cNvPr id="10" name="Rectangle 9"/>
          <p:cNvSpPr/>
          <p:nvPr/>
        </p:nvSpPr>
        <p:spPr>
          <a:xfrm>
            <a:off x="0" y="-1"/>
            <a:ext cx="12192000" cy="7001691"/>
          </a:xfrm>
          <a:prstGeom prst="rect">
            <a:avLst/>
          </a:prstGeom>
          <a:solidFill>
            <a:srgbClr val="00202F">
              <a:alpha val="75000"/>
            </a:srgb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utoShape 2" descr="http://127.0.0.1:16393/graphics/33b590b7-136f-478b-9f85-fdcfc6527cf4.png"/>
          <p:cNvSpPr>
            <a:spLocks noChangeAspect="1" noChangeArrowheads="1"/>
          </p:cNvSpPr>
          <p:nvPr/>
        </p:nvSpPr>
        <p:spPr bwMode="auto">
          <a:xfrm>
            <a:off x="-106317" y="229316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046" t="11352" r="15306" b="16135"/>
          <a:stretch/>
        </p:blipFill>
        <p:spPr>
          <a:xfrm>
            <a:off x="3844576" y="3916204"/>
            <a:ext cx="4401248" cy="2581835"/>
          </a:xfrm>
          <a:prstGeom prst="rect">
            <a:avLst/>
          </a:prstGeom>
          <a:ln w="76200">
            <a:solidFill>
              <a:srgbClr val="0070C0"/>
            </a:solidFill>
          </a:ln>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9051" y="2023275"/>
            <a:ext cx="8456926" cy="1477569"/>
          </a:xfrm>
          <a:prstGeom prst="rect">
            <a:avLst/>
          </a:prstGeom>
          <a:ln w="76200">
            <a:solidFill>
              <a:srgbClr val="0070C0"/>
            </a:solidFill>
          </a:ln>
        </p:spPr>
      </p:pic>
      <p:sp>
        <p:nvSpPr>
          <p:cNvPr id="5" name="TextBox 4"/>
          <p:cNvSpPr txBox="1"/>
          <p:nvPr/>
        </p:nvSpPr>
        <p:spPr>
          <a:xfrm>
            <a:off x="1911853" y="729540"/>
            <a:ext cx="3171061"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4000" dirty="0" smtClean="0"/>
              <a:t>Scatterplot</a:t>
            </a:r>
            <a:endParaRPr lang="en-US" sz="4000" dirty="0"/>
          </a:p>
        </p:txBody>
      </p:sp>
    </p:spTree>
    <p:extLst>
      <p:ext uri="{BB962C8B-B14F-4D97-AF65-F5344CB8AC3E}">
        <p14:creationId xmlns:p14="http://schemas.microsoft.com/office/powerpoint/2010/main" val="28725162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169" y="0"/>
            <a:ext cx="9835661" cy="6858000"/>
          </a:xfrm>
          <a:prstGeom prst="rect">
            <a:avLst/>
          </a:prstGeom>
        </p:spPr>
      </p:pic>
      <p:sp>
        <p:nvSpPr>
          <p:cNvPr id="4" name="Rectangle 3"/>
          <p:cNvSpPr/>
          <p:nvPr/>
        </p:nvSpPr>
        <p:spPr>
          <a:xfrm>
            <a:off x="0" y="0"/>
            <a:ext cx="12192000" cy="6858000"/>
          </a:xfrm>
          <a:prstGeom prst="rect">
            <a:avLst/>
          </a:prstGeom>
          <a:solidFill>
            <a:srgbClr val="00202F">
              <a:alpha val="75000"/>
            </a:srgb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063" y="3169240"/>
            <a:ext cx="7495796" cy="3280773"/>
          </a:xfrm>
          <a:prstGeom prst="rect">
            <a:avLst/>
          </a:prstGeom>
          <a:ln w="76200">
            <a:solidFill>
              <a:srgbClr val="0070C0"/>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0181" y="1213229"/>
            <a:ext cx="7145560" cy="1424040"/>
          </a:xfrm>
          <a:prstGeom prst="rect">
            <a:avLst/>
          </a:prstGeom>
          <a:ln w="76200">
            <a:solidFill>
              <a:srgbClr val="0070C0"/>
            </a:solidFill>
          </a:ln>
        </p:spPr>
      </p:pic>
    </p:spTree>
    <p:extLst>
      <p:ext uri="{BB962C8B-B14F-4D97-AF65-F5344CB8AC3E}">
        <p14:creationId xmlns:p14="http://schemas.microsoft.com/office/powerpoint/2010/main" val="3247359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258851" y="0"/>
            <a:ext cx="9835661" cy="6858000"/>
          </a:xfrm>
          <a:prstGeom prst="rect">
            <a:avLst/>
          </a:prstGeom>
        </p:spPr>
      </p:pic>
      <p:sp>
        <p:nvSpPr>
          <p:cNvPr id="8" name="Rectangle 7"/>
          <p:cNvSpPr/>
          <p:nvPr/>
        </p:nvSpPr>
        <p:spPr>
          <a:xfrm>
            <a:off x="0" y="0"/>
            <a:ext cx="12192000" cy="6858000"/>
          </a:xfrm>
          <a:prstGeom prst="rect">
            <a:avLst/>
          </a:prstGeom>
          <a:solidFill>
            <a:schemeClr val="tx1">
              <a:alpha val="33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5225" y="2020017"/>
            <a:ext cx="6779081" cy="4268687"/>
          </a:xfrm>
          <a:prstGeom prst="rect">
            <a:avLst/>
          </a:prstGeom>
        </p:spPr>
      </p:pic>
      <p:sp>
        <p:nvSpPr>
          <p:cNvPr id="9" name="TextBox 8"/>
          <p:cNvSpPr txBox="1"/>
          <p:nvPr/>
        </p:nvSpPr>
        <p:spPr>
          <a:xfrm>
            <a:off x="1679118" y="489339"/>
            <a:ext cx="3336635" cy="769441"/>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4400" dirty="0" err="1" smtClean="0"/>
              <a:t>Barplot</a:t>
            </a:r>
            <a:r>
              <a:rPr lang="en-US" sz="4400" dirty="0" smtClean="0"/>
              <a:t> </a:t>
            </a:r>
            <a:endParaRPr lang="en-US" sz="4400" dirty="0"/>
          </a:p>
        </p:txBody>
      </p:sp>
    </p:spTree>
    <p:extLst>
      <p:ext uri="{BB962C8B-B14F-4D97-AF65-F5344CB8AC3E}">
        <p14:creationId xmlns:p14="http://schemas.microsoft.com/office/powerpoint/2010/main" val="758627518"/>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169" y="0"/>
            <a:ext cx="9835661" cy="6858000"/>
          </a:xfrm>
          <a:prstGeom prst="rect">
            <a:avLst/>
          </a:prstGeom>
        </p:spPr>
      </p:pic>
      <p:sp>
        <p:nvSpPr>
          <p:cNvPr id="4" name="Rectangle 3"/>
          <p:cNvSpPr/>
          <p:nvPr/>
        </p:nvSpPr>
        <p:spPr>
          <a:xfrm>
            <a:off x="0" y="0"/>
            <a:ext cx="12192000" cy="6858000"/>
          </a:xfrm>
          <a:prstGeom prst="rect">
            <a:avLst/>
          </a:prstGeom>
          <a:solidFill>
            <a:srgbClr val="00202F">
              <a:alpha val="83000"/>
            </a:srgb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9530A78-4D43-4ABD-92AD-18A8C9EEE0BF}"/>
              </a:ext>
            </a:extLst>
          </p:cNvPr>
          <p:cNvSpPr txBox="1"/>
          <p:nvPr/>
        </p:nvSpPr>
        <p:spPr>
          <a:xfrm>
            <a:off x="5092001" y="474345"/>
            <a:ext cx="5904802" cy="5909310"/>
          </a:xfrm>
          <a:prstGeom prst="rect">
            <a:avLst/>
          </a:prstGeom>
          <a:noFill/>
        </p:spPr>
        <p:txBody>
          <a:bodyPr wrap="square" rtlCol="1">
            <a:spAutoFit/>
          </a:bodyPr>
          <a:lstStyle/>
          <a:p>
            <a:r>
              <a:rPr lang="en-US" dirty="0">
                <a:solidFill>
                  <a:schemeClr val="bg1"/>
                </a:solidFill>
                <a:latin typeface="Arial Rounded MT Bold" panose="020F0704030504030204" pitchFamily="34" charset="0"/>
              </a:rPr>
              <a:t>Density diagrams is considered as similar as histogram but it’s much smoother than it. </a:t>
            </a:r>
            <a:endParaRPr lang="en-US" dirty="0" smtClean="0">
              <a:solidFill>
                <a:schemeClr val="bg1"/>
              </a:solidFill>
              <a:latin typeface="Arial Rounded MT Bold" panose="020F0704030504030204" pitchFamily="34" charset="0"/>
            </a:endParaRPr>
          </a:p>
          <a:p>
            <a:endParaRPr lang="en-US" dirty="0">
              <a:solidFill>
                <a:schemeClr val="bg1"/>
              </a:solidFill>
              <a:latin typeface="Arial Rounded MT Bold" panose="020F0704030504030204" pitchFamily="34" charset="0"/>
            </a:endParaRPr>
          </a:p>
          <a:p>
            <a:r>
              <a:rPr lang="en-US" dirty="0" smtClean="0">
                <a:solidFill>
                  <a:schemeClr val="bg1"/>
                </a:solidFill>
                <a:latin typeface="Arial Rounded MT Bold" panose="020F0704030504030204" pitchFamily="34" charset="0"/>
              </a:rPr>
              <a:t>They </a:t>
            </a:r>
            <a:r>
              <a:rPr lang="en-US" dirty="0">
                <a:solidFill>
                  <a:schemeClr val="bg1"/>
                </a:solidFill>
                <a:latin typeface="Arial Rounded MT Bold" panose="020F0704030504030204" pitchFamily="34" charset="0"/>
              </a:rPr>
              <a:t>both mainly use the concept as it helps us here to explain the distribution of large data sets of gene expression of melanoma cancer as histograms is used to easily explain the majority of values fall on a measurement scale and it starts to compare by using a kernel density estimate to show the probability density function of the variable (as shown it considered us the distribution of impact of single gene (melanoma subtype) on every stage and  the distribution of this impact as the highest density probability of a specific gene on more than one sample of same stage or more severe in diagnosis and visualization and how much variation is there among the stages and subtypes related to RCM technique used for a specific gene maybe in same stage or differ for melanoma cancer which definitely ensures the heterogeneity of melanoma cells and it difficulty to be diagnosed or screened.</a:t>
            </a:r>
            <a:endParaRPr lang="ar-EG" dirty="0">
              <a:solidFill>
                <a:schemeClr val="bg1"/>
              </a:solidFill>
              <a:latin typeface="Arial Rounded MT Bold" panose="020F07040305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54" y="474345"/>
            <a:ext cx="4918219" cy="4541792"/>
          </a:xfrm>
          <a:prstGeom prst="rect">
            <a:avLst/>
          </a:prstGeom>
        </p:spPr>
      </p:pic>
    </p:spTree>
    <p:extLst>
      <p:ext uri="{BB962C8B-B14F-4D97-AF65-F5344CB8AC3E}">
        <p14:creationId xmlns:p14="http://schemas.microsoft.com/office/powerpoint/2010/main" val="3971865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202F"/>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169" y="0"/>
            <a:ext cx="9835661" cy="6858000"/>
          </a:xfrm>
          <a:prstGeom prst="rect">
            <a:avLst/>
          </a:prstGeom>
        </p:spPr>
      </p:pic>
      <p:sp>
        <p:nvSpPr>
          <p:cNvPr id="6" name="Title 1">
            <a:extLst>
              <a:ext uri="{FF2B5EF4-FFF2-40B4-BE49-F238E27FC236}">
                <a16:creationId xmlns:a16="http://schemas.microsoft.com/office/drawing/2014/main" id="{D956568B-A6B8-44D6-BD0B-3E7C61B6A548}"/>
              </a:ext>
            </a:extLst>
          </p:cNvPr>
          <p:cNvSpPr txBox="1">
            <a:spLocks/>
          </p:cNvSpPr>
          <p:nvPr/>
        </p:nvSpPr>
        <p:spPr>
          <a:xfrm>
            <a:off x="1494969" y="899886"/>
            <a:ext cx="9347201" cy="44575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800" b="1" dirty="0" smtClean="0">
                <a:ln w="28575">
                  <a:solidFill>
                    <a:srgbClr val="00B0F0"/>
                  </a:solidFill>
                  <a:prstDash val="solid"/>
                </a:ln>
                <a:solidFill>
                  <a:srgbClr val="FFFFFF"/>
                </a:solidFill>
                <a:effectLst>
                  <a:outerShdw blurRad="38100" dist="22860" dir="5400000" algn="tl" rotWithShape="0">
                    <a:srgbClr val="000000">
                      <a:alpha val="30000"/>
                    </a:srgbClr>
                  </a:outerShdw>
                </a:effectLst>
                <a:latin typeface="Agency FB" panose="020B0503020202020204" pitchFamily="34" charset="0"/>
              </a:rPr>
              <a:t>Thank you</a:t>
            </a:r>
          </a:p>
          <a:p>
            <a:r>
              <a:rPr lang="en-US" sz="8800" b="1" dirty="0" smtClean="0">
                <a:ln w="28575">
                  <a:solidFill>
                    <a:srgbClr val="00B0F0"/>
                  </a:solidFill>
                  <a:prstDash val="solid"/>
                </a:ln>
                <a:solidFill>
                  <a:srgbClr val="FFFFFF"/>
                </a:solidFill>
                <a:effectLst>
                  <a:outerShdw blurRad="38100" dist="22860" dir="5400000" algn="tl" rotWithShape="0">
                    <a:srgbClr val="000000">
                      <a:alpha val="30000"/>
                    </a:srgbClr>
                  </a:outerShdw>
                </a:effectLst>
                <a:latin typeface="Agency FB" panose="020B0503020202020204" pitchFamily="34" charset="0"/>
              </a:rPr>
              <a:t> for </a:t>
            </a:r>
          </a:p>
          <a:p>
            <a:r>
              <a:rPr lang="en-US" sz="8800" b="1" dirty="0" smtClean="0">
                <a:ln w="28575">
                  <a:solidFill>
                    <a:srgbClr val="00B0F0"/>
                  </a:solidFill>
                  <a:prstDash val="solid"/>
                </a:ln>
                <a:solidFill>
                  <a:srgbClr val="FFFFFF"/>
                </a:solidFill>
                <a:effectLst>
                  <a:outerShdw blurRad="38100" dist="22860" dir="5400000" algn="tl" rotWithShape="0">
                    <a:srgbClr val="000000">
                      <a:alpha val="30000"/>
                    </a:srgbClr>
                  </a:outerShdw>
                </a:effectLst>
                <a:latin typeface="Agency FB" panose="020B0503020202020204" pitchFamily="34" charset="0"/>
              </a:rPr>
              <a:t>reading</a:t>
            </a:r>
            <a:endParaRPr lang="ar-EG" sz="8800" b="1" dirty="0">
              <a:ln w="28575">
                <a:solidFill>
                  <a:srgbClr val="00B0F0"/>
                </a:solidFill>
                <a:prstDash val="solid"/>
              </a:ln>
              <a:solidFill>
                <a:srgbClr val="FFFFFF"/>
              </a:solidFill>
              <a:effectLst>
                <a:outerShdw blurRad="38100" dist="22860" dir="5400000" algn="tl" rotWithShape="0">
                  <a:srgbClr val="000000">
                    <a:alpha val="30000"/>
                  </a:srgbClr>
                </a:outerShdw>
              </a:effectLst>
              <a:latin typeface="Agency FB" panose="020B0503020202020204" pitchFamily="34" charset="0"/>
            </a:endParaRPr>
          </a:p>
        </p:txBody>
      </p:sp>
    </p:spTree>
    <p:extLst>
      <p:ext uri="{BB962C8B-B14F-4D97-AF65-F5344CB8AC3E}">
        <p14:creationId xmlns:p14="http://schemas.microsoft.com/office/powerpoint/2010/main" val="42932158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940" y="0"/>
            <a:ext cx="9301145" cy="6858000"/>
          </a:xfrm>
          <a:prstGeom prst="rect">
            <a:avLst/>
          </a:prstGeom>
        </p:spPr>
      </p:pic>
      <p:sp>
        <p:nvSpPr>
          <p:cNvPr id="7" name="Rectangle 6"/>
          <p:cNvSpPr/>
          <p:nvPr/>
        </p:nvSpPr>
        <p:spPr>
          <a:xfrm>
            <a:off x="0" y="0"/>
            <a:ext cx="12192000" cy="6858000"/>
          </a:xfrm>
          <a:prstGeom prst="rect">
            <a:avLst/>
          </a:prstGeom>
          <a:solidFill>
            <a:srgbClr val="00202F">
              <a:alpha val="64000"/>
            </a:srgb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b="1" dirty="0">
              <a:solidFill>
                <a:schemeClr val="bg1"/>
              </a:solidFill>
              <a:latin typeface="Verdana" panose="020B0604030504040204" pitchFamily="34" charset="0"/>
            </a:endParaRPr>
          </a:p>
        </p:txBody>
      </p:sp>
      <p:sp>
        <p:nvSpPr>
          <p:cNvPr id="2" name="Rectangle 1"/>
          <p:cNvSpPr/>
          <p:nvPr/>
        </p:nvSpPr>
        <p:spPr>
          <a:xfrm>
            <a:off x="234739" y="275773"/>
            <a:ext cx="5295204" cy="4717142"/>
          </a:xfrm>
          <a:prstGeom prst="rect">
            <a:avLst/>
          </a:prstGeom>
          <a:solidFill>
            <a:schemeClr val="bg1">
              <a:lumMod val="50000"/>
              <a:alpha val="73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just"/>
            <a:r>
              <a:rPr lang="en-US" sz="1400" b="1" dirty="0" smtClean="0">
                <a:ln w="10160">
                  <a:no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rPr>
              <a:t>As </a:t>
            </a:r>
            <a:r>
              <a:rPr lang="en-US" sz="1400" b="1" u="sng" dirty="0">
                <a:ln w="10160">
                  <a:no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rPr>
              <a:t>PUBMED</a:t>
            </a:r>
            <a:r>
              <a:rPr lang="en-US" sz="1400" b="1" dirty="0">
                <a:ln w="10160">
                  <a:no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rPr>
              <a:t> in NCBI referenced in melanoma in its article expressing the possible ways to diagnose the disease and be able differentiate its cells .</a:t>
            </a:r>
          </a:p>
          <a:p>
            <a:pPr algn="just"/>
            <a:endParaRPr lang="en-US" sz="1400" b="1" dirty="0">
              <a:ln w="10160">
                <a:no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endParaRPr>
          </a:p>
          <a:p>
            <a:pPr lvl="0" algn="just">
              <a:defRPr/>
            </a:pPr>
            <a:r>
              <a:rPr lang="en-US" sz="1400" b="1" dirty="0">
                <a:ln w="10160">
                  <a:no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rPr>
              <a:t>PUBMED ARTICLE: </a:t>
            </a:r>
          </a:p>
          <a:p>
            <a:pPr lvl="0" algn="just">
              <a:defRPr/>
            </a:pPr>
            <a:endParaRPr lang="en-US" sz="1400" b="1" dirty="0">
              <a:ln w="10160">
                <a:no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endParaRPr>
          </a:p>
          <a:p>
            <a:pPr lvl="0" algn="just">
              <a:defRPr/>
            </a:pPr>
            <a:r>
              <a:rPr lang="en-US" sz="1400" b="1" dirty="0">
                <a:ln w="10160">
                  <a:no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rPr>
              <a:t>PMID: 8970588:The diagnosis of malignant melanoma requires clinical recognition of suspect lesions, biopsy, and histologic examination. </a:t>
            </a:r>
          </a:p>
          <a:p>
            <a:pPr lvl="0" algn="just">
              <a:defRPr/>
            </a:pPr>
            <a:endParaRPr lang="en-US" sz="1400" b="1" dirty="0">
              <a:ln w="10160">
                <a:no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endParaRPr>
          </a:p>
          <a:p>
            <a:pPr lvl="0" algn="just">
              <a:defRPr/>
            </a:pPr>
            <a:r>
              <a:rPr lang="en-US" sz="1400" b="1" dirty="0">
                <a:ln w="10160">
                  <a:no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rPr>
              <a:t>Histological features which serve to distinguish malignant melanoma from their benign counterparts can be found in both the epidermis and dermis.</a:t>
            </a:r>
          </a:p>
          <a:p>
            <a:pPr lvl="0" algn="just">
              <a:defRPr/>
            </a:pPr>
            <a:endParaRPr lang="en-US" sz="1400" b="1" dirty="0">
              <a:ln w="10160">
                <a:no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endParaRPr>
          </a:p>
          <a:p>
            <a:pPr lvl="0" algn="just">
              <a:defRPr/>
            </a:pPr>
            <a:r>
              <a:rPr lang="en-US" sz="1400" b="1" dirty="0">
                <a:ln w="10160">
                  <a:no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rPr>
              <a:t> Nested melanocytes can be found along the basal layer in malignant melanoma, but these nests are usually quite variable in size . </a:t>
            </a:r>
            <a:endParaRPr lang="en-US" sz="1400" b="1" dirty="0">
              <a:ln w="10160">
                <a:noFill/>
                <a:prstDash val="solid"/>
              </a:ln>
              <a:solidFill>
                <a:srgbClr val="FFFFFF"/>
              </a:solidFill>
              <a:effectLst>
                <a:outerShdw blurRad="38100" dist="22860" dir="5400000" algn="tl" rotWithShape="0">
                  <a:srgbClr val="000000">
                    <a:alpha val="30000"/>
                  </a:srgbClr>
                </a:outerShdw>
              </a:effectLst>
            </a:endParaRPr>
          </a:p>
        </p:txBody>
      </p:sp>
      <p:sp>
        <p:nvSpPr>
          <p:cNvPr id="3" name="Rectangle 2"/>
          <p:cNvSpPr/>
          <p:nvPr/>
        </p:nvSpPr>
        <p:spPr>
          <a:xfrm>
            <a:off x="5892800" y="1915885"/>
            <a:ext cx="6081486" cy="4688115"/>
          </a:xfrm>
          <a:prstGeom prst="rect">
            <a:avLst/>
          </a:prstGeom>
          <a:solidFill>
            <a:schemeClr val="bg1">
              <a:lumMod val="50000"/>
              <a:alpha val="73000"/>
            </a:schemeClr>
          </a:solidFill>
        </p:spPr>
        <p:style>
          <a:lnRef idx="0">
            <a:schemeClr val="accent3"/>
          </a:lnRef>
          <a:fillRef idx="3">
            <a:schemeClr val="accent3"/>
          </a:fillRef>
          <a:effectRef idx="3">
            <a:schemeClr val="accent3"/>
          </a:effectRef>
          <a:fontRef idx="minor">
            <a:schemeClr val="lt1"/>
          </a:fontRef>
        </p:style>
        <p:txBody>
          <a:bodyPr rtlCol="0" anchor="ctr"/>
          <a:lstStyle/>
          <a:p>
            <a:pPr lvl="0" algn="just">
              <a:defRPr/>
            </a:pPr>
            <a:endParaRPr lang="en-US" sz="1400" b="1" dirty="0">
              <a:ln w="10160">
                <a:noFill/>
                <a:prstDash val="solid"/>
              </a:ln>
              <a:solidFill>
                <a:schemeClr val="bg1"/>
              </a:solidFill>
              <a:effectLst>
                <a:outerShdw blurRad="38100" dist="22860" dir="5400000" algn="tl" rotWithShape="0">
                  <a:srgbClr val="000000">
                    <a:alpha val="30000"/>
                  </a:srgbClr>
                </a:outerShdw>
              </a:effectLst>
              <a:latin typeface="Verdana" panose="020B0604030504040204" pitchFamily="34" charset="0"/>
            </a:endParaRPr>
          </a:p>
          <a:p>
            <a:pPr lvl="0" algn="just">
              <a:defRPr/>
            </a:pPr>
            <a:r>
              <a:rPr lang="en-US" sz="1400" b="1" dirty="0">
                <a:ln w="10160">
                  <a:noFill/>
                  <a:prstDash val="solid"/>
                </a:ln>
                <a:solidFill>
                  <a:schemeClr val="bg1"/>
                </a:solidFill>
                <a:effectLst>
                  <a:outerShdw blurRad="38100" dist="22860" dir="5400000" algn="tl" rotWithShape="0">
                    <a:srgbClr val="000000">
                      <a:alpha val="30000"/>
                    </a:srgbClr>
                  </a:outerShdw>
                </a:effectLst>
                <a:latin typeface="Verdana" panose="020B0604030504040204" pitchFamily="34" charset="0"/>
              </a:rPr>
              <a:t> Other cytological features can also be useful in the diagnosis of malignant melanoma, particularly when there is marked cytological atypia(the presence of nuclei that are large, regularly shaped and where color of blood less normal under microscope)</a:t>
            </a:r>
          </a:p>
          <a:p>
            <a:pPr lvl="0" algn="just">
              <a:defRPr/>
            </a:pPr>
            <a:r>
              <a:rPr lang="en-US" sz="1400" b="1" dirty="0">
                <a:ln w="10160">
                  <a:noFill/>
                  <a:prstDash val="solid"/>
                </a:ln>
                <a:solidFill>
                  <a:schemeClr val="bg1"/>
                </a:solidFill>
                <a:effectLst>
                  <a:outerShdw blurRad="38100" dist="22860" dir="5400000" algn="tl" rotWithShape="0">
                    <a:srgbClr val="000000">
                      <a:alpha val="30000"/>
                    </a:srgbClr>
                  </a:outerShdw>
                </a:effectLst>
                <a:latin typeface="Verdana" panose="020B0604030504040204" pitchFamily="34" charset="0"/>
              </a:rPr>
              <a:t>however, in some lesions, the cytological changes are not so pronounced and correct diagnosis depends on evaluation of growth pattern. </a:t>
            </a:r>
          </a:p>
          <a:p>
            <a:pPr lvl="0" algn="just">
              <a:defRPr/>
            </a:pPr>
            <a:endParaRPr lang="en-US" sz="1400" b="1" dirty="0">
              <a:ln w="10160">
                <a:noFill/>
                <a:prstDash val="solid"/>
              </a:ln>
              <a:solidFill>
                <a:schemeClr val="bg1"/>
              </a:solidFill>
              <a:effectLst>
                <a:outerShdw blurRad="38100" dist="22860" dir="5400000" algn="tl" rotWithShape="0">
                  <a:srgbClr val="000000">
                    <a:alpha val="30000"/>
                  </a:srgbClr>
                </a:outerShdw>
              </a:effectLst>
              <a:latin typeface="Verdana" panose="020B0604030504040204" pitchFamily="34" charset="0"/>
            </a:endParaRPr>
          </a:p>
          <a:p>
            <a:pPr lvl="0" algn="just">
              <a:defRPr/>
            </a:pPr>
            <a:r>
              <a:rPr lang="en-US" sz="1400" b="1" dirty="0">
                <a:ln w="10160">
                  <a:noFill/>
                  <a:prstDash val="solid"/>
                </a:ln>
                <a:solidFill>
                  <a:schemeClr val="bg1"/>
                </a:solidFill>
                <a:effectLst>
                  <a:outerShdw blurRad="38100" dist="22860" dir="5400000" algn="tl" rotWithShape="0">
                    <a:srgbClr val="000000">
                      <a:alpha val="30000"/>
                    </a:srgbClr>
                  </a:outerShdw>
                </a:effectLst>
                <a:latin typeface="Verdana" panose="020B0604030504040204" pitchFamily="34" charset="0"/>
              </a:rPr>
              <a:t>While distinguishing between melanoma and atypical moles can be difficult. So the RCM (reflectance confocal microscopy)is considered the best technique to distinguish due the difficulty as a result of its different types of cells. The pathology report of a melanoma should include the diagnosis, the maximum thickness of the tumor. </a:t>
            </a:r>
          </a:p>
          <a:p>
            <a:pPr lvl="0" algn="just">
              <a:defRPr/>
            </a:pPr>
            <a:endParaRPr lang="en-US" sz="1400" b="1" dirty="0">
              <a:ln w="10160">
                <a:noFill/>
                <a:prstDash val="solid"/>
              </a:ln>
              <a:solidFill>
                <a:schemeClr val="bg1"/>
              </a:solidFill>
              <a:effectLst>
                <a:outerShdw blurRad="38100" dist="22860" dir="5400000" algn="tl" rotWithShape="0">
                  <a:srgbClr val="000000">
                    <a:alpha val="30000"/>
                  </a:srgbClr>
                </a:outerShdw>
              </a:effectLst>
              <a:latin typeface="Verdana" panose="020B0604030504040204" pitchFamily="34" charset="0"/>
            </a:endParaRPr>
          </a:p>
          <a:p>
            <a:pPr lvl="0" algn="just">
              <a:defRPr/>
            </a:pPr>
            <a:r>
              <a:rPr lang="en-US" sz="1400" b="1" dirty="0">
                <a:ln w="10160">
                  <a:noFill/>
                  <a:prstDash val="solid"/>
                </a:ln>
                <a:solidFill>
                  <a:schemeClr val="bg1"/>
                </a:solidFill>
                <a:effectLst>
                  <a:outerShdw blurRad="38100" dist="22860" dir="5400000" algn="tl" rotWithShape="0">
                    <a:srgbClr val="000000">
                      <a:alpha val="30000"/>
                    </a:srgbClr>
                  </a:outerShdw>
                </a:effectLst>
                <a:latin typeface="Verdana" panose="020B0604030504040204" pitchFamily="34" charset="0"/>
              </a:rPr>
              <a:t>Which is provided by (RCM)by its </a:t>
            </a:r>
            <a:r>
              <a:rPr lang="en-US" sz="1400" b="1" dirty="0" err="1">
                <a:ln w="10160">
                  <a:noFill/>
                  <a:prstDash val="solid"/>
                </a:ln>
                <a:solidFill>
                  <a:schemeClr val="bg1"/>
                </a:solidFill>
                <a:effectLst>
                  <a:outerShdw blurRad="38100" dist="22860" dir="5400000" algn="tl" rotWithShape="0">
                    <a:srgbClr val="000000">
                      <a:alpha val="30000"/>
                    </a:srgbClr>
                  </a:outerShdw>
                </a:effectLst>
                <a:latin typeface="Verdana" panose="020B0604030504040204" pitchFamily="34" charset="0"/>
              </a:rPr>
              <a:t>histo</a:t>
            </a:r>
            <a:r>
              <a:rPr lang="en-US" sz="1400" b="1" dirty="0">
                <a:ln w="10160">
                  <a:noFill/>
                  <a:prstDash val="solid"/>
                </a:ln>
                <a:solidFill>
                  <a:schemeClr val="bg1"/>
                </a:solidFill>
                <a:effectLst>
                  <a:outerShdw blurRad="38100" dist="22860" dir="5400000" algn="tl" rotWithShape="0">
                    <a:srgbClr val="000000">
                      <a:alpha val="30000"/>
                    </a:srgbClr>
                  </a:outerShdw>
                </a:effectLst>
                <a:latin typeface="Verdana" panose="020B0604030504040204" pitchFamily="34" charset="0"/>
              </a:rPr>
              <a:t>-pathology </a:t>
            </a:r>
            <a:r>
              <a:rPr lang="en-US" sz="1400" b="1" dirty="0" smtClean="0">
                <a:ln w="10160">
                  <a:noFill/>
                  <a:prstDash val="solid"/>
                </a:ln>
                <a:solidFill>
                  <a:schemeClr val="bg1"/>
                </a:solidFill>
                <a:effectLst>
                  <a:outerShdw blurRad="38100" dist="22860" dir="5400000" algn="tl" rotWithShape="0">
                    <a:srgbClr val="000000">
                      <a:alpha val="30000"/>
                    </a:srgbClr>
                  </a:outerShdw>
                </a:effectLst>
                <a:latin typeface="Verdana" panose="020B0604030504040204" pitchFamily="34" charset="0"/>
              </a:rPr>
              <a:t>technique</a:t>
            </a:r>
            <a:r>
              <a:rPr lang="en-US" sz="1400" b="1" dirty="0">
                <a:ln w="10160">
                  <a:noFill/>
                  <a:prstDash val="solid"/>
                </a:ln>
                <a:solidFill>
                  <a:schemeClr val="bg1"/>
                </a:solidFill>
                <a:effectLst>
                  <a:outerShdw blurRad="38100" dist="22860" dir="5400000" algn="tl" rotWithShape="0">
                    <a:srgbClr val="000000">
                      <a:alpha val="30000"/>
                    </a:srgbClr>
                  </a:outerShdw>
                </a:effectLst>
                <a:latin typeface="Verdana" panose="020B0604030504040204" pitchFamily="34" charset="0"/>
              </a:rPr>
              <a:t>.</a:t>
            </a:r>
          </a:p>
        </p:txBody>
      </p:sp>
    </p:spTree>
    <p:extLst>
      <p:ext uri="{BB962C8B-B14F-4D97-AF65-F5344CB8AC3E}">
        <p14:creationId xmlns:p14="http://schemas.microsoft.com/office/powerpoint/2010/main" val="30689092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3" name="Picture 2">
            <a:extLst>
              <a:ext uri="{FF2B5EF4-FFF2-40B4-BE49-F238E27FC236}">
                <a16:creationId xmlns:a16="http://schemas.microsoft.com/office/drawing/2014/main" id="{8D1B9677-05CC-49E7-9BDF-B0ECBB7D6B1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509282" y="331879"/>
            <a:ext cx="8507061" cy="6399428"/>
          </a:xfrm>
          <a:prstGeom prst="rect">
            <a:avLst/>
          </a:prstGeom>
          <a:effectLst>
            <a:glow rad="228600">
              <a:schemeClr val="accent3">
                <a:satMod val="175000"/>
                <a:alpha val="40000"/>
              </a:schemeClr>
            </a:glow>
            <a:outerShdw blurRad="76200" dir="13500000" sy="23000" kx="1200000" algn="br" rotWithShape="0">
              <a:prstClr val="black">
                <a:alpha val="20000"/>
              </a:prstClr>
            </a:outerShdw>
          </a:effectLst>
          <a:scene3d>
            <a:camera prst="orthographicFront"/>
            <a:lightRig rig="threePt" dir="t"/>
          </a:scene3d>
          <a:sp3d>
            <a:bevelT/>
          </a:sp3d>
        </p:spPr>
      </p:pic>
      <p:sp>
        <p:nvSpPr>
          <p:cNvPr id="5" name="TextBox 4">
            <a:extLst>
              <a:ext uri="{FF2B5EF4-FFF2-40B4-BE49-F238E27FC236}">
                <a16:creationId xmlns:a16="http://schemas.microsoft.com/office/drawing/2014/main" id="{5E23AC76-AB54-43C2-89B9-EF5D16983C62}"/>
              </a:ext>
            </a:extLst>
          </p:cNvPr>
          <p:cNvSpPr txBox="1"/>
          <p:nvPr/>
        </p:nvSpPr>
        <p:spPr>
          <a:xfrm>
            <a:off x="3435517" y="6061195"/>
            <a:ext cx="6090082" cy="553998"/>
          </a:xfrm>
          <a:prstGeom prst="rect">
            <a:avLst/>
          </a:prstGeom>
          <a:noFill/>
        </p:spPr>
        <p:txBody>
          <a:bodyPr wrap="square" rtlCol="1">
            <a:spAutoFit/>
          </a:bodyPr>
          <a:lstStyle/>
          <a:p>
            <a:pPr algn="ctr"/>
            <a:r>
              <a:rPr lang="en-US" sz="3000" dirty="0">
                <a:solidFill>
                  <a:schemeClr val="accent2">
                    <a:lumMod val="20000"/>
                    <a:lumOff val="80000"/>
                  </a:schemeClr>
                </a:solidFill>
                <a:latin typeface="Arial Rounded MT Bold" panose="020F0704030504030204" pitchFamily="34" charset="0"/>
              </a:rPr>
              <a:t>     </a:t>
            </a:r>
            <a:r>
              <a:rPr lang="en-US" sz="3000" dirty="0" err="1">
                <a:solidFill>
                  <a:schemeClr val="accent2">
                    <a:lumMod val="20000"/>
                    <a:lumOff val="80000"/>
                  </a:schemeClr>
                </a:solidFill>
                <a:latin typeface="Arial Rounded MT Bold" panose="020F0704030504030204" pitchFamily="34" charset="0"/>
              </a:rPr>
              <a:t>Dendritic_cell_revealed</a:t>
            </a:r>
            <a:r>
              <a:rPr lang="en-US" sz="3000" dirty="0">
                <a:solidFill>
                  <a:schemeClr val="accent2">
                    <a:lumMod val="20000"/>
                    <a:lumOff val="80000"/>
                  </a:schemeClr>
                </a:solidFill>
                <a:latin typeface="Arial Rounded MT Bold" panose="020F0704030504030204" pitchFamily="34" charset="0"/>
              </a:rPr>
              <a:t>.</a:t>
            </a:r>
            <a:endParaRPr lang="ar-EG" sz="3000" dirty="0">
              <a:solidFill>
                <a:schemeClr val="accent2">
                  <a:lumMod val="20000"/>
                  <a:lumOff val="80000"/>
                </a:schemeClr>
              </a:solidFill>
              <a:latin typeface="Arial Rounded MT Bold" panose="020F0704030504030204" pitchFamily="34" charset="0"/>
            </a:endParaRPr>
          </a:p>
        </p:txBody>
      </p:sp>
    </p:spTree>
    <p:extLst>
      <p:ext uri="{BB962C8B-B14F-4D97-AF65-F5344CB8AC3E}">
        <p14:creationId xmlns:p14="http://schemas.microsoft.com/office/powerpoint/2010/main" val="396223009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3" name="Picture 2">
            <a:extLst>
              <a:ext uri="{FF2B5EF4-FFF2-40B4-BE49-F238E27FC236}">
                <a16:creationId xmlns:a16="http://schemas.microsoft.com/office/drawing/2014/main" id="{BA8B5DDF-36FB-4CF6-8366-60DA3FCDA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5761" y="233369"/>
            <a:ext cx="9142524" cy="6391262"/>
          </a:xfrm>
          <a:prstGeom prst="rect">
            <a:avLst/>
          </a:prstGeom>
          <a:effectLst>
            <a:outerShdw blurRad="76200" dir="13500000" sy="23000" kx="1200000" algn="br" rotWithShape="0">
              <a:prstClr val="black">
                <a:alpha val="20000"/>
              </a:prstClr>
            </a:outerShdw>
          </a:effectLst>
          <a:scene3d>
            <a:camera prst="orthographicFront"/>
            <a:lightRig rig="threePt" dir="t"/>
          </a:scene3d>
          <a:sp3d>
            <a:bevelT w="114300" prst="artDeco"/>
          </a:sp3d>
        </p:spPr>
      </p:pic>
      <p:sp>
        <p:nvSpPr>
          <p:cNvPr id="4" name="TextBox 3">
            <a:extLst>
              <a:ext uri="{FF2B5EF4-FFF2-40B4-BE49-F238E27FC236}">
                <a16:creationId xmlns:a16="http://schemas.microsoft.com/office/drawing/2014/main" id="{AF4BC34B-2700-4513-96A7-C294FF522B9D}"/>
              </a:ext>
            </a:extLst>
          </p:cNvPr>
          <p:cNvSpPr txBox="1"/>
          <p:nvPr/>
        </p:nvSpPr>
        <p:spPr>
          <a:xfrm>
            <a:off x="3479586" y="5910319"/>
            <a:ext cx="5814874" cy="553998"/>
          </a:xfrm>
          <a:prstGeom prst="rect">
            <a:avLst/>
          </a:prstGeom>
          <a:noFill/>
        </p:spPr>
        <p:txBody>
          <a:bodyPr wrap="square" rtlCol="1">
            <a:spAutoFit/>
          </a:bodyPr>
          <a:lstStyle/>
          <a:p>
            <a:r>
              <a:rPr lang="en-US" sz="2400" dirty="0"/>
              <a:t>                          </a:t>
            </a:r>
            <a:r>
              <a:rPr lang="en-US" sz="3000" dirty="0">
                <a:solidFill>
                  <a:srgbClr val="7030A0"/>
                </a:solidFill>
                <a:latin typeface="Arial Rounded MT Bold" panose="020F0704030504030204" pitchFamily="34" charset="0"/>
              </a:rPr>
              <a:t>Round cell(RC) </a:t>
            </a:r>
            <a:endParaRPr lang="ar-EG" sz="3000" dirty="0">
              <a:solidFill>
                <a:srgbClr val="7030A0"/>
              </a:solidFill>
              <a:latin typeface="Arial Rounded MT Bold" panose="020F0704030504030204" pitchFamily="34" charset="0"/>
            </a:endParaRPr>
          </a:p>
        </p:txBody>
      </p:sp>
    </p:spTree>
    <p:extLst>
      <p:ext uri="{BB962C8B-B14F-4D97-AF65-F5344CB8AC3E}">
        <p14:creationId xmlns:p14="http://schemas.microsoft.com/office/powerpoint/2010/main" val="494742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169" y="0"/>
            <a:ext cx="9835661" cy="6858000"/>
          </a:xfrm>
          <a:prstGeom prst="rect">
            <a:avLst/>
          </a:prstGeom>
        </p:spPr>
      </p:pic>
      <p:sp>
        <p:nvSpPr>
          <p:cNvPr id="4" name="Rectangle 3"/>
          <p:cNvSpPr/>
          <p:nvPr/>
        </p:nvSpPr>
        <p:spPr>
          <a:xfrm>
            <a:off x="0" y="0"/>
            <a:ext cx="12192000" cy="6858000"/>
          </a:xfrm>
          <a:prstGeom prst="rect">
            <a:avLst/>
          </a:prstGeom>
          <a:solidFill>
            <a:srgbClr val="00202F">
              <a:alpha val="81000"/>
            </a:srgb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178169" y="335845"/>
            <a:ext cx="9835661" cy="6678751"/>
          </a:xfrm>
          <a:prstGeom prst="rect">
            <a:avLst/>
          </a:prstGeom>
        </p:spPr>
        <p:txBody>
          <a:bodyPr wrap="square">
            <a:spAutoFit/>
          </a:bodyPr>
          <a:lstStyle/>
          <a:p>
            <a:r>
              <a:rPr lang="en-US" sz="4000" b="1" dirty="0" smtClean="0">
                <a:solidFill>
                  <a:schemeClr val="bg1"/>
                </a:solidFill>
              </a:rPr>
              <a:t>Reference:</a:t>
            </a:r>
          </a:p>
          <a:p>
            <a:r>
              <a:rPr lang="en-US" sz="2400" dirty="0" smtClean="0">
                <a:solidFill>
                  <a:schemeClr val="bg1"/>
                </a:solidFill>
              </a:rPr>
              <a:t>A</a:t>
            </a:r>
            <a:r>
              <a:rPr lang="en-US" sz="2400" dirty="0">
                <a:solidFill>
                  <a:schemeClr val="bg1"/>
                </a:solidFill>
              </a:rPr>
              <a:t> </a:t>
            </a:r>
            <a:r>
              <a:rPr lang="en-US" sz="2400" b="1" dirty="0">
                <a:solidFill>
                  <a:schemeClr val="bg1"/>
                </a:solidFill>
              </a:rPr>
              <a:t>benign (not cancer</a:t>
            </a:r>
            <a:r>
              <a:rPr lang="en-US" sz="2400" b="1" dirty="0" smtClean="0">
                <a:solidFill>
                  <a:schemeClr val="bg1"/>
                </a:solidFill>
              </a:rPr>
              <a:t>): </a:t>
            </a:r>
          </a:p>
          <a:p>
            <a:endParaRPr lang="en-US" sz="2400" b="1" dirty="0" smtClean="0">
              <a:solidFill>
                <a:schemeClr val="bg1"/>
              </a:solidFill>
            </a:endParaRPr>
          </a:p>
          <a:p>
            <a:r>
              <a:rPr lang="en-US" sz="2800" dirty="0">
                <a:solidFill>
                  <a:schemeClr val="bg1"/>
                </a:solidFill>
              </a:rPr>
              <a:t> growth on the skin that is formed by a cluster of melanocytes (cells that make a substance called melanin, which gives color to skin and eyes).</a:t>
            </a:r>
          </a:p>
          <a:p>
            <a:endParaRPr lang="en-US" sz="2400" dirty="0">
              <a:solidFill>
                <a:schemeClr val="bg1"/>
              </a:solidFill>
            </a:endParaRPr>
          </a:p>
          <a:p>
            <a:r>
              <a:rPr lang="en-US" sz="2400" dirty="0">
                <a:solidFill>
                  <a:schemeClr val="bg1"/>
                </a:solidFill>
              </a:rPr>
              <a:t> </a:t>
            </a:r>
            <a:r>
              <a:rPr lang="en-US" sz="2400" dirty="0" smtClean="0">
                <a:solidFill>
                  <a:schemeClr val="bg1"/>
                </a:solidFill>
              </a:rPr>
              <a:t>- A </a:t>
            </a:r>
            <a:r>
              <a:rPr lang="en-US" sz="2400" dirty="0">
                <a:solidFill>
                  <a:schemeClr val="bg1"/>
                </a:solidFill>
              </a:rPr>
              <a:t>nevus is usually dark and may be raised from the skin. </a:t>
            </a:r>
          </a:p>
          <a:p>
            <a:endParaRPr lang="en-US" sz="2000" dirty="0">
              <a:solidFill>
                <a:schemeClr val="bg1"/>
              </a:solidFill>
            </a:endParaRPr>
          </a:p>
          <a:p>
            <a:r>
              <a:rPr lang="en-US" sz="2400" dirty="0">
                <a:solidFill>
                  <a:schemeClr val="bg1"/>
                </a:solidFill>
              </a:rPr>
              <a:t>(The nevus)</a:t>
            </a:r>
          </a:p>
          <a:p>
            <a:r>
              <a:rPr lang="en-US" sz="2400" dirty="0">
                <a:solidFill>
                  <a:schemeClr val="bg1"/>
                </a:solidFill>
              </a:rPr>
              <a:t>Keratinocytes are the predominant cell type of epidermis and originate in the basal layer, produce </a:t>
            </a:r>
            <a:r>
              <a:rPr lang="en-US" sz="2400" b="1" dirty="0">
                <a:solidFill>
                  <a:schemeClr val="bg1"/>
                </a:solidFill>
              </a:rPr>
              <a:t>keratin</a:t>
            </a:r>
            <a:r>
              <a:rPr lang="en-US" sz="2400" dirty="0">
                <a:solidFill>
                  <a:schemeClr val="bg1"/>
                </a:solidFill>
              </a:rPr>
              <a:t>, and are responsible for the formation of the epidermal water barrier by making and secreting lipids.</a:t>
            </a:r>
          </a:p>
          <a:p>
            <a:endParaRPr lang="en-US" sz="2000" dirty="0">
              <a:solidFill>
                <a:schemeClr val="bg1"/>
              </a:solidFill>
            </a:endParaRPr>
          </a:p>
          <a:p>
            <a:r>
              <a:rPr lang="en-US" sz="2800" b="1" dirty="0" smtClean="0">
                <a:solidFill>
                  <a:schemeClr val="bg1"/>
                </a:solidFill>
              </a:rPr>
              <a:t>What is a “melanocyte nest” ?</a:t>
            </a:r>
          </a:p>
          <a:p>
            <a:r>
              <a:rPr lang="en-US" sz="2400" dirty="0" smtClean="0">
                <a:solidFill>
                  <a:schemeClr val="bg1"/>
                </a:solidFill>
              </a:rPr>
              <a:t>Nests of melanocytes are </a:t>
            </a:r>
            <a:r>
              <a:rPr lang="en-US" sz="2400" b="1" dirty="0" smtClean="0">
                <a:solidFill>
                  <a:schemeClr val="bg1"/>
                </a:solidFill>
              </a:rPr>
              <a:t>confined to the dermis</a:t>
            </a:r>
            <a:r>
              <a:rPr lang="en-US" sz="2400" dirty="0" smtClean="0">
                <a:solidFill>
                  <a:schemeClr val="bg1"/>
                </a:solidFill>
              </a:rPr>
              <a:t>. </a:t>
            </a:r>
          </a:p>
          <a:p>
            <a:endParaRPr lang="en-US" sz="2000" dirty="0">
              <a:solidFill>
                <a:schemeClr val="bg1"/>
              </a:solidFill>
            </a:endParaRPr>
          </a:p>
        </p:txBody>
      </p:sp>
    </p:spTree>
    <p:extLst>
      <p:ext uri="{BB962C8B-B14F-4D97-AF65-F5344CB8AC3E}">
        <p14:creationId xmlns:p14="http://schemas.microsoft.com/office/powerpoint/2010/main" val="38747790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169" y="0"/>
            <a:ext cx="9835661" cy="6858000"/>
          </a:xfrm>
          <a:prstGeom prst="rect">
            <a:avLst/>
          </a:prstGeom>
        </p:spPr>
      </p:pic>
      <p:sp>
        <p:nvSpPr>
          <p:cNvPr id="4" name="Rectangle 3"/>
          <p:cNvSpPr/>
          <p:nvPr/>
        </p:nvSpPr>
        <p:spPr>
          <a:xfrm>
            <a:off x="0" y="0"/>
            <a:ext cx="12192000" cy="6858000"/>
          </a:xfrm>
          <a:prstGeom prst="rect">
            <a:avLst/>
          </a:prstGeom>
          <a:solidFill>
            <a:srgbClr val="00202F">
              <a:alpha val="87000"/>
            </a:srgb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178169" y="480989"/>
            <a:ext cx="9678516" cy="6586418"/>
          </a:xfrm>
          <a:prstGeom prst="rect">
            <a:avLst/>
          </a:prstGeom>
        </p:spPr>
        <p:txBody>
          <a:bodyPr wrap="square">
            <a:spAutoFit/>
          </a:bodyPr>
          <a:lstStyle/>
          <a:p>
            <a:r>
              <a:rPr lang="en-US" sz="4000" b="1" dirty="0" smtClean="0">
                <a:solidFill>
                  <a:schemeClr val="bg1"/>
                </a:solidFill>
              </a:rPr>
              <a:t>Reference:</a:t>
            </a:r>
          </a:p>
          <a:p>
            <a:endParaRPr lang="en-US" sz="4000" b="1" dirty="0" smtClean="0">
              <a:solidFill>
                <a:schemeClr val="bg1"/>
              </a:solidFill>
            </a:endParaRPr>
          </a:p>
          <a:p>
            <a:r>
              <a:rPr lang="en-US" sz="2400" dirty="0">
                <a:solidFill>
                  <a:schemeClr val="bg1"/>
                </a:solidFill>
              </a:rPr>
              <a:t>Melanocytes may show 'pseudo-inclusions', which are invaginations of cytoplasm into the nucleus giving the appearance of nuclear inclusions or cells with multiple nuclei.</a:t>
            </a:r>
          </a:p>
          <a:p>
            <a:endParaRPr lang="en-US" sz="2400" dirty="0">
              <a:solidFill>
                <a:schemeClr val="bg1"/>
              </a:solidFill>
            </a:endParaRPr>
          </a:p>
          <a:p>
            <a:r>
              <a:rPr lang="en-US" sz="2800" dirty="0">
                <a:solidFill>
                  <a:schemeClr val="bg1"/>
                </a:solidFill>
              </a:rPr>
              <a:t> Deeper, the </a:t>
            </a:r>
            <a:r>
              <a:rPr lang="en-US" sz="2800" dirty="0" err="1">
                <a:solidFill>
                  <a:schemeClr val="bg1"/>
                </a:solidFill>
              </a:rPr>
              <a:t>naevus</a:t>
            </a:r>
            <a:r>
              <a:rPr lang="en-US" sz="2800" dirty="0">
                <a:solidFill>
                  <a:schemeClr val="bg1"/>
                </a:solidFill>
              </a:rPr>
              <a:t> cells may become spindle-shaped or '</a:t>
            </a:r>
            <a:r>
              <a:rPr lang="en-US" sz="2800" dirty="0" err="1">
                <a:solidFill>
                  <a:schemeClr val="bg1"/>
                </a:solidFill>
              </a:rPr>
              <a:t>neurotised</a:t>
            </a:r>
            <a:r>
              <a:rPr lang="en-US" sz="2800" dirty="0">
                <a:solidFill>
                  <a:schemeClr val="bg1"/>
                </a:solidFill>
              </a:rPr>
              <a:t>’.</a:t>
            </a:r>
          </a:p>
          <a:p>
            <a:endParaRPr lang="en-US" sz="2000" dirty="0">
              <a:solidFill>
                <a:schemeClr val="bg1"/>
              </a:solidFill>
            </a:endParaRPr>
          </a:p>
          <a:p>
            <a:r>
              <a:rPr lang="en-US" sz="3200" b="1" dirty="0">
                <a:solidFill>
                  <a:schemeClr val="bg1"/>
                </a:solidFill>
              </a:rPr>
              <a:t>What does </a:t>
            </a:r>
            <a:r>
              <a:rPr lang="en-US" sz="3200" b="1" dirty="0" smtClean="0">
                <a:solidFill>
                  <a:schemeClr val="bg1"/>
                </a:solidFill>
              </a:rPr>
              <a:t>“Hypochromic” </a:t>
            </a:r>
            <a:r>
              <a:rPr lang="en-US" sz="3200" b="1" dirty="0">
                <a:solidFill>
                  <a:schemeClr val="bg1"/>
                </a:solidFill>
              </a:rPr>
              <a:t>mean?</a:t>
            </a:r>
          </a:p>
          <a:p>
            <a:r>
              <a:rPr lang="en-US" sz="2400" dirty="0" err="1">
                <a:solidFill>
                  <a:schemeClr val="bg1"/>
                </a:solidFill>
              </a:rPr>
              <a:t>Hypochromia</a:t>
            </a:r>
            <a:r>
              <a:rPr lang="en-US" sz="2400" dirty="0">
                <a:solidFill>
                  <a:schemeClr val="bg1"/>
                </a:solidFill>
              </a:rPr>
              <a:t> means that </a:t>
            </a:r>
            <a:r>
              <a:rPr lang="en-US" sz="2400" b="1" dirty="0">
                <a:solidFill>
                  <a:schemeClr val="bg1"/>
                </a:solidFill>
              </a:rPr>
              <a:t>the red blood cells have less color than normal when examined under a microscope</a:t>
            </a:r>
          </a:p>
          <a:p>
            <a:endParaRPr lang="en-US" sz="2400" b="1" dirty="0">
              <a:solidFill>
                <a:schemeClr val="bg1"/>
              </a:solidFill>
            </a:endParaRPr>
          </a:p>
          <a:p>
            <a:r>
              <a:rPr lang="en-US" sz="2400" dirty="0" err="1">
                <a:solidFill>
                  <a:schemeClr val="bg1"/>
                </a:solidFill>
              </a:rPr>
              <a:t>Cytologic</a:t>
            </a:r>
            <a:r>
              <a:rPr lang="en-US" sz="2400" dirty="0">
                <a:solidFill>
                  <a:schemeClr val="bg1"/>
                </a:solidFill>
              </a:rPr>
              <a:t> atypia is defined by the presence of nuclei that </a:t>
            </a:r>
            <a:r>
              <a:rPr lang="en-US" sz="2400" b="1" dirty="0">
                <a:solidFill>
                  <a:schemeClr val="bg1"/>
                </a:solidFill>
              </a:rPr>
              <a:t>are large, regularly shaped and </a:t>
            </a:r>
            <a:r>
              <a:rPr lang="en-US" sz="2400" b="1" dirty="0" err="1">
                <a:solidFill>
                  <a:schemeClr val="bg1"/>
                </a:solidFill>
              </a:rPr>
              <a:t>hyperchromic</a:t>
            </a:r>
            <a:endParaRPr lang="en-US" sz="2400" b="1" dirty="0">
              <a:solidFill>
                <a:schemeClr val="bg1"/>
              </a:solidFill>
            </a:endParaRPr>
          </a:p>
          <a:p>
            <a:endParaRPr lang="en-US" sz="2000" b="1" dirty="0">
              <a:solidFill>
                <a:schemeClr val="bg1"/>
              </a:solidFill>
            </a:endParaRPr>
          </a:p>
        </p:txBody>
      </p:sp>
    </p:spTree>
    <p:extLst>
      <p:ext uri="{BB962C8B-B14F-4D97-AF65-F5344CB8AC3E}">
        <p14:creationId xmlns:p14="http://schemas.microsoft.com/office/powerpoint/2010/main" val="23537329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3040" y="84998"/>
            <a:ext cx="9588137" cy="6773001"/>
          </a:xfrm>
          <a:prstGeom prst="rect">
            <a:avLst/>
          </a:prstGeom>
        </p:spPr>
      </p:pic>
      <p:sp>
        <p:nvSpPr>
          <p:cNvPr id="6" name="Rectangle 5"/>
          <p:cNvSpPr/>
          <p:nvPr/>
        </p:nvSpPr>
        <p:spPr>
          <a:xfrm>
            <a:off x="-1" y="0"/>
            <a:ext cx="12192000" cy="6858000"/>
          </a:xfrm>
          <a:prstGeom prst="rect">
            <a:avLst/>
          </a:prstGeom>
          <a:solidFill>
            <a:srgbClr val="00202F">
              <a:alpha val="87000"/>
            </a:srgb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0771" y="1809306"/>
            <a:ext cx="8592671" cy="4513977"/>
          </a:xfrm>
          <a:prstGeom prst="rect">
            <a:avLst/>
          </a:prstGeom>
          <a:effectLst>
            <a:glow rad="228600">
              <a:schemeClr val="accent1">
                <a:satMod val="175000"/>
                <a:alpha val="40000"/>
              </a:schemeClr>
            </a:glow>
          </a:effectLst>
        </p:spPr>
      </p:pic>
      <p:sp>
        <p:nvSpPr>
          <p:cNvPr id="3" name="TextBox 2"/>
          <p:cNvSpPr txBox="1"/>
          <p:nvPr/>
        </p:nvSpPr>
        <p:spPr>
          <a:xfrm>
            <a:off x="2781042" y="443593"/>
            <a:ext cx="695213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4800" dirty="0" smtClean="0">
                <a:solidFill>
                  <a:srgbClr val="FFFFC9"/>
                </a:solidFill>
                <a:effectLst>
                  <a:glow rad="228600">
                    <a:schemeClr val="accent1">
                      <a:satMod val="175000"/>
                      <a:alpha val="40000"/>
                    </a:schemeClr>
                  </a:glow>
                </a:effectLst>
              </a:rPr>
              <a:t>Data From GEO database</a:t>
            </a:r>
            <a:endParaRPr lang="en-US" sz="4800" dirty="0">
              <a:solidFill>
                <a:srgbClr val="FFFFC9"/>
              </a:solidFill>
              <a:effectLst>
                <a:glow rad="228600">
                  <a:schemeClr val="accent1">
                    <a:satMod val="175000"/>
                    <a:alpha val="40000"/>
                  </a:schemeClr>
                </a:glow>
              </a:effectLst>
            </a:endParaRPr>
          </a:p>
        </p:txBody>
      </p:sp>
    </p:spTree>
    <p:extLst>
      <p:ext uri="{BB962C8B-B14F-4D97-AF65-F5344CB8AC3E}">
        <p14:creationId xmlns:p14="http://schemas.microsoft.com/office/powerpoint/2010/main" val="121626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986" y="0"/>
            <a:ext cx="9835661" cy="6858000"/>
          </a:xfrm>
          <a:prstGeom prst="rect">
            <a:avLst/>
          </a:prstGeom>
        </p:spPr>
      </p:pic>
      <p:sp>
        <p:nvSpPr>
          <p:cNvPr id="5" name="Rectangle 4"/>
          <p:cNvSpPr/>
          <p:nvPr/>
        </p:nvSpPr>
        <p:spPr>
          <a:xfrm>
            <a:off x="0" y="0"/>
            <a:ext cx="12192000" cy="6858000"/>
          </a:xfrm>
          <a:prstGeom prst="rect">
            <a:avLst/>
          </a:prstGeom>
          <a:solidFill>
            <a:srgbClr val="00202F">
              <a:alpha val="76000"/>
            </a:srgb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9926" y="800503"/>
            <a:ext cx="8871779" cy="4689520"/>
          </a:xfrm>
          <a:effectLst>
            <a:glow rad="101600">
              <a:schemeClr val="accent1">
                <a:satMod val="175000"/>
                <a:alpha val="40000"/>
              </a:schemeClr>
            </a:glow>
          </a:effectLst>
        </p:spPr>
      </p:pic>
      <p:sp>
        <p:nvSpPr>
          <p:cNvPr id="2" name="TextBox 1"/>
          <p:cNvSpPr txBox="1"/>
          <p:nvPr/>
        </p:nvSpPr>
        <p:spPr>
          <a:xfrm>
            <a:off x="2922494" y="5723049"/>
            <a:ext cx="6347012"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3200" dirty="0" smtClean="0">
                <a:solidFill>
                  <a:srgbClr val="FFFFC9"/>
                </a:solidFill>
                <a:effectLst>
                  <a:glow rad="228600">
                    <a:schemeClr val="accent5">
                      <a:satMod val="175000"/>
                      <a:alpha val="40000"/>
                    </a:schemeClr>
                  </a:glow>
                </a:effectLst>
              </a:rPr>
              <a:t>Classification of data </a:t>
            </a:r>
            <a:endParaRPr lang="en-US" sz="3200" dirty="0">
              <a:solidFill>
                <a:srgbClr val="FFFFC9"/>
              </a:solidFill>
              <a:effectLst>
                <a:glow rad="228600">
                  <a:schemeClr val="accent5">
                    <a:satMod val="175000"/>
                    <a:alpha val="40000"/>
                  </a:schemeClr>
                </a:glow>
              </a:effectLst>
            </a:endParaRPr>
          </a:p>
        </p:txBody>
      </p:sp>
    </p:spTree>
    <p:extLst>
      <p:ext uri="{BB962C8B-B14F-4D97-AF65-F5344CB8AC3E}">
        <p14:creationId xmlns:p14="http://schemas.microsoft.com/office/powerpoint/2010/main" val="1901866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420</Words>
  <Application>Microsoft Office PowerPoint</Application>
  <PresentationFormat>Widescreen</PresentationFormat>
  <Paragraphs>81</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Agency FB</vt:lpstr>
      <vt:lpstr>Arial</vt:lpstr>
      <vt:lpstr>Arial Rounded MT Bold</vt:lpstr>
      <vt:lpstr>Calibri</vt:lpstr>
      <vt:lpstr>Calibri Light</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MELONOMA CANCER</dc:title>
  <dc:creator>Reem 20367674</dc:creator>
  <cp:lastModifiedBy>Rana Abu-Zeid</cp:lastModifiedBy>
  <cp:revision>170</cp:revision>
  <dcterms:created xsi:type="dcterms:W3CDTF">2022-01-03T14:38:25Z</dcterms:created>
  <dcterms:modified xsi:type="dcterms:W3CDTF">2022-01-04T22:18:58Z</dcterms:modified>
</cp:coreProperties>
</file>