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57" r:id="rId6"/>
    <p:sldId id="295" r:id="rId7"/>
    <p:sldId id="292" r:id="rId8"/>
    <p:sldId id="293" r:id="rId9"/>
    <p:sldId id="294" r:id="rId10"/>
    <p:sldId id="306" r:id="rId11"/>
    <p:sldId id="301" r:id="rId12"/>
    <p:sldId id="289" r:id="rId13"/>
    <p:sldId id="297" r:id="rId14"/>
    <p:sldId id="302" r:id="rId15"/>
    <p:sldId id="304" r:id="rId16"/>
    <p:sldId id="305" r:id="rId17"/>
    <p:sldId id="312" r:id="rId18"/>
    <p:sldId id="307" r:id="rId19"/>
    <p:sldId id="308" r:id="rId20"/>
    <p:sldId id="309" r:id="rId21"/>
    <p:sldId id="310" r:id="rId22"/>
    <p:sldId id="311" r:id="rId23"/>
    <p:sldId id="300" r:id="rId24"/>
    <p:sldId id="276" r:id="rId25"/>
    <p:sldId id="277" r:id="rId26"/>
    <p:sldId id="279" r:id="rId27"/>
    <p:sldId id="278" r:id="rId28"/>
    <p:sldId id="280" r:id="rId29"/>
    <p:sldId id="281" r:id="rId30"/>
    <p:sldId id="282" r:id="rId31"/>
    <p:sldId id="273" r:id="rId32"/>
    <p:sldId id="288" r:id="rId33"/>
    <p:sldId id="285" r:id="rId34"/>
    <p:sldId id="313" r:id="rId35"/>
    <p:sldId id="314" r:id="rId36"/>
    <p:sldId id="315" r:id="rId37"/>
    <p:sldId id="316" r:id="rId38"/>
    <p:sldId id="317" r:id="rId39"/>
    <p:sldId id="31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76" autoAdjust="0"/>
  </p:normalViewPr>
  <p:slideViewPr>
    <p:cSldViewPr snapToGrid="0">
      <p:cViewPr>
        <p:scale>
          <a:sx n="75" d="100"/>
          <a:sy n="75" d="100"/>
        </p:scale>
        <p:origin x="-974" y="-562"/>
      </p:cViewPr>
      <p:guideLst>
        <p:guide orient="horz" pos="2160"/>
        <p:guide pos="3840"/>
      </p:guideLst>
    </p:cSldViewPr>
  </p:slideViewPr>
  <p:outlineViewPr>
    <p:cViewPr>
      <p:scale>
        <a:sx n="33" d="100"/>
        <a:sy n="33" d="100"/>
      </p:scale>
      <p:origin x="0" y="104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12/15/2022</a:t>
            </a:fld>
            <a:endParaRPr lang="en-US" dirty="0"/>
          </a:p>
        </p:txBody>
      </p:sp>
      <p:sp>
        <p:nvSpPr>
          <p:cNvPr id="4" name="Footer Placeholder 3">
            <a:extLst>
              <a:ext uri="{FF2B5EF4-FFF2-40B4-BE49-F238E27FC236}">
                <a16:creationId xmlns:a16="http://schemas.microsoft.com/office/drawing/2014/main" xmlns=""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https://bioportal.bioontology.org/ontologies/EFO/?p=classes&amp;conceptid=http%3A%2F%2Fwww.ebi.ac.uk%2Fefo%2FEFO_0004296#mappings</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349475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https://bioportal.bioontology.org/ontologies/MEDDRA?p=classes&amp;conceptid=http%3A%2F%2Fpurl.bioontology.org%2Fontology%2FMEDDRA%2F10043702#visualization</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96439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https://bioportal.bioontology.org/ontologies/BERO/?p=classes&amp;conceptid=http%3A%2F%2Fpurl.obolibrary.org%2Fobo%2FGO_0003674&amp;jump_to_nav=true#mappings</a:t>
            </a:r>
            <a:endParaRPr lang="en-US" dirty="0"/>
          </a:p>
        </p:txBody>
      </p:sp>
      <p:sp>
        <p:nvSpPr>
          <p:cNvPr id="4" name="Slide Number Placeholder 3"/>
          <p:cNvSpPr>
            <a:spLocks noGrp="1"/>
          </p:cNvSpPr>
          <p:nvPr>
            <p:ph type="sldNum" sz="quarter" idx="10"/>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138322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xmlns=""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786F69D-D4FA-4075-A7EC-8D31A184F630}"/>
              </a:ext>
              <a:ext uri="{C183D7F6-B498-43B3-948B-1728B52AA6E4}">
                <adec:decorative xmlns:adec="http://schemas.microsoft.com/office/drawing/2017/decorative" xmlns=""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xmlns=""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xmlns=""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xmlns=""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xmlns=""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xmlns=""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xmlns=""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xmlns=""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xmlns=""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xmlns=""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xmlns=""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xmlns=""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xmlns=""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xmlns=""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xmlns=""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xmlns="" id="{D3795F91-C721-4363-956D-756673AE7957}"/>
              </a:ext>
              <a:ext uri="{C183D7F6-B498-43B3-948B-1728B52AA6E4}">
                <adec:decorative xmlns:adec="http://schemas.microsoft.com/office/drawing/2017/decorative" xmlns=""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xmlns="" id="{8AC14461-E27D-413D-B31A-47B74646AF25}"/>
              </a:ext>
              <a:ext uri="{C183D7F6-B498-43B3-948B-1728B52AA6E4}">
                <adec:decorative xmlns:adec="http://schemas.microsoft.com/office/drawing/2017/decorative" xmlns=""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xmlns="" id="{4D6AEA4C-7710-4829-BA87-8DD77F15932C}"/>
              </a:ext>
              <a:ext uri="{C183D7F6-B498-43B3-948B-1728B52AA6E4}">
                <adec:decorative xmlns:adec="http://schemas.microsoft.com/office/drawing/2017/decorative" xmlns=""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xmlns="" id="{E9BD473E-6203-491C-87AC-54AC0AB23333}"/>
              </a:ext>
              <a:ext uri="{C183D7F6-B498-43B3-948B-1728B52AA6E4}">
                <adec:decorative xmlns:adec="http://schemas.microsoft.com/office/drawing/2017/decorative" xmlns=""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xmlns=""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xmlns=""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xmlns=""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xmlns=""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xmlns=""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xmlns="" id="{B2368EF4-1233-48C7-8DB5-75844BFCD594}"/>
              </a:ext>
              <a:ext uri="{C183D7F6-B498-43B3-948B-1728B52AA6E4}">
                <adec:decorative xmlns:adec="http://schemas.microsoft.com/office/drawing/2017/decorative" xmlns=""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xmlns=""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xmlns=""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xmlns=""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xmlns=""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xmlns=""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xmlns=""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xmlns="">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xmlns="" id="{ED3361C9-310A-4255-A94E-B77588962DA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xmlns=""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xmlns=""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xmlns=""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xmlns=""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xmlns=""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xmlns=""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xmlns=""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xmlns=""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xmlns=""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xmlns="" id="{F05D2CCB-CCFC-4A8A-ADA9-C1E4D13B968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xmlns=""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xmlns=""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xmlns=""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AEE644D4-F9A4-4237-BD5C-4B97ABA9337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xmlns=""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xmlns=""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xmlns=""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xmlns=""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xmlns=""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xmlns="" id="{BDAC7E4E-FE06-4E90-8107-6B543E5515ED}"/>
              </a:ext>
              <a:ext uri="{C183D7F6-B498-43B3-948B-1728B52AA6E4}">
                <adec:decorative xmlns:adec="http://schemas.microsoft.com/office/drawing/2017/decorative" xmlns=""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xmlns=""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xmlns="" id="{73C911F2-9041-416A-B83C-F23B354E063B}"/>
              </a:ext>
              <a:ext uri="{C183D7F6-B498-43B3-948B-1728B52AA6E4}">
                <adec:decorative xmlns:adec="http://schemas.microsoft.com/office/drawing/2017/decorative" xmlns=""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xmlns=""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187AAB93-862D-455E-9E73-3D0DAEFDEDB4}"/>
              </a:ext>
              <a:ext uri="{C183D7F6-B498-43B3-948B-1728B52AA6E4}">
                <adec:decorative xmlns:adec="http://schemas.microsoft.com/office/drawing/2017/decorative" xmlns=""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xmlns="" id="{B0DFD584-E5CF-41EF-B51E-679CE22DDF9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xmlns="" id="{E5C02DDF-25A6-42C7-9525-F279CE2095C0}"/>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xmlns=""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xmlns=""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xmlns=""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xmlns=""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xmlns=""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xmlns=""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xmlns=""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xmlns=""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xmlns=""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xmlns=""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xmlns=""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xmlns=""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xmlns=""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xmlns=""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xmlns=""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xmlns=""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xmlns=""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xmlns=""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xmlns=""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xmlns=""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xmlns=""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xmlns=""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xmlns=""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xmlns=""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xmlns=""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xmlns=""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xmlns=""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hyperlink" Target="https://bioportal.bioontology.org/ontologies/TCO" TargetMode="External"/><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4.png"/><Relationship Id="rId7"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D8DFAC3B-52D6-49B1-0F27-F5AF72070029}"/>
              </a:ext>
            </a:extLst>
          </p:cNvPr>
          <p:cNvGraphicFramePr>
            <a:graphicFrameLocks noGrp="1"/>
          </p:cNvGraphicFramePr>
          <p:nvPr>
            <p:extLst>
              <p:ext uri="{D42A27DB-BD31-4B8C-83A1-F6EECF244321}">
                <p14:modId xmlns:p14="http://schemas.microsoft.com/office/powerpoint/2010/main" val="2275133684"/>
              </p:ext>
            </p:extLst>
          </p:nvPr>
        </p:nvGraphicFramePr>
        <p:xfrm>
          <a:off x="0" y="0"/>
          <a:ext cx="12262104" cy="6858000"/>
        </p:xfrm>
        <a:graphic>
          <a:graphicData uri="http://schemas.openxmlformats.org/drawingml/2006/table">
            <a:tbl>
              <a:tblPr firstRow="1" firstCol="1" bandRow="1">
                <a:tableStyleId>{5C22544A-7EE6-4342-B048-85BDC9FD1C3A}</a:tableStyleId>
              </a:tblPr>
              <a:tblGrid>
                <a:gridCol w="433856">
                  <a:extLst>
                    <a:ext uri="{9D8B030D-6E8A-4147-A177-3AD203B41FA5}">
                      <a16:colId xmlns:a16="http://schemas.microsoft.com/office/drawing/2014/main" xmlns="" val="2838639068"/>
                    </a:ext>
                  </a:extLst>
                </a:gridCol>
                <a:gridCol w="5726374">
                  <a:extLst>
                    <a:ext uri="{9D8B030D-6E8A-4147-A177-3AD203B41FA5}">
                      <a16:colId xmlns:a16="http://schemas.microsoft.com/office/drawing/2014/main" xmlns="" val="1209401246"/>
                    </a:ext>
                  </a:extLst>
                </a:gridCol>
                <a:gridCol w="6101874">
                  <a:extLst>
                    <a:ext uri="{9D8B030D-6E8A-4147-A177-3AD203B41FA5}">
                      <a16:colId xmlns:a16="http://schemas.microsoft.com/office/drawing/2014/main" xmlns="" val="1968065767"/>
                    </a:ext>
                  </a:extLst>
                </a:gridCol>
              </a:tblGrid>
              <a:tr h="583659">
                <a:tc>
                  <a:txBody>
                    <a:bodyPr/>
                    <a:lstStyle/>
                    <a:p>
                      <a:pPr marL="0" marR="0" algn="ctr">
                        <a:lnSpc>
                          <a:spcPct val="115000"/>
                        </a:lnSpc>
                        <a:spcBef>
                          <a:spcPts val="0"/>
                        </a:spcBef>
                        <a:spcAft>
                          <a:spcPts val="1200"/>
                        </a:spcAft>
                      </a:pPr>
                      <a:r>
                        <a:rPr lang="en-US" sz="1000" kern="1400" spc="-50">
                          <a:effectLst/>
                        </a:rPr>
                        <a:t> </a:t>
                      </a:r>
                      <a:endParaRPr lang="en-US" sz="1000" b="1" kern="1400" spc="-5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0756" marR="40756" marT="0" marB="0"/>
                </a:tc>
                <a:tc>
                  <a:txBody>
                    <a:bodyPr/>
                    <a:lstStyle/>
                    <a:p>
                      <a:pPr marL="0" marR="0" algn="ctr">
                        <a:lnSpc>
                          <a:spcPct val="115000"/>
                        </a:lnSpc>
                        <a:spcBef>
                          <a:spcPts val="0"/>
                        </a:spcBef>
                        <a:spcAft>
                          <a:spcPts val="0"/>
                        </a:spcAft>
                        <a:tabLst>
                          <a:tab pos="2971800" algn="ctr"/>
                          <a:tab pos="5943600" algn="r"/>
                        </a:tabLst>
                      </a:pPr>
                      <a:r>
                        <a:rPr lang="en-US" sz="1000">
                          <a:effectLst/>
                        </a:rPr>
                        <a:t>Seminars in bioinformatics</a:t>
                      </a:r>
                      <a:endParaRPr lang="en-US" sz="700">
                        <a:effectLst/>
                        <a:latin typeface="Calibri" panose="020F0502020204030204" pitchFamily="34" charset="0"/>
                        <a:ea typeface="Calibri" panose="020F0502020204030204" pitchFamily="34" charset="0"/>
                        <a:cs typeface="Arial" panose="020B0604020202020204" pitchFamily="34" charset="0"/>
                      </a:endParaRPr>
                    </a:p>
                  </a:txBody>
                  <a:tcPr marL="40756" marR="40756" marT="0" marB="0" anchor="ctr"/>
                </a:tc>
                <a:tc>
                  <a:txBody>
                    <a:bodyPr/>
                    <a:lstStyle/>
                    <a:p>
                      <a:pPr marL="0" marR="0" algn="ctr">
                        <a:lnSpc>
                          <a:spcPct val="115000"/>
                        </a:lnSpc>
                        <a:spcBef>
                          <a:spcPts val="0"/>
                        </a:spcBef>
                        <a:spcAft>
                          <a:spcPts val="1200"/>
                        </a:spcAft>
                      </a:pPr>
                      <a:r>
                        <a:rPr lang="en-US" sz="1000" kern="1400" spc="-50">
                          <a:effectLst/>
                        </a:rPr>
                        <a:t> </a:t>
                      </a:r>
                      <a:endParaRPr lang="en-US" sz="1000" b="1" kern="1400" spc="-50">
                        <a:solidFill>
                          <a:srgbClr val="FFFFFF"/>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0756" marR="40756" marT="0" marB="0"/>
                </a:tc>
                <a:extLst>
                  <a:ext uri="{0D108BD9-81ED-4DB2-BD59-A6C34878D82A}">
                    <a16:rowId xmlns:a16="http://schemas.microsoft.com/office/drawing/2014/main" xmlns="" val="3786468925"/>
                  </a:ext>
                </a:extLst>
              </a:tr>
              <a:tr h="181240">
                <a:tc>
                  <a:txBody>
                    <a:bodyPr/>
                    <a:lstStyle/>
                    <a:p>
                      <a:pPr marL="0" marR="0">
                        <a:lnSpc>
                          <a:spcPct val="115000"/>
                        </a:lnSpc>
                        <a:spcBef>
                          <a:spcPts val="0"/>
                        </a:spcBef>
                        <a:spcAft>
                          <a:spcPts val="0"/>
                        </a:spcAft>
                      </a:pPr>
                      <a:r>
                        <a:rPr lang="en-US" sz="700">
                          <a:effectLst/>
                        </a:rPr>
                        <a:t> </a:t>
                      </a:r>
                      <a:endParaRPr lang="en-US" sz="700">
                        <a:solidFill>
                          <a:srgbClr val="000000"/>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gridSpan="2">
                  <a:txBody>
                    <a:bodyPr/>
                    <a:lstStyle/>
                    <a:p>
                      <a:pPr marL="0" marR="0">
                        <a:lnSpc>
                          <a:spcPct val="115000"/>
                        </a:lnSpc>
                        <a:spcBef>
                          <a:spcPts val="0"/>
                        </a:spcBef>
                        <a:spcAft>
                          <a:spcPts val="0"/>
                        </a:spcAft>
                      </a:pPr>
                      <a:r>
                        <a:rPr lang="en-US" sz="700">
                          <a:effectLst/>
                        </a:rPr>
                        <a:t> </a:t>
                      </a:r>
                      <a:endParaRPr lang="en-US" sz="700">
                        <a:solidFill>
                          <a:srgbClr val="000000"/>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hMerge="1">
                  <a:txBody>
                    <a:bodyPr/>
                    <a:lstStyle/>
                    <a:p>
                      <a:endParaRPr lang="en-US"/>
                    </a:p>
                  </a:txBody>
                  <a:tcPr/>
                </a:tc>
                <a:extLst>
                  <a:ext uri="{0D108BD9-81ED-4DB2-BD59-A6C34878D82A}">
                    <a16:rowId xmlns:a16="http://schemas.microsoft.com/office/drawing/2014/main" xmlns="" val="3300454453"/>
                  </a:ext>
                </a:extLst>
              </a:tr>
              <a:tr h="6093101">
                <a:tc>
                  <a:txBody>
                    <a:bodyPr/>
                    <a:lstStyle/>
                    <a:p>
                      <a:pPr marL="0" marR="0">
                        <a:lnSpc>
                          <a:spcPct val="115000"/>
                        </a:lnSpc>
                        <a:spcBef>
                          <a:spcPts val="0"/>
                        </a:spcBef>
                        <a:spcAft>
                          <a:spcPts val="1200"/>
                        </a:spcAft>
                      </a:pPr>
                      <a:r>
                        <a:rPr lang="en-US" sz="1800">
                          <a:effectLst/>
                        </a:rPr>
                        <a:t> </a:t>
                      </a:r>
                      <a:endParaRPr lang="en-US" sz="1800">
                        <a:solidFill>
                          <a:srgbClr val="000000"/>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gridSpan="2">
                  <a:txBody>
                    <a:bodyPr/>
                    <a:lstStyle/>
                    <a:p>
                      <a:pPr marL="0" marR="0">
                        <a:lnSpc>
                          <a:spcPct val="115000"/>
                        </a:lnSpc>
                        <a:spcBef>
                          <a:spcPts val="0"/>
                        </a:spcBef>
                        <a:spcAft>
                          <a:spcPts val="0"/>
                        </a:spcAft>
                      </a:pPr>
                      <a:r>
                        <a:rPr lang="en-US" sz="4800" dirty="0">
                          <a:effectLst/>
                        </a:rPr>
                        <a:t>Find the molecule </a:t>
                      </a:r>
                      <a:r>
                        <a:rPr lang="en-US" sz="5400" dirty="0">
                          <a:effectLst/>
                        </a:rPr>
                        <a:t>function</a:t>
                      </a:r>
                      <a:r>
                        <a:rPr lang="en-US" sz="4800" dirty="0">
                          <a:effectLst/>
                        </a:rPr>
                        <a:t> for cancer disease using Bioportal and find the relation between ontologies</a:t>
                      </a:r>
                      <a:endParaRPr lang="en-US" sz="1800" dirty="0">
                        <a:effectLst/>
                      </a:endParaRPr>
                    </a:p>
                    <a:p>
                      <a:pPr marL="0" marR="0">
                        <a:lnSpc>
                          <a:spcPct val="115000"/>
                        </a:lnSpc>
                        <a:spcBef>
                          <a:spcPts val="0"/>
                        </a:spcBef>
                        <a:spcAft>
                          <a:spcPts val="0"/>
                        </a:spcAft>
                      </a:pPr>
                      <a:r>
                        <a:rPr lang="en-US" sz="2000" dirty="0">
                          <a:effectLst/>
                        </a:rPr>
                        <a:t>TASK :3</a:t>
                      </a:r>
                      <a:endParaRPr lang="en-US" sz="1800" dirty="0">
                        <a:effectLst/>
                      </a:endParaRPr>
                    </a:p>
                    <a:p>
                      <a:pPr marL="0" marR="0">
                        <a:lnSpc>
                          <a:spcPct val="115000"/>
                        </a:lnSpc>
                        <a:spcBef>
                          <a:spcPts val="0"/>
                        </a:spcBef>
                        <a:spcAft>
                          <a:spcPts val="0"/>
                        </a:spcAft>
                      </a:pPr>
                      <a:r>
                        <a:rPr lang="en-US" sz="3600" dirty="0">
                          <a:effectLst/>
                        </a:rPr>
                        <a:t> </a:t>
                      </a:r>
                      <a:endParaRPr lang="en-US" sz="1800" dirty="0">
                        <a:effectLst/>
                      </a:endParaRPr>
                    </a:p>
                    <a:p>
                      <a:pPr marL="0" marR="0">
                        <a:lnSpc>
                          <a:spcPct val="115000"/>
                        </a:lnSpc>
                        <a:spcBef>
                          <a:spcPts val="0"/>
                        </a:spcBef>
                        <a:spcAft>
                          <a:spcPts val="0"/>
                        </a:spcAft>
                        <a:tabLst>
                          <a:tab pos="2971800" algn="ctr"/>
                          <a:tab pos="5943600" algn="r"/>
                        </a:tabLst>
                      </a:pPr>
                      <a:r>
                        <a:rPr lang="en-US" sz="1800" dirty="0">
                          <a:effectLst/>
                        </a:rPr>
                        <a:t>            </a:t>
                      </a:r>
                    </a:p>
                    <a:p>
                      <a:pPr marL="0" marR="0">
                        <a:lnSpc>
                          <a:spcPct val="115000"/>
                        </a:lnSpc>
                        <a:spcBef>
                          <a:spcPts val="0"/>
                        </a:spcBef>
                        <a:spcAft>
                          <a:spcPts val="0"/>
                        </a:spcAft>
                      </a:pPr>
                      <a:r>
                        <a:rPr lang="en-US" sz="1600" dirty="0">
                          <a:effectLst/>
                        </a:rPr>
                        <a:t>12/15/2022</a:t>
                      </a:r>
                      <a:endParaRPr lang="en-US" sz="1800" dirty="0">
                        <a:effectLst/>
                      </a:endParaRPr>
                    </a:p>
                    <a:p>
                      <a:pPr marL="0" marR="0">
                        <a:lnSpc>
                          <a:spcPct val="115000"/>
                        </a:lnSpc>
                        <a:spcBef>
                          <a:spcPts val="0"/>
                        </a:spcBef>
                        <a:spcAft>
                          <a:spcPts val="0"/>
                        </a:spcAft>
                      </a:pPr>
                      <a:r>
                        <a:rPr lang="en-US" sz="1600" dirty="0">
                          <a:effectLst/>
                        </a:rPr>
                        <a:t>Assuit university-Bioinformatics dep.</a:t>
                      </a:r>
                      <a:endParaRPr lang="en-US" sz="1800" dirty="0">
                        <a:effectLst/>
                      </a:endParaRPr>
                    </a:p>
                    <a:p>
                      <a:pPr marL="0" marR="0">
                        <a:lnSpc>
                          <a:spcPct val="115000"/>
                        </a:lnSpc>
                        <a:spcBef>
                          <a:spcPts val="0"/>
                        </a:spcBef>
                        <a:spcAft>
                          <a:spcPts val="0"/>
                        </a:spcAft>
                      </a:pPr>
                      <a:r>
                        <a:rPr lang="en-US" sz="1800" dirty="0">
                          <a:effectLst/>
                        </a:rPr>
                        <a:t>Rana Hamed</a:t>
                      </a:r>
                    </a:p>
                    <a:p>
                      <a:pPr marL="0" marR="0">
                        <a:lnSpc>
                          <a:spcPct val="115000"/>
                        </a:lnSpc>
                        <a:spcBef>
                          <a:spcPts val="0"/>
                        </a:spcBef>
                        <a:spcAft>
                          <a:spcPts val="600"/>
                        </a:spcAft>
                      </a:pPr>
                      <a:r>
                        <a:rPr lang="en-US" sz="1600" dirty="0">
                          <a:effectLst/>
                        </a:rPr>
                        <a:t/>
                      </a:r>
                      <a:br>
                        <a:rPr lang="en-US" sz="1600" dirty="0">
                          <a:effectLst/>
                        </a:rPr>
                      </a:br>
                      <a:r>
                        <a:rPr lang="en-US" sz="1600" dirty="0">
                          <a:effectLst/>
                        </a:rPr>
                        <a:t>Group:2     Section :2</a:t>
                      </a:r>
                      <a:endParaRPr lang="en-US" sz="1600" i="1" dirty="0">
                        <a:solidFill>
                          <a:srgbClr val="1F497D"/>
                        </a:solidFill>
                        <a:effectLst/>
                        <a:latin typeface="Calibri" panose="020F0502020204030204" pitchFamily="34" charset="0"/>
                        <a:ea typeface="Franklin Gothic Book" panose="020B0503020102020204" pitchFamily="34" charset="0"/>
                        <a:cs typeface="Times New Roman" panose="02020603050405020304" pitchFamily="18" charset="0"/>
                      </a:endParaRPr>
                    </a:p>
                  </a:txBody>
                  <a:tcPr marL="40756" marR="40756" marT="0" marB="0"/>
                </a:tc>
                <a:tc hMerge="1">
                  <a:txBody>
                    <a:bodyPr/>
                    <a:lstStyle/>
                    <a:p>
                      <a:endParaRPr lang="en-US"/>
                    </a:p>
                  </a:txBody>
                  <a:tcPr/>
                </a:tc>
                <a:extLst>
                  <a:ext uri="{0D108BD9-81ED-4DB2-BD59-A6C34878D82A}">
                    <a16:rowId xmlns:a16="http://schemas.microsoft.com/office/drawing/2014/main" xmlns="" val="3553553894"/>
                  </a:ext>
                </a:extLst>
              </a:tr>
            </a:tbl>
          </a:graphicData>
        </a:graphic>
      </p:graphicFrame>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dirty="0" smtClean="0"/>
              <a:t>20XX</a:t>
            </a:r>
            <a:endParaRPr 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81323"/>
          <a:stretch/>
        </p:blipFill>
        <p:spPr bwMode="auto">
          <a:xfrm>
            <a:off x="141372" y="2639453"/>
            <a:ext cx="4202609" cy="68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32" y="3319538"/>
            <a:ext cx="4429125" cy="66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34261" r="77152"/>
          <a:stretch/>
        </p:blipFill>
        <p:spPr bwMode="auto">
          <a:xfrm>
            <a:off x="118932" y="4786231"/>
            <a:ext cx="5437209" cy="66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32" y="2002186"/>
            <a:ext cx="3659737" cy="63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32" y="3981691"/>
            <a:ext cx="3380098" cy="55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32" y="4490977"/>
            <a:ext cx="4225049" cy="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117653" y="565951"/>
            <a:ext cx="5023413" cy="923330"/>
          </a:xfrm>
          <a:prstGeom prst="rect">
            <a:avLst/>
          </a:prstGeom>
          <a:noFill/>
        </p:spPr>
        <p:txBody>
          <a:bodyPr wrap="square" rtlCol="0">
            <a:spAutoFit/>
          </a:bodyPr>
          <a:lstStyle/>
          <a:p>
            <a:pPr algn="ctr"/>
            <a:r>
              <a:rPr lang="en-US" dirty="0" smtClean="0"/>
              <a:t>Some of related and non-related molecular function ontologies in this database</a:t>
            </a:r>
          </a:p>
          <a:p>
            <a:pPr algn="ctr"/>
            <a:r>
              <a:rPr lang="en-US" dirty="0" smtClean="0"/>
              <a:t>Related to the Gene ontology of the cancer</a:t>
            </a:r>
            <a:endParaRPr lang="en-US" dirty="0"/>
          </a:p>
        </p:txBody>
      </p:sp>
      <p:sp>
        <p:nvSpPr>
          <p:cNvPr id="17" name="Rectangle 16"/>
          <p:cNvSpPr/>
          <p:nvPr/>
        </p:nvSpPr>
        <p:spPr>
          <a:xfrm>
            <a:off x="8141065" y="1579190"/>
            <a:ext cx="3665621" cy="5355312"/>
          </a:xfrm>
          <a:prstGeom prst="rect">
            <a:avLst/>
          </a:prstGeom>
          <a:ln>
            <a:solidFill>
              <a:srgbClr val="FFFF00"/>
            </a:solidFill>
          </a:ln>
        </p:spPr>
        <p:txBody>
          <a:bodyPr wrap="square">
            <a:spAutoFit/>
          </a:bodyPr>
          <a:lstStyle/>
          <a:p>
            <a:r>
              <a:rPr lang="en-US" dirty="0" smtClean="0">
                <a:solidFill>
                  <a:srgbClr val="FF0000"/>
                </a:solidFill>
              </a:rPr>
              <a:t>	PMAPP-PMO</a:t>
            </a:r>
            <a:endParaRPr lang="en-US" dirty="0">
              <a:solidFill>
                <a:srgbClr val="FF0000"/>
              </a:solidFill>
            </a:endParaRPr>
          </a:p>
          <a:p>
            <a:r>
              <a:rPr lang="en-US" dirty="0"/>
              <a:t>	ADAR	</a:t>
            </a:r>
            <a:r>
              <a:rPr lang="en-US" dirty="0" smtClean="0">
                <a:sym typeface="Wingdings" pitchFamily="2" charset="2"/>
              </a:rPr>
              <a:t>x</a:t>
            </a:r>
            <a:endParaRPr lang="en-US" dirty="0"/>
          </a:p>
          <a:p>
            <a:r>
              <a:rPr lang="en-US" dirty="0"/>
              <a:t>	</a:t>
            </a:r>
            <a:r>
              <a:rPr lang="en-US" dirty="0">
                <a:solidFill>
                  <a:srgbClr val="FF0000"/>
                </a:solidFill>
              </a:rPr>
              <a:t>GRO</a:t>
            </a:r>
            <a:r>
              <a:rPr lang="en-US" dirty="0"/>
              <a:t>	</a:t>
            </a:r>
          </a:p>
          <a:p>
            <a:r>
              <a:rPr lang="en-US" dirty="0"/>
              <a:t>	</a:t>
            </a:r>
            <a:r>
              <a:rPr lang="en-US" dirty="0">
                <a:solidFill>
                  <a:srgbClr val="FF0000"/>
                </a:solidFill>
              </a:rPr>
              <a:t>SYN</a:t>
            </a:r>
            <a:r>
              <a:rPr lang="en-US" dirty="0"/>
              <a:t>	</a:t>
            </a:r>
          </a:p>
          <a:p>
            <a:r>
              <a:rPr lang="en-US" dirty="0"/>
              <a:t>	</a:t>
            </a:r>
            <a:r>
              <a:rPr lang="en-US" dirty="0">
                <a:solidFill>
                  <a:srgbClr val="FF0000"/>
                </a:solidFill>
              </a:rPr>
              <a:t>OGDI</a:t>
            </a:r>
            <a:r>
              <a:rPr lang="en-US" dirty="0"/>
              <a:t>	</a:t>
            </a:r>
          </a:p>
          <a:p>
            <a:r>
              <a:rPr lang="en-US" dirty="0"/>
              <a:t>	</a:t>
            </a:r>
            <a:r>
              <a:rPr lang="en-US" dirty="0">
                <a:solidFill>
                  <a:srgbClr val="FF0000"/>
                </a:solidFill>
              </a:rPr>
              <a:t>ONTOAD</a:t>
            </a:r>
          </a:p>
          <a:p>
            <a:r>
              <a:rPr lang="en-US" dirty="0"/>
              <a:t>	PIERO	</a:t>
            </a:r>
            <a:r>
              <a:rPr lang="en-US" dirty="0" smtClean="0">
                <a:sym typeface="Wingdings" pitchFamily="2" charset="2"/>
              </a:rPr>
              <a:t>x</a:t>
            </a:r>
            <a:endParaRPr lang="en-US" dirty="0"/>
          </a:p>
          <a:p>
            <a:r>
              <a:rPr lang="en-US" dirty="0"/>
              <a:t>	</a:t>
            </a:r>
            <a:r>
              <a:rPr lang="en-US" dirty="0">
                <a:solidFill>
                  <a:srgbClr val="FF0000"/>
                </a:solidFill>
              </a:rPr>
              <a:t>PMAPP-PMO</a:t>
            </a:r>
            <a:r>
              <a:rPr lang="en-US" dirty="0"/>
              <a:t>	</a:t>
            </a:r>
          </a:p>
          <a:p>
            <a:r>
              <a:rPr lang="en-US" dirty="0">
                <a:solidFill>
                  <a:srgbClr val="FF0000"/>
                </a:solidFill>
              </a:rPr>
              <a:t>	COSTART	</a:t>
            </a:r>
          </a:p>
          <a:p>
            <a:r>
              <a:rPr lang="en-US" dirty="0"/>
              <a:t>	SNOMEDCT	</a:t>
            </a:r>
          </a:p>
          <a:p>
            <a:r>
              <a:rPr lang="en-US" dirty="0"/>
              <a:t>	RCD	</a:t>
            </a:r>
          </a:p>
          <a:p>
            <a:r>
              <a:rPr lang="en-US" dirty="0"/>
              <a:t>	</a:t>
            </a:r>
            <a:r>
              <a:rPr lang="en-US" dirty="0">
                <a:solidFill>
                  <a:srgbClr val="FF0000"/>
                </a:solidFill>
              </a:rPr>
              <a:t>OMIM</a:t>
            </a:r>
            <a:r>
              <a:rPr lang="en-US" dirty="0"/>
              <a:t>	</a:t>
            </a:r>
          </a:p>
          <a:p>
            <a:r>
              <a:rPr lang="en-US" dirty="0"/>
              <a:t>	NCBITAXON	</a:t>
            </a:r>
          </a:p>
          <a:p>
            <a:r>
              <a:rPr lang="en-US" dirty="0"/>
              <a:t>	ICD10	 </a:t>
            </a:r>
          </a:p>
          <a:p>
            <a:r>
              <a:rPr lang="en-US" dirty="0"/>
              <a:t>	STY	</a:t>
            </a:r>
          </a:p>
          <a:p>
            <a:r>
              <a:rPr lang="en-US" dirty="0"/>
              <a:t>	</a:t>
            </a:r>
            <a:r>
              <a:rPr lang="en-US" dirty="0" smtClean="0"/>
              <a:t>WHO-ART</a:t>
            </a:r>
            <a:r>
              <a:rPr lang="en-US" dirty="0" smtClean="0">
                <a:sym typeface="Wingdings" pitchFamily="2" charset="2"/>
              </a:rPr>
              <a:t> x</a:t>
            </a:r>
            <a:r>
              <a:rPr lang="en-US" dirty="0"/>
              <a:t>	 </a:t>
            </a:r>
          </a:p>
          <a:p>
            <a:r>
              <a:rPr lang="en-US" dirty="0"/>
              <a:t>	ATC	 </a:t>
            </a:r>
          </a:p>
          <a:p>
            <a:r>
              <a:rPr lang="en-US" dirty="0"/>
              <a:t>	ICD10PCS	  </a:t>
            </a:r>
          </a:p>
          <a:p>
            <a:r>
              <a:rPr lang="en-US" dirty="0"/>
              <a:t>	</a:t>
            </a:r>
            <a:r>
              <a:rPr lang="en-US" dirty="0">
                <a:solidFill>
                  <a:srgbClr val="FF0000"/>
                </a:solidFill>
              </a:rPr>
              <a:t>CRISP</a:t>
            </a:r>
          </a:p>
        </p:txBody>
      </p:sp>
      <p:pic>
        <p:nvPicPr>
          <p:cNvPr id="112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932" y="5474623"/>
            <a:ext cx="5159124" cy="57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932" y="6047859"/>
            <a:ext cx="4467602" cy="41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2005" y="1489281"/>
            <a:ext cx="5237354" cy="369332"/>
          </a:xfrm>
          <a:prstGeom prst="rect">
            <a:avLst/>
          </a:prstGeom>
          <a:noFill/>
        </p:spPr>
        <p:txBody>
          <a:bodyPr wrap="square" rtlCol="0">
            <a:spAutoFit/>
          </a:bodyPr>
          <a:lstStyle/>
          <a:p>
            <a:r>
              <a:rPr lang="en-US" dirty="0" smtClean="0"/>
              <a:t>From Gene Ontology of the cancer</a:t>
            </a:r>
            <a:endParaRPr lang="en-US" dirty="0"/>
          </a:p>
        </p:txBody>
      </p:sp>
    </p:spTree>
    <p:extLst>
      <p:ext uri="{BB962C8B-B14F-4D97-AF65-F5344CB8AC3E}">
        <p14:creationId xmlns:p14="http://schemas.microsoft.com/office/powerpoint/2010/main" val="265618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650" y="1530350"/>
            <a:ext cx="28575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558905" y="1680790"/>
            <a:ext cx="3665621" cy="2308324"/>
          </a:xfrm>
          <a:prstGeom prst="rect">
            <a:avLst/>
          </a:prstGeom>
          <a:ln>
            <a:solidFill>
              <a:srgbClr val="FFFF00"/>
            </a:solidFill>
          </a:ln>
        </p:spPr>
        <p:txBody>
          <a:bodyPr wrap="square">
            <a:spAutoFit/>
          </a:bodyPr>
          <a:lstStyle/>
          <a:p>
            <a:r>
              <a:rPr lang="en-US" dirty="0" smtClean="0">
                <a:solidFill>
                  <a:srgbClr val="FF0000"/>
                </a:solidFill>
              </a:rPr>
              <a:t>	PMAPP-PMO</a:t>
            </a:r>
            <a:endParaRPr lang="en-US" dirty="0">
              <a:solidFill>
                <a:srgbClr val="FF0000"/>
              </a:solidFill>
            </a:endParaRPr>
          </a:p>
          <a:p>
            <a:r>
              <a:rPr lang="en-US" dirty="0"/>
              <a:t>	ADAR	</a:t>
            </a:r>
            <a:r>
              <a:rPr lang="en-US" dirty="0" smtClean="0">
                <a:sym typeface="Wingdings" pitchFamily="2" charset="2"/>
              </a:rPr>
              <a:t>x</a:t>
            </a:r>
            <a:endParaRPr lang="en-US" dirty="0"/>
          </a:p>
          <a:p>
            <a:r>
              <a:rPr lang="en-US" dirty="0"/>
              <a:t>	</a:t>
            </a:r>
            <a:r>
              <a:rPr lang="en-US" dirty="0">
                <a:solidFill>
                  <a:srgbClr val="FF0000"/>
                </a:solidFill>
              </a:rPr>
              <a:t>GRO</a:t>
            </a:r>
            <a:r>
              <a:rPr lang="en-US" dirty="0"/>
              <a:t>	</a:t>
            </a:r>
          </a:p>
          <a:p>
            <a:r>
              <a:rPr lang="en-US" dirty="0"/>
              <a:t>	</a:t>
            </a:r>
            <a:r>
              <a:rPr lang="en-US" dirty="0">
                <a:solidFill>
                  <a:srgbClr val="FF0000"/>
                </a:solidFill>
              </a:rPr>
              <a:t>SYN</a:t>
            </a:r>
            <a:r>
              <a:rPr lang="en-US" dirty="0"/>
              <a:t>	</a:t>
            </a:r>
          </a:p>
          <a:p>
            <a:r>
              <a:rPr lang="en-US" dirty="0"/>
              <a:t>	</a:t>
            </a:r>
            <a:r>
              <a:rPr lang="en-US" dirty="0">
                <a:solidFill>
                  <a:srgbClr val="FF0000"/>
                </a:solidFill>
              </a:rPr>
              <a:t>OGDI</a:t>
            </a:r>
            <a:r>
              <a:rPr lang="en-US" dirty="0"/>
              <a:t>	</a:t>
            </a:r>
          </a:p>
          <a:p>
            <a:r>
              <a:rPr lang="en-US" dirty="0"/>
              <a:t>	</a:t>
            </a:r>
            <a:r>
              <a:rPr lang="en-US" dirty="0">
                <a:solidFill>
                  <a:srgbClr val="FF0000"/>
                </a:solidFill>
              </a:rPr>
              <a:t>ONTOAD</a:t>
            </a:r>
          </a:p>
          <a:p>
            <a:r>
              <a:rPr lang="en-US" dirty="0"/>
              <a:t>	PIERO	</a:t>
            </a:r>
            <a:r>
              <a:rPr lang="en-US" dirty="0" smtClean="0">
                <a:sym typeface="Wingdings" pitchFamily="2" charset="2"/>
              </a:rPr>
              <a:t>x</a:t>
            </a:r>
            <a:endParaRPr lang="en-US" dirty="0"/>
          </a:p>
          <a:p>
            <a:r>
              <a:rPr lang="en-US" dirty="0"/>
              <a:t>	</a:t>
            </a:r>
            <a:r>
              <a:rPr lang="en-US" dirty="0">
                <a:solidFill>
                  <a:srgbClr val="FF0000"/>
                </a:solidFill>
              </a:rPr>
              <a:t>PMAPP-PMO</a:t>
            </a:r>
            <a:r>
              <a:rPr lang="en-US" dirty="0"/>
              <a:t>	</a:t>
            </a:r>
          </a:p>
        </p:txBody>
      </p:sp>
    </p:spTree>
    <p:extLst>
      <p:ext uri="{BB962C8B-B14F-4D97-AF65-F5344CB8AC3E}">
        <p14:creationId xmlns:p14="http://schemas.microsoft.com/office/powerpoint/2010/main" val="2320081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result from gene ontology cancer</a:t>
            </a:r>
            <a:br>
              <a:rPr lang="en-US" dirty="0" smtClean="0"/>
            </a:b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68" y="1057593"/>
            <a:ext cx="265271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1323"/>
          <a:stretch/>
        </p:blipFill>
        <p:spPr bwMode="auto">
          <a:xfrm>
            <a:off x="141372" y="2639453"/>
            <a:ext cx="4202609" cy="680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52" y="2002186"/>
            <a:ext cx="3659737" cy="637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52" y="3729737"/>
            <a:ext cx="3380098" cy="55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372" y="3319538"/>
            <a:ext cx="4225049" cy="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6371086" y="3836714"/>
            <a:ext cx="3665621" cy="2308324"/>
          </a:xfrm>
          <a:prstGeom prst="rect">
            <a:avLst/>
          </a:prstGeom>
          <a:solidFill>
            <a:schemeClr val="bg1"/>
          </a:solidFill>
          <a:ln>
            <a:solidFill>
              <a:srgbClr val="FFFF00"/>
            </a:solidFill>
          </a:ln>
        </p:spPr>
        <p:txBody>
          <a:bodyPr wrap="square">
            <a:spAutoFit/>
          </a:bodyPr>
          <a:lstStyle/>
          <a:p>
            <a:r>
              <a:rPr lang="en-US" dirty="0" smtClean="0">
                <a:solidFill>
                  <a:srgbClr val="FF0000"/>
                </a:solidFill>
              </a:rPr>
              <a:t>	PMAPP-PMO</a:t>
            </a:r>
            <a:endParaRPr lang="en-US" dirty="0">
              <a:solidFill>
                <a:srgbClr val="FF0000"/>
              </a:solidFill>
            </a:endParaRPr>
          </a:p>
          <a:p>
            <a:r>
              <a:rPr lang="en-US" dirty="0"/>
              <a:t>	ADAR	</a:t>
            </a:r>
            <a:r>
              <a:rPr lang="en-US" dirty="0" smtClean="0">
                <a:sym typeface="Wingdings" pitchFamily="2" charset="2"/>
              </a:rPr>
              <a:t>x</a:t>
            </a:r>
            <a:endParaRPr lang="en-US" dirty="0"/>
          </a:p>
          <a:p>
            <a:r>
              <a:rPr lang="en-US" dirty="0"/>
              <a:t>	</a:t>
            </a:r>
            <a:r>
              <a:rPr lang="en-US" dirty="0">
                <a:solidFill>
                  <a:srgbClr val="FF0000"/>
                </a:solidFill>
              </a:rPr>
              <a:t>GRO</a:t>
            </a:r>
            <a:r>
              <a:rPr lang="en-US" dirty="0"/>
              <a:t>	</a:t>
            </a:r>
          </a:p>
          <a:p>
            <a:r>
              <a:rPr lang="en-US" dirty="0"/>
              <a:t>	</a:t>
            </a:r>
            <a:r>
              <a:rPr lang="en-US" dirty="0">
                <a:solidFill>
                  <a:srgbClr val="FF0000"/>
                </a:solidFill>
              </a:rPr>
              <a:t>SYN</a:t>
            </a:r>
            <a:r>
              <a:rPr lang="en-US" dirty="0"/>
              <a:t>	</a:t>
            </a:r>
          </a:p>
          <a:p>
            <a:r>
              <a:rPr lang="en-US" dirty="0"/>
              <a:t>	</a:t>
            </a:r>
            <a:r>
              <a:rPr lang="en-US" dirty="0">
                <a:solidFill>
                  <a:srgbClr val="FF0000"/>
                </a:solidFill>
              </a:rPr>
              <a:t>OGDI</a:t>
            </a:r>
            <a:r>
              <a:rPr lang="en-US" dirty="0"/>
              <a:t>	</a:t>
            </a:r>
          </a:p>
          <a:p>
            <a:r>
              <a:rPr lang="en-US" dirty="0"/>
              <a:t>	</a:t>
            </a:r>
            <a:r>
              <a:rPr lang="en-US" dirty="0">
                <a:solidFill>
                  <a:srgbClr val="FF0000"/>
                </a:solidFill>
              </a:rPr>
              <a:t>ONTOAD</a:t>
            </a:r>
          </a:p>
          <a:p>
            <a:r>
              <a:rPr lang="en-US" dirty="0"/>
              <a:t>	PIERO	</a:t>
            </a:r>
            <a:r>
              <a:rPr lang="en-US" dirty="0" smtClean="0">
                <a:sym typeface="Wingdings" pitchFamily="2" charset="2"/>
              </a:rPr>
              <a:t>x</a:t>
            </a:r>
            <a:endParaRPr lang="en-US" dirty="0"/>
          </a:p>
          <a:p>
            <a:r>
              <a:rPr lang="en-US" dirty="0"/>
              <a:t>	</a:t>
            </a:r>
            <a:r>
              <a:rPr lang="en-US" dirty="0">
                <a:solidFill>
                  <a:srgbClr val="FF0000"/>
                </a:solidFill>
              </a:rPr>
              <a:t>PMAPP-PMO</a:t>
            </a:r>
            <a:r>
              <a:rPr lang="en-US" dirty="0"/>
              <a:t>	</a:t>
            </a:r>
          </a:p>
        </p:txBody>
      </p:sp>
    </p:spTree>
    <p:extLst>
      <p:ext uri="{BB962C8B-B14F-4D97-AF65-F5344CB8AC3E}">
        <p14:creationId xmlns:p14="http://schemas.microsoft.com/office/powerpoint/2010/main" val="218527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 ontologies</a:t>
            </a:r>
            <a:endParaRPr lang="en-US" dirty="0"/>
          </a:p>
        </p:txBody>
      </p:sp>
      <p:sp>
        <p:nvSpPr>
          <p:cNvPr id="3" name="Text Placeholder 2"/>
          <p:cNvSpPr>
            <a:spLocks noGrp="1"/>
          </p:cNvSpPr>
          <p:nvPr>
            <p:ph type="body" idx="1"/>
          </p:nvPr>
        </p:nvSpPr>
        <p:spPr/>
        <p:txBody>
          <a:bodyPr/>
          <a:lstStyle/>
          <a:p>
            <a:r>
              <a:rPr lang="en-US" dirty="0" smtClean="0"/>
              <a:t>Some ontologies represented between the two chosen types of cancer disease</a:t>
            </a:r>
            <a:endParaRPr lang="en-US" dirty="0"/>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3765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20XX</a:t>
            </a:r>
            <a:endParaRPr lang="en-US" dirty="0"/>
          </a:p>
        </p:txBody>
      </p:sp>
      <p:sp>
        <p:nvSpPr>
          <p:cNvPr id="7" name="Rectangle 6"/>
          <p:cNvSpPr/>
          <p:nvPr/>
        </p:nvSpPr>
        <p:spPr>
          <a:xfrm>
            <a:off x="5394960" y="1129834"/>
            <a:ext cx="6096000" cy="2308324"/>
          </a:xfrm>
          <a:prstGeom prst="rect">
            <a:avLst/>
          </a:prstGeom>
        </p:spPr>
        <p:txBody>
          <a:bodyPr>
            <a:spAutoFit/>
          </a:bodyPr>
          <a:lstStyle/>
          <a:p>
            <a:r>
              <a:rPr lang="en-US" dirty="0"/>
              <a:t>Step1: open Bioportal website.</a:t>
            </a:r>
          </a:p>
          <a:p>
            <a:r>
              <a:rPr lang="en-US" dirty="0"/>
              <a:t>Step2: search using advances options for cancers/mutations ontologies disease data. </a:t>
            </a:r>
          </a:p>
          <a:p>
            <a:r>
              <a:rPr lang="en-US" dirty="0"/>
              <a:t>Step3: using </a:t>
            </a:r>
            <a:r>
              <a:rPr lang="en-US" b="1" dirty="0"/>
              <a:t>Mappings tap</a:t>
            </a:r>
            <a:endParaRPr lang="en-US" dirty="0"/>
          </a:p>
          <a:p>
            <a:r>
              <a:rPr lang="en-US" dirty="0"/>
              <a:t>select </a:t>
            </a:r>
            <a:r>
              <a:rPr lang="en-US" b="1" dirty="0"/>
              <a:t>Molecules interaction</a:t>
            </a:r>
            <a:r>
              <a:rPr lang="en-US" dirty="0"/>
              <a:t>  </a:t>
            </a:r>
          </a:p>
          <a:p>
            <a:r>
              <a:rPr lang="en-US" dirty="0"/>
              <a:t>select </a:t>
            </a:r>
            <a:r>
              <a:rPr lang="en-US" b="1" dirty="0"/>
              <a:t>Molecular interaction ontology </a:t>
            </a:r>
            <a:endParaRPr lang="en-US" dirty="0"/>
          </a:p>
          <a:p>
            <a:r>
              <a:rPr lang="en-US" dirty="0"/>
              <a:t> choose </a:t>
            </a:r>
            <a:r>
              <a:rPr lang="en-US" b="1" dirty="0"/>
              <a:t>Visualization</a:t>
            </a:r>
            <a:r>
              <a:rPr lang="en-US" dirty="0"/>
              <a:t> to represent the ontology graph data.</a:t>
            </a:r>
          </a:p>
        </p:txBody>
      </p:sp>
    </p:spTree>
    <p:extLst>
      <p:ext uri="{BB962C8B-B14F-4D97-AF65-F5344CB8AC3E}">
        <p14:creationId xmlns:p14="http://schemas.microsoft.com/office/powerpoint/2010/main" val="1153686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2933700" y="892177"/>
            <a:ext cx="8421688" cy="1325563"/>
          </a:xfrm>
        </p:spPr>
        <p:txBody>
          <a:bodyPr anchor="ctr">
            <a:normAutofit/>
          </a:bodyPr>
          <a:lstStyle/>
          <a:p>
            <a:r>
              <a:rPr lang="en-US" b="1" u="sng" dirty="0">
                <a:effectLst/>
              </a:rPr>
              <a:t>Prostate Cancer Ontology</a:t>
            </a:r>
            <a:r>
              <a:rPr lang="en-US" b="1" dirty="0">
                <a:effectLst/>
              </a:rPr>
              <a:t/>
            </a:r>
            <a:br>
              <a:rPr lang="en-US" b="1" dirty="0">
                <a:effectLst/>
              </a:rPr>
            </a:br>
            <a:endParaRPr lang="en-US" b="1" dirty="0"/>
          </a:p>
        </p:txBody>
      </p:sp>
      <p:sp>
        <p:nvSpPr>
          <p:cNvPr id="15"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581025" y="1488284"/>
            <a:ext cx="5133975" cy="823912"/>
          </a:xfrm>
        </p:spPr>
        <p:txBody>
          <a:bodyPr/>
          <a:lstStyle/>
          <a:p>
            <a:r>
              <a:rPr lang="en-US" dirty="0"/>
              <a:t>Mappings tap to get ontologies</a:t>
            </a:r>
          </a:p>
        </p:txBody>
      </p:sp>
      <p:pic>
        <p:nvPicPr>
          <p:cNvPr id="9" name="Picture 8" descr="Graphical user interface, text, application, email&#10;&#10;Description automatically generated">
            <a:extLst>
              <a:ext uri="{FF2B5EF4-FFF2-40B4-BE49-F238E27FC236}">
                <a16:creationId xmlns:a16="http://schemas.microsoft.com/office/drawing/2014/main" xmlns="" id="{012E0DFC-F254-FC59-931D-500164F50B47}"/>
              </a:ext>
            </a:extLst>
          </p:cNvPr>
          <p:cNvPicPr>
            <a:picLocks noChangeAspect="1"/>
          </p:cNvPicPr>
          <p:nvPr/>
        </p:nvPicPr>
        <p:blipFill rotWithShape="1">
          <a:blip r:embed="rId2">
            <a:extLst>
              <a:ext uri="{28A0092B-C50C-407E-A947-70E740481C1C}">
                <a14:useLocalDpi xmlns:a14="http://schemas.microsoft.com/office/drawing/2010/main" val="0"/>
              </a:ext>
            </a:extLst>
          </a:blip>
          <a:srcRect t="34493" r="2" b="42598"/>
          <a:stretch/>
        </p:blipFill>
        <p:spPr bwMode="auto">
          <a:xfrm>
            <a:off x="58413" y="2289177"/>
            <a:ext cx="5999487" cy="3054348"/>
          </a:xfrm>
          <a:prstGeom prst="rect">
            <a:avLst/>
          </a:prstGeom>
          <a:noFill/>
          <a:ln>
            <a:solidFill>
              <a:schemeClr val="accent1">
                <a:lumMod val="50000"/>
              </a:schemeClr>
            </a:solidFill>
          </a:ln>
          <a:extLst>
            <a:ext uri="{53640926-AAD7-44D8-BBD7-CCE9431645EC}">
              <a14:shadowObscured xmlns:a14="http://schemas.microsoft.com/office/drawing/2010/main"/>
            </a:ext>
          </a:extLst>
        </p:spPr>
      </p:pic>
      <p:sp>
        <p:nvSpPr>
          <p:cNvPr id="17" name="Text Placeholder 4">
            <a:extLst>
              <a:ext uri="{FF2B5EF4-FFF2-40B4-BE49-F238E27FC236}">
                <a16:creationId xmlns:a16="http://schemas.microsoft.com/office/drawing/2014/main" xmlns="" id="{7C8E44F0-37A0-48FC-FCE1-4DF1CF3E9BBE}"/>
              </a:ext>
            </a:extLst>
          </p:cNvPr>
          <p:cNvSpPr>
            <a:spLocks noGrp="1"/>
          </p:cNvSpPr>
          <p:nvPr>
            <p:ph type="body" sz="quarter" idx="3"/>
          </p:nvPr>
        </p:nvSpPr>
        <p:spPr>
          <a:xfrm>
            <a:off x="6638786" y="2312196"/>
            <a:ext cx="3943627" cy="823912"/>
          </a:xfrm>
        </p:spPr>
        <p:txBody>
          <a:bodyPr/>
          <a:lstStyle/>
          <a:p>
            <a:r>
              <a:rPr lang="en-US" dirty="0"/>
              <a:t>Ontologies for molecular interaction &amp; prostate cancer</a:t>
            </a:r>
          </a:p>
        </p:txBody>
      </p:sp>
      <p:pic>
        <p:nvPicPr>
          <p:cNvPr id="10" name="Picture 9" descr="Text&#10;&#10;Description automatically generated">
            <a:extLst>
              <a:ext uri="{FF2B5EF4-FFF2-40B4-BE49-F238E27FC236}">
                <a16:creationId xmlns:a16="http://schemas.microsoft.com/office/drawing/2014/main" xmlns="" id="{872076B6-6830-7227-2EE6-967861CE5F40}"/>
              </a:ext>
            </a:extLst>
          </p:cNvPr>
          <p:cNvPicPr>
            <a:picLocks noChangeAspect="1"/>
          </p:cNvPicPr>
          <p:nvPr/>
        </p:nvPicPr>
        <p:blipFill rotWithShape="1">
          <a:blip r:embed="rId3">
            <a:extLst>
              <a:ext uri="{28A0092B-C50C-407E-A947-70E740481C1C}">
                <a14:useLocalDpi xmlns:a14="http://schemas.microsoft.com/office/drawing/2010/main" val="0"/>
              </a:ext>
            </a:extLst>
          </a:blip>
          <a:srcRect l="-2" t="2260" b="51573"/>
          <a:stretch/>
        </p:blipFill>
        <p:spPr bwMode="auto">
          <a:xfrm>
            <a:off x="6788999" y="3509623"/>
            <a:ext cx="3943627" cy="3355973"/>
          </a:xfrm>
          <a:prstGeom prst="rect">
            <a:avLst/>
          </a:prstGeom>
          <a:noFill/>
          <a:ln>
            <a:noFill/>
          </a:ln>
          <a:extLst>
            <a:ext uri="{53640926-AAD7-44D8-BBD7-CCE9431645EC}">
              <a14:shadowObscured xmlns:a14="http://schemas.microsoft.com/office/drawing/2010/main"/>
            </a:ext>
          </a:extLst>
        </p:spPr>
      </p:pic>
      <p:sp>
        <p:nvSpPr>
          <p:cNvPr id="19" name="Date Placeholder 6">
            <a:extLst>
              <a:ext uri="{FF2B5EF4-FFF2-40B4-BE49-F238E27FC236}">
                <a16:creationId xmlns:a16="http://schemas.microsoft.com/office/drawing/2014/main" xmlns="" id="{FD7985C0-8B7B-EBA1-D9A1-37B7E50D64C9}"/>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1" name="Footer Placeholder 7">
            <a:extLst>
              <a:ext uri="{FF2B5EF4-FFF2-40B4-BE49-F238E27FC236}">
                <a16:creationId xmlns:a16="http://schemas.microsoft.com/office/drawing/2014/main" xmlns="" id="{E76ED294-FED0-2EA0-CDEB-EE152BC4BDAA}"/>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23" name="Slide Number Placeholder 8">
            <a:extLst>
              <a:ext uri="{FF2B5EF4-FFF2-40B4-BE49-F238E27FC236}">
                <a16:creationId xmlns:a16="http://schemas.microsoft.com/office/drawing/2014/main" xmlns="" id="{B133C9A0-18AA-F340-08BC-DBA282F1165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15</a:t>
            </a:fld>
            <a:endParaRPr lang="en-US"/>
          </a:p>
        </p:txBody>
      </p:sp>
      <p:sp>
        <p:nvSpPr>
          <p:cNvPr id="3" name="Rectangle 2"/>
          <p:cNvSpPr/>
          <p:nvPr/>
        </p:nvSpPr>
        <p:spPr>
          <a:xfrm>
            <a:off x="213360" y="5373390"/>
            <a:ext cx="6096000" cy="923330"/>
          </a:xfrm>
          <a:prstGeom prst="rect">
            <a:avLst/>
          </a:prstGeom>
        </p:spPr>
        <p:txBody>
          <a:bodyPr>
            <a:spAutoFit/>
          </a:bodyPr>
          <a:lstStyle/>
          <a:p>
            <a:r>
              <a:rPr lang="en-US" b="1" i="1" dirty="0"/>
              <a:t>Zinc</a:t>
            </a:r>
            <a:r>
              <a:rPr lang="en-US" dirty="0"/>
              <a:t> </a:t>
            </a:r>
            <a:r>
              <a:rPr lang="en-US" dirty="0" smtClean="0"/>
              <a:t>: in </a:t>
            </a:r>
            <a:r>
              <a:rPr lang="en-US" dirty="0"/>
              <a:t>proteins can either participate directly in chemical catalysis or be important for maintaining protein structure and stability.</a:t>
            </a:r>
          </a:p>
        </p:txBody>
      </p:sp>
    </p:spTree>
    <p:extLst>
      <p:ext uri="{BB962C8B-B14F-4D97-AF65-F5344CB8AC3E}">
        <p14:creationId xmlns:p14="http://schemas.microsoft.com/office/powerpoint/2010/main" val="67421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8">
            <a:extLst>
              <a:ext uri="{FF2B5EF4-FFF2-40B4-BE49-F238E27FC236}">
                <a16:creationId xmlns:a16="http://schemas.microsoft.com/office/drawing/2014/main" xmlns="" id="{8C9A8465-C8C2-0AD5-8981-F8A4D317B025}"/>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6" name="Slide Number Placeholder 5">
            <a:extLst>
              <a:ext uri="{FF2B5EF4-FFF2-40B4-BE49-F238E27FC236}">
                <a16:creationId xmlns:a16="http://schemas.microsoft.com/office/drawing/2014/main" xmlns=""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pic>
        <p:nvPicPr>
          <p:cNvPr id="13" name="Picture 12" descr="Graphical user interface, text, application, email&#10;&#10;Description automatically generated">
            <a:extLst>
              <a:ext uri="{FF2B5EF4-FFF2-40B4-BE49-F238E27FC236}">
                <a16:creationId xmlns:a16="http://schemas.microsoft.com/office/drawing/2014/main" xmlns="" id="{B4F519EB-3A95-B194-F366-E81A903927CC}"/>
              </a:ext>
            </a:extLst>
          </p:cNvPr>
          <p:cNvPicPr>
            <a:picLocks noChangeAspect="1"/>
          </p:cNvPicPr>
          <p:nvPr/>
        </p:nvPicPr>
        <p:blipFill rotWithShape="1">
          <a:blip r:embed="rId2">
            <a:extLst>
              <a:ext uri="{28A0092B-C50C-407E-A947-70E740481C1C}">
                <a14:useLocalDpi xmlns:a14="http://schemas.microsoft.com/office/drawing/2010/main" val="0"/>
              </a:ext>
            </a:extLst>
          </a:blip>
          <a:srcRect t="6311" r="-494" b="50596"/>
          <a:stretch/>
        </p:blipFill>
        <p:spPr>
          <a:xfrm>
            <a:off x="440171" y="136525"/>
            <a:ext cx="6513891" cy="4655394"/>
          </a:xfrm>
          <a:prstGeom prst="rect">
            <a:avLst/>
          </a:prstGeom>
          <a:noFill/>
        </p:spPr>
      </p:pic>
      <p:pic>
        <p:nvPicPr>
          <p:cNvPr id="14" name="Picture 13" descr="Graphical user interface, text, application, email&#10;&#10;Description automatically generated">
            <a:extLst>
              <a:ext uri="{FF2B5EF4-FFF2-40B4-BE49-F238E27FC236}">
                <a16:creationId xmlns:a16="http://schemas.microsoft.com/office/drawing/2014/main" xmlns="" id="{D26AF51C-C675-03FD-1A85-8BF05FF9068C}"/>
              </a:ext>
            </a:extLst>
          </p:cNvPr>
          <p:cNvPicPr>
            <a:picLocks noChangeAspect="1"/>
          </p:cNvPicPr>
          <p:nvPr/>
        </p:nvPicPr>
        <p:blipFill rotWithShape="1">
          <a:blip r:embed="rId2">
            <a:extLst>
              <a:ext uri="{28A0092B-C50C-407E-A947-70E740481C1C}">
                <a14:useLocalDpi xmlns:a14="http://schemas.microsoft.com/office/drawing/2010/main" val="0"/>
              </a:ext>
            </a:extLst>
          </a:blip>
          <a:srcRect t="50403" r="52397" b="5505"/>
          <a:stretch/>
        </p:blipFill>
        <p:spPr>
          <a:xfrm>
            <a:off x="6939518" y="252915"/>
            <a:ext cx="4114800" cy="6352169"/>
          </a:xfrm>
          <a:prstGeom prst="rect">
            <a:avLst/>
          </a:prstGeom>
          <a:noFill/>
        </p:spPr>
      </p:pic>
      <p:sp>
        <p:nvSpPr>
          <p:cNvPr id="15" name="TextBox 14">
            <a:extLst>
              <a:ext uri="{FF2B5EF4-FFF2-40B4-BE49-F238E27FC236}">
                <a16:creationId xmlns:a16="http://schemas.microsoft.com/office/drawing/2014/main" xmlns="" id="{17FB3FA8-4065-341D-A23C-D3D3727857A2}"/>
              </a:ext>
            </a:extLst>
          </p:cNvPr>
          <p:cNvSpPr txBox="1"/>
          <p:nvPr/>
        </p:nvSpPr>
        <p:spPr>
          <a:xfrm>
            <a:off x="1296365" y="5324354"/>
            <a:ext cx="4988688" cy="369332"/>
          </a:xfrm>
          <a:prstGeom prst="rect">
            <a:avLst/>
          </a:prstGeom>
          <a:noFill/>
        </p:spPr>
        <p:txBody>
          <a:bodyPr wrap="square" rtlCol="0">
            <a:spAutoFit/>
          </a:bodyPr>
          <a:lstStyle/>
          <a:p>
            <a:r>
              <a:rPr lang="en-US" dirty="0"/>
              <a:t>Molecular interaction ontology = Gene</a:t>
            </a:r>
          </a:p>
        </p:txBody>
      </p:sp>
    </p:spTree>
    <p:extLst>
      <p:ext uri="{BB962C8B-B14F-4D97-AF65-F5344CB8AC3E}">
        <p14:creationId xmlns:p14="http://schemas.microsoft.com/office/powerpoint/2010/main" val="75406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91D5C33-13BE-3777-2AED-C56E66E84F5F}"/>
              </a:ext>
            </a:extLst>
          </p:cNvPr>
          <p:cNvPicPr>
            <a:picLocks noChangeAspect="1"/>
          </p:cNvPicPr>
          <p:nvPr/>
        </p:nvPicPr>
        <p:blipFill rotWithShape="1">
          <a:blip r:embed="rId2">
            <a:extLst>
              <a:ext uri="{28A0092B-C50C-407E-A947-70E740481C1C}">
                <a14:useLocalDpi xmlns:a14="http://schemas.microsoft.com/office/drawing/2010/main" val="0"/>
              </a:ext>
            </a:extLst>
          </a:blip>
          <a:srcRect l="30930" t="13729" r="2" b="38183"/>
          <a:stretch/>
        </p:blipFill>
        <p:spPr bwMode="auto">
          <a:xfrm>
            <a:off x="2961326" y="0"/>
            <a:ext cx="5465044" cy="6918167"/>
          </a:xfrm>
          <a:prstGeom prst="rect">
            <a:avLst/>
          </a:prstGeom>
          <a:noFill/>
          <a:ln>
            <a:noFill/>
          </a:ln>
          <a:extLst>
            <a:ext uri="{53640926-AAD7-44D8-BBD7-CCE9431645EC}">
              <a14:shadowObscured xmlns:a14="http://schemas.microsoft.com/office/drawing/2010/main"/>
            </a:ext>
          </a:extLst>
        </p:spPr>
      </p:pic>
      <p:sp>
        <p:nvSpPr>
          <p:cNvPr id="25" name="Date Placeholder 6">
            <a:extLst>
              <a:ext uri="{FF2B5EF4-FFF2-40B4-BE49-F238E27FC236}">
                <a16:creationId xmlns:a16="http://schemas.microsoft.com/office/drawing/2014/main" xmlns="" id="{4F9B67E4-6419-3233-650A-73F130865C66}"/>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2" name="TextBox 11">
            <a:extLst>
              <a:ext uri="{FF2B5EF4-FFF2-40B4-BE49-F238E27FC236}">
                <a16:creationId xmlns:a16="http://schemas.microsoft.com/office/drawing/2014/main" xmlns="" id="{BE792C03-F99C-2DAE-59B4-678631BCBFE6}"/>
              </a:ext>
            </a:extLst>
          </p:cNvPr>
          <p:cNvSpPr txBox="1"/>
          <p:nvPr/>
        </p:nvSpPr>
        <p:spPr>
          <a:xfrm>
            <a:off x="173621" y="3865944"/>
            <a:ext cx="2569579" cy="1200329"/>
          </a:xfrm>
          <a:prstGeom prst="rect">
            <a:avLst/>
          </a:prstGeom>
          <a:noFill/>
        </p:spPr>
        <p:txBody>
          <a:bodyPr wrap="square" rtlCol="0">
            <a:spAutoFit/>
          </a:bodyPr>
          <a:lstStyle/>
          <a:p>
            <a:r>
              <a:rPr lang="en-US" dirty="0"/>
              <a:t>Graph </a:t>
            </a:r>
            <a:r>
              <a:rPr lang="en-US" dirty="0" smtClean="0"/>
              <a:t>visualization </a:t>
            </a:r>
            <a:r>
              <a:rPr lang="en-US" dirty="0"/>
              <a:t>of all genes common between the cancer specifies</a:t>
            </a:r>
          </a:p>
        </p:txBody>
      </p:sp>
    </p:spTree>
    <p:extLst>
      <p:ext uri="{BB962C8B-B14F-4D97-AF65-F5344CB8AC3E}">
        <p14:creationId xmlns:p14="http://schemas.microsoft.com/office/powerpoint/2010/main" val="124217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6">
            <a:extLst>
              <a:ext uri="{FF2B5EF4-FFF2-40B4-BE49-F238E27FC236}">
                <a16:creationId xmlns:a16="http://schemas.microsoft.com/office/drawing/2014/main" xmlns="" id="{4F9B67E4-6419-3233-650A-73F130865C66}"/>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 name="TextBox 1">
            <a:extLst>
              <a:ext uri="{FF2B5EF4-FFF2-40B4-BE49-F238E27FC236}">
                <a16:creationId xmlns:a16="http://schemas.microsoft.com/office/drawing/2014/main" xmlns="" id="{283C19A0-FF72-02AE-44BE-AB5FC9169EDF}"/>
              </a:ext>
            </a:extLst>
          </p:cNvPr>
          <p:cNvSpPr txBox="1"/>
          <p:nvPr/>
        </p:nvSpPr>
        <p:spPr>
          <a:xfrm>
            <a:off x="1296365" y="5324354"/>
            <a:ext cx="4988688" cy="369332"/>
          </a:xfrm>
          <a:prstGeom prst="rect">
            <a:avLst/>
          </a:prstGeom>
          <a:noFill/>
        </p:spPr>
        <p:txBody>
          <a:bodyPr wrap="square" rtlCol="0">
            <a:spAutoFit/>
          </a:bodyPr>
          <a:lstStyle/>
          <a:p>
            <a:r>
              <a:rPr lang="en-US" dirty="0"/>
              <a:t>Prostate cancer molecular ontology = gene</a:t>
            </a:r>
          </a:p>
        </p:txBody>
      </p:sp>
      <p:pic>
        <p:nvPicPr>
          <p:cNvPr id="3" name="Picture 2">
            <a:extLst>
              <a:ext uri="{FF2B5EF4-FFF2-40B4-BE49-F238E27FC236}">
                <a16:creationId xmlns:a16="http://schemas.microsoft.com/office/drawing/2014/main" xmlns="" id="{71E024EA-77CB-14BC-FD2B-10A7D2FF823B}"/>
              </a:ext>
            </a:extLst>
          </p:cNvPr>
          <p:cNvPicPr>
            <a:picLocks noChangeAspect="1"/>
          </p:cNvPicPr>
          <p:nvPr/>
        </p:nvPicPr>
        <p:blipFill>
          <a:blip r:embed="rId2"/>
          <a:stretch>
            <a:fillRect/>
          </a:stretch>
        </p:blipFill>
        <p:spPr>
          <a:xfrm>
            <a:off x="2407535" y="0"/>
            <a:ext cx="3688466" cy="5009681"/>
          </a:xfrm>
          <a:prstGeom prst="rect">
            <a:avLst/>
          </a:prstGeom>
        </p:spPr>
      </p:pic>
      <p:pic>
        <p:nvPicPr>
          <p:cNvPr id="5" name="Picture 4">
            <a:extLst>
              <a:ext uri="{FF2B5EF4-FFF2-40B4-BE49-F238E27FC236}">
                <a16:creationId xmlns:a16="http://schemas.microsoft.com/office/drawing/2014/main" xmlns="" id="{49A4C32C-6DA4-32E2-8838-0D7A3FE79616}"/>
              </a:ext>
            </a:extLst>
          </p:cNvPr>
          <p:cNvPicPr>
            <a:picLocks noChangeAspect="1"/>
          </p:cNvPicPr>
          <p:nvPr/>
        </p:nvPicPr>
        <p:blipFill rotWithShape="1">
          <a:blip r:embed="rId3">
            <a:extLst>
              <a:ext uri="{28A0092B-C50C-407E-A947-70E740481C1C}">
                <a14:useLocalDpi xmlns:a14="http://schemas.microsoft.com/office/drawing/2010/main" val="0"/>
              </a:ext>
            </a:extLst>
          </a:blip>
          <a:srcRect l="38484" t="5333" r="35939" b="4593"/>
          <a:stretch/>
        </p:blipFill>
        <p:spPr bwMode="auto">
          <a:xfrm>
            <a:off x="6285054" y="0"/>
            <a:ext cx="3221838" cy="65512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51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15342" b="55206"/>
          <a:stretch/>
        </p:blipFill>
        <p:spPr bwMode="auto">
          <a:xfrm>
            <a:off x="250808" y="348486"/>
            <a:ext cx="6568446" cy="4680714"/>
          </a:xfrm>
          <a:prstGeom prst="rect">
            <a:avLst/>
          </a:prstGeom>
          <a:ln>
            <a:noFill/>
          </a:ln>
          <a:extLst>
            <a:ext uri="{53640926-AAD7-44D8-BBD7-CCE9431645EC}">
              <a14:shadowObscured xmlns:a14="http://schemas.microsoft.com/office/drawing/2010/main"/>
            </a:ext>
          </a:extLst>
        </p:spPr>
      </p:pic>
      <p:pic>
        <p:nvPicPr>
          <p:cNvPr id="3" name="Picture 2" descr="C:\Users\ranah\Downloads\biomixer_export_1671014637994.png"/>
          <p:cNvPicPr/>
          <p:nvPr/>
        </p:nvPicPr>
        <p:blipFill rotWithShape="1">
          <a:blip r:embed="rId3">
            <a:extLst>
              <a:ext uri="{28A0092B-C50C-407E-A947-70E740481C1C}">
                <a14:useLocalDpi xmlns:a14="http://schemas.microsoft.com/office/drawing/2010/main" val="0"/>
              </a:ext>
            </a:extLst>
          </a:blip>
          <a:srcRect l="31369" r="35578" b="5691"/>
          <a:stretch/>
        </p:blipFill>
        <p:spPr bwMode="auto">
          <a:xfrm>
            <a:off x="6819254" y="0"/>
            <a:ext cx="3690378" cy="62845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087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399727" y="310990"/>
            <a:ext cx="8421688" cy="1325563"/>
          </a:xfrm>
        </p:spPr>
        <p:txBody>
          <a:bodyPr anchor="ctr">
            <a:normAutofit/>
          </a:bodyPr>
          <a:lstStyle/>
          <a:p>
            <a:r>
              <a:rPr lang="en-US" b="1" u="sng" dirty="0" smtClean="0">
                <a:effectLst/>
              </a:rPr>
              <a:t>Thyroid Cancer </a:t>
            </a:r>
            <a:r>
              <a:rPr lang="en-US" b="1" u="sng" dirty="0">
                <a:effectLst/>
              </a:rPr>
              <a:t>Ontology</a:t>
            </a:r>
            <a:r>
              <a:rPr lang="en-US" b="1" dirty="0">
                <a:effectLst/>
              </a:rPr>
              <a:t/>
            </a:r>
            <a:br>
              <a:rPr lang="en-US" b="1" dirty="0">
                <a:effectLst/>
              </a:rPr>
            </a:br>
            <a:endParaRPr lang="en-US" b="1" dirty="0"/>
          </a:p>
        </p:txBody>
      </p:sp>
      <p:sp>
        <p:nvSpPr>
          <p:cNvPr id="15"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495784" y="992338"/>
            <a:ext cx="5133975" cy="823912"/>
          </a:xfrm>
        </p:spPr>
        <p:txBody>
          <a:bodyPr/>
          <a:lstStyle/>
          <a:p>
            <a:r>
              <a:rPr lang="en-US" dirty="0" smtClean="0"/>
              <a:t>Search class for : molecular function</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188" y="2510016"/>
            <a:ext cx="4365853" cy="94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294" y="1583709"/>
            <a:ext cx="3719512" cy="185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188" y="3453418"/>
            <a:ext cx="9810212" cy="32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9625" y="1595356"/>
            <a:ext cx="11207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853137" y="2057372"/>
            <a:ext cx="2449740" cy="441435"/>
          </a:xfrm>
        </p:spPr>
        <p:txBody>
          <a:bodyPr/>
          <a:lstStyle/>
          <a:p>
            <a:r>
              <a:rPr lang="en-US" dirty="0" smtClean="0"/>
              <a:t>1-first method</a:t>
            </a:r>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F5859-10C9-4588-9727-B9362E26C29D}"/>
              </a:ext>
            </a:extLst>
          </p:cNvPr>
          <p:cNvSpPr>
            <a:spLocks noGrp="1"/>
          </p:cNvSpPr>
          <p:nvPr>
            <p:ph type="title"/>
          </p:nvPr>
        </p:nvSpPr>
        <p:spPr>
          <a:xfrm>
            <a:off x="2757611" y="950911"/>
            <a:ext cx="6175576" cy="1127127"/>
          </a:xfrm>
        </p:spPr>
        <p:txBody>
          <a:bodyPr anchor="ctr">
            <a:normAutofit fontScale="90000"/>
          </a:bodyPr>
          <a:lstStyle/>
          <a:p>
            <a:pPr algn="ctr"/>
            <a:r>
              <a:rPr lang="en-US" b="1" u="sng" dirty="0">
                <a:effectLst/>
              </a:rPr>
              <a:t/>
            </a:r>
            <a:br>
              <a:rPr lang="en-US" b="1" u="sng" dirty="0">
                <a:effectLst/>
              </a:rPr>
            </a:br>
            <a:r>
              <a:rPr lang="en-US" b="1" u="sng" dirty="0">
                <a:hlinkClick r:id="rId2">
                  <a:extLst>
                    <a:ext uri="{A12FA001-AC4F-418D-AE19-62706E023703}">
                      <ahyp:hlinkClr xmlns:ahyp="http://schemas.microsoft.com/office/drawing/2018/hyperlinkcolor" xmlns="" val="tx"/>
                    </a:ext>
                  </a:extLst>
                </a:hlinkClick>
              </a:rPr>
              <a:t>Thyroid Cancer Ontology</a:t>
            </a:r>
            <a:r>
              <a:rPr lang="en-US" b="1" u="sng" dirty="0"/>
              <a:t/>
            </a:r>
            <a:br>
              <a:rPr lang="en-US" b="1" u="sng" dirty="0"/>
            </a:br>
            <a:r>
              <a:rPr lang="en-US" b="1" u="sng" dirty="0"/>
              <a:t/>
            </a:r>
            <a:br>
              <a:rPr lang="en-US" b="1" u="sng" dirty="0"/>
            </a:br>
            <a:r>
              <a:rPr lang="en-US" b="1" dirty="0">
                <a:effectLst/>
              </a:rPr>
              <a:t/>
            </a:r>
            <a:br>
              <a:rPr lang="en-US" b="1" dirty="0">
                <a:effectLst/>
              </a:rPr>
            </a:br>
            <a:endParaRPr lang="en-US" b="1" dirty="0"/>
          </a:p>
        </p:txBody>
      </p:sp>
      <p:sp>
        <p:nvSpPr>
          <p:cNvPr id="15"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581025" y="1488284"/>
            <a:ext cx="5133975" cy="823912"/>
          </a:xfrm>
        </p:spPr>
        <p:txBody>
          <a:bodyPr/>
          <a:lstStyle/>
          <a:p>
            <a:r>
              <a:rPr lang="en-US" dirty="0"/>
              <a:t>Mappings tap to get ontologies</a:t>
            </a:r>
          </a:p>
        </p:txBody>
      </p:sp>
      <p:pic>
        <p:nvPicPr>
          <p:cNvPr id="9" name="Picture 8" descr="Graphical user interface, text, application, email&#10;&#10;Description automatically generated">
            <a:extLst>
              <a:ext uri="{FF2B5EF4-FFF2-40B4-BE49-F238E27FC236}">
                <a16:creationId xmlns:a16="http://schemas.microsoft.com/office/drawing/2014/main" xmlns="" id="{012E0DFC-F254-FC59-931D-500164F50B47}"/>
              </a:ext>
            </a:extLst>
          </p:cNvPr>
          <p:cNvPicPr>
            <a:picLocks noChangeAspect="1"/>
          </p:cNvPicPr>
          <p:nvPr/>
        </p:nvPicPr>
        <p:blipFill rotWithShape="1">
          <a:blip r:embed="rId3">
            <a:extLst>
              <a:ext uri="{28A0092B-C50C-407E-A947-70E740481C1C}">
                <a14:useLocalDpi xmlns:a14="http://schemas.microsoft.com/office/drawing/2010/main" val="0"/>
              </a:ext>
            </a:extLst>
          </a:blip>
          <a:srcRect t="34493" r="2" b="42598"/>
          <a:stretch/>
        </p:blipFill>
        <p:spPr bwMode="auto">
          <a:xfrm>
            <a:off x="42054" y="2315368"/>
            <a:ext cx="5999487" cy="3054348"/>
          </a:xfrm>
          <a:prstGeom prst="rect">
            <a:avLst/>
          </a:prstGeom>
          <a:noFill/>
          <a:ln>
            <a:solidFill>
              <a:schemeClr val="accent1">
                <a:lumMod val="50000"/>
              </a:schemeClr>
            </a:solidFill>
          </a:ln>
          <a:extLst>
            <a:ext uri="{53640926-AAD7-44D8-BBD7-CCE9431645EC}">
              <a14:shadowObscured xmlns:a14="http://schemas.microsoft.com/office/drawing/2010/main"/>
            </a:ext>
          </a:extLst>
        </p:spPr>
      </p:pic>
      <p:sp>
        <p:nvSpPr>
          <p:cNvPr id="17" name="Text Placeholder 4">
            <a:extLst>
              <a:ext uri="{FF2B5EF4-FFF2-40B4-BE49-F238E27FC236}">
                <a16:creationId xmlns:a16="http://schemas.microsoft.com/office/drawing/2014/main" xmlns="" id="{7C8E44F0-37A0-48FC-FCE1-4DF1CF3E9BBE}"/>
              </a:ext>
            </a:extLst>
          </p:cNvPr>
          <p:cNvSpPr>
            <a:spLocks noGrp="1"/>
          </p:cNvSpPr>
          <p:nvPr>
            <p:ph type="body" sz="quarter" idx="3"/>
          </p:nvPr>
        </p:nvSpPr>
        <p:spPr>
          <a:xfrm>
            <a:off x="6638786" y="2312196"/>
            <a:ext cx="3943627" cy="823912"/>
          </a:xfrm>
        </p:spPr>
        <p:txBody>
          <a:bodyPr/>
          <a:lstStyle/>
          <a:p>
            <a:r>
              <a:rPr lang="en-US" dirty="0"/>
              <a:t>Ontologies for molecular interaction &amp; Thyroid cancer</a:t>
            </a:r>
          </a:p>
        </p:txBody>
      </p:sp>
      <p:sp>
        <p:nvSpPr>
          <p:cNvPr id="19" name="Date Placeholder 6">
            <a:extLst>
              <a:ext uri="{FF2B5EF4-FFF2-40B4-BE49-F238E27FC236}">
                <a16:creationId xmlns:a16="http://schemas.microsoft.com/office/drawing/2014/main" xmlns="" id="{FD7985C0-8B7B-EBA1-D9A1-37B7E50D64C9}"/>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21" name="Footer Placeholder 7">
            <a:extLst>
              <a:ext uri="{FF2B5EF4-FFF2-40B4-BE49-F238E27FC236}">
                <a16:creationId xmlns:a16="http://schemas.microsoft.com/office/drawing/2014/main" xmlns="" id="{E76ED294-FED0-2EA0-CDEB-EE152BC4BDAA}"/>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23" name="Slide Number Placeholder 8">
            <a:extLst>
              <a:ext uri="{FF2B5EF4-FFF2-40B4-BE49-F238E27FC236}">
                <a16:creationId xmlns:a16="http://schemas.microsoft.com/office/drawing/2014/main" xmlns="" id="{B133C9A0-18AA-F340-08BC-DBA282F1165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20</a:t>
            </a:fld>
            <a:endParaRPr lang="en-US"/>
          </a:p>
        </p:txBody>
      </p:sp>
      <p:pic>
        <p:nvPicPr>
          <p:cNvPr id="5" name="Picture 4">
            <a:extLst>
              <a:ext uri="{FF2B5EF4-FFF2-40B4-BE49-F238E27FC236}">
                <a16:creationId xmlns:a16="http://schemas.microsoft.com/office/drawing/2014/main" xmlns="" id="{55644823-EB0A-1C93-E6EC-CF5E96C6BE5D}"/>
              </a:ext>
            </a:extLst>
          </p:cNvPr>
          <p:cNvPicPr>
            <a:picLocks noChangeAspect="1"/>
          </p:cNvPicPr>
          <p:nvPr/>
        </p:nvPicPr>
        <p:blipFill>
          <a:blip r:embed="rId4"/>
          <a:stretch>
            <a:fillRect/>
          </a:stretch>
        </p:blipFill>
        <p:spPr>
          <a:xfrm>
            <a:off x="6041541" y="3187201"/>
            <a:ext cx="5729287" cy="1996079"/>
          </a:xfrm>
          <a:prstGeom prst="rect">
            <a:avLst/>
          </a:prstGeom>
        </p:spPr>
      </p:pic>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8781" y="5183280"/>
            <a:ext cx="5632047" cy="12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04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8E708271-E483-AB12-503C-FD3F7E5B9D80}"/>
              </a:ext>
            </a:extLst>
          </p:cNvPr>
          <p:cNvSpPr>
            <a:spLocks noGrp="1"/>
          </p:cNvSpPr>
          <p:nvPr>
            <p:ph type="dt" sz="half" idx="10"/>
          </p:nvPr>
        </p:nvSpPr>
        <p:spPr/>
        <p:txBody>
          <a:bodyPr/>
          <a:lstStyle/>
          <a:p>
            <a:r>
              <a:rPr lang="en-US"/>
              <a:t>20XX</a:t>
            </a:r>
            <a:endParaRPr lang="en-US" dirty="0"/>
          </a:p>
        </p:txBody>
      </p:sp>
      <p:pic>
        <p:nvPicPr>
          <p:cNvPr id="10" name="Picture 9">
            <a:extLst>
              <a:ext uri="{FF2B5EF4-FFF2-40B4-BE49-F238E27FC236}">
                <a16:creationId xmlns:a16="http://schemas.microsoft.com/office/drawing/2014/main" xmlns="" id="{72763299-0136-E85F-F460-9551DFEDEF20}"/>
              </a:ext>
            </a:extLst>
          </p:cNvPr>
          <p:cNvPicPr>
            <a:picLocks noChangeAspect="1"/>
          </p:cNvPicPr>
          <p:nvPr/>
        </p:nvPicPr>
        <p:blipFill>
          <a:blip r:embed="rId2"/>
          <a:stretch>
            <a:fillRect/>
          </a:stretch>
        </p:blipFill>
        <p:spPr>
          <a:xfrm>
            <a:off x="1343532" y="463914"/>
            <a:ext cx="3185160" cy="5379720"/>
          </a:xfrm>
          <a:prstGeom prst="rect">
            <a:avLst/>
          </a:prstGeom>
        </p:spPr>
      </p:pic>
      <p:pic>
        <p:nvPicPr>
          <p:cNvPr id="11" name="Picture 10">
            <a:extLst>
              <a:ext uri="{FF2B5EF4-FFF2-40B4-BE49-F238E27FC236}">
                <a16:creationId xmlns:a16="http://schemas.microsoft.com/office/drawing/2014/main" xmlns="" id="{72647CCE-E095-6153-AC1B-08A7FA206D6F}"/>
              </a:ext>
            </a:extLst>
          </p:cNvPr>
          <p:cNvPicPr>
            <a:picLocks noChangeAspect="1"/>
          </p:cNvPicPr>
          <p:nvPr/>
        </p:nvPicPr>
        <p:blipFill rotWithShape="1">
          <a:blip r:embed="rId3">
            <a:extLst>
              <a:ext uri="{28A0092B-C50C-407E-A947-70E740481C1C}">
                <a14:useLocalDpi xmlns:a14="http://schemas.microsoft.com/office/drawing/2010/main" val="0"/>
              </a:ext>
            </a:extLst>
          </a:blip>
          <a:srcRect l="37860" t="6550" r="37715"/>
          <a:stretch/>
        </p:blipFill>
        <p:spPr bwMode="auto">
          <a:xfrm>
            <a:off x="6901503" y="0"/>
            <a:ext cx="2249974" cy="6878775"/>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xmlns="" id="{3ADDFB44-738F-F251-0E40-15132CB99BCA}"/>
              </a:ext>
            </a:extLst>
          </p:cNvPr>
          <p:cNvSpPr txBox="1"/>
          <p:nvPr/>
        </p:nvSpPr>
        <p:spPr>
          <a:xfrm>
            <a:off x="3211011" y="6128741"/>
            <a:ext cx="6094070" cy="369332"/>
          </a:xfrm>
          <a:prstGeom prst="rect">
            <a:avLst/>
          </a:prstGeom>
          <a:noFill/>
        </p:spPr>
        <p:txBody>
          <a:bodyPr wrap="square">
            <a:spAutoFit/>
          </a:bodyPr>
          <a:lstStyle/>
          <a:p>
            <a:r>
              <a:rPr lang="en-US" sz="1800" dirty="0">
                <a:solidFill>
                  <a:srgbClr val="1F497D"/>
                </a:solidFill>
                <a:effectLst/>
                <a:latin typeface="Segoe UI" panose="020B0502040204020203" pitchFamily="34" charset="0"/>
                <a:ea typeface="Cambria" panose="02040503050406030204" pitchFamily="18" charset="0"/>
              </a:rPr>
              <a:t>molecular interaction </a:t>
            </a:r>
            <a:r>
              <a:rPr lang="en-US" sz="1800" dirty="0">
                <a:solidFill>
                  <a:srgbClr val="212529"/>
                </a:solidFill>
                <a:effectLst/>
                <a:latin typeface="Segoe UI" panose="020B0502040204020203" pitchFamily="34" charset="0"/>
                <a:ea typeface="Cambria" panose="02040503050406030204" pitchFamily="18" charset="0"/>
              </a:rPr>
              <a:t>ontology</a:t>
            </a:r>
            <a:endParaRPr lang="en-US" dirty="0"/>
          </a:p>
        </p:txBody>
      </p:sp>
    </p:spTree>
    <p:extLst>
      <p:ext uri="{BB962C8B-B14F-4D97-AF65-F5344CB8AC3E}">
        <p14:creationId xmlns:p14="http://schemas.microsoft.com/office/powerpoint/2010/main" val="417933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BC997447-A6A3-D43D-05B5-1D7523142566}"/>
              </a:ext>
            </a:extLst>
          </p:cNvPr>
          <p:cNvSpPr>
            <a:spLocks noGrp="1"/>
          </p:cNvSpPr>
          <p:nvPr>
            <p:ph type="dt" sz="half" idx="10"/>
          </p:nvPr>
        </p:nvSpPr>
        <p:spPr/>
        <p:txBody>
          <a:bodyPr/>
          <a:lstStyle/>
          <a:p>
            <a:r>
              <a:rPr lang="en-US"/>
              <a:t>20XX</a:t>
            </a:r>
            <a:endParaRPr lang="en-US" dirty="0"/>
          </a:p>
        </p:txBody>
      </p:sp>
      <p:pic>
        <p:nvPicPr>
          <p:cNvPr id="10" name="Picture 9">
            <a:extLst>
              <a:ext uri="{FF2B5EF4-FFF2-40B4-BE49-F238E27FC236}">
                <a16:creationId xmlns:a16="http://schemas.microsoft.com/office/drawing/2014/main" xmlns="" id="{5229FED3-75EA-2DF3-A29C-6567934F39CB}"/>
              </a:ext>
            </a:extLst>
          </p:cNvPr>
          <p:cNvPicPr>
            <a:picLocks noChangeAspect="1"/>
          </p:cNvPicPr>
          <p:nvPr/>
        </p:nvPicPr>
        <p:blipFill rotWithShape="1">
          <a:blip r:embed="rId2"/>
          <a:srcRect r="25487"/>
          <a:stretch/>
        </p:blipFill>
        <p:spPr bwMode="auto">
          <a:xfrm>
            <a:off x="5630119" y="-112990"/>
            <a:ext cx="3596809" cy="683446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xmlns="" id="{3EB0161A-7086-3C45-6323-E455F4A40334}"/>
              </a:ext>
            </a:extLst>
          </p:cNvPr>
          <p:cNvPicPr>
            <a:picLocks noChangeAspect="1"/>
          </p:cNvPicPr>
          <p:nvPr/>
        </p:nvPicPr>
        <p:blipFill rotWithShape="1">
          <a:blip r:embed="rId3">
            <a:extLst>
              <a:ext uri="{28A0092B-C50C-407E-A947-70E740481C1C}">
                <a14:useLocalDpi xmlns:a14="http://schemas.microsoft.com/office/drawing/2010/main" val="0"/>
              </a:ext>
            </a:extLst>
          </a:blip>
          <a:srcRect l="38418" t="5895" r="40802"/>
          <a:stretch/>
        </p:blipFill>
        <p:spPr bwMode="auto">
          <a:xfrm>
            <a:off x="9515334" y="60907"/>
            <a:ext cx="1838466" cy="6660568"/>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xmlns="" id="{3A65903E-3B44-CEA3-618D-E38503A65EAB}"/>
              </a:ext>
            </a:extLst>
          </p:cNvPr>
          <p:cNvSpPr txBox="1"/>
          <p:nvPr/>
        </p:nvSpPr>
        <p:spPr>
          <a:xfrm>
            <a:off x="173621" y="4271058"/>
            <a:ext cx="4988688" cy="369332"/>
          </a:xfrm>
          <a:prstGeom prst="rect">
            <a:avLst/>
          </a:prstGeom>
          <a:noFill/>
        </p:spPr>
        <p:txBody>
          <a:bodyPr wrap="square" rtlCol="0">
            <a:spAutoFit/>
          </a:bodyPr>
          <a:lstStyle/>
          <a:p>
            <a:r>
              <a:rPr lang="en-US" dirty="0"/>
              <a:t>Thyroid cancer molecular ontology = gene</a:t>
            </a:r>
          </a:p>
        </p:txBody>
      </p:sp>
    </p:spTree>
    <p:extLst>
      <p:ext uri="{BB962C8B-B14F-4D97-AF65-F5344CB8AC3E}">
        <p14:creationId xmlns:p14="http://schemas.microsoft.com/office/powerpoint/2010/main" val="175285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B3025B87-1DCB-CF89-9E15-68A9636CCD6C}"/>
              </a:ext>
            </a:extLst>
          </p:cNvPr>
          <p:cNvSpPr>
            <a:spLocks noGrp="1"/>
          </p:cNvSpPr>
          <p:nvPr>
            <p:ph type="title"/>
          </p:nvPr>
        </p:nvSpPr>
        <p:spPr/>
        <p:txBody>
          <a:bodyPr anchor="ctr">
            <a:normAutofit/>
          </a:bodyPr>
          <a:lstStyle/>
          <a:p>
            <a:pPr algn="ctr"/>
            <a:r>
              <a:rPr lang="en-US" sz="3600" b="1" dirty="0">
                <a:effectLst/>
                <a:latin typeface="Times New Roman" panose="02020603050405020304" pitchFamily="18" charset="0"/>
                <a:ea typeface="Times New Roman" panose="02020603050405020304" pitchFamily="18" charset="0"/>
              </a:rPr>
              <a:t/>
            </a:r>
            <a:br>
              <a:rPr lang="en-US" sz="3600" b="1" dirty="0">
                <a:effectLst/>
                <a:latin typeface="Times New Roman" panose="02020603050405020304" pitchFamily="18" charset="0"/>
                <a:ea typeface="Times New Roman" panose="02020603050405020304" pitchFamily="18" charset="0"/>
              </a:rPr>
            </a:br>
            <a:r>
              <a:rPr lang="en-US" sz="3600" b="1" dirty="0">
                <a:effectLst/>
                <a:latin typeface="Times New Roman" panose="02020603050405020304" pitchFamily="18" charset="0"/>
                <a:ea typeface="Times New Roman" panose="02020603050405020304" pitchFamily="18" charset="0"/>
              </a:rPr>
              <a:t>Gene ontology(go)</a:t>
            </a:r>
            <a:endParaRPr lang="en-US" sz="3600" dirty="0"/>
          </a:p>
        </p:txBody>
      </p:sp>
      <p:sp>
        <p:nvSpPr>
          <p:cNvPr id="7" name="Date Placeholder 6">
            <a:extLst>
              <a:ext uri="{FF2B5EF4-FFF2-40B4-BE49-F238E27FC236}">
                <a16:creationId xmlns:a16="http://schemas.microsoft.com/office/drawing/2014/main" xmlns="" id="{065C7AE6-8BE4-DE68-086E-41DC53A89EA3}"/>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DF790352-DA4D-FB78-5A5B-E0D2C15F43C7}"/>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46F4998D-2E9C-C4C2-E69E-C4B255ED28FD}"/>
              </a:ext>
            </a:extLst>
          </p:cNvPr>
          <p:cNvSpPr>
            <a:spLocks noGrp="1"/>
          </p:cNvSpPr>
          <p:nvPr>
            <p:ph type="sldNum" sz="quarter" idx="12"/>
          </p:nvPr>
        </p:nvSpPr>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55900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EFAE1109-76A5-FB12-58D0-AFE07D3BC41E}"/>
              </a:ext>
            </a:extLst>
          </p:cNvPr>
          <p:cNvSpPr>
            <a:spLocks noGrp="1"/>
          </p:cNvSpPr>
          <p:nvPr>
            <p:ph type="dt" sz="half" idx="10"/>
          </p:nvPr>
        </p:nvSpPr>
        <p:spPr/>
        <p:txBody>
          <a:bodyPr/>
          <a:lstStyle/>
          <a:p>
            <a:r>
              <a:rPr lang="en-US"/>
              <a:t>20XX</a:t>
            </a:r>
            <a:endParaRPr lang="en-US" dirty="0"/>
          </a:p>
        </p:txBody>
      </p:sp>
      <p:pic>
        <p:nvPicPr>
          <p:cNvPr id="13" name="Picture 12">
            <a:extLst>
              <a:ext uri="{FF2B5EF4-FFF2-40B4-BE49-F238E27FC236}">
                <a16:creationId xmlns:a16="http://schemas.microsoft.com/office/drawing/2014/main" xmlns="" id="{D7356055-91B5-D4FF-265A-25D50C756587}"/>
              </a:ext>
            </a:extLst>
          </p:cNvPr>
          <p:cNvPicPr>
            <a:picLocks noChangeAspect="1"/>
          </p:cNvPicPr>
          <p:nvPr/>
        </p:nvPicPr>
        <p:blipFill>
          <a:blip r:embed="rId2"/>
          <a:stretch>
            <a:fillRect/>
          </a:stretch>
        </p:blipFill>
        <p:spPr>
          <a:xfrm>
            <a:off x="295036" y="435750"/>
            <a:ext cx="6638199" cy="1572366"/>
          </a:xfrm>
          <a:prstGeom prst="rect">
            <a:avLst/>
          </a:prstGeom>
        </p:spPr>
      </p:pic>
      <p:pic>
        <p:nvPicPr>
          <p:cNvPr id="15" name="Picture 14">
            <a:extLst>
              <a:ext uri="{FF2B5EF4-FFF2-40B4-BE49-F238E27FC236}">
                <a16:creationId xmlns:a16="http://schemas.microsoft.com/office/drawing/2014/main" xmlns="" id="{BCF5330F-2CC1-85EC-2EDA-7B2C86B38640}"/>
              </a:ext>
            </a:extLst>
          </p:cNvPr>
          <p:cNvPicPr>
            <a:picLocks noChangeAspect="1"/>
          </p:cNvPicPr>
          <p:nvPr/>
        </p:nvPicPr>
        <p:blipFill>
          <a:blip r:embed="rId3"/>
          <a:stretch>
            <a:fillRect/>
          </a:stretch>
        </p:blipFill>
        <p:spPr>
          <a:xfrm>
            <a:off x="0" y="2109413"/>
            <a:ext cx="7856901" cy="4145639"/>
          </a:xfrm>
          <a:prstGeom prst="rect">
            <a:avLst/>
          </a:prstGeom>
        </p:spPr>
      </p:pic>
      <p:sp>
        <p:nvSpPr>
          <p:cNvPr id="16" name="Rectangle 15">
            <a:extLst>
              <a:ext uri="{FF2B5EF4-FFF2-40B4-BE49-F238E27FC236}">
                <a16:creationId xmlns:a16="http://schemas.microsoft.com/office/drawing/2014/main" xmlns="" id="{19306BFF-8E2E-712E-8E1F-978700FA40AB}"/>
              </a:ext>
            </a:extLst>
          </p:cNvPr>
          <p:cNvSpPr/>
          <p:nvPr/>
        </p:nvSpPr>
        <p:spPr>
          <a:xfrm>
            <a:off x="995422" y="5112612"/>
            <a:ext cx="4926957" cy="49500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00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447DCF0D-E7F5-7F5B-D024-9ED6ABA5B20F}"/>
              </a:ext>
            </a:extLst>
          </p:cNvPr>
          <p:cNvSpPr>
            <a:spLocks noGrp="1"/>
          </p:cNvSpPr>
          <p:nvPr>
            <p:ph type="dt" sz="half" idx="10"/>
          </p:nvPr>
        </p:nvSpPr>
        <p:spPr/>
        <p:txBody>
          <a:bodyPr/>
          <a:lstStyle/>
          <a:p>
            <a:r>
              <a:rPr lang="en-US"/>
              <a:t>20XX</a:t>
            </a:r>
            <a:endParaRPr lang="en-US" dirty="0"/>
          </a:p>
        </p:txBody>
      </p:sp>
      <p:pic>
        <p:nvPicPr>
          <p:cNvPr id="10" name="Picture 9">
            <a:extLst>
              <a:ext uri="{FF2B5EF4-FFF2-40B4-BE49-F238E27FC236}">
                <a16:creationId xmlns:a16="http://schemas.microsoft.com/office/drawing/2014/main" xmlns="" id="{2F966BE3-2829-2541-0D2A-35B2F7330045}"/>
              </a:ext>
            </a:extLst>
          </p:cNvPr>
          <p:cNvPicPr>
            <a:picLocks noChangeAspect="1"/>
          </p:cNvPicPr>
          <p:nvPr/>
        </p:nvPicPr>
        <p:blipFill>
          <a:blip r:embed="rId2"/>
          <a:stretch>
            <a:fillRect/>
          </a:stretch>
        </p:blipFill>
        <p:spPr>
          <a:xfrm>
            <a:off x="150021" y="136525"/>
            <a:ext cx="11081231" cy="4293977"/>
          </a:xfrm>
          <a:prstGeom prst="rect">
            <a:avLst/>
          </a:prstGeom>
        </p:spPr>
      </p:pic>
    </p:spTree>
    <p:extLst>
      <p:ext uri="{BB962C8B-B14F-4D97-AF65-F5344CB8AC3E}">
        <p14:creationId xmlns:p14="http://schemas.microsoft.com/office/powerpoint/2010/main" val="441685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8DC80708-E2BD-0C3E-65F8-11BFADF57AB3}"/>
              </a:ext>
            </a:extLst>
          </p:cNvPr>
          <p:cNvPicPr>
            <a:picLocks noChangeAspect="1"/>
          </p:cNvPicPr>
          <p:nvPr/>
        </p:nvPicPr>
        <p:blipFill>
          <a:blip r:embed="rId2"/>
          <a:stretch>
            <a:fillRect/>
          </a:stretch>
        </p:blipFill>
        <p:spPr>
          <a:xfrm>
            <a:off x="0" y="1530834"/>
            <a:ext cx="12192000" cy="4676007"/>
          </a:xfrm>
          <a:prstGeom prst="rect">
            <a:avLst/>
          </a:prstGeom>
        </p:spPr>
      </p:pic>
      <p:pic>
        <p:nvPicPr>
          <p:cNvPr id="12" name="Picture 11">
            <a:extLst>
              <a:ext uri="{FF2B5EF4-FFF2-40B4-BE49-F238E27FC236}">
                <a16:creationId xmlns:a16="http://schemas.microsoft.com/office/drawing/2014/main" xmlns="" id="{DD9420C5-7839-4BE0-8C40-F576C2A08116}"/>
              </a:ext>
            </a:extLst>
          </p:cNvPr>
          <p:cNvPicPr>
            <a:picLocks noChangeAspect="1"/>
          </p:cNvPicPr>
          <p:nvPr/>
        </p:nvPicPr>
        <p:blipFill>
          <a:blip r:embed="rId3"/>
          <a:stretch>
            <a:fillRect/>
          </a:stretch>
        </p:blipFill>
        <p:spPr>
          <a:xfrm>
            <a:off x="952500" y="311528"/>
            <a:ext cx="2438611" cy="1219306"/>
          </a:xfrm>
          <a:prstGeom prst="rect">
            <a:avLst/>
          </a:prstGeom>
        </p:spPr>
      </p:pic>
    </p:spTree>
    <p:extLst>
      <p:ext uri="{BB962C8B-B14F-4D97-AF65-F5344CB8AC3E}">
        <p14:creationId xmlns:p14="http://schemas.microsoft.com/office/powerpoint/2010/main" val="381013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xmlns="" id="{C5449E21-585B-A301-3F4A-E6A084D96848}"/>
              </a:ext>
            </a:extLst>
          </p:cNvPr>
          <p:cNvPicPr>
            <a:picLocks noChangeAspect="1"/>
          </p:cNvPicPr>
          <p:nvPr/>
        </p:nvPicPr>
        <p:blipFill rotWithShape="1">
          <a:blip r:embed="rId2"/>
          <a:srcRect l="15216" r="21759" b="19156"/>
          <a:stretch/>
        </p:blipFill>
        <p:spPr>
          <a:xfrm>
            <a:off x="81023" y="1088020"/>
            <a:ext cx="7396223" cy="5544273"/>
          </a:xfrm>
          <a:prstGeom prst="rect">
            <a:avLst/>
          </a:prstGeom>
        </p:spPr>
      </p:pic>
      <p:sp>
        <p:nvSpPr>
          <p:cNvPr id="12" name="TextBox 11">
            <a:extLst>
              <a:ext uri="{FF2B5EF4-FFF2-40B4-BE49-F238E27FC236}">
                <a16:creationId xmlns:a16="http://schemas.microsoft.com/office/drawing/2014/main" xmlns="" id="{AB60BED3-A21B-FCE1-709C-7E24CABE40FA}"/>
              </a:ext>
            </a:extLst>
          </p:cNvPr>
          <p:cNvSpPr txBox="1"/>
          <p:nvPr/>
        </p:nvSpPr>
        <p:spPr>
          <a:xfrm>
            <a:off x="8241174" y="2815325"/>
            <a:ext cx="3774041" cy="2308324"/>
          </a:xfrm>
          <a:prstGeom prst="rect">
            <a:avLst/>
          </a:prstGeom>
          <a:noFill/>
        </p:spPr>
        <p:txBody>
          <a:bodyPr wrap="square" rtlCol="0">
            <a:spAutoFit/>
          </a:bodyPr>
          <a:lstStyle/>
          <a:p>
            <a:r>
              <a:rPr lang="en-US" dirty="0"/>
              <a:t>Each Ontology subclass of “molecular interaction”  is found in different database as molecular interactions ontology </a:t>
            </a:r>
          </a:p>
          <a:p>
            <a:endParaRPr lang="en-US" dirty="0"/>
          </a:p>
          <a:p>
            <a:r>
              <a:rPr lang="en-US" dirty="0"/>
              <a:t>Where we can also find the molecular function of each cancer disease as shown </a:t>
            </a:r>
          </a:p>
        </p:txBody>
      </p:sp>
    </p:spTree>
    <p:extLst>
      <p:ext uri="{BB962C8B-B14F-4D97-AF65-F5344CB8AC3E}">
        <p14:creationId xmlns:p14="http://schemas.microsoft.com/office/powerpoint/2010/main" val="101060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ate Placeholder 6">
            <a:extLst>
              <a:ext uri="{FF2B5EF4-FFF2-40B4-BE49-F238E27FC236}">
                <a16:creationId xmlns:a16="http://schemas.microsoft.com/office/drawing/2014/main" xmlns="" id="{4F9B67E4-6419-3233-650A-73F130865C66}"/>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pic>
        <p:nvPicPr>
          <p:cNvPr id="6" name="Picture 5">
            <a:extLst>
              <a:ext uri="{FF2B5EF4-FFF2-40B4-BE49-F238E27FC236}">
                <a16:creationId xmlns:a16="http://schemas.microsoft.com/office/drawing/2014/main" xmlns="" id="{E0DF3FDF-9D2F-A3A6-E8ED-DCC7C7500E6A}"/>
              </a:ext>
            </a:extLst>
          </p:cNvPr>
          <p:cNvPicPr>
            <a:picLocks noChangeAspect="1"/>
          </p:cNvPicPr>
          <p:nvPr/>
        </p:nvPicPr>
        <p:blipFill>
          <a:blip r:embed="rId2"/>
          <a:stretch>
            <a:fillRect/>
          </a:stretch>
        </p:blipFill>
        <p:spPr>
          <a:xfrm>
            <a:off x="281124" y="426234"/>
            <a:ext cx="7894376" cy="2750394"/>
          </a:xfrm>
          <a:prstGeom prst="rect">
            <a:avLst/>
          </a:prstGeom>
        </p:spPr>
      </p:pic>
      <p:pic>
        <p:nvPicPr>
          <p:cNvPr id="7" name="Picture 6" descr="Text&#10;&#10;Description automatically generated">
            <a:extLst>
              <a:ext uri="{FF2B5EF4-FFF2-40B4-BE49-F238E27FC236}">
                <a16:creationId xmlns:a16="http://schemas.microsoft.com/office/drawing/2014/main" xmlns="" id="{8F9FF531-2342-F5BA-64D2-735E6B98FE4E}"/>
              </a:ext>
            </a:extLst>
          </p:cNvPr>
          <p:cNvPicPr>
            <a:picLocks noChangeAspect="1"/>
          </p:cNvPicPr>
          <p:nvPr/>
        </p:nvPicPr>
        <p:blipFill rotWithShape="1">
          <a:blip r:embed="rId3">
            <a:extLst>
              <a:ext uri="{28A0092B-C50C-407E-A947-70E740481C1C}">
                <a14:useLocalDpi xmlns:a14="http://schemas.microsoft.com/office/drawing/2010/main" val="0"/>
              </a:ext>
            </a:extLst>
          </a:blip>
          <a:srcRect l="-2" t="2260" b="76428"/>
          <a:stretch/>
        </p:blipFill>
        <p:spPr bwMode="auto">
          <a:xfrm>
            <a:off x="400644" y="3278871"/>
            <a:ext cx="7655336" cy="3007232"/>
          </a:xfrm>
          <a:prstGeom prst="rect">
            <a:avLst/>
          </a:prstGeom>
          <a:noFill/>
          <a:ln>
            <a:noFill/>
          </a:ln>
          <a:extLst>
            <a:ext uri="{53640926-AAD7-44D8-BBD7-CCE9431645EC}">
              <a14:shadowObscured xmlns:a14="http://schemas.microsoft.com/office/drawing/2010/main"/>
            </a:ext>
          </a:extLst>
        </p:spPr>
      </p:pic>
      <p:sp>
        <p:nvSpPr>
          <p:cNvPr id="8" name="Rectangle 7">
            <a:extLst>
              <a:ext uri="{FF2B5EF4-FFF2-40B4-BE49-F238E27FC236}">
                <a16:creationId xmlns:a16="http://schemas.microsoft.com/office/drawing/2014/main" xmlns="" id="{B02F2080-9697-102E-C4DA-FB84DD0BA9B0}"/>
              </a:ext>
            </a:extLst>
          </p:cNvPr>
          <p:cNvSpPr/>
          <p:nvPr/>
        </p:nvSpPr>
        <p:spPr>
          <a:xfrm>
            <a:off x="544010" y="1805651"/>
            <a:ext cx="6794339" cy="671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51E0D4D4-8710-0FA0-EF56-022A8543D82A}"/>
              </a:ext>
            </a:extLst>
          </p:cNvPr>
          <p:cNvSpPr/>
          <p:nvPr/>
        </p:nvSpPr>
        <p:spPr>
          <a:xfrm>
            <a:off x="673261" y="5198962"/>
            <a:ext cx="6794339" cy="67133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CE981AF5-0512-727C-D62E-EEFCC4E9B911}"/>
              </a:ext>
            </a:extLst>
          </p:cNvPr>
          <p:cNvSpPr txBox="1"/>
          <p:nvPr/>
        </p:nvSpPr>
        <p:spPr>
          <a:xfrm>
            <a:off x="8805672" y="1599819"/>
            <a:ext cx="2761488" cy="1200329"/>
          </a:xfrm>
          <a:prstGeom prst="rect">
            <a:avLst/>
          </a:prstGeom>
          <a:noFill/>
        </p:spPr>
        <p:txBody>
          <a:bodyPr wrap="square" rtlCol="0">
            <a:spAutoFit/>
          </a:bodyPr>
          <a:lstStyle/>
          <a:p>
            <a:r>
              <a:rPr lang="en-US" dirty="0"/>
              <a:t>A common molecular interaction ontologies between both different types of cancers .</a:t>
            </a:r>
          </a:p>
        </p:txBody>
      </p:sp>
    </p:spTree>
    <p:extLst>
      <p:ext uri="{BB962C8B-B14F-4D97-AF65-F5344CB8AC3E}">
        <p14:creationId xmlns:p14="http://schemas.microsoft.com/office/powerpoint/2010/main" val="2935705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97" t="8125" r="19799" b="5978"/>
          <a:stretch/>
        </p:blipFill>
        <p:spPr bwMode="auto">
          <a:xfrm>
            <a:off x="4812224" y="892605"/>
            <a:ext cx="6369804" cy="442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48" y="132056"/>
            <a:ext cx="4428936" cy="670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22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417" y="4808426"/>
            <a:ext cx="5851072" cy="177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51" y="713472"/>
            <a:ext cx="11552238" cy="395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73" y="4808482"/>
            <a:ext cx="2598738"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44" y="141889"/>
            <a:ext cx="2908795" cy="67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701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516" b="30935"/>
          <a:stretch/>
        </p:blipFill>
        <p:spPr bwMode="auto">
          <a:xfrm>
            <a:off x="683895" y="288925"/>
            <a:ext cx="10560357"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92880" y="3586480"/>
            <a:ext cx="4348480" cy="22047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5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Using ANNOTATOR:</a:t>
            </a:r>
            <a:endParaRPr lang="en-US" dirty="0"/>
          </a:p>
        </p:txBody>
      </p:sp>
      <p:sp>
        <p:nvSpPr>
          <p:cNvPr id="11" name="Subtitle 10"/>
          <p:cNvSpPr>
            <a:spLocks noGrp="1"/>
          </p:cNvSpPr>
          <p:nvPr>
            <p:ph type="subTitle" idx="1"/>
          </p:nvPr>
        </p:nvSpPr>
        <p:spPr/>
        <p:txBody>
          <a:bodyPr/>
          <a:lstStyle/>
          <a:p>
            <a:endParaRPr lang="en-US"/>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r>
              <a:rPr lang="en-US" smtClean="0"/>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686789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3360" y="175289"/>
            <a:ext cx="11643360" cy="646331"/>
          </a:xfrm>
          <a:prstGeom prst="rect">
            <a:avLst/>
          </a:prstGeom>
        </p:spPr>
        <p:txBody>
          <a:bodyPr wrap="square">
            <a:spAutoFit/>
          </a:bodyPr>
          <a:lstStyle/>
          <a:p>
            <a:r>
              <a:rPr lang="en-US" dirty="0"/>
              <a:t>Select the definitions and all the ontologies for the molecular function to annotate the cancer diseases and see matched ontologies </a:t>
            </a:r>
          </a:p>
        </p:txBody>
      </p:sp>
      <p:pic>
        <p:nvPicPr>
          <p:cNvPr id="10" name="Picture 9"/>
          <p:cNvPicPr>
            <a:picLocks noChangeAspect="1"/>
          </p:cNvPicPr>
          <p:nvPr/>
        </p:nvPicPr>
        <p:blipFill>
          <a:blip r:embed="rId2"/>
          <a:stretch>
            <a:fillRect/>
          </a:stretch>
        </p:blipFill>
        <p:spPr>
          <a:xfrm>
            <a:off x="101599" y="821620"/>
            <a:ext cx="11681651" cy="5914460"/>
          </a:xfrm>
          <a:prstGeom prst="rect">
            <a:avLst/>
          </a:prstGeom>
        </p:spPr>
      </p:pic>
      <p:pic>
        <p:nvPicPr>
          <p:cNvPr id="20481"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80" y="4683760"/>
            <a:ext cx="3238500" cy="373063"/>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2" name="Rectangle 3"/>
          <p:cNvSpPr>
            <a:spLocks noChangeArrowheads="1"/>
          </p:cNvSpPr>
          <p:nvPr/>
        </p:nvSpPr>
        <p:spPr bwMode="auto">
          <a:xfrm>
            <a:off x="0" y="830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3" name="Rectangle 12"/>
          <p:cNvSpPr/>
          <p:nvPr/>
        </p:nvSpPr>
        <p:spPr>
          <a:xfrm>
            <a:off x="7820129" y="4179054"/>
            <a:ext cx="1245662" cy="369332"/>
          </a:xfrm>
          <a:prstGeom prst="rect">
            <a:avLst/>
          </a:prstGeom>
        </p:spPr>
        <p:txBody>
          <a:bodyPr wrap="none">
            <a:spAutoFit/>
          </a:bodyPr>
          <a:lstStyle/>
          <a:p>
            <a:pPr lvl="0" fontAlgn="base">
              <a:spcBef>
                <a:spcPct val="0"/>
              </a:spcBef>
              <a:spcAft>
                <a:spcPct val="0"/>
              </a:spcAft>
            </a:pPr>
            <a:r>
              <a:rPr lang="en-US" dirty="0">
                <a:latin typeface="Cambria" pitchFamily="18" charset="0"/>
                <a:ea typeface="Cambria" pitchFamily="18" charset="0"/>
                <a:cs typeface="Times New Roman" pitchFamily="18" charset="0"/>
              </a:rPr>
              <a:t>The result:</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014525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0"/>
            <a:ext cx="12100560" cy="5803356"/>
          </a:xfrm>
          <a:prstGeom prst="rect">
            <a:avLst/>
          </a:prstGeom>
        </p:spPr>
      </p:pic>
    </p:spTree>
    <p:extLst>
      <p:ext uri="{BB962C8B-B14F-4D97-AF65-F5344CB8AC3E}">
        <p14:creationId xmlns:p14="http://schemas.microsoft.com/office/powerpoint/2010/main" val="720057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05280" y="2854960"/>
            <a:ext cx="9752531" cy="2702082"/>
          </a:xfrm>
        </p:spPr>
        <p:txBody>
          <a:bodyPr/>
          <a:lstStyle/>
          <a:p>
            <a:r>
              <a:rPr lang="en-US" dirty="0"/>
              <a:t>Using new Bioportal annotator version to find score :</a:t>
            </a:r>
            <a:br>
              <a:rPr lang="en-US" dirty="0"/>
            </a:br>
            <a:endParaRPr lang="en-US" dirty="0"/>
          </a:p>
        </p:txBody>
      </p:sp>
      <p:sp>
        <p:nvSpPr>
          <p:cNvPr id="3" name="Date Placeholder 2"/>
          <p:cNvSpPr>
            <a:spLocks noGrp="1"/>
          </p:cNvSpPr>
          <p:nvPr>
            <p:ph type="dt" sz="half" idx="4294967295"/>
          </p:nvPr>
        </p:nvSpPr>
        <p:spPr>
          <a:xfrm>
            <a:off x="0" y="6356350"/>
            <a:ext cx="2743200" cy="365125"/>
          </a:xfrm>
        </p:spPr>
        <p:txBody>
          <a:bodyPr/>
          <a:lstStyle/>
          <a:p>
            <a:r>
              <a:rPr lang="en-US" smtClean="0"/>
              <a:t>20XX</a:t>
            </a:r>
            <a:endParaRPr lang="en-US" dirty="0"/>
          </a:p>
        </p:txBody>
      </p:sp>
      <p:sp>
        <p:nvSpPr>
          <p:cNvPr id="4" name="Footer Placeholder 3"/>
          <p:cNvSpPr>
            <a:spLocks noGrp="1"/>
          </p:cNvSpPr>
          <p:nvPr>
            <p:ph type="ftr" sz="quarter" idx="4294967295"/>
          </p:nvPr>
        </p:nvSpPr>
        <p:spPr>
          <a:xfrm>
            <a:off x="0" y="6356350"/>
            <a:ext cx="4114800" cy="365125"/>
          </a:xfrm>
        </p:spPr>
        <p:txBody>
          <a:bodyPr/>
          <a:lstStyle/>
          <a:p>
            <a:r>
              <a:rPr lang="en-US" smtClean="0"/>
              <a:t>PRESENTATION TITLE</a:t>
            </a:r>
            <a:endParaRPr lang="en-US" dirty="0"/>
          </a:p>
        </p:txBody>
      </p:sp>
      <p:sp>
        <p:nvSpPr>
          <p:cNvPr id="5" name="Slide Number Placeholder 4"/>
          <p:cNvSpPr>
            <a:spLocks noGrp="1"/>
          </p:cNvSpPr>
          <p:nvPr>
            <p:ph type="sldNum" sz="quarter" idx="4294967295"/>
          </p:nvPr>
        </p:nvSpPr>
        <p:spPr>
          <a:xfrm>
            <a:off x="9448800" y="6356350"/>
            <a:ext cx="2743200" cy="365125"/>
          </a:xfrm>
        </p:spPr>
        <p:txBody>
          <a:bodyPr/>
          <a:lstStyle/>
          <a:p>
            <a:fld id="{A49DFD55-3C28-40EF-9E31-A92D2E4017FF}" type="slidenum">
              <a:rPr lang="en-US" smtClean="0"/>
              <a:pPr/>
              <a:t>34</a:t>
            </a:fld>
            <a:endParaRPr lang="en-US" dirty="0"/>
          </a:p>
        </p:txBody>
      </p:sp>
    </p:spTree>
    <p:extLst>
      <p:ext uri="{BB962C8B-B14F-4D97-AF65-F5344CB8AC3E}">
        <p14:creationId xmlns:p14="http://schemas.microsoft.com/office/powerpoint/2010/main" val="1334100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35280" y="336798"/>
            <a:ext cx="5608320" cy="3970318"/>
          </a:xfrm>
          <a:prstGeom prst="rect">
            <a:avLst/>
          </a:prstGeom>
        </p:spPr>
        <p:txBody>
          <a:bodyPr wrap="square">
            <a:spAutoFit/>
          </a:bodyPr>
          <a:lstStyle/>
          <a:p>
            <a:r>
              <a:rPr lang="en-US" dirty="0">
                <a:solidFill>
                  <a:schemeClr val="bg1"/>
                </a:solidFill>
              </a:rPr>
              <a:t>Here an ontology gives  overlapping annotations for the same input data</a:t>
            </a:r>
            <a:r>
              <a:rPr lang="en-US" dirty="0" smtClean="0">
                <a:solidFill>
                  <a:schemeClr val="bg1"/>
                </a:solidFill>
              </a:rPr>
              <a:t>.</a:t>
            </a:r>
          </a:p>
          <a:p>
            <a:endParaRPr lang="en-US" dirty="0">
              <a:solidFill>
                <a:schemeClr val="bg1"/>
              </a:solidFill>
            </a:endParaRPr>
          </a:p>
          <a:p>
            <a:r>
              <a:rPr lang="en-US" dirty="0" smtClean="0">
                <a:solidFill>
                  <a:schemeClr val="bg1"/>
                </a:solidFill>
              </a:rPr>
              <a:t>EX:  Cancer Gene </a:t>
            </a:r>
            <a:r>
              <a:rPr lang="en-US" dirty="0">
                <a:solidFill>
                  <a:schemeClr val="bg1"/>
                </a:solidFill>
              </a:rPr>
              <a:t>and </a:t>
            </a:r>
            <a:r>
              <a:rPr lang="en-US" dirty="0" err="1">
                <a:solidFill>
                  <a:schemeClr val="bg1"/>
                </a:solidFill>
              </a:rPr>
              <a:t>cancer_gene</a:t>
            </a:r>
            <a:r>
              <a:rPr lang="en-US" dirty="0">
                <a:solidFill>
                  <a:schemeClr val="bg1"/>
                </a:solidFill>
              </a:rPr>
              <a:t> </a:t>
            </a:r>
            <a:endParaRPr lang="en-US" dirty="0" smtClean="0">
              <a:solidFill>
                <a:schemeClr val="bg1"/>
              </a:solidFill>
            </a:endParaRPr>
          </a:p>
          <a:p>
            <a:r>
              <a:rPr lang="en-US" dirty="0" smtClean="0">
                <a:solidFill>
                  <a:schemeClr val="bg1"/>
                </a:solidFill>
              </a:rPr>
              <a:t>so </a:t>
            </a:r>
            <a:r>
              <a:rPr lang="en-US" dirty="0">
                <a:solidFill>
                  <a:schemeClr val="bg1"/>
                </a:solidFill>
              </a:rPr>
              <a:t>the low input gene ontologies  are ranked among the top positions because they had multiple classes matching a few input terms</a:t>
            </a:r>
          </a:p>
          <a:p>
            <a:r>
              <a:rPr lang="en-US" dirty="0">
                <a:solidFill>
                  <a:schemeClr val="bg1"/>
                </a:solidFill>
              </a:rPr>
              <a:t> And this is represented in final score in Our new approach addresses this issue. </a:t>
            </a:r>
            <a:endParaRPr lang="en-US" dirty="0" smtClean="0">
              <a:solidFill>
                <a:schemeClr val="bg1"/>
              </a:solidFill>
            </a:endParaRPr>
          </a:p>
          <a:p>
            <a:endParaRPr lang="en-US" dirty="0">
              <a:solidFill>
                <a:schemeClr val="bg1"/>
              </a:solidFill>
            </a:endParaRPr>
          </a:p>
          <a:p>
            <a:r>
              <a:rPr lang="en-US" dirty="0" smtClean="0">
                <a:solidFill>
                  <a:schemeClr val="bg1"/>
                </a:solidFill>
              </a:rPr>
              <a:t>If </a:t>
            </a:r>
            <a:r>
              <a:rPr lang="en-US" dirty="0">
                <a:solidFill>
                  <a:schemeClr val="bg1"/>
                </a:solidFill>
              </a:rPr>
              <a:t>an ontology provides several annotations for the same text fragment, only the annotation with the highest score is selected to contribute to the coverage score.</a:t>
            </a:r>
          </a:p>
        </p:txBody>
      </p:sp>
    </p:spTree>
    <p:extLst>
      <p:ext uri="{BB962C8B-B14F-4D97-AF65-F5344CB8AC3E}">
        <p14:creationId xmlns:p14="http://schemas.microsoft.com/office/powerpoint/2010/main" val="787510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442719"/>
            <a:ext cx="12192000" cy="5185103"/>
          </a:xfrm>
          <a:prstGeom prst="rect">
            <a:avLst/>
          </a:prstGeom>
        </p:spPr>
      </p:pic>
    </p:spTree>
    <p:extLst>
      <p:ext uri="{BB962C8B-B14F-4D97-AF65-F5344CB8AC3E}">
        <p14:creationId xmlns:p14="http://schemas.microsoft.com/office/powerpoint/2010/main" val="364518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6296" y="1330539"/>
            <a:ext cx="4285704" cy="83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3388" y="2066918"/>
            <a:ext cx="4138612"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57136"/>
          <a:stretch/>
        </p:blipFill>
        <p:spPr bwMode="auto">
          <a:xfrm>
            <a:off x="8033788" y="4654021"/>
            <a:ext cx="4030719" cy="213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639" y="1049330"/>
            <a:ext cx="657701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7069465" y="961207"/>
            <a:ext cx="4114800" cy="369332"/>
          </a:xfrm>
          <a:prstGeom prst="rect">
            <a:avLst/>
          </a:prstGeom>
          <a:noFill/>
        </p:spPr>
        <p:txBody>
          <a:bodyPr wrap="square" rtlCol="0">
            <a:spAutoFit/>
          </a:bodyPr>
          <a:lstStyle/>
          <a:p>
            <a:r>
              <a:rPr lang="en-US" dirty="0" smtClean="0"/>
              <a:t>Common molecular function ontology</a:t>
            </a:r>
            <a:endParaRPr lang="en-US" dirty="0"/>
          </a:p>
        </p:txBody>
      </p:sp>
      <p:sp>
        <p:nvSpPr>
          <p:cNvPr id="17" name="TextBox 16"/>
          <p:cNvSpPr txBox="1"/>
          <p:nvPr/>
        </p:nvSpPr>
        <p:spPr>
          <a:xfrm>
            <a:off x="7007772" y="3799873"/>
            <a:ext cx="4924097" cy="646331"/>
          </a:xfrm>
          <a:prstGeom prst="rect">
            <a:avLst/>
          </a:prstGeom>
          <a:noFill/>
        </p:spPr>
        <p:txBody>
          <a:bodyPr wrap="square" rtlCol="0">
            <a:spAutoFit/>
          </a:bodyPr>
          <a:lstStyle/>
          <a:p>
            <a:r>
              <a:rPr lang="en-US" dirty="0" smtClean="0"/>
              <a:t>Some of Unrelated molecular function ontology For this database: </a:t>
            </a:r>
            <a:endParaRPr lang="en-US" dirty="0"/>
          </a:p>
        </p:txBody>
      </p:sp>
      <p:sp>
        <p:nvSpPr>
          <p:cNvPr id="19" name="Text Placeholder 2">
            <a:extLst>
              <a:ext uri="{FF2B5EF4-FFF2-40B4-BE49-F238E27FC236}">
                <a16:creationId xmlns:a16="http://schemas.microsoft.com/office/drawing/2014/main" xmlns="" id="{AED9494B-0097-DF0A-4ADE-822CC7725FBE}"/>
              </a:ext>
            </a:extLst>
          </p:cNvPr>
          <p:cNvSpPr>
            <a:spLocks noGrp="1"/>
          </p:cNvSpPr>
          <p:nvPr>
            <p:ph type="body" idx="1"/>
          </p:nvPr>
        </p:nvSpPr>
        <p:spPr>
          <a:xfrm>
            <a:off x="1722691" y="422154"/>
            <a:ext cx="3261663" cy="528173"/>
          </a:xfrm>
        </p:spPr>
        <p:txBody>
          <a:bodyPr/>
          <a:lstStyle/>
          <a:p>
            <a:r>
              <a:rPr lang="en-US" dirty="0" smtClean="0"/>
              <a:t>2- second method</a:t>
            </a:r>
            <a:endParaRPr lang="en-US" dirty="0"/>
          </a:p>
        </p:txBody>
      </p:sp>
      <p:sp>
        <p:nvSpPr>
          <p:cNvPr id="11" name="Rectangle 10"/>
          <p:cNvSpPr/>
          <p:nvPr/>
        </p:nvSpPr>
        <p:spPr>
          <a:xfrm>
            <a:off x="345440" y="4218077"/>
            <a:ext cx="6096000" cy="1754326"/>
          </a:xfrm>
          <a:prstGeom prst="rect">
            <a:avLst/>
          </a:prstGeom>
          <a:ln>
            <a:solidFill>
              <a:srgbClr val="FF0000"/>
            </a:solidFill>
          </a:ln>
        </p:spPr>
        <p:txBody>
          <a:bodyPr>
            <a:spAutoFit/>
          </a:bodyPr>
          <a:lstStyle/>
          <a:p>
            <a:r>
              <a:rPr lang="en-US" b="1" i="1" dirty="0"/>
              <a:t>LOOM</a:t>
            </a:r>
            <a:r>
              <a:rPr lang="en-US" dirty="0"/>
              <a:t> </a:t>
            </a:r>
            <a:r>
              <a:rPr lang="en-US" dirty="0" smtClean="0"/>
              <a:t> source :takes </a:t>
            </a:r>
            <a:r>
              <a:rPr lang="en-US" dirty="0"/>
              <a:t>two ontologies represented in OWL and produces pairs of related concepts from the ontologies. In order to identify the corresponding concepts, LOOM compares the preferred names and synonyms of the concepts in both ontologies. It identifies two concepts from different ontologies as similar</a:t>
            </a:r>
          </a:p>
        </p:txBody>
      </p:sp>
    </p:spTree>
    <p:extLst>
      <p:ext uri="{BB962C8B-B14F-4D97-AF65-F5344CB8AC3E}">
        <p14:creationId xmlns:p14="http://schemas.microsoft.com/office/powerpoint/2010/main" val="650426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2705" y="297683"/>
            <a:ext cx="7722856" cy="617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28846" r="41795"/>
          <a:stretch/>
        </p:blipFill>
        <p:spPr bwMode="auto">
          <a:xfrm>
            <a:off x="0" y="1324388"/>
            <a:ext cx="4409340" cy="20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59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Related result from gene ontology cancer</a:t>
            </a:r>
            <a:br>
              <a:rPr lang="en-US" dirty="0" smtClean="0"/>
            </a:br>
            <a:endParaRPr lang="en-US" dirty="0"/>
          </a:p>
        </p:txBody>
      </p:sp>
      <p:sp>
        <p:nvSpPr>
          <p:cNvPr id="7" name="Date Placeholder 6"/>
          <p:cNvSpPr>
            <a:spLocks noGrp="1"/>
          </p:cNvSpPr>
          <p:nvPr>
            <p:ph type="dt" sz="half" idx="4294967295"/>
          </p:nvPr>
        </p:nvSpPr>
        <p:spPr>
          <a:xfrm>
            <a:off x="0" y="6356350"/>
            <a:ext cx="2743200" cy="365125"/>
          </a:xfrm>
        </p:spPr>
        <p:txBody>
          <a:bodyPr/>
          <a:lstStyle/>
          <a:p>
            <a:r>
              <a:rPr lang="en-US" smtClean="0"/>
              <a:t>20XX</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768" y="1894971"/>
            <a:ext cx="11303671" cy="39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68" y="1353634"/>
            <a:ext cx="2492375"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7620"/>
          <a:stretch/>
        </p:blipFill>
        <p:spPr bwMode="auto">
          <a:xfrm>
            <a:off x="4286384" y="5981105"/>
            <a:ext cx="3844159" cy="8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7115"/>
          <a:stretch/>
        </p:blipFill>
        <p:spPr bwMode="auto">
          <a:xfrm>
            <a:off x="4286384" y="4279687"/>
            <a:ext cx="3844159" cy="16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111" y="4362766"/>
            <a:ext cx="11207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022921" y="2821769"/>
            <a:ext cx="3263463" cy="646331"/>
          </a:xfrm>
          <a:prstGeom prst="rect">
            <a:avLst/>
          </a:prstGeom>
          <a:solidFill>
            <a:schemeClr val="tx1"/>
          </a:solidFill>
        </p:spPr>
        <p:txBody>
          <a:bodyPr wrap="square" rtlCol="0">
            <a:spAutoFit/>
          </a:bodyPr>
          <a:lstStyle/>
          <a:p>
            <a:r>
              <a:rPr lang="en-US" dirty="0" smtClean="0">
                <a:solidFill>
                  <a:schemeClr val="bg1"/>
                </a:solidFill>
              </a:rPr>
              <a:t>Common molecular function ontology from :</a:t>
            </a:r>
            <a:endParaRPr lang="en-US" dirty="0">
              <a:solidFill>
                <a:schemeClr val="bg1"/>
              </a:solidFill>
            </a:endParaRPr>
          </a:p>
        </p:txBody>
      </p:sp>
      <p:pic>
        <p:nvPicPr>
          <p:cNvPr id="1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111" y="3791266"/>
            <a:ext cx="26447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7"/>
          <p:cNvPicPr>
            <a:picLocks noChangeAspect="1" noChangeArrowheads="1"/>
          </p:cNvPicPr>
          <p:nvPr/>
        </p:nvPicPr>
        <p:blipFill rotWithShape="1">
          <a:blip r:embed="rId8">
            <a:extLst>
              <a:ext uri="{28A0092B-C50C-407E-A947-70E740481C1C}">
                <a14:useLocalDpi xmlns:a14="http://schemas.microsoft.com/office/drawing/2010/main" val="0"/>
              </a:ext>
            </a:extLst>
          </a:blip>
          <a:srcRect b="69260"/>
          <a:stretch/>
        </p:blipFill>
        <p:spPr bwMode="auto">
          <a:xfrm>
            <a:off x="4286384" y="3807375"/>
            <a:ext cx="5172226" cy="491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768" y="2329747"/>
            <a:ext cx="29797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94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3" y="218091"/>
            <a:ext cx="4495800" cy="621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441" y="2612783"/>
            <a:ext cx="4601892" cy="1739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291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44" y="1224280"/>
            <a:ext cx="4435475" cy="170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44" y="484505"/>
            <a:ext cx="4678363"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 y="2415540"/>
            <a:ext cx="11476037" cy="403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9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smtClean="0"/>
              <a:t>20XX</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44" y="993200"/>
            <a:ext cx="4373562"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44" y="1648837"/>
            <a:ext cx="7857122" cy="3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783430" y="1136352"/>
            <a:ext cx="4502066" cy="369332"/>
          </a:xfrm>
          <a:prstGeom prst="rect">
            <a:avLst/>
          </a:prstGeom>
        </p:spPr>
        <p:txBody>
          <a:bodyPr wrap="none">
            <a:spAutoFit/>
          </a:bodyPr>
          <a:lstStyle/>
          <a:p>
            <a:r>
              <a:rPr lang="en-US" dirty="0"/>
              <a:t>http://purl.obolibrary.org/obo/GO_0003674</a:t>
            </a:r>
          </a:p>
        </p:txBody>
      </p:sp>
      <p:sp>
        <p:nvSpPr>
          <p:cNvPr id="13" name="Rectangle 12"/>
          <p:cNvSpPr/>
          <p:nvPr/>
        </p:nvSpPr>
        <p:spPr>
          <a:xfrm>
            <a:off x="8141066" y="1489281"/>
            <a:ext cx="3665621" cy="5355312"/>
          </a:xfrm>
          <a:prstGeom prst="rect">
            <a:avLst/>
          </a:prstGeom>
          <a:ln>
            <a:solidFill>
              <a:srgbClr val="FFFF00"/>
            </a:solidFill>
          </a:ln>
        </p:spPr>
        <p:txBody>
          <a:bodyPr wrap="square">
            <a:spAutoFit/>
          </a:bodyPr>
          <a:lstStyle/>
          <a:p>
            <a:r>
              <a:rPr lang="en-US" dirty="0" smtClean="0"/>
              <a:t>	PMAPP-PMO</a:t>
            </a:r>
            <a:endParaRPr lang="en-US" dirty="0"/>
          </a:p>
          <a:p>
            <a:r>
              <a:rPr lang="en-US" dirty="0"/>
              <a:t>	ADAR	</a:t>
            </a:r>
          </a:p>
          <a:p>
            <a:r>
              <a:rPr lang="en-US" dirty="0"/>
              <a:t>	GRO	</a:t>
            </a:r>
          </a:p>
          <a:p>
            <a:r>
              <a:rPr lang="en-US" dirty="0"/>
              <a:t>	SYN	</a:t>
            </a:r>
          </a:p>
          <a:p>
            <a:r>
              <a:rPr lang="en-US" dirty="0"/>
              <a:t>	OGDI	</a:t>
            </a:r>
          </a:p>
          <a:p>
            <a:r>
              <a:rPr lang="en-US" dirty="0"/>
              <a:t>	ONTOAD</a:t>
            </a:r>
          </a:p>
          <a:p>
            <a:r>
              <a:rPr lang="en-US" dirty="0"/>
              <a:t>	PIERO	</a:t>
            </a:r>
          </a:p>
          <a:p>
            <a:r>
              <a:rPr lang="en-US" dirty="0"/>
              <a:t>	PMAPP-PMO	</a:t>
            </a:r>
          </a:p>
          <a:p>
            <a:r>
              <a:rPr lang="en-US" dirty="0"/>
              <a:t>	COSTART	</a:t>
            </a:r>
          </a:p>
          <a:p>
            <a:r>
              <a:rPr lang="en-US" dirty="0"/>
              <a:t>	SNOMEDCT	</a:t>
            </a:r>
          </a:p>
          <a:p>
            <a:r>
              <a:rPr lang="en-US" dirty="0"/>
              <a:t>	RCD	</a:t>
            </a:r>
          </a:p>
          <a:p>
            <a:r>
              <a:rPr lang="en-US" dirty="0"/>
              <a:t>	OMIM	</a:t>
            </a:r>
          </a:p>
          <a:p>
            <a:r>
              <a:rPr lang="en-US" dirty="0"/>
              <a:t>	NCBITAXON	</a:t>
            </a:r>
          </a:p>
          <a:p>
            <a:r>
              <a:rPr lang="en-US" dirty="0"/>
              <a:t>	ICD10	 </a:t>
            </a:r>
          </a:p>
          <a:p>
            <a:r>
              <a:rPr lang="en-US" dirty="0"/>
              <a:t>	STY	</a:t>
            </a:r>
          </a:p>
          <a:p>
            <a:r>
              <a:rPr lang="en-US" dirty="0"/>
              <a:t>	WHO-ART	 </a:t>
            </a:r>
          </a:p>
          <a:p>
            <a:r>
              <a:rPr lang="en-US" dirty="0"/>
              <a:t>	ATC	 </a:t>
            </a:r>
          </a:p>
          <a:p>
            <a:r>
              <a:rPr lang="en-US" dirty="0"/>
              <a:t>	ICD10PCS	  </a:t>
            </a:r>
          </a:p>
          <a:p>
            <a:r>
              <a:rPr lang="en-US" dirty="0"/>
              <a:t>	CRISP</a:t>
            </a:r>
          </a:p>
        </p:txBody>
      </p:sp>
    </p:spTree>
    <p:extLst>
      <p:ext uri="{BB962C8B-B14F-4D97-AF65-F5344CB8AC3E}">
        <p14:creationId xmlns:p14="http://schemas.microsoft.com/office/powerpoint/2010/main" val="200303147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purl.org/dc/elements/1.1/"/>
    <ds:schemaRef ds:uri="http://schemas.microsoft.com/office/2006/documentManagement/typ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{DDBE49FA-F884-4A5E-AF03-EE5D260C051C}tf67328976_win32</Template>
  <TotalTime>720</TotalTime>
  <Words>496</Words>
  <Application>Microsoft Office PowerPoint</Application>
  <PresentationFormat>Custom</PresentationFormat>
  <Paragraphs>160</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Thyroid Cancer Ontology </vt:lpstr>
      <vt:lpstr>PowerPoint Presentation</vt:lpstr>
      <vt:lpstr>PowerPoint Presentation</vt:lpstr>
      <vt:lpstr>PowerPoint Presentation</vt:lpstr>
      <vt:lpstr>Related result from gene ontology cancer </vt:lpstr>
      <vt:lpstr>PowerPoint Presentation</vt:lpstr>
      <vt:lpstr>PowerPoint Presentation</vt:lpstr>
      <vt:lpstr>PowerPoint Presentation</vt:lpstr>
      <vt:lpstr>PowerPoint Presentation</vt:lpstr>
      <vt:lpstr>PowerPoint Presentation</vt:lpstr>
      <vt:lpstr>Related result from gene ontology cancer </vt:lpstr>
      <vt:lpstr>Represent ontologies</vt:lpstr>
      <vt:lpstr>PowerPoint Presentation</vt:lpstr>
      <vt:lpstr>Prostate Cancer Ontology </vt:lpstr>
      <vt:lpstr>PowerPoint Presentation</vt:lpstr>
      <vt:lpstr>PowerPoint Presentation</vt:lpstr>
      <vt:lpstr>PowerPoint Presentation</vt:lpstr>
      <vt:lpstr>PowerPoint Presentation</vt:lpstr>
      <vt:lpstr> Thyroid Cancer Ontology   </vt:lpstr>
      <vt:lpstr>PowerPoint Presentation</vt:lpstr>
      <vt:lpstr>PowerPoint Presentation</vt:lpstr>
      <vt:lpstr> Gene ontology(go)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ANNOTATOR:</vt:lpstr>
      <vt:lpstr>PowerPoint Presentation</vt:lpstr>
      <vt:lpstr>PowerPoint Presentation</vt:lpstr>
      <vt:lpstr>Using new Bioportal annotator version to find score :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Rana Hamed</dc:creator>
  <cp:lastModifiedBy>Rana Hamed</cp:lastModifiedBy>
  <cp:revision>18</cp:revision>
  <dcterms:created xsi:type="dcterms:W3CDTF">2022-12-14T23:00:02Z</dcterms:created>
  <dcterms:modified xsi:type="dcterms:W3CDTF">2022-12-15T17:34:39Z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