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8"/>
  </p:notesMasterIdLst>
  <p:sldIdLst>
    <p:sldId id="256" r:id="rId2"/>
    <p:sldId id="259" r:id="rId3"/>
    <p:sldId id="262" r:id="rId4"/>
    <p:sldId id="313" r:id="rId5"/>
    <p:sldId id="314" r:id="rId6"/>
    <p:sldId id="26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264" r:id="rId22"/>
    <p:sldId id="332" r:id="rId23"/>
    <p:sldId id="265" r:id="rId24"/>
    <p:sldId id="329" r:id="rId25"/>
    <p:sldId id="331" r:id="rId26"/>
    <p:sldId id="270" r:id="rId27"/>
  </p:sldIdLst>
  <p:sldSz cx="9144000" cy="5143500" type="screen16x9"/>
  <p:notesSz cx="6858000" cy="9144000"/>
  <p:embeddedFontLst>
    <p:embeddedFont>
      <p:font typeface="ABeeZee" panose="020B0604020202020204" charset="0"/>
      <p:regular r:id="rId29"/>
      <p:italic r:id="rId30"/>
    </p:embeddedFont>
    <p:embeddedFont>
      <p:font typeface="Abril Fatface" panose="02000503000000020003" pitchFamily="2" charset="0"/>
      <p:regular r:id="rId31"/>
    </p:embeddedFont>
    <p:embeddedFont>
      <p:font typeface="Actor" panose="020B0604020202020204" charset="0"/>
      <p:regular r:id="rId32"/>
    </p:embeddedFont>
    <p:embeddedFont>
      <p:font typeface="Montserrat Black" panose="00000A00000000000000" pitchFamily="2" charset="0"/>
      <p:bold r:id="rId33"/>
      <p:boldItalic r:id="rId34"/>
    </p:embeddedFont>
    <p:embeddedFont>
      <p:font typeface="Nunito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8B66B6-E045-4A72-ADA9-FA0844EEA61A}">
  <a:tblStyle styleId="{628B66B6-E045-4A72-ADA9-FA0844EEA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B05867-B17E-4C58-9F34-DFF8145B881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190602552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190602552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19a8c618b6_0_12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19a8c618b6_0_12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1906025529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1906025529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19a8c618b6_0_12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19a8c618b6_0_12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19a8c618b6_0_12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19a8c618b6_0_12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19a8c618b6_0_12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19a8c618b6_0_12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65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19a8c618b6_0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19a8c618b6_0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19a8c618b6_0_12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19a8c618b6_0_12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52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19a8c618b6_0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119a8c618b6_0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8181600" y="1341000"/>
            <a:ext cx="1550347" cy="1903485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072150" y="353500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941605" flipH="1">
            <a:off x="1906292" y="-1721379"/>
            <a:ext cx="3682190" cy="3064291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167050" y="1204163"/>
            <a:ext cx="4809900" cy="20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167050" y="3304663"/>
            <a:ext cx="48099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7"/>
          <p:cNvSpPr/>
          <p:nvPr/>
        </p:nvSpPr>
        <p:spPr>
          <a:xfrm rot="10800000">
            <a:off x="-4213125" y="144000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 rot="-5400000">
            <a:off x="7595026" y="175359"/>
            <a:ext cx="2056784" cy="2525279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37"/>
          <p:cNvGrpSpPr/>
          <p:nvPr/>
        </p:nvGrpSpPr>
        <p:grpSpPr>
          <a:xfrm rot="10488116">
            <a:off x="1366053" y="2472143"/>
            <a:ext cx="4266260" cy="4012791"/>
            <a:chOff x="-926640" y="-1173306"/>
            <a:chExt cx="4266207" cy="4012741"/>
          </a:xfrm>
        </p:grpSpPr>
        <p:pic>
          <p:nvPicPr>
            <p:cNvPr id="728" name="Google Shape;728;p37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37"/>
            <p:cNvPicPr preferRelativeResize="0"/>
            <p:nvPr/>
          </p:nvPicPr>
          <p:blipFill rotWithShape="1">
            <a:blip r:embed="rId3">
              <a:alphaModFix/>
            </a:blip>
            <a:srcRect l="31148" t="5377" r="27103" b="12769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0" name="Google Shape;730;p37"/>
          <p:cNvPicPr preferRelativeResize="0"/>
          <p:nvPr/>
        </p:nvPicPr>
        <p:blipFill rotWithShape="1">
          <a:blip r:embed="rId4">
            <a:alphaModFix/>
          </a:blip>
          <a:srcRect l="34841" t="12748" r="28186" b="30313"/>
          <a:stretch/>
        </p:blipFill>
        <p:spPr>
          <a:xfrm rot="9286326" flipH="1">
            <a:off x="-75840" y="-878211"/>
            <a:ext cx="2599425" cy="2251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1" name="Google Shape;731;p37"/>
          <p:cNvGrpSpPr/>
          <p:nvPr/>
        </p:nvGrpSpPr>
        <p:grpSpPr>
          <a:xfrm rot="-2087101">
            <a:off x="6986123" y="1147794"/>
            <a:ext cx="3274583" cy="2847923"/>
            <a:chOff x="2928088" y="3567589"/>
            <a:chExt cx="3274576" cy="2847918"/>
          </a:xfrm>
        </p:grpSpPr>
        <p:pic>
          <p:nvPicPr>
            <p:cNvPr id="732" name="Google Shape;732;p37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-5436219">
              <a:off x="4505057" y="4068830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37"/>
            <p:cNvPicPr preferRelativeResize="0"/>
            <p:nvPr/>
          </p:nvPicPr>
          <p:blipFill rotWithShape="1">
            <a:blip r:embed="rId5">
              <a:alphaModFix/>
            </a:blip>
            <a:srcRect l="33270" t="11201" r="31930" b="28411"/>
            <a:stretch/>
          </p:blipFill>
          <p:spPr>
            <a:xfrm rot="337043">
              <a:off x="3048930" y="3691688"/>
              <a:ext cx="2663162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4" name="Google Shape;734;p37"/>
          <p:cNvGrpSpPr/>
          <p:nvPr/>
        </p:nvGrpSpPr>
        <p:grpSpPr>
          <a:xfrm rot="-4227477">
            <a:off x="7794968" y="3896315"/>
            <a:ext cx="1204080" cy="1064604"/>
            <a:chOff x="257500" y="1669275"/>
            <a:chExt cx="1204075" cy="1064600"/>
          </a:xfrm>
        </p:grpSpPr>
        <p:sp>
          <p:nvSpPr>
            <p:cNvPr id="735" name="Google Shape;735;p37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8"/>
          <p:cNvSpPr/>
          <p:nvPr/>
        </p:nvSpPr>
        <p:spPr>
          <a:xfrm rot="10800000" flipH="1">
            <a:off x="4829900" y="833050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8"/>
          <p:cNvSpPr/>
          <p:nvPr/>
        </p:nvSpPr>
        <p:spPr>
          <a:xfrm rot="-9046086" flipH="1">
            <a:off x="-450824" y="-1360691"/>
            <a:ext cx="3682251" cy="3064342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764" name="Google Shape;764;p38"/>
          <p:cNvGrpSpPr/>
          <p:nvPr/>
        </p:nvGrpSpPr>
        <p:grpSpPr>
          <a:xfrm rot="9699447" flipH="1">
            <a:off x="3296046" y="2908218"/>
            <a:ext cx="4082349" cy="3736904"/>
            <a:chOff x="320186" y="-1715500"/>
            <a:chExt cx="4082315" cy="3736872"/>
          </a:xfrm>
        </p:grpSpPr>
        <p:pic>
          <p:nvPicPr>
            <p:cNvPr id="765" name="Google Shape;765;p38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-205656">
              <a:off x="374412" y="-443898"/>
              <a:ext cx="1849600" cy="1869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Google Shape;766;p38"/>
            <p:cNvPicPr preferRelativeResize="0"/>
            <p:nvPr/>
          </p:nvPicPr>
          <p:blipFill rotWithShape="1">
            <a:blip r:embed="rId3">
              <a:alphaModFix/>
            </a:blip>
            <a:srcRect l="33270" t="11201" r="31930" b="28411"/>
            <a:stretch/>
          </p:blipFill>
          <p:spPr>
            <a:xfrm rot="9152879">
              <a:off x="1112027" y="-1221265"/>
              <a:ext cx="2815473" cy="27484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7" name="Google Shape;767;p38"/>
          <p:cNvGrpSpPr/>
          <p:nvPr/>
        </p:nvGrpSpPr>
        <p:grpSpPr>
          <a:xfrm rot="10800000">
            <a:off x="-1253718" y="125718"/>
            <a:ext cx="2681147" cy="3604298"/>
            <a:chOff x="7205131" y="218969"/>
            <a:chExt cx="2681147" cy="3604298"/>
          </a:xfrm>
        </p:grpSpPr>
        <p:pic>
          <p:nvPicPr>
            <p:cNvPr id="768" name="Google Shape;768;p38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4858466">
              <a:off x="7730774" y="2011689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38"/>
            <p:cNvPicPr preferRelativeResize="0"/>
            <p:nvPr/>
          </p:nvPicPr>
          <p:blipFill rotWithShape="1">
            <a:blip r:embed="rId4">
              <a:alphaModFix/>
            </a:blip>
            <a:srcRect l="34841" t="12748" r="28186" b="30313"/>
            <a:stretch/>
          </p:blipFill>
          <p:spPr>
            <a:xfrm rot="4780528" flipH="1">
              <a:off x="7246044" y="573496"/>
              <a:ext cx="2599321" cy="2251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0" name="Google Shape;770;p38"/>
          <p:cNvPicPr preferRelativeResize="0"/>
          <p:nvPr/>
        </p:nvPicPr>
        <p:blipFill rotWithShape="1">
          <a:blip r:embed="rId5">
            <a:alphaModFix/>
          </a:blip>
          <a:srcRect l="31148" t="5377" r="27103" b="12769"/>
          <a:stretch/>
        </p:blipFill>
        <p:spPr>
          <a:xfrm rot="8745463">
            <a:off x="5244966" y="-1318030"/>
            <a:ext cx="2701287" cy="2978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38"/>
          <p:cNvGrpSpPr/>
          <p:nvPr/>
        </p:nvGrpSpPr>
        <p:grpSpPr>
          <a:xfrm rot="-4227477">
            <a:off x="240068" y="3168590"/>
            <a:ext cx="1204080" cy="1064604"/>
            <a:chOff x="257500" y="1669275"/>
            <a:chExt cx="1204075" cy="1064600"/>
          </a:xfrm>
        </p:grpSpPr>
        <p:sp>
          <p:nvSpPr>
            <p:cNvPr id="772" name="Google Shape;772;p38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527188" y="2114275"/>
            <a:ext cx="2335800" cy="87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5280963" y="2114275"/>
            <a:ext cx="2335800" cy="87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527188" y="2943250"/>
            <a:ext cx="2335800" cy="8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280963" y="2943250"/>
            <a:ext cx="2335800" cy="8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2532264" flipH="1">
            <a:off x="4331235" y="4125138"/>
            <a:ext cx="3682216" cy="3064313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l="33270" t="11201" r="31930" b="28411"/>
          <a:stretch/>
        </p:blipFill>
        <p:spPr>
          <a:xfrm rot="-1621552">
            <a:off x="7692642" y="1591200"/>
            <a:ext cx="2663166" cy="259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873200" y="1202550"/>
            <a:ext cx="5397600" cy="2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8"/>
          <p:cNvSpPr/>
          <p:nvPr/>
        </p:nvSpPr>
        <p:spPr>
          <a:xfrm rot="10500314">
            <a:off x="4572064" y="-2148382"/>
            <a:ext cx="7360207" cy="639382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193102" y="-2477525"/>
            <a:ext cx="4035548" cy="4108902"/>
            <a:chOff x="3193102" y="-2477525"/>
            <a:chExt cx="4035548" cy="4108902"/>
          </a:xfrm>
        </p:grpSpPr>
        <p:pic>
          <p:nvPicPr>
            <p:cNvPr id="81" name="Google Shape;81;p8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2699979">
              <a:off x="3547369" y="-773776"/>
              <a:ext cx="1679804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8"/>
            <p:cNvPicPr preferRelativeResize="0"/>
            <p:nvPr/>
          </p:nvPicPr>
          <p:blipFill rotWithShape="1">
            <a:blip r:embed="rId3">
              <a:alphaModFix/>
            </a:blip>
            <a:srcRect l="31148" t="5377" r="27103" b="12769"/>
            <a:stretch/>
          </p:blipFill>
          <p:spPr>
            <a:xfrm rot="9398468">
              <a:off x="3794224" y="-2031173"/>
              <a:ext cx="2916350" cy="3216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8"/>
          <p:cNvGrpSpPr/>
          <p:nvPr/>
        </p:nvGrpSpPr>
        <p:grpSpPr>
          <a:xfrm>
            <a:off x="-1708311" y="331449"/>
            <a:ext cx="3721420" cy="3751481"/>
            <a:chOff x="-1708311" y="331449"/>
            <a:chExt cx="3721420" cy="3751481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-3073259">
              <a:off x="-313656" y="2047582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l="33270" t="11201" r="31930" b="28411"/>
            <a:stretch/>
          </p:blipFill>
          <p:spPr>
            <a:xfrm rot="2700000">
              <a:off x="-1179183" y="892300"/>
              <a:ext cx="2663163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8"/>
          <p:cNvGrpSpPr/>
          <p:nvPr/>
        </p:nvGrpSpPr>
        <p:grpSpPr>
          <a:xfrm>
            <a:off x="6418275" y="137950"/>
            <a:ext cx="1204075" cy="1064600"/>
            <a:chOff x="257500" y="1669275"/>
            <a:chExt cx="1204075" cy="1064600"/>
          </a:xfrm>
        </p:grpSpPr>
        <p:sp>
          <p:nvSpPr>
            <p:cNvPr id="87" name="Google Shape;87;p8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 rot="-5400000">
            <a:off x="-933549" y="2968806"/>
            <a:ext cx="1987217" cy="3473921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10800000">
            <a:off x="-4428375" y="1009425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rot="-5400000">
            <a:off x="8383076" y="-428019"/>
            <a:ext cx="1987217" cy="3473921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l="31148" t="5377" r="27103" b="12769"/>
          <a:stretch/>
        </p:blipFill>
        <p:spPr>
          <a:xfrm rot="10800000">
            <a:off x="5817325" y="-1696587"/>
            <a:ext cx="3026602" cy="333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9"/>
          <p:cNvGrpSpPr/>
          <p:nvPr/>
        </p:nvGrpSpPr>
        <p:grpSpPr>
          <a:xfrm>
            <a:off x="5337736" y="267915"/>
            <a:ext cx="921655" cy="832297"/>
            <a:chOff x="4844050" y="4473925"/>
            <a:chExt cx="690275" cy="623350"/>
          </a:xfrm>
        </p:grpSpPr>
        <p:sp>
          <p:nvSpPr>
            <p:cNvPr id="119" name="Google Shape;119;p9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2255100" y="1560050"/>
            <a:ext cx="46338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2255100" y="2270950"/>
            <a:ext cx="46338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713275" y="503375"/>
            <a:ext cx="3423300" cy="17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/>
          <p:nvPr/>
        </p:nvSpPr>
        <p:spPr>
          <a:xfrm rot="5207946" flipH="1">
            <a:off x="-2966632" y="1232006"/>
            <a:ext cx="7359825" cy="6393496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713225" y="1402950"/>
            <a:ext cx="4962600" cy="13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9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2"/>
          <p:cNvSpPr txBox="1">
            <a:spLocks noGrp="1"/>
          </p:cNvSpPr>
          <p:nvPr>
            <p:ph type="subTitle" idx="1"/>
          </p:nvPr>
        </p:nvSpPr>
        <p:spPr>
          <a:xfrm>
            <a:off x="713225" y="2795850"/>
            <a:ext cx="49626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22"/>
          <p:cNvSpPr/>
          <p:nvPr/>
        </p:nvSpPr>
        <p:spPr>
          <a:xfrm rot="10800000">
            <a:off x="4318894" y="-2092569"/>
            <a:ext cx="7360277" cy="6393889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320186" y="-1715500"/>
            <a:ext cx="4082315" cy="3736872"/>
            <a:chOff x="320186" y="-1715500"/>
            <a:chExt cx="4082315" cy="3736872"/>
          </a:xfrm>
        </p:grpSpPr>
        <p:pic>
          <p:nvPicPr>
            <p:cNvPr id="342" name="Google Shape;342;p22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-205656">
              <a:off x="374412" y="-443898"/>
              <a:ext cx="1849600" cy="1869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2"/>
            <p:cNvPicPr preferRelativeResize="0"/>
            <p:nvPr/>
          </p:nvPicPr>
          <p:blipFill rotWithShape="1">
            <a:blip r:embed="rId3">
              <a:alphaModFix/>
            </a:blip>
            <a:srcRect l="33270" t="11201" r="31930" b="28411"/>
            <a:stretch/>
          </p:blipFill>
          <p:spPr>
            <a:xfrm rot="9152879">
              <a:off x="1112027" y="-1221265"/>
              <a:ext cx="2815473" cy="2748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22"/>
          <p:cNvSpPr/>
          <p:nvPr/>
        </p:nvSpPr>
        <p:spPr>
          <a:xfrm rot="2532264" flipH="1">
            <a:off x="-1617115" y="3482788"/>
            <a:ext cx="3682216" cy="3064313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/>
          <p:nvPr/>
        </p:nvSpPr>
        <p:spPr>
          <a:xfrm rot="-5400000">
            <a:off x="7969151" y="3062506"/>
            <a:ext cx="1987217" cy="3473921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3"/>
          <p:cNvSpPr/>
          <p:nvPr/>
        </p:nvSpPr>
        <p:spPr>
          <a:xfrm rot="10800000">
            <a:off x="-5236900" y="-781100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body" idx="1"/>
          </p:nvPr>
        </p:nvSpPr>
        <p:spPr>
          <a:xfrm>
            <a:off x="2034825" y="1572825"/>
            <a:ext cx="50580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5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/>
          <p:nvPr/>
        </p:nvSpPr>
        <p:spPr>
          <a:xfrm rot="-9665085">
            <a:off x="4589978" y="-1979252"/>
            <a:ext cx="7359731" cy="6393414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 rot="-5400000">
            <a:off x="-1506074" y="2337509"/>
            <a:ext cx="2056784" cy="2525279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body" idx="1"/>
          </p:nvPr>
        </p:nvSpPr>
        <p:spPr>
          <a:xfrm>
            <a:off x="713225" y="1149575"/>
            <a:ext cx="77175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495900"/>
            <a:ext cx="771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0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  <a:defRPr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8" r:id="rId7"/>
    <p:sldLayoutId id="2147483669" r:id="rId8"/>
    <p:sldLayoutId id="2147483674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2"/>
          <p:cNvSpPr txBox="1">
            <a:spLocks noGrp="1"/>
          </p:cNvSpPr>
          <p:nvPr>
            <p:ph type="ctrTitle"/>
          </p:nvPr>
        </p:nvSpPr>
        <p:spPr>
          <a:xfrm>
            <a:off x="2167050" y="1204163"/>
            <a:ext cx="4809900" cy="20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3"/>
                </a:solidFill>
              </a:rPr>
              <a:t>Iris Day</a:t>
            </a:r>
            <a:r>
              <a:rPr lang="en" sz="4400" dirty="0">
                <a:solidFill>
                  <a:srgbClr val="4E4AAE"/>
                </a:solidFill>
              </a:rPr>
              <a:t> </a:t>
            </a:r>
            <a:endParaRPr sz="4400" dirty="0">
              <a:solidFill>
                <a:srgbClr val="4E4AA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2"/>
                </a:solidFill>
              </a:rPr>
              <a:t>I</a:t>
            </a:r>
            <a:r>
              <a:rPr lang="en" sz="4400" dirty="0">
                <a:solidFill>
                  <a:schemeClr val="dk2"/>
                </a:solidFill>
              </a:rPr>
              <a:t>n C4.5 Algorithm</a:t>
            </a:r>
            <a:endParaRPr sz="4400" dirty="0">
              <a:solidFill>
                <a:schemeClr val="dk2"/>
              </a:solidFill>
            </a:endParaRPr>
          </a:p>
        </p:txBody>
      </p:sp>
      <p:grpSp>
        <p:nvGrpSpPr>
          <p:cNvPr id="810" name="Google Shape;810;p42"/>
          <p:cNvGrpSpPr/>
          <p:nvPr/>
        </p:nvGrpSpPr>
        <p:grpSpPr>
          <a:xfrm>
            <a:off x="6566400" y="2818265"/>
            <a:ext cx="2962650" cy="2651498"/>
            <a:chOff x="6566400" y="2818265"/>
            <a:chExt cx="2962650" cy="2651498"/>
          </a:xfrm>
        </p:grpSpPr>
        <p:pic>
          <p:nvPicPr>
            <p:cNvPr id="811" name="Google Shape;811;p42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6694513">
              <a:off x="7590870" y="3062576"/>
              <a:ext cx="1679807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2" name="Google Shape;812;p42"/>
            <p:cNvPicPr preferRelativeResize="0"/>
            <p:nvPr/>
          </p:nvPicPr>
          <p:blipFill rotWithShape="1">
            <a:blip r:embed="rId4">
              <a:alphaModFix/>
            </a:blip>
            <a:srcRect l="33270" t="11201" r="31930" b="28411"/>
            <a:stretch/>
          </p:blipFill>
          <p:spPr>
            <a:xfrm>
              <a:off x="6566400" y="3284963"/>
              <a:ext cx="2238115" cy="218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42"/>
          <p:cNvGrpSpPr/>
          <p:nvPr/>
        </p:nvGrpSpPr>
        <p:grpSpPr>
          <a:xfrm>
            <a:off x="-720525" y="3013263"/>
            <a:ext cx="3264376" cy="3337775"/>
            <a:chOff x="-720525" y="3013263"/>
            <a:chExt cx="3264376" cy="3337775"/>
          </a:xfrm>
        </p:grpSpPr>
        <p:pic>
          <p:nvPicPr>
            <p:cNvPr id="814" name="Google Shape;814;p42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4775302">
              <a:off x="1073219" y="3389104"/>
              <a:ext cx="1352439" cy="1366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42"/>
            <p:cNvPicPr preferRelativeResize="0"/>
            <p:nvPr/>
          </p:nvPicPr>
          <p:blipFill rotWithShape="1">
            <a:blip r:embed="rId5">
              <a:alphaModFix/>
            </a:blip>
            <a:srcRect l="31148" t="5377" r="27103" b="12769"/>
            <a:stretch/>
          </p:blipFill>
          <p:spPr>
            <a:xfrm>
              <a:off x="-720525" y="3013263"/>
              <a:ext cx="3026602" cy="333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42"/>
          <p:cNvGrpSpPr/>
          <p:nvPr/>
        </p:nvGrpSpPr>
        <p:grpSpPr>
          <a:xfrm>
            <a:off x="257500" y="1669275"/>
            <a:ext cx="1204075" cy="1064600"/>
            <a:chOff x="257500" y="1669275"/>
            <a:chExt cx="1204075" cy="1064600"/>
          </a:xfrm>
        </p:grpSpPr>
        <p:sp>
          <p:nvSpPr>
            <p:cNvPr id="817" name="Google Shape;817;p42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2"/>
          <p:cNvGrpSpPr/>
          <p:nvPr/>
        </p:nvGrpSpPr>
        <p:grpSpPr>
          <a:xfrm>
            <a:off x="5758811" y="4113615"/>
            <a:ext cx="921655" cy="832297"/>
            <a:chOff x="4844050" y="4473925"/>
            <a:chExt cx="690275" cy="623350"/>
          </a:xfrm>
        </p:grpSpPr>
        <p:sp>
          <p:nvSpPr>
            <p:cNvPr id="844" name="Google Shape;844;p42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6" name="Google Shape;876;p42"/>
          <p:cNvPicPr preferRelativeResize="0"/>
          <p:nvPr/>
        </p:nvPicPr>
        <p:blipFill rotWithShape="1">
          <a:blip r:embed="rId5">
            <a:alphaModFix/>
          </a:blip>
          <a:srcRect l="31148" t="5377" r="27103" b="12769"/>
          <a:stretch/>
        </p:blipFill>
        <p:spPr>
          <a:xfrm rot="10800000" flipH="1">
            <a:off x="6117400" y="-1401037"/>
            <a:ext cx="3026602" cy="33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42"/>
          <p:cNvPicPr preferRelativeResize="0"/>
          <p:nvPr/>
        </p:nvPicPr>
        <p:blipFill rotWithShape="1">
          <a:blip r:embed="rId6">
            <a:alphaModFix/>
          </a:blip>
          <a:srcRect l="34841" t="12748" r="28186" b="30313"/>
          <a:stretch/>
        </p:blipFill>
        <p:spPr>
          <a:xfrm>
            <a:off x="-41675" y="-807176"/>
            <a:ext cx="2990923" cy="25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FCCE5C6-B8FC-A816-B345-A61940EB0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F11F-CD82-98AE-78FC-3636FA07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printTree</a:t>
            </a:r>
            <a:r>
              <a:rPr lang="en-US" dirty="0"/>
              <a:t>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C3ACC-B79C-2B50-6901-65FE0F314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2E64D-CA1B-C738-7CCB-99D9513E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3" y="1290680"/>
            <a:ext cx="7354575" cy="28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9084-C815-C7DE-3376-C1790160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printNode</a:t>
            </a:r>
            <a:r>
              <a:rPr lang="en-US" dirty="0"/>
              <a:t>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5C6D-BDCF-EF80-0EE6-29C0682AF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68DBF-EF33-5CAA-61D6-64BCC041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1343591"/>
            <a:ext cx="6685280" cy="32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5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40CB-3218-367A-D273-EF30AFAE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64" y="277007"/>
            <a:ext cx="8207255" cy="1345795"/>
          </a:xfrm>
        </p:spPr>
        <p:txBody>
          <a:bodyPr/>
          <a:lstStyle/>
          <a:p>
            <a:r>
              <a:rPr lang="en-US" sz="2800" dirty="0" err="1"/>
              <a:t>generateTree</a:t>
            </a:r>
            <a:br>
              <a:rPr lang="en-US" sz="2800" dirty="0"/>
            </a:br>
            <a:r>
              <a:rPr lang="en-US" sz="2800" dirty="0" err="1"/>
              <a:t>allSameClass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function 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7341F-A785-9C63-6E3E-8E349482A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96A67-75E2-715A-16DD-06D81B53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1" y="1572825"/>
            <a:ext cx="7018628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EDC-0FA1-AE62-B71F-D9149F0E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getMajClass</a:t>
            </a:r>
            <a:r>
              <a:rPr lang="en-US" dirty="0"/>
              <a:t>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E5F02-B1A0-BC19-3E73-9CC46370B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CA0FB-60B2-40E4-5FD1-E00474E0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717"/>
            <a:ext cx="9144000" cy="17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F3D-6062-A717-0715-669FE152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recursiveGenerateTree</a:t>
            </a:r>
            <a:r>
              <a:rPr lang="en-US" dirty="0"/>
              <a:t>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0391-6F5D-FEB0-36F3-ACB76CAAA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441A3-7049-FE5C-2F6D-94DAD8E4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98" y="1432560"/>
            <a:ext cx="7425721" cy="34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A81F-0222-67CA-2513-7CB51B32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isAttrDiscrete</a:t>
            </a:r>
            <a:r>
              <a:rPr lang="en-US" dirty="0"/>
              <a:t>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0048-A850-7426-75C9-84E745C93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8D9A8-8D3A-95FA-6785-6C0DFFEA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92" y="1618893"/>
            <a:ext cx="8246967" cy="14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2FFF-2F87-4C99-C34F-053490A9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splitAttribute</a:t>
            </a:r>
            <a:r>
              <a:rPr lang="en-US" dirty="0"/>
              <a:t> function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4B015-53A1-CB10-CF5C-2DE83684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381711"/>
            <a:ext cx="6339840" cy="34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D624-24DF-D8D0-FC0D-F9FDC2C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6E61-91EC-AF47-4072-07697D3A9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31F10-717B-48B7-761C-A6191865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757"/>
            <a:ext cx="9144000" cy="40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F0C1-4154-5D1E-799A-B1D70CF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34AA-12C8-C6E4-E53F-334E11A4C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B35F0-8D97-EF1A-AF43-712B1A4A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46" y="1355851"/>
            <a:ext cx="6224658" cy="25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0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B404-5E52-626F-FB03-D071A84D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&amp; log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6AF5C-9CB7-816B-8D9D-5E8DEB051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EE967-0A91-673D-D1A9-05BF59C0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31" y="1348658"/>
            <a:ext cx="4531609" cy="33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5"/>
          <p:cNvSpPr txBox="1">
            <a:spLocks noGrp="1"/>
          </p:cNvSpPr>
          <p:nvPr>
            <p:ph type="title"/>
          </p:nvPr>
        </p:nvSpPr>
        <p:spPr>
          <a:xfrm>
            <a:off x="713225" y="1402950"/>
            <a:ext cx="4962600" cy="13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Definition</a:t>
            </a:r>
            <a:r>
              <a:rPr lang="en" dirty="0"/>
              <a:t>!</a:t>
            </a:r>
            <a:endParaRPr dirty="0"/>
          </a:p>
        </p:txBody>
      </p:sp>
      <p:sp>
        <p:nvSpPr>
          <p:cNvPr id="1012" name="Google Shape;1012;p45"/>
          <p:cNvSpPr txBox="1">
            <a:spLocks noGrp="1"/>
          </p:cNvSpPr>
          <p:nvPr>
            <p:ph type="subTitle" idx="1"/>
          </p:nvPr>
        </p:nvSpPr>
        <p:spPr>
          <a:xfrm>
            <a:off x="730708" y="2745542"/>
            <a:ext cx="5971805" cy="90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C4.5 algorithm is used in Data Mining as a Decision Tree Classifier which can be employed to generate a decision, based on a certain sample of data</a:t>
            </a:r>
            <a:endParaRPr dirty="0"/>
          </a:p>
        </p:txBody>
      </p:sp>
      <p:pic>
        <p:nvPicPr>
          <p:cNvPr id="1013" name="Google Shape;1013;p45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-4064114">
            <a:off x="7056976" y="1047439"/>
            <a:ext cx="3026598" cy="3337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4" name="Google Shape;1014;p45"/>
          <p:cNvGrpSpPr/>
          <p:nvPr/>
        </p:nvGrpSpPr>
        <p:grpSpPr>
          <a:xfrm>
            <a:off x="3503488" y="3493456"/>
            <a:ext cx="3593362" cy="2815416"/>
            <a:chOff x="3503488" y="3493456"/>
            <a:chExt cx="3593362" cy="2815416"/>
          </a:xfrm>
        </p:grpSpPr>
        <p:pic>
          <p:nvPicPr>
            <p:cNvPr id="1015" name="Google Shape;1015;p45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6343201">
              <a:off x="5021737" y="3702201"/>
              <a:ext cx="1849601" cy="186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6" name="Google Shape;1016;p45"/>
            <p:cNvPicPr preferRelativeResize="0"/>
            <p:nvPr/>
          </p:nvPicPr>
          <p:blipFill rotWithShape="1">
            <a:blip r:embed="rId5">
              <a:alphaModFix/>
            </a:blip>
            <a:srcRect l="34841" t="12748" r="28186" b="30313"/>
            <a:stretch/>
          </p:blipFill>
          <p:spPr>
            <a:xfrm>
              <a:off x="3503488" y="3717899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7" name="Google Shape;1017;p45"/>
          <p:cNvGrpSpPr/>
          <p:nvPr/>
        </p:nvGrpSpPr>
        <p:grpSpPr>
          <a:xfrm rot="-1848274">
            <a:off x="6245083" y="570890"/>
            <a:ext cx="1204049" cy="1064576"/>
            <a:chOff x="257500" y="1669275"/>
            <a:chExt cx="1204075" cy="1064600"/>
          </a:xfrm>
        </p:grpSpPr>
        <p:sp>
          <p:nvSpPr>
            <p:cNvPr id="1018" name="Google Shape;1018;p45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5"/>
          <p:cNvGrpSpPr/>
          <p:nvPr/>
        </p:nvGrpSpPr>
        <p:grpSpPr>
          <a:xfrm>
            <a:off x="2642649" y="3936240"/>
            <a:ext cx="921655" cy="832297"/>
            <a:chOff x="4844050" y="4473925"/>
            <a:chExt cx="690275" cy="623350"/>
          </a:xfrm>
        </p:grpSpPr>
        <p:sp>
          <p:nvSpPr>
            <p:cNvPr id="1045" name="Google Shape;1045;p45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637-5940-EA0F-B751-4C32CE0B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algorithm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D41E-F5E7-6AC3-D217-8972821D4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70D90-E0BE-72AD-6516-D38085CF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25" y="1436250"/>
            <a:ext cx="5532599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3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0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output tree:</a:t>
            </a:r>
            <a:endParaRPr dirty="0"/>
          </a:p>
        </p:txBody>
      </p:sp>
      <p:pic>
        <p:nvPicPr>
          <p:cNvPr id="1325" name="Google Shape;1325;p50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215920">
            <a:off x="3168847" y="3639387"/>
            <a:ext cx="2701256" cy="2978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6" name="Google Shape;1326;p50"/>
          <p:cNvGrpSpPr/>
          <p:nvPr/>
        </p:nvGrpSpPr>
        <p:grpSpPr>
          <a:xfrm>
            <a:off x="7904925" y="553325"/>
            <a:ext cx="1204075" cy="1064600"/>
            <a:chOff x="257500" y="1669275"/>
            <a:chExt cx="1204075" cy="1064600"/>
          </a:xfrm>
        </p:grpSpPr>
        <p:sp>
          <p:nvSpPr>
            <p:cNvPr id="1327" name="Google Shape;1327;p50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50"/>
          <p:cNvGrpSpPr/>
          <p:nvPr/>
        </p:nvGrpSpPr>
        <p:grpSpPr>
          <a:xfrm>
            <a:off x="2195636" y="4286478"/>
            <a:ext cx="921655" cy="832297"/>
            <a:chOff x="4844050" y="4473925"/>
            <a:chExt cx="690275" cy="623350"/>
          </a:xfrm>
        </p:grpSpPr>
        <p:sp>
          <p:nvSpPr>
            <p:cNvPr id="1354" name="Google Shape;1354;p50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0"/>
          <p:cNvSpPr/>
          <p:nvPr/>
        </p:nvSpPr>
        <p:spPr>
          <a:xfrm rot="1228201" flipH="1">
            <a:off x="-5087011" y="-2704357"/>
            <a:ext cx="7360669" cy="6394229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7" name="Google Shape;1387;p50"/>
          <p:cNvGrpSpPr/>
          <p:nvPr/>
        </p:nvGrpSpPr>
        <p:grpSpPr>
          <a:xfrm>
            <a:off x="-1425162" y="486124"/>
            <a:ext cx="2990923" cy="3702241"/>
            <a:chOff x="-1425162" y="333724"/>
            <a:chExt cx="2990923" cy="3702241"/>
          </a:xfrm>
        </p:grpSpPr>
        <p:pic>
          <p:nvPicPr>
            <p:cNvPr id="1388" name="Google Shape;1388;p50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1690652">
              <a:off x="-719153" y="2042154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9" name="Google Shape;1389;p50"/>
            <p:cNvPicPr preferRelativeResize="0"/>
            <p:nvPr/>
          </p:nvPicPr>
          <p:blipFill rotWithShape="1">
            <a:blip r:embed="rId5">
              <a:alphaModFix/>
            </a:blip>
            <a:srcRect l="34841" t="12748" r="28186" b="30313"/>
            <a:stretch/>
          </p:blipFill>
          <p:spPr>
            <a:xfrm>
              <a:off x="-1425162" y="33372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2C79EFB-28A2-641A-B9C8-E7130A317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409" y="1417220"/>
            <a:ext cx="6485182" cy="230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0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output tree:</a:t>
            </a:r>
            <a:endParaRPr dirty="0"/>
          </a:p>
        </p:txBody>
      </p:sp>
      <p:pic>
        <p:nvPicPr>
          <p:cNvPr id="1325" name="Google Shape;1325;p50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215920">
            <a:off x="3168847" y="3639387"/>
            <a:ext cx="2701256" cy="2978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6" name="Google Shape;1326;p50"/>
          <p:cNvGrpSpPr/>
          <p:nvPr/>
        </p:nvGrpSpPr>
        <p:grpSpPr>
          <a:xfrm>
            <a:off x="7904925" y="553325"/>
            <a:ext cx="1204075" cy="1064600"/>
            <a:chOff x="257500" y="1669275"/>
            <a:chExt cx="1204075" cy="1064600"/>
          </a:xfrm>
        </p:grpSpPr>
        <p:sp>
          <p:nvSpPr>
            <p:cNvPr id="1327" name="Google Shape;1327;p50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50"/>
          <p:cNvGrpSpPr/>
          <p:nvPr/>
        </p:nvGrpSpPr>
        <p:grpSpPr>
          <a:xfrm>
            <a:off x="2195636" y="4286478"/>
            <a:ext cx="921655" cy="832297"/>
            <a:chOff x="4844050" y="4473925"/>
            <a:chExt cx="690275" cy="623350"/>
          </a:xfrm>
        </p:grpSpPr>
        <p:sp>
          <p:nvSpPr>
            <p:cNvPr id="1354" name="Google Shape;1354;p50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0"/>
          <p:cNvSpPr/>
          <p:nvPr/>
        </p:nvSpPr>
        <p:spPr>
          <a:xfrm rot="1228201" flipH="1">
            <a:off x="-5087011" y="-2704357"/>
            <a:ext cx="7360669" cy="6394229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7" name="Google Shape;1387;p50"/>
          <p:cNvGrpSpPr/>
          <p:nvPr/>
        </p:nvGrpSpPr>
        <p:grpSpPr>
          <a:xfrm>
            <a:off x="-1425162" y="486124"/>
            <a:ext cx="2990923" cy="3702241"/>
            <a:chOff x="-1425162" y="333724"/>
            <a:chExt cx="2990923" cy="3702241"/>
          </a:xfrm>
        </p:grpSpPr>
        <p:pic>
          <p:nvPicPr>
            <p:cNvPr id="1388" name="Google Shape;1388;p50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1690652">
              <a:off x="-719153" y="2042154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9" name="Google Shape;1389;p50"/>
            <p:cNvPicPr preferRelativeResize="0"/>
            <p:nvPr/>
          </p:nvPicPr>
          <p:blipFill rotWithShape="1">
            <a:blip r:embed="rId5">
              <a:alphaModFix/>
            </a:blip>
            <a:srcRect l="34841" t="12748" r="28186" b="30313"/>
            <a:stretch/>
          </p:blipFill>
          <p:spPr>
            <a:xfrm>
              <a:off x="-1425162" y="33372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3DC1C1-3C80-34A7-3E5C-041466D4D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451" y="1529049"/>
            <a:ext cx="5046813" cy="3087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867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1"/>
          <p:cNvSpPr txBox="1">
            <a:spLocks noGrp="1"/>
          </p:cNvSpPr>
          <p:nvPr>
            <p:ph type="title"/>
          </p:nvPr>
        </p:nvSpPr>
        <p:spPr>
          <a:xfrm>
            <a:off x="1873200" y="1202550"/>
            <a:ext cx="5397600" cy="2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</a:t>
            </a:r>
            <a:r>
              <a:rPr lang="en" sz="5400" dirty="0"/>
              <a:t>rain data </a:t>
            </a:r>
            <a:br>
              <a:rPr lang="en" sz="5400" dirty="0"/>
            </a:br>
            <a:r>
              <a:rPr lang="en" sz="5400" dirty="0"/>
              <a:t>from cancer data </a:t>
            </a:r>
            <a:endParaRPr sz="5400" dirty="0"/>
          </a:p>
        </p:txBody>
      </p:sp>
      <p:grpSp>
        <p:nvGrpSpPr>
          <p:cNvPr id="1395" name="Google Shape;1395;p51"/>
          <p:cNvGrpSpPr/>
          <p:nvPr/>
        </p:nvGrpSpPr>
        <p:grpSpPr>
          <a:xfrm>
            <a:off x="5491063" y="3523649"/>
            <a:ext cx="3755879" cy="2778848"/>
            <a:chOff x="5491063" y="3523649"/>
            <a:chExt cx="3755879" cy="2778848"/>
          </a:xfrm>
        </p:grpSpPr>
        <p:pic>
          <p:nvPicPr>
            <p:cNvPr id="1396" name="Google Shape;1396;p51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7384568">
              <a:off x="7237319" y="3841831"/>
              <a:ext cx="1679810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7" name="Google Shape;1397;p51"/>
            <p:cNvPicPr preferRelativeResize="0"/>
            <p:nvPr/>
          </p:nvPicPr>
          <p:blipFill rotWithShape="1">
            <a:blip r:embed="rId4">
              <a:alphaModFix/>
            </a:blip>
            <a:srcRect l="34841" t="12748" r="28186" b="30313"/>
            <a:stretch/>
          </p:blipFill>
          <p:spPr>
            <a:xfrm>
              <a:off x="5491062" y="371152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8" name="Google Shape;1398;p51"/>
          <p:cNvGrpSpPr/>
          <p:nvPr/>
        </p:nvGrpSpPr>
        <p:grpSpPr>
          <a:xfrm>
            <a:off x="875361" y="3298278"/>
            <a:ext cx="921655" cy="832297"/>
            <a:chOff x="4844050" y="4473925"/>
            <a:chExt cx="690275" cy="623350"/>
          </a:xfrm>
        </p:grpSpPr>
        <p:sp>
          <p:nvSpPr>
            <p:cNvPr id="1399" name="Google Shape;1399;p51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CBE9-67B8-EE52-6462-FF2B561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81DE0-1F29-194D-059A-A21D40F0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72" y="2011681"/>
            <a:ext cx="7331071" cy="26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0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output :</a:t>
            </a:r>
            <a:endParaRPr dirty="0"/>
          </a:p>
        </p:txBody>
      </p:sp>
      <p:pic>
        <p:nvPicPr>
          <p:cNvPr id="1325" name="Google Shape;1325;p50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215920">
            <a:off x="3168847" y="3639387"/>
            <a:ext cx="2701256" cy="2978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6" name="Google Shape;1326;p50"/>
          <p:cNvGrpSpPr/>
          <p:nvPr/>
        </p:nvGrpSpPr>
        <p:grpSpPr>
          <a:xfrm>
            <a:off x="7904925" y="553325"/>
            <a:ext cx="1204075" cy="1064600"/>
            <a:chOff x="257500" y="1669275"/>
            <a:chExt cx="1204075" cy="1064600"/>
          </a:xfrm>
        </p:grpSpPr>
        <p:sp>
          <p:nvSpPr>
            <p:cNvPr id="1327" name="Google Shape;1327;p50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50"/>
          <p:cNvGrpSpPr/>
          <p:nvPr/>
        </p:nvGrpSpPr>
        <p:grpSpPr>
          <a:xfrm>
            <a:off x="2195636" y="4286478"/>
            <a:ext cx="921655" cy="832297"/>
            <a:chOff x="4844050" y="4473925"/>
            <a:chExt cx="690275" cy="623350"/>
          </a:xfrm>
        </p:grpSpPr>
        <p:sp>
          <p:nvSpPr>
            <p:cNvPr id="1354" name="Google Shape;1354;p50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0"/>
          <p:cNvSpPr/>
          <p:nvPr/>
        </p:nvSpPr>
        <p:spPr>
          <a:xfrm rot="1228201" flipH="1">
            <a:off x="-5087011" y="-2704357"/>
            <a:ext cx="7360669" cy="6394229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7" name="Google Shape;1387;p50"/>
          <p:cNvGrpSpPr/>
          <p:nvPr/>
        </p:nvGrpSpPr>
        <p:grpSpPr>
          <a:xfrm>
            <a:off x="-1425162" y="486124"/>
            <a:ext cx="2990923" cy="3702241"/>
            <a:chOff x="-1425162" y="333724"/>
            <a:chExt cx="2990923" cy="3702241"/>
          </a:xfrm>
        </p:grpSpPr>
        <p:pic>
          <p:nvPicPr>
            <p:cNvPr id="1388" name="Google Shape;1388;p50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1690652">
              <a:off x="-719153" y="2042154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9" name="Google Shape;1389;p50"/>
            <p:cNvPicPr preferRelativeResize="0"/>
            <p:nvPr/>
          </p:nvPicPr>
          <p:blipFill rotWithShape="1">
            <a:blip r:embed="rId5">
              <a:alphaModFix/>
            </a:blip>
            <a:srcRect l="34841" t="12748" r="28186" b="30313"/>
            <a:stretch/>
          </p:blipFill>
          <p:spPr>
            <a:xfrm>
              <a:off x="-1425162" y="33372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E3F120-F150-4B1D-5B69-69509D28E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251" y="1481995"/>
            <a:ext cx="5273497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7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56"/>
          <p:cNvSpPr txBox="1">
            <a:spLocks noGrp="1"/>
          </p:cNvSpPr>
          <p:nvPr>
            <p:ph type="title"/>
          </p:nvPr>
        </p:nvSpPr>
        <p:spPr>
          <a:xfrm>
            <a:off x="713275" y="503375"/>
            <a:ext cx="4072272" cy="2664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81894"/>
                </a:solidFill>
              </a:rPr>
              <a:t>T</a:t>
            </a:r>
            <a:r>
              <a:rPr lang="en" dirty="0">
                <a:solidFill>
                  <a:srgbClr val="281894"/>
                </a:solidFill>
              </a:rPr>
              <a:t>eam member :</a:t>
            </a:r>
            <a:br>
              <a:rPr lang="en" dirty="0">
                <a:solidFill>
                  <a:srgbClr val="281894"/>
                </a:solidFill>
              </a:rPr>
            </a:br>
            <a:r>
              <a:rPr lang="en" dirty="0"/>
              <a:t>- Rana hamed </a:t>
            </a:r>
            <a:br>
              <a:rPr lang="en" dirty="0"/>
            </a:br>
            <a:r>
              <a:rPr lang="en" dirty="0"/>
              <a:t>- Sec:2 </a:t>
            </a:r>
            <a:br>
              <a:rPr lang="en" dirty="0"/>
            </a:br>
            <a:r>
              <a:rPr lang="en" dirty="0"/>
              <a:t>-Group: 2</a:t>
            </a:r>
            <a:endParaRPr dirty="0"/>
          </a:p>
        </p:txBody>
      </p:sp>
      <p:pic>
        <p:nvPicPr>
          <p:cNvPr id="1792" name="Google Shape;1792;p56"/>
          <p:cNvPicPr preferRelativeResize="0"/>
          <p:nvPr/>
        </p:nvPicPr>
        <p:blipFill rotWithShape="1">
          <a:blip r:embed="rId4">
            <a:alphaModFix/>
          </a:blip>
          <a:srcRect l="31148" t="5377" r="27103" b="12769"/>
          <a:stretch/>
        </p:blipFill>
        <p:spPr>
          <a:xfrm rot="3113988">
            <a:off x="-881703" y="2237901"/>
            <a:ext cx="2701258" cy="2978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3" name="Google Shape;1793;p56"/>
          <p:cNvGrpSpPr/>
          <p:nvPr/>
        </p:nvGrpSpPr>
        <p:grpSpPr>
          <a:xfrm>
            <a:off x="2242157" y="3456637"/>
            <a:ext cx="3476492" cy="2510872"/>
            <a:chOff x="3082507" y="3456637"/>
            <a:chExt cx="3476492" cy="2510872"/>
          </a:xfrm>
        </p:grpSpPr>
        <p:pic>
          <p:nvPicPr>
            <p:cNvPr id="1794" name="Google Shape;1794;p56"/>
            <p:cNvPicPr preferRelativeResize="0"/>
            <p:nvPr/>
          </p:nvPicPr>
          <p:blipFill rotWithShape="1">
            <a:blip r:embed="rId5">
              <a:alphaModFix/>
            </a:blip>
            <a:srcRect l="39486" t="29228" r="35708" b="26202"/>
            <a:stretch/>
          </p:blipFill>
          <p:spPr>
            <a:xfrm rot="10518298">
              <a:off x="3149173" y="3800392"/>
              <a:ext cx="1679809" cy="1697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5" name="Google Shape;1795;p56"/>
            <p:cNvPicPr preferRelativeResize="0"/>
            <p:nvPr/>
          </p:nvPicPr>
          <p:blipFill rotWithShape="1">
            <a:blip r:embed="rId6">
              <a:alphaModFix/>
            </a:blip>
            <a:srcRect l="34841" t="12748" r="28186" b="30313"/>
            <a:stretch/>
          </p:blipFill>
          <p:spPr>
            <a:xfrm rot="10440356" flipH="1">
              <a:off x="3849211" y="3586199"/>
              <a:ext cx="2599323" cy="2251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96" name="Google Shape;1796;p56"/>
          <p:cNvPicPr preferRelativeResize="0"/>
          <p:nvPr/>
        </p:nvPicPr>
        <p:blipFill rotWithShape="1">
          <a:blip r:embed="rId7">
            <a:alphaModFix/>
          </a:blip>
          <a:srcRect l="33270" t="11201" r="31930" b="28411"/>
          <a:stretch/>
        </p:blipFill>
        <p:spPr>
          <a:xfrm rot="10232548" flipH="1">
            <a:off x="3586743" y="-1321813"/>
            <a:ext cx="2663162" cy="2599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7" name="Google Shape;1797;p56"/>
          <p:cNvGrpSpPr/>
          <p:nvPr/>
        </p:nvGrpSpPr>
        <p:grpSpPr>
          <a:xfrm>
            <a:off x="1232038" y="3931300"/>
            <a:ext cx="1204075" cy="1064600"/>
            <a:chOff x="257500" y="1669275"/>
            <a:chExt cx="1204075" cy="1064600"/>
          </a:xfrm>
        </p:grpSpPr>
        <p:sp>
          <p:nvSpPr>
            <p:cNvPr id="1798" name="Google Shape;1798;p56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56"/>
          <p:cNvGrpSpPr/>
          <p:nvPr/>
        </p:nvGrpSpPr>
        <p:grpSpPr>
          <a:xfrm rot="-6223754">
            <a:off x="5057931" y="1849752"/>
            <a:ext cx="921690" cy="832328"/>
            <a:chOff x="4844050" y="4473925"/>
            <a:chExt cx="690275" cy="623350"/>
          </a:xfrm>
        </p:grpSpPr>
        <p:sp>
          <p:nvSpPr>
            <p:cNvPr id="1825" name="Google Shape;1825;p56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8"/>
          <p:cNvSpPr txBox="1">
            <a:spLocks noGrp="1"/>
          </p:cNvSpPr>
          <p:nvPr>
            <p:ph type="title"/>
          </p:nvPr>
        </p:nvSpPr>
        <p:spPr>
          <a:xfrm>
            <a:off x="2255100" y="1560050"/>
            <a:ext cx="46338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99" name="Google Shape;1199;p48"/>
          <p:cNvSpPr txBox="1">
            <a:spLocks noGrp="1"/>
          </p:cNvSpPr>
          <p:nvPr>
            <p:ph type="subTitle" idx="1"/>
          </p:nvPr>
        </p:nvSpPr>
        <p:spPr>
          <a:xfrm>
            <a:off x="1849895" y="2270950"/>
            <a:ext cx="5039005" cy="2067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Abril Fatface"/>
                <a:sym typeface="Abril Fatface"/>
              </a:rPr>
              <a:t>The algorithm used to build a C4.5 tree decision 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Abril Fatface"/>
                <a:sym typeface="Abril Fatface"/>
              </a:rPr>
              <a:t>Using two data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Abril Fatface"/>
                <a:sym typeface="Abril Fatface"/>
              </a:rPr>
              <a:t>1- </a:t>
            </a:r>
            <a:r>
              <a:rPr lang="en-US" dirty="0" err="1">
                <a:solidFill>
                  <a:schemeClr val="accent3"/>
                </a:solidFill>
                <a:latin typeface="Abril Fatface"/>
                <a:sym typeface="Abril Fatface"/>
              </a:rPr>
              <a:t>iris_data</a:t>
            </a:r>
            <a:r>
              <a:rPr lang="en-US" dirty="0">
                <a:solidFill>
                  <a:schemeClr val="accent3"/>
                </a:solidFill>
                <a:latin typeface="Abril Fatface"/>
                <a:sym typeface="Abril Fatface"/>
              </a:rPr>
              <a:t>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Abril Fatface"/>
                <a:sym typeface="Abril Fatface"/>
              </a:rPr>
              <a:t>2- </a:t>
            </a:r>
            <a:r>
              <a:rPr lang="en-US" dirty="0" err="1">
                <a:solidFill>
                  <a:schemeClr val="accent3"/>
                </a:solidFill>
                <a:latin typeface="Abril Fatface"/>
                <a:sym typeface="Abril Fatface"/>
              </a:rPr>
              <a:t>iris_names</a:t>
            </a:r>
            <a:endParaRPr dirty="0">
              <a:solidFill>
                <a:schemeClr val="accent3"/>
              </a:solidFill>
              <a:latin typeface="Abril Fatface"/>
              <a:sym typeface="Abril Fatface"/>
            </a:endParaRPr>
          </a:p>
        </p:txBody>
      </p:sp>
      <p:grpSp>
        <p:nvGrpSpPr>
          <p:cNvPr id="1200" name="Google Shape;1200;p48"/>
          <p:cNvGrpSpPr/>
          <p:nvPr/>
        </p:nvGrpSpPr>
        <p:grpSpPr>
          <a:xfrm>
            <a:off x="4746985" y="3267166"/>
            <a:ext cx="4141571" cy="3534717"/>
            <a:chOff x="4746985" y="3267166"/>
            <a:chExt cx="4141571" cy="3534717"/>
          </a:xfrm>
        </p:grpSpPr>
        <p:pic>
          <p:nvPicPr>
            <p:cNvPr id="1201" name="Google Shape;1201;p48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9457355">
              <a:off x="5006919" y="3729651"/>
              <a:ext cx="1679810" cy="169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2" name="Google Shape;1202;p48"/>
            <p:cNvPicPr preferRelativeResize="0"/>
            <p:nvPr/>
          </p:nvPicPr>
          <p:blipFill rotWithShape="1">
            <a:blip r:embed="rId4">
              <a:alphaModFix/>
            </a:blip>
            <a:srcRect l="33270" t="11201" r="31930" b="28411"/>
            <a:stretch/>
          </p:blipFill>
          <p:spPr>
            <a:xfrm rot="1647125" flipH="1">
              <a:off x="5776092" y="3734665"/>
              <a:ext cx="2663161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3" name="Google Shape;1203;p48"/>
          <p:cNvGrpSpPr/>
          <p:nvPr/>
        </p:nvGrpSpPr>
        <p:grpSpPr>
          <a:xfrm>
            <a:off x="533400" y="2812650"/>
            <a:ext cx="1204075" cy="1064600"/>
            <a:chOff x="257500" y="1669275"/>
            <a:chExt cx="1204075" cy="1064600"/>
          </a:xfrm>
        </p:grpSpPr>
        <p:sp>
          <p:nvSpPr>
            <p:cNvPr id="1204" name="Google Shape;1204;p48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8"/>
          <p:cNvGrpSpPr/>
          <p:nvPr/>
        </p:nvGrpSpPr>
        <p:grpSpPr>
          <a:xfrm>
            <a:off x="-782237" y="-310345"/>
            <a:ext cx="3848508" cy="2914768"/>
            <a:chOff x="-782237" y="-310345"/>
            <a:chExt cx="3848508" cy="2914768"/>
          </a:xfrm>
        </p:grpSpPr>
        <p:pic>
          <p:nvPicPr>
            <p:cNvPr id="1231" name="Google Shape;1231;p48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3027071">
              <a:off x="1036996" y="28915"/>
              <a:ext cx="1679808" cy="1697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2" name="Google Shape;1232;p48"/>
            <p:cNvPicPr preferRelativeResize="0"/>
            <p:nvPr/>
          </p:nvPicPr>
          <p:blipFill rotWithShape="1">
            <a:blip r:embed="rId5">
              <a:alphaModFix/>
            </a:blip>
            <a:srcRect l="34841" t="12748" r="28186" b="30313"/>
            <a:stretch/>
          </p:blipFill>
          <p:spPr>
            <a:xfrm>
              <a:off x="-782237" y="13449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24C6-29FF-AA27-D601-D4CAA8BD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Iris_names.txt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CA59-0995-736F-259C-E33B1CBA5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3516-736B-F2F6-D5C4-4BD3066C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34" y="2270950"/>
            <a:ext cx="5212532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24C6-29FF-AA27-D601-D4CAA8BD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Iris_data.txt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EC020-14D1-CCC5-4B60-EC4D5C235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754"/>
          <a:stretch/>
        </p:blipFill>
        <p:spPr>
          <a:xfrm>
            <a:off x="2803993" y="2146129"/>
            <a:ext cx="3840813" cy="26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9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3 class labels</a:t>
            </a:r>
            <a:endParaRPr dirty="0"/>
          </a:p>
        </p:txBody>
      </p:sp>
      <p:grpSp>
        <p:nvGrpSpPr>
          <p:cNvPr id="1239" name="Google Shape;1239;p49"/>
          <p:cNvGrpSpPr/>
          <p:nvPr/>
        </p:nvGrpSpPr>
        <p:grpSpPr>
          <a:xfrm>
            <a:off x="7421181" y="271274"/>
            <a:ext cx="3153755" cy="3316107"/>
            <a:chOff x="7421181" y="271274"/>
            <a:chExt cx="3153755" cy="3316107"/>
          </a:xfrm>
        </p:grpSpPr>
        <p:pic>
          <p:nvPicPr>
            <p:cNvPr id="1240" name="Google Shape;1240;p49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6619053">
              <a:off x="7694045" y="1460851"/>
              <a:ext cx="1849606" cy="1869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1" name="Google Shape;1241;p49"/>
            <p:cNvPicPr preferRelativeResize="0"/>
            <p:nvPr/>
          </p:nvPicPr>
          <p:blipFill rotWithShape="1">
            <a:blip r:embed="rId4">
              <a:alphaModFix/>
            </a:blip>
            <a:srcRect l="34841" t="12748" r="28186" b="30313"/>
            <a:stretch/>
          </p:blipFill>
          <p:spPr>
            <a:xfrm>
              <a:off x="7584013" y="27127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2" name="Google Shape;1242;p49"/>
          <p:cNvPicPr preferRelativeResize="0"/>
          <p:nvPr/>
        </p:nvPicPr>
        <p:blipFill rotWithShape="1">
          <a:blip r:embed="rId5">
            <a:alphaModFix/>
          </a:blip>
          <a:srcRect l="31148" t="5377" r="27103" b="12769"/>
          <a:stretch/>
        </p:blipFill>
        <p:spPr>
          <a:xfrm rot="2190657">
            <a:off x="-1131677" y="1359387"/>
            <a:ext cx="2701257" cy="2978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3" name="Google Shape;1243;p49"/>
          <p:cNvGrpSpPr/>
          <p:nvPr/>
        </p:nvGrpSpPr>
        <p:grpSpPr>
          <a:xfrm>
            <a:off x="3149785" y="3580412"/>
            <a:ext cx="3570440" cy="2894573"/>
            <a:chOff x="3149785" y="3580412"/>
            <a:chExt cx="3570440" cy="2894573"/>
          </a:xfrm>
        </p:grpSpPr>
        <p:pic>
          <p:nvPicPr>
            <p:cNvPr id="1244" name="Google Shape;1244;p49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6343201">
              <a:off x="4645112" y="4115151"/>
              <a:ext cx="1849601" cy="186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Google Shape;1245;p49"/>
            <p:cNvPicPr preferRelativeResize="0"/>
            <p:nvPr/>
          </p:nvPicPr>
          <p:blipFill rotWithShape="1">
            <a:blip r:embed="rId6">
              <a:alphaModFix/>
            </a:blip>
            <a:srcRect l="33270" t="11201" r="31930" b="28411"/>
            <a:stretch/>
          </p:blipFill>
          <p:spPr>
            <a:xfrm rot="404783">
              <a:off x="3293266" y="3727839"/>
              <a:ext cx="2663163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6" name="Google Shape;1246;p49"/>
          <p:cNvGrpSpPr/>
          <p:nvPr/>
        </p:nvGrpSpPr>
        <p:grpSpPr>
          <a:xfrm>
            <a:off x="111188" y="501150"/>
            <a:ext cx="1204075" cy="1064600"/>
            <a:chOff x="257500" y="1669275"/>
            <a:chExt cx="1204075" cy="1064600"/>
          </a:xfrm>
        </p:grpSpPr>
        <p:sp>
          <p:nvSpPr>
            <p:cNvPr id="1247" name="Google Shape;1247;p49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6666411" y="4116228"/>
            <a:ext cx="921655" cy="832297"/>
            <a:chOff x="4844050" y="4473925"/>
            <a:chExt cx="690275" cy="623350"/>
          </a:xfrm>
        </p:grpSpPr>
        <p:sp>
          <p:nvSpPr>
            <p:cNvPr id="1274" name="Google Shape;1274;p49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BB1448E-D55D-76F9-5BE3-8783A6BF5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033" y="1803911"/>
            <a:ext cx="5779413" cy="20739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05E6-32BC-038F-B56D-CADA3188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C4.5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29E51-11DA-4353-F2E3-C6399CC29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55DE-4D2A-C648-01B1-284BC531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33" y="1100962"/>
            <a:ext cx="6378493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02EF-DF8D-48F1-6C6D-BF28CC3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fetchData</a:t>
            </a:r>
            <a:r>
              <a:rPr lang="en-US" dirty="0"/>
              <a:t>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5678-A665-8413-0DF3-D3D0B5200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3215B-49C7-1675-42F4-29EB2FD7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534225"/>
            <a:ext cx="7001138" cy="27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898A-0643-1865-FAC4-80298BFB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preprocessData</a:t>
            </a:r>
            <a:r>
              <a:rPr lang="en-US" dirty="0"/>
              <a:t>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CB84-D4F2-BF2B-8719-958BE7362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9F572-D201-5EA6-BC24-E953834C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398499"/>
            <a:ext cx="7835017" cy="15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226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Day in Belgium by Slidesgo">
  <a:themeElements>
    <a:clrScheme name="Simple Light">
      <a:dk1>
        <a:srgbClr val="000000"/>
      </a:dk1>
      <a:lt1>
        <a:srgbClr val="FFFFFF"/>
      </a:lt1>
      <a:dk2>
        <a:srgbClr val="3B388A"/>
      </a:dk2>
      <a:lt2>
        <a:srgbClr val="F3F0F8"/>
      </a:lt2>
      <a:accent1>
        <a:srgbClr val="A2B479"/>
      </a:accent1>
      <a:accent2>
        <a:srgbClr val="7B8B71"/>
      </a:accent2>
      <a:accent3>
        <a:srgbClr val="7371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</Words>
  <Application>Microsoft Office PowerPoint</Application>
  <PresentationFormat>On-screen Show (16:9)</PresentationFormat>
  <Paragraphs>30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Nunito</vt:lpstr>
      <vt:lpstr>Arial</vt:lpstr>
      <vt:lpstr>source-serif-pro</vt:lpstr>
      <vt:lpstr>Montserrat Black</vt:lpstr>
      <vt:lpstr>Actor</vt:lpstr>
      <vt:lpstr>Abril Fatface</vt:lpstr>
      <vt:lpstr>ABeeZee</vt:lpstr>
      <vt:lpstr>Iris Day in Belgium by Slidesgo</vt:lpstr>
      <vt:lpstr>Iris Day  In C4.5 Algorithm</vt:lpstr>
      <vt:lpstr>Definition!</vt:lpstr>
      <vt:lpstr>Introduction</vt:lpstr>
      <vt:lpstr>Iris_names.txt</vt:lpstr>
      <vt:lpstr>Iris_data.txt</vt:lpstr>
      <vt:lpstr>The 3 class labels</vt:lpstr>
      <vt:lpstr>Class C4.5</vt:lpstr>
      <vt:lpstr>fetchData function</vt:lpstr>
      <vt:lpstr>preprocessData function </vt:lpstr>
      <vt:lpstr>printTree function </vt:lpstr>
      <vt:lpstr>printNode function </vt:lpstr>
      <vt:lpstr>generateTree allSameClass  function s</vt:lpstr>
      <vt:lpstr>getMajClass function</vt:lpstr>
      <vt:lpstr>recursiveGenerateTree function</vt:lpstr>
      <vt:lpstr>isAttrDiscrete function</vt:lpstr>
      <vt:lpstr>splitAttribute function </vt:lpstr>
      <vt:lpstr>PowerPoint Presentation</vt:lpstr>
      <vt:lpstr>Gain function</vt:lpstr>
      <vt:lpstr>Entropy &amp; log functions</vt:lpstr>
      <vt:lpstr>Start the algorithm : </vt:lpstr>
      <vt:lpstr>The output tree:</vt:lpstr>
      <vt:lpstr>The output tree:</vt:lpstr>
      <vt:lpstr>Train data  from cancer data </vt:lpstr>
      <vt:lpstr>PowerPoint Presentation</vt:lpstr>
      <vt:lpstr>The output :</vt:lpstr>
      <vt:lpstr>Team member : - Rana hamed  - Sec:2  -Group: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Day  In C4.5 Algorithm</dc:title>
  <dc:creator>Rana Hamed</dc:creator>
  <cp:lastModifiedBy>Rana Hamed</cp:lastModifiedBy>
  <cp:revision>4</cp:revision>
  <dcterms:modified xsi:type="dcterms:W3CDTF">2022-12-25T16:59:18Z</dcterms:modified>
</cp:coreProperties>
</file>