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81" r:id="rId10"/>
    <p:sldId id="263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3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ExtraLight" panose="00000300000000000000" pitchFamily="2" charset="0"/>
      <p:regular r:id="rId36"/>
      <p:bold r:id="rId37"/>
      <p:italic r:id="rId38"/>
      <p:boldItalic r:id="rId39"/>
    </p:embeddedFont>
    <p:embeddedFont>
      <p:font typeface="Montserrat Medium" panose="000006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4dcc618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4dcc618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4dcc618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4dcc618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31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dcc618d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dcc618d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4dcc618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4dcc618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4dcc618d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4dcc618d3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dcc618d3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4dcc618d3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4dcc618d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4dcc618d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4dcc618d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4dcc618d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4dcc618d3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4dcc618d3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4dcc618d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4dcc618d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3ef63f9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3ef63f9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4dcc618d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4dcc618d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4dcc618d3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4dcc618d3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4dcc618d3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4dcc618d3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73ef63f9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73ef63f9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73ef63f9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73ef63f9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4dcc618d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4dcc618d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4dcc618d3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54dcc618d3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73ef63f9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73ef63f9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4d09c6499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4d09c6499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d09c6499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d09c6499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4dcc618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4dcc618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4dcc618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4dcc618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5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73ef63f9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73ef63f9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73ef63f9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73ef63f9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8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  <a:effectLst>
            <a:outerShdw blurRad="157163" dist="19050" dir="858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271900"/>
            <a:ext cx="3830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  <a:effectLst>
            <a:outerShdw blurRad="57150" dist="19050" dir="822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gJHPYKavze1pgR_OCCraZQ9CEuRoTKjg6vcLWrHH2o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580150" y="3132425"/>
            <a:ext cx="350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Prediction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42540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Naive Bayes Classifier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>
            <a:off x="5626925" y="880250"/>
            <a:ext cx="3258300" cy="11211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Z-Score  =  (x-</a:t>
            </a: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μ</a:t>
            </a:r>
            <a:r>
              <a:rPr lang="en" sz="15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) / </a:t>
            </a: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σ</a:t>
            </a:r>
            <a:r>
              <a:rPr lang="en" sz="1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Standardization 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457200" y="2084583"/>
            <a:ext cx="277578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457200" y="2540483"/>
            <a:ext cx="277578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457200" y="2996383"/>
            <a:ext cx="277578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889475" y="1928625"/>
            <a:ext cx="68259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process of transforming data to have a common scale or distribution.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89475" y="2500013"/>
            <a:ext cx="6825900" cy="41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Ensures standardized data have </a:t>
            </a: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Mean = 0</a:t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889475" y="2955925"/>
            <a:ext cx="6825900" cy="41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Ensures standardized data have </a:t>
            </a: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 = 1</a:t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>
            <a:off x="5626925" y="880250"/>
            <a:ext cx="3258300" cy="11211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Z-Score  =  (x-</a:t>
            </a: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μ</a:t>
            </a:r>
            <a:r>
              <a:rPr lang="en" sz="15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) / </a:t>
            </a: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σ</a:t>
            </a:r>
            <a:r>
              <a:rPr lang="en" sz="1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Standardization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2FA85-71AC-8A12-1975-7080BEF26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4" y="2189518"/>
            <a:ext cx="778301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Partitioning </a:t>
            </a:r>
            <a:endParaRPr/>
          </a:p>
        </p:txBody>
      </p:sp>
      <p:grpSp>
        <p:nvGrpSpPr>
          <p:cNvPr id="282" name="Google Shape;282;p21"/>
          <p:cNvGrpSpPr/>
          <p:nvPr/>
        </p:nvGrpSpPr>
        <p:grpSpPr>
          <a:xfrm flipH="1">
            <a:off x="5317341" y="1755856"/>
            <a:ext cx="3514863" cy="769228"/>
            <a:chOff x="457180" y="3315394"/>
            <a:chExt cx="3295699" cy="816417"/>
          </a:xfrm>
        </p:grpSpPr>
        <p:sp>
          <p:nvSpPr>
            <p:cNvPr id="283" name="Google Shape;283;p21"/>
            <p:cNvSpPr/>
            <p:nvPr/>
          </p:nvSpPr>
          <p:spPr>
            <a:xfrm>
              <a:off x="457180" y="3315394"/>
              <a:ext cx="817441" cy="816417"/>
            </a:xfrm>
            <a:custGeom>
              <a:avLst/>
              <a:gdLst/>
              <a:ahLst/>
              <a:cxnLst/>
              <a:rect l="l" t="t" r="r" b="b"/>
              <a:pathLst>
                <a:path w="25561" h="25529" fill="none" extrusionOk="0">
                  <a:moveTo>
                    <a:pt x="25561" y="12748"/>
                  </a:moveTo>
                  <a:cubicBezTo>
                    <a:pt x="25561" y="19805"/>
                    <a:pt x="19837" y="25528"/>
                    <a:pt x="12780" y="25528"/>
                  </a:cubicBezTo>
                  <a:cubicBezTo>
                    <a:pt x="5724" y="25528"/>
                    <a:pt x="0" y="19805"/>
                    <a:pt x="0" y="12748"/>
                  </a:cubicBezTo>
                  <a:cubicBezTo>
                    <a:pt x="0" y="5724"/>
                    <a:pt x="5724" y="0"/>
                    <a:pt x="12780" y="0"/>
                  </a:cubicBezTo>
                  <a:cubicBezTo>
                    <a:pt x="19837" y="0"/>
                    <a:pt x="25561" y="5724"/>
                    <a:pt x="25561" y="12748"/>
                  </a:cubicBez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251723" y="3590965"/>
              <a:ext cx="2501156" cy="32"/>
            </a:xfrm>
            <a:custGeom>
              <a:avLst/>
              <a:gdLst/>
              <a:ahLst/>
              <a:cxnLst/>
              <a:rect l="l" t="t" r="r" b="b"/>
              <a:pathLst>
                <a:path w="78210" h="1" fill="none" extrusionOk="0">
                  <a:moveTo>
                    <a:pt x="0" y="1"/>
                  </a:moveTo>
                  <a:lnTo>
                    <a:pt x="7821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898121" y="3833310"/>
              <a:ext cx="41638" cy="11449"/>
            </a:xfrm>
            <a:custGeom>
              <a:avLst/>
              <a:gdLst/>
              <a:ahLst/>
              <a:cxnLst/>
              <a:rect l="l" t="t" r="r" b="b"/>
              <a:pathLst>
                <a:path w="1302" h="358" extrusionOk="0">
                  <a:moveTo>
                    <a:pt x="163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60"/>
                    <a:pt x="66" y="358"/>
                    <a:pt x="163" y="358"/>
                  </a:cubicBezTo>
                  <a:lnTo>
                    <a:pt x="1106" y="358"/>
                  </a:lnTo>
                  <a:cubicBezTo>
                    <a:pt x="1204" y="358"/>
                    <a:pt x="1301" y="260"/>
                    <a:pt x="1301" y="163"/>
                  </a:cubicBezTo>
                  <a:cubicBezTo>
                    <a:pt x="1301" y="65"/>
                    <a:pt x="1204" y="0"/>
                    <a:pt x="1106" y="0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836751" y="3833310"/>
              <a:ext cx="42693" cy="11449"/>
            </a:xfrm>
            <a:custGeom>
              <a:avLst/>
              <a:gdLst/>
              <a:ahLst/>
              <a:cxnLst/>
              <a:rect l="l" t="t" r="r" b="b"/>
              <a:pathLst>
                <a:path w="1335" h="358" extrusionOk="0">
                  <a:moveTo>
                    <a:pt x="196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60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7" y="358"/>
                    <a:pt x="1334" y="260"/>
                    <a:pt x="1334" y="163"/>
                  </a:cubicBezTo>
                  <a:cubicBezTo>
                    <a:pt x="1334" y="65"/>
                    <a:pt x="1237" y="0"/>
                    <a:pt x="1139" y="0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776437" y="3833310"/>
              <a:ext cx="41638" cy="11449"/>
            </a:xfrm>
            <a:custGeom>
              <a:avLst/>
              <a:gdLst/>
              <a:ahLst/>
              <a:cxnLst/>
              <a:rect l="l" t="t" r="r" b="b"/>
              <a:pathLst>
                <a:path w="1302" h="358" extrusionOk="0">
                  <a:moveTo>
                    <a:pt x="196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60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6" y="358"/>
                    <a:pt x="1302" y="260"/>
                    <a:pt x="1302" y="163"/>
                  </a:cubicBezTo>
                  <a:cubicBezTo>
                    <a:pt x="1302" y="65"/>
                    <a:pt x="1236" y="0"/>
                    <a:pt x="1139" y="0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958435" y="3833310"/>
              <a:ext cx="41638" cy="11449"/>
            </a:xfrm>
            <a:custGeom>
              <a:avLst/>
              <a:gdLst/>
              <a:ahLst/>
              <a:cxnLst/>
              <a:rect l="l" t="t" r="r" b="b"/>
              <a:pathLst>
                <a:path w="1302" h="358" extrusionOk="0">
                  <a:moveTo>
                    <a:pt x="163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60"/>
                    <a:pt x="66" y="358"/>
                    <a:pt x="163" y="358"/>
                  </a:cubicBezTo>
                  <a:lnTo>
                    <a:pt x="1106" y="358"/>
                  </a:lnTo>
                  <a:cubicBezTo>
                    <a:pt x="1204" y="358"/>
                    <a:pt x="1301" y="260"/>
                    <a:pt x="1301" y="163"/>
                  </a:cubicBezTo>
                  <a:cubicBezTo>
                    <a:pt x="1301" y="65"/>
                    <a:pt x="1204" y="0"/>
                    <a:pt x="1106" y="0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716122" y="3833310"/>
              <a:ext cx="41638" cy="11449"/>
            </a:xfrm>
            <a:custGeom>
              <a:avLst/>
              <a:gdLst/>
              <a:ahLst/>
              <a:cxnLst/>
              <a:rect l="l" t="t" r="r" b="b"/>
              <a:pathLst>
                <a:path w="1302" h="358" extrusionOk="0">
                  <a:moveTo>
                    <a:pt x="196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60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6" y="358"/>
                    <a:pt x="1301" y="260"/>
                    <a:pt x="1301" y="163"/>
                  </a:cubicBezTo>
                  <a:cubicBezTo>
                    <a:pt x="1301" y="65"/>
                    <a:pt x="1236" y="0"/>
                    <a:pt x="1139" y="0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776437" y="3602414"/>
              <a:ext cx="41638" cy="11481"/>
            </a:xfrm>
            <a:custGeom>
              <a:avLst/>
              <a:gdLst/>
              <a:ahLst/>
              <a:cxnLst/>
              <a:rect l="l" t="t" r="r" b="b"/>
              <a:pathLst>
                <a:path w="1302" h="359" extrusionOk="0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293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6" y="358"/>
                    <a:pt x="1302" y="293"/>
                    <a:pt x="1302" y="196"/>
                  </a:cubicBezTo>
                  <a:cubicBezTo>
                    <a:pt x="1302" y="98"/>
                    <a:pt x="1236" y="1"/>
                    <a:pt x="1139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716122" y="3602414"/>
              <a:ext cx="41638" cy="11481"/>
            </a:xfrm>
            <a:custGeom>
              <a:avLst/>
              <a:gdLst/>
              <a:ahLst/>
              <a:cxnLst/>
              <a:rect l="l" t="t" r="r" b="b"/>
              <a:pathLst>
                <a:path w="1302" h="359" extrusionOk="0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293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6" y="358"/>
                    <a:pt x="1301" y="293"/>
                    <a:pt x="1301" y="196"/>
                  </a:cubicBezTo>
                  <a:cubicBezTo>
                    <a:pt x="1301" y="98"/>
                    <a:pt x="1236" y="1"/>
                    <a:pt x="1139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836751" y="3602414"/>
              <a:ext cx="42693" cy="11481"/>
            </a:xfrm>
            <a:custGeom>
              <a:avLst/>
              <a:gdLst/>
              <a:ahLst/>
              <a:cxnLst/>
              <a:rect l="l" t="t" r="r" b="b"/>
              <a:pathLst>
                <a:path w="1335" h="359" extrusionOk="0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293"/>
                    <a:pt x="98" y="358"/>
                    <a:pt x="196" y="358"/>
                  </a:cubicBezTo>
                  <a:lnTo>
                    <a:pt x="1139" y="358"/>
                  </a:lnTo>
                  <a:cubicBezTo>
                    <a:pt x="1237" y="358"/>
                    <a:pt x="1334" y="293"/>
                    <a:pt x="1334" y="196"/>
                  </a:cubicBezTo>
                  <a:cubicBezTo>
                    <a:pt x="1334" y="98"/>
                    <a:pt x="1237" y="1"/>
                    <a:pt x="1139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958435" y="3602414"/>
              <a:ext cx="41638" cy="11481"/>
            </a:xfrm>
            <a:custGeom>
              <a:avLst/>
              <a:gdLst/>
              <a:ahLst/>
              <a:cxnLst/>
              <a:rect l="l" t="t" r="r" b="b"/>
              <a:pathLst>
                <a:path w="1302" h="359" extrusionOk="0">
                  <a:moveTo>
                    <a:pt x="163" y="1"/>
                  </a:moveTo>
                  <a:cubicBezTo>
                    <a:pt x="66" y="1"/>
                    <a:pt x="1" y="98"/>
                    <a:pt x="1" y="196"/>
                  </a:cubicBezTo>
                  <a:cubicBezTo>
                    <a:pt x="1" y="293"/>
                    <a:pt x="66" y="358"/>
                    <a:pt x="163" y="358"/>
                  </a:cubicBezTo>
                  <a:lnTo>
                    <a:pt x="1106" y="358"/>
                  </a:lnTo>
                  <a:cubicBezTo>
                    <a:pt x="1204" y="358"/>
                    <a:pt x="1301" y="293"/>
                    <a:pt x="1301" y="196"/>
                  </a:cubicBezTo>
                  <a:cubicBezTo>
                    <a:pt x="1301" y="98"/>
                    <a:pt x="1204" y="1"/>
                    <a:pt x="1106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933490" y="3700177"/>
              <a:ext cx="47874" cy="46819"/>
            </a:xfrm>
            <a:custGeom>
              <a:avLst/>
              <a:gdLst/>
              <a:ahLst/>
              <a:cxnLst/>
              <a:rect l="l" t="t" r="r" b="b"/>
              <a:pathLst>
                <a:path w="1497" h="1464" extrusionOk="0">
                  <a:moveTo>
                    <a:pt x="748" y="358"/>
                  </a:moveTo>
                  <a:cubicBezTo>
                    <a:pt x="943" y="358"/>
                    <a:pt x="1138" y="521"/>
                    <a:pt x="1138" y="748"/>
                  </a:cubicBezTo>
                  <a:cubicBezTo>
                    <a:pt x="1138" y="944"/>
                    <a:pt x="943" y="1106"/>
                    <a:pt x="748" y="1106"/>
                  </a:cubicBezTo>
                  <a:cubicBezTo>
                    <a:pt x="521" y="1106"/>
                    <a:pt x="358" y="944"/>
                    <a:pt x="358" y="748"/>
                  </a:cubicBezTo>
                  <a:cubicBezTo>
                    <a:pt x="358" y="521"/>
                    <a:pt x="521" y="358"/>
                    <a:pt x="748" y="358"/>
                  </a:cubicBezTo>
                  <a:close/>
                  <a:moveTo>
                    <a:pt x="748" y="1"/>
                  </a:moveTo>
                  <a:cubicBezTo>
                    <a:pt x="325" y="1"/>
                    <a:pt x="0" y="326"/>
                    <a:pt x="0" y="716"/>
                  </a:cubicBezTo>
                  <a:cubicBezTo>
                    <a:pt x="0" y="1139"/>
                    <a:pt x="325" y="1464"/>
                    <a:pt x="748" y="1464"/>
                  </a:cubicBezTo>
                  <a:cubicBezTo>
                    <a:pt x="1138" y="1464"/>
                    <a:pt x="1496" y="1139"/>
                    <a:pt x="1496" y="716"/>
                  </a:cubicBezTo>
                  <a:cubicBezTo>
                    <a:pt x="1496" y="326"/>
                    <a:pt x="1138" y="1"/>
                    <a:pt x="748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5318353" y="2900640"/>
            <a:ext cx="3514897" cy="769198"/>
            <a:chOff x="5390831" y="1511583"/>
            <a:chExt cx="3295731" cy="816385"/>
          </a:xfrm>
        </p:grpSpPr>
        <p:sp>
          <p:nvSpPr>
            <p:cNvPr id="296" name="Google Shape;296;p21"/>
            <p:cNvSpPr/>
            <p:nvPr/>
          </p:nvSpPr>
          <p:spPr>
            <a:xfrm>
              <a:off x="7963718" y="1605156"/>
              <a:ext cx="629238" cy="629238"/>
            </a:xfrm>
            <a:custGeom>
              <a:avLst/>
              <a:gdLst/>
              <a:ahLst/>
              <a:cxnLst/>
              <a:rect l="l" t="t" r="r" b="b"/>
              <a:pathLst>
                <a:path w="19676" h="19676" extrusionOk="0">
                  <a:moveTo>
                    <a:pt x="9822" y="1"/>
                  </a:moveTo>
                  <a:cubicBezTo>
                    <a:pt x="4391" y="1"/>
                    <a:pt x="1" y="4391"/>
                    <a:pt x="1" y="9822"/>
                  </a:cubicBezTo>
                  <a:cubicBezTo>
                    <a:pt x="1" y="15253"/>
                    <a:pt x="4391" y="19675"/>
                    <a:pt x="9822" y="19675"/>
                  </a:cubicBezTo>
                  <a:cubicBezTo>
                    <a:pt x="15253" y="19675"/>
                    <a:pt x="19675" y="15253"/>
                    <a:pt x="19675" y="9822"/>
                  </a:cubicBezTo>
                  <a:cubicBezTo>
                    <a:pt x="19675" y="4391"/>
                    <a:pt x="15253" y="1"/>
                    <a:pt x="9822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7870144" y="1511583"/>
              <a:ext cx="816417" cy="816385"/>
            </a:xfrm>
            <a:custGeom>
              <a:avLst/>
              <a:gdLst/>
              <a:ahLst/>
              <a:cxnLst/>
              <a:rect l="l" t="t" r="r" b="b"/>
              <a:pathLst>
                <a:path w="25529" h="25528" fill="none" extrusionOk="0">
                  <a:moveTo>
                    <a:pt x="25528" y="12748"/>
                  </a:moveTo>
                  <a:cubicBezTo>
                    <a:pt x="25528" y="19805"/>
                    <a:pt x="19805" y="25528"/>
                    <a:pt x="12748" y="25528"/>
                  </a:cubicBezTo>
                  <a:cubicBezTo>
                    <a:pt x="5691" y="25528"/>
                    <a:pt x="0" y="19805"/>
                    <a:pt x="0" y="12748"/>
                  </a:cubicBezTo>
                  <a:cubicBezTo>
                    <a:pt x="0" y="5691"/>
                    <a:pt x="5691" y="0"/>
                    <a:pt x="12748" y="0"/>
                  </a:cubicBezTo>
                  <a:cubicBezTo>
                    <a:pt x="19805" y="0"/>
                    <a:pt x="25528" y="5691"/>
                    <a:pt x="25528" y="12748"/>
                  </a:cubicBez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90831" y="1787154"/>
              <a:ext cx="2501188" cy="32"/>
            </a:xfrm>
            <a:custGeom>
              <a:avLst/>
              <a:gdLst/>
              <a:ahLst/>
              <a:cxnLst/>
              <a:rect l="l" t="t" r="r" b="b"/>
              <a:pathLst>
                <a:path w="78211" h="1" fill="none" extrusionOk="0">
                  <a:moveTo>
                    <a:pt x="78210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/>
          <p:nvPr/>
        </p:nvSpPr>
        <p:spPr>
          <a:xfrm>
            <a:off x="5661188" y="36375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Training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5661188" y="150080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Evaluation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5068175" y="2637838"/>
            <a:ext cx="306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Assessing Performance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5048300" y="3921550"/>
            <a:ext cx="300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Detecting Overfitting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3" name="Google Shape;303;p2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5825"/>
            <a:ext cx="4406301" cy="288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1"/>
          <p:cNvGrpSpPr/>
          <p:nvPr/>
        </p:nvGrpSpPr>
        <p:grpSpPr>
          <a:xfrm flipH="1">
            <a:off x="5317341" y="684501"/>
            <a:ext cx="3514863" cy="769198"/>
            <a:chOff x="457180" y="1511583"/>
            <a:chExt cx="3295699" cy="816385"/>
          </a:xfrm>
        </p:grpSpPr>
        <p:sp>
          <p:nvSpPr>
            <p:cNvPr id="305" name="Google Shape;305;p21"/>
            <p:cNvSpPr/>
            <p:nvPr/>
          </p:nvSpPr>
          <p:spPr>
            <a:xfrm>
              <a:off x="551809" y="1605156"/>
              <a:ext cx="628183" cy="629238"/>
            </a:xfrm>
            <a:custGeom>
              <a:avLst/>
              <a:gdLst/>
              <a:ahLst/>
              <a:cxnLst/>
              <a:rect l="l" t="t" r="r" b="b"/>
              <a:pathLst>
                <a:path w="19643" h="19676" extrusionOk="0">
                  <a:moveTo>
                    <a:pt x="9821" y="1"/>
                  </a:moveTo>
                  <a:cubicBezTo>
                    <a:pt x="4391" y="1"/>
                    <a:pt x="0" y="4391"/>
                    <a:pt x="0" y="9822"/>
                  </a:cubicBezTo>
                  <a:cubicBezTo>
                    <a:pt x="0" y="15253"/>
                    <a:pt x="4391" y="19675"/>
                    <a:pt x="9821" y="19675"/>
                  </a:cubicBezTo>
                  <a:cubicBezTo>
                    <a:pt x="15252" y="19675"/>
                    <a:pt x="19642" y="15253"/>
                    <a:pt x="19642" y="9822"/>
                  </a:cubicBezTo>
                  <a:cubicBezTo>
                    <a:pt x="19642" y="4391"/>
                    <a:pt x="15252" y="1"/>
                    <a:pt x="9821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457180" y="1511583"/>
              <a:ext cx="817441" cy="816385"/>
            </a:xfrm>
            <a:custGeom>
              <a:avLst/>
              <a:gdLst/>
              <a:ahLst/>
              <a:cxnLst/>
              <a:rect l="l" t="t" r="r" b="b"/>
              <a:pathLst>
                <a:path w="25561" h="25528" fill="none" extrusionOk="0">
                  <a:moveTo>
                    <a:pt x="25561" y="12748"/>
                  </a:moveTo>
                  <a:cubicBezTo>
                    <a:pt x="25561" y="19805"/>
                    <a:pt x="19837" y="25528"/>
                    <a:pt x="12780" y="25528"/>
                  </a:cubicBezTo>
                  <a:cubicBezTo>
                    <a:pt x="5724" y="25528"/>
                    <a:pt x="0" y="19805"/>
                    <a:pt x="0" y="12748"/>
                  </a:cubicBezTo>
                  <a:cubicBezTo>
                    <a:pt x="0" y="5691"/>
                    <a:pt x="5724" y="0"/>
                    <a:pt x="12780" y="0"/>
                  </a:cubicBezTo>
                  <a:cubicBezTo>
                    <a:pt x="19837" y="0"/>
                    <a:pt x="25561" y="5691"/>
                    <a:pt x="25561" y="12748"/>
                  </a:cubicBez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251723" y="1787154"/>
              <a:ext cx="2501156" cy="32"/>
            </a:xfrm>
            <a:custGeom>
              <a:avLst/>
              <a:gdLst/>
              <a:ahLst/>
              <a:cxnLst/>
              <a:rect l="l" t="t" r="r" b="b"/>
              <a:pathLst>
                <a:path w="78210" h="1" fill="none" extrusionOk="0">
                  <a:moveTo>
                    <a:pt x="0" y="1"/>
                  </a:moveTo>
                  <a:lnTo>
                    <a:pt x="7821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1"/>
          <p:cNvSpPr/>
          <p:nvPr/>
        </p:nvSpPr>
        <p:spPr>
          <a:xfrm flipH="1">
            <a:off x="8051288" y="1843833"/>
            <a:ext cx="669925" cy="592838"/>
          </a:xfrm>
          <a:custGeom>
            <a:avLst/>
            <a:gdLst/>
            <a:ahLst/>
            <a:cxnLst/>
            <a:rect l="l" t="t" r="r" b="b"/>
            <a:pathLst>
              <a:path w="19643" h="19676" extrusionOk="0">
                <a:moveTo>
                  <a:pt x="9821" y="1"/>
                </a:moveTo>
                <a:cubicBezTo>
                  <a:pt x="4391" y="1"/>
                  <a:pt x="0" y="4391"/>
                  <a:pt x="0" y="9822"/>
                </a:cubicBezTo>
                <a:cubicBezTo>
                  <a:pt x="0" y="15253"/>
                  <a:pt x="4391" y="19675"/>
                  <a:pt x="9821" y="19675"/>
                </a:cubicBezTo>
                <a:cubicBezTo>
                  <a:pt x="15252" y="19675"/>
                  <a:pt x="19642" y="15253"/>
                  <a:pt x="19642" y="9822"/>
                </a:cubicBezTo>
                <a:cubicBezTo>
                  <a:pt x="19642" y="4391"/>
                  <a:pt x="15252" y="1"/>
                  <a:pt x="9821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grpSp>
        <p:nvGrpSpPr>
          <p:cNvPr id="309" name="Google Shape;309;p21"/>
          <p:cNvGrpSpPr/>
          <p:nvPr/>
        </p:nvGrpSpPr>
        <p:grpSpPr>
          <a:xfrm>
            <a:off x="5318353" y="4045600"/>
            <a:ext cx="3514897" cy="769228"/>
            <a:chOff x="5390831" y="3315394"/>
            <a:chExt cx="3295731" cy="816417"/>
          </a:xfrm>
        </p:grpSpPr>
        <p:sp>
          <p:nvSpPr>
            <p:cNvPr id="310" name="Google Shape;310;p21"/>
            <p:cNvSpPr/>
            <p:nvPr/>
          </p:nvSpPr>
          <p:spPr>
            <a:xfrm>
              <a:off x="7963718" y="3408999"/>
              <a:ext cx="629238" cy="629207"/>
            </a:xfrm>
            <a:custGeom>
              <a:avLst/>
              <a:gdLst/>
              <a:ahLst/>
              <a:cxnLst/>
              <a:rect l="l" t="t" r="r" b="b"/>
              <a:pathLst>
                <a:path w="19676" h="19675" extrusionOk="0">
                  <a:moveTo>
                    <a:pt x="9822" y="0"/>
                  </a:moveTo>
                  <a:cubicBezTo>
                    <a:pt x="4391" y="0"/>
                    <a:pt x="1" y="4423"/>
                    <a:pt x="1" y="9821"/>
                  </a:cubicBezTo>
                  <a:cubicBezTo>
                    <a:pt x="1" y="15252"/>
                    <a:pt x="4391" y="19674"/>
                    <a:pt x="9822" y="19674"/>
                  </a:cubicBezTo>
                  <a:cubicBezTo>
                    <a:pt x="15253" y="19674"/>
                    <a:pt x="19675" y="15252"/>
                    <a:pt x="19675" y="9821"/>
                  </a:cubicBezTo>
                  <a:cubicBezTo>
                    <a:pt x="19675" y="4423"/>
                    <a:pt x="15253" y="0"/>
                    <a:pt x="9822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</a:t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870144" y="3315394"/>
              <a:ext cx="816417" cy="816417"/>
            </a:xfrm>
            <a:custGeom>
              <a:avLst/>
              <a:gdLst/>
              <a:ahLst/>
              <a:cxnLst/>
              <a:rect l="l" t="t" r="r" b="b"/>
              <a:pathLst>
                <a:path w="25529" h="25529" fill="none" extrusionOk="0">
                  <a:moveTo>
                    <a:pt x="25528" y="12748"/>
                  </a:moveTo>
                  <a:cubicBezTo>
                    <a:pt x="25528" y="19805"/>
                    <a:pt x="19805" y="25528"/>
                    <a:pt x="12748" y="25528"/>
                  </a:cubicBezTo>
                  <a:cubicBezTo>
                    <a:pt x="5691" y="25528"/>
                    <a:pt x="0" y="19805"/>
                    <a:pt x="0" y="12748"/>
                  </a:cubicBezTo>
                  <a:cubicBezTo>
                    <a:pt x="0" y="5724"/>
                    <a:pt x="5691" y="0"/>
                    <a:pt x="12748" y="0"/>
                  </a:cubicBezTo>
                  <a:cubicBezTo>
                    <a:pt x="19805" y="0"/>
                    <a:pt x="25528" y="5724"/>
                    <a:pt x="25528" y="12748"/>
                  </a:cubicBez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390831" y="3590965"/>
              <a:ext cx="2501188" cy="32"/>
            </a:xfrm>
            <a:custGeom>
              <a:avLst/>
              <a:gdLst/>
              <a:ahLst/>
              <a:cxnLst/>
              <a:rect l="l" t="t" r="r" b="b"/>
              <a:pathLst>
                <a:path w="78211" h="1" fill="none" extrusionOk="0">
                  <a:moveTo>
                    <a:pt x="78210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&amp; Testing Our Quantitative Features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/>
          <p:nvPr/>
        </p:nvSpPr>
        <p:spPr>
          <a:xfrm>
            <a:off x="328836" y="1005468"/>
            <a:ext cx="4021608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3"/>
          <p:cNvCxnSpPr/>
          <p:nvPr/>
        </p:nvCxnSpPr>
        <p:spPr>
          <a:xfrm>
            <a:off x="2075358" y="2910057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24" name="Google Shape;324;p23"/>
          <p:cNvSpPr/>
          <p:nvPr/>
        </p:nvSpPr>
        <p:spPr>
          <a:xfrm>
            <a:off x="328725" y="425400"/>
            <a:ext cx="40221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4680361" y="1005468"/>
            <a:ext cx="4021462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6" name="Google Shape;326;p23"/>
          <p:cNvCxnSpPr/>
          <p:nvPr/>
        </p:nvCxnSpPr>
        <p:spPr>
          <a:xfrm>
            <a:off x="6426773" y="2910054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27" name="Google Shape;327;p23"/>
          <p:cNvSpPr/>
          <p:nvPr/>
        </p:nvSpPr>
        <p:spPr>
          <a:xfrm>
            <a:off x="4680250" y="425400"/>
            <a:ext cx="40215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trtbps</a:t>
            </a:r>
            <a:endParaRPr/>
          </a:p>
        </p:txBody>
      </p:sp>
      <p:cxnSp>
        <p:nvCxnSpPr>
          <p:cNvPr id="328" name="Google Shape;328;p23"/>
          <p:cNvCxnSpPr/>
          <p:nvPr/>
        </p:nvCxnSpPr>
        <p:spPr>
          <a:xfrm rot="5400000">
            <a:off x="6423849" y="3906976"/>
            <a:ext cx="534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29" name="Google Shape;329;p23"/>
          <p:cNvCxnSpPr/>
          <p:nvPr/>
        </p:nvCxnSpPr>
        <p:spPr>
          <a:xfrm rot="5400000">
            <a:off x="2076088" y="3906975"/>
            <a:ext cx="534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30" name="Google Shape;3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0" y="1067163"/>
            <a:ext cx="3865275" cy="1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50" y="2971625"/>
            <a:ext cx="1829275" cy="1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175" y="2971625"/>
            <a:ext cx="1829275" cy="17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363" y="1067150"/>
            <a:ext cx="3865275" cy="17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4375" y="2971600"/>
            <a:ext cx="1829276" cy="1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8950" y="2971600"/>
            <a:ext cx="1829275" cy="1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/>
          <p:nvPr/>
        </p:nvSpPr>
        <p:spPr>
          <a:xfrm>
            <a:off x="328836" y="1005468"/>
            <a:ext cx="4021608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24"/>
          <p:cNvCxnSpPr/>
          <p:nvPr/>
        </p:nvCxnSpPr>
        <p:spPr>
          <a:xfrm>
            <a:off x="2075358" y="2910057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42" name="Google Shape;342;p24"/>
          <p:cNvSpPr/>
          <p:nvPr/>
        </p:nvSpPr>
        <p:spPr>
          <a:xfrm>
            <a:off x="328725" y="425400"/>
            <a:ext cx="40221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4680361" y="1005468"/>
            <a:ext cx="4021462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4" name="Google Shape;344;p24"/>
          <p:cNvCxnSpPr/>
          <p:nvPr/>
        </p:nvCxnSpPr>
        <p:spPr>
          <a:xfrm>
            <a:off x="6426773" y="2910054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45" name="Google Shape;345;p24"/>
          <p:cNvSpPr/>
          <p:nvPr/>
        </p:nvSpPr>
        <p:spPr>
          <a:xfrm>
            <a:off x="4680250" y="425400"/>
            <a:ext cx="40215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thalachh</a:t>
            </a:r>
            <a:endParaRPr/>
          </a:p>
        </p:txBody>
      </p:sp>
      <p:cxnSp>
        <p:nvCxnSpPr>
          <p:cNvPr id="346" name="Google Shape;346;p24"/>
          <p:cNvCxnSpPr/>
          <p:nvPr/>
        </p:nvCxnSpPr>
        <p:spPr>
          <a:xfrm rot="5400000">
            <a:off x="6423849" y="3906976"/>
            <a:ext cx="534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47" name="Google Shape;347;p24"/>
          <p:cNvCxnSpPr/>
          <p:nvPr/>
        </p:nvCxnSpPr>
        <p:spPr>
          <a:xfrm rot="5400000">
            <a:off x="2076088" y="3906975"/>
            <a:ext cx="534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48" name="Google Shape;3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3" y="1068372"/>
            <a:ext cx="3865373" cy="178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03" y="2970412"/>
            <a:ext cx="1829323" cy="178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177" y="2970444"/>
            <a:ext cx="1829326" cy="178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413" y="1067161"/>
            <a:ext cx="3865299" cy="178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8413" y="2971594"/>
            <a:ext cx="1829286" cy="178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4896" y="2971594"/>
            <a:ext cx="1829287" cy="178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/>
          <p:nvPr/>
        </p:nvSpPr>
        <p:spPr>
          <a:xfrm>
            <a:off x="328836" y="1005468"/>
            <a:ext cx="4021608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25"/>
          <p:cNvCxnSpPr/>
          <p:nvPr/>
        </p:nvCxnSpPr>
        <p:spPr>
          <a:xfrm>
            <a:off x="2075358" y="2910057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60" name="Google Shape;360;p25"/>
          <p:cNvSpPr/>
          <p:nvPr/>
        </p:nvSpPr>
        <p:spPr>
          <a:xfrm>
            <a:off x="328725" y="425400"/>
            <a:ext cx="40221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oldpeak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4680361" y="1005468"/>
            <a:ext cx="4021462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25"/>
          <p:cNvCxnSpPr/>
          <p:nvPr/>
        </p:nvCxnSpPr>
        <p:spPr>
          <a:xfrm>
            <a:off x="6426773" y="2910054"/>
            <a:ext cx="528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63" name="Google Shape;363;p25"/>
          <p:cNvSpPr/>
          <p:nvPr/>
        </p:nvSpPr>
        <p:spPr>
          <a:xfrm>
            <a:off x="4680250" y="425400"/>
            <a:ext cx="40215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caa</a:t>
            </a:r>
            <a:endParaRPr/>
          </a:p>
        </p:txBody>
      </p:sp>
      <p:cxnSp>
        <p:nvCxnSpPr>
          <p:cNvPr id="364" name="Google Shape;364;p25"/>
          <p:cNvCxnSpPr/>
          <p:nvPr/>
        </p:nvCxnSpPr>
        <p:spPr>
          <a:xfrm rot="5400000">
            <a:off x="2076088" y="3906975"/>
            <a:ext cx="534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65" name="Google Shape;3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3" y="1067163"/>
            <a:ext cx="3865275" cy="1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25" y="2971625"/>
            <a:ext cx="1829275" cy="1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900" y="2971624"/>
            <a:ext cx="1829275" cy="1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363" y="1067175"/>
            <a:ext cx="3865275" cy="1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8375" y="2971625"/>
            <a:ext cx="3865249" cy="1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&amp; Testing Our Categorical Features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490942" y="1155244"/>
            <a:ext cx="2443056" cy="3435709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27"/>
          <p:cNvCxnSpPr/>
          <p:nvPr/>
        </p:nvCxnSpPr>
        <p:spPr>
          <a:xfrm>
            <a:off x="1551904" y="2873099"/>
            <a:ext cx="321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1" name="Google Shape;381;p27"/>
          <p:cNvSpPr/>
          <p:nvPr/>
        </p:nvSpPr>
        <p:spPr>
          <a:xfrm>
            <a:off x="490875" y="632049"/>
            <a:ext cx="2443200" cy="52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3321892" y="1155244"/>
            <a:ext cx="2443056" cy="3435709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3" name="Google Shape;383;p27"/>
          <p:cNvCxnSpPr/>
          <p:nvPr/>
        </p:nvCxnSpPr>
        <p:spPr>
          <a:xfrm>
            <a:off x="4382854" y="2873099"/>
            <a:ext cx="321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4" name="Google Shape;384;p27"/>
          <p:cNvSpPr/>
          <p:nvPr/>
        </p:nvSpPr>
        <p:spPr>
          <a:xfrm>
            <a:off x="3321825" y="632049"/>
            <a:ext cx="2443200" cy="52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cp</a:t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6209942" y="1155244"/>
            <a:ext cx="2443056" cy="3435709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27"/>
          <p:cNvCxnSpPr/>
          <p:nvPr/>
        </p:nvCxnSpPr>
        <p:spPr>
          <a:xfrm>
            <a:off x="7270904" y="2873099"/>
            <a:ext cx="321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7" name="Google Shape;387;p27"/>
          <p:cNvSpPr/>
          <p:nvPr/>
        </p:nvSpPr>
        <p:spPr>
          <a:xfrm>
            <a:off x="6209925" y="632049"/>
            <a:ext cx="2443200" cy="52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fbs</a:t>
            </a:r>
            <a:endParaRPr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5" y="1224350"/>
            <a:ext cx="2328825" cy="1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62" y="3022650"/>
            <a:ext cx="2328825" cy="1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563" y="1224350"/>
            <a:ext cx="2328825" cy="1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9013" y="3022650"/>
            <a:ext cx="2328825" cy="1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7075" y="1264575"/>
            <a:ext cx="2328825" cy="1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7062" y="3022650"/>
            <a:ext cx="2328825" cy="1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/>
          <p:nvPr/>
        </p:nvSpPr>
        <p:spPr>
          <a:xfrm>
            <a:off x="918594" y="957154"/>
            <a:ext cx="3393077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9" name="Google Shape;399;p28"/>
          <p:cNvCxnSpPr/>
          <p:nvPr/>
        </p:nvCxnSpPr>
        <p:spPr>
          <a:xfrm>
            <a:off x="2392179" y="2861739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00" name="Google Shape;400;p28"/>
          <p:cNvSpPr/>
          <p:nvPr/>
        </p:nvSpPr>
        <p:spPr>
          <a:xfrm>
            <a:off x="918500" y="377088"/>
            <a:ext cx="33936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restecg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4841594" y="957154"/>
            <a:ext cx="3393077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8"/>
          <p:cNvCxnSpPr/>
          <p:nvPr/>
        </p:nvCxnSpPr>
        <p:spPr>
          <a:xfrm>
            <a:off x="6315179" y="2861739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03" name="Google Shape;403;p28"/>
          <p:cNvSpPr/>
          <p:nvPr/>
        </p:nvSpPr>
        <p:spPr>
          <a:xfrm>
            <a:off x="4841500" y="377088"/>
            <a:ext cx="33936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25" y="1039700"/>
            <a:ext cx="3257700" cy="1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288" y="2915325"/>
            <a:ext cx="3257700" cy="17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300" y="1038425"/>
            <a:ext cx="3257675" cy="17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9450" y="2942875"/>
            <a:ext cx="3257700" cy="1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84600" y="919625"/>
            <a:ext cx="590564" cy="4069142"/>
          </a:xfrm>
          <a:custGeom>
            <a:avLst/>
            <a:gdLst/>
            <a:ahLst/>
            <a:cxnLst/>
            <a:rect l="l" t="t" r="r" b="b"/>
            <a:pathLst>
              <a:path w="20130" h="119251" fill="none" extrusionOk="0">
                <a:moveTo>
                  <a:pt x="10081" y="119250"/>
                </a:moveTo>
                <a:lnTo>
                  <a:pt x="10081" y="119250"/>
                </a:lnTo>
                <a:cubicBezTo>
                  <a:pt x="15610" y="119250"/>
                  <a:pt x="20130" y="114762"/>
                  <a:pt x="20130" y="109202"/>
                </a:cubicBezTo>
                <a:lnTo>
                  <a:pt x="20130" y="10082"/>
                </a:lnTo>
                <a:cubicBezTo>
                  <a:pt x="20130" y="4521"/>
                  <a:pt x="15610" y="1"/>
                  <a:pt x="10081" y="1"/>
                </a:cubicBezTo>
                <a:lnTo>
                  <a:pt x="10081" y="1"/>
                </a:lnTo>
                <a:cubicBezTo>
                  <a:pt x="4521" y="1"/>
                  <a:pt x="0" y="4521"/>
                  <a:pt x="0" y="10082"/>
                </a:cubicBezTo>
                <a:lnTo>
                  <a:pt x="0" y="109202"/>
                </a:lnTo>
                <a:cubicBezTo>
                  <a:pt x="0" y="114762"/>
                  <a:pt x="4521" y="119250"/>
                  <a:pt x="10081" y="119250"/>
                </a:cubicBez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1109475" y="2002857"/>
            <a:ext cx="7183052" cy="614135"/>
            <a:chOff x="1076349" y="2649121"/>
            <a:chExt cx="7183052" cy="676435"/>
          </a:xfrm>
        </p:grpSpPr>
        <p:sp>
          <p:nvSpPr>
            <p:cNvPr id="64" name="Google Shape;64;p14"/>
            <p:cNvSpPr/>
            <p:nvPr/>
          </p:nvSpPr>
          <p:spPr>
            <a:xfrm>
              <a:off x="3554957" y="2729242"/>
              <a:ext cx="4704444" cy="517132"/>
            </a:xfrm>
            <a:custGeom>
              <a:avLst/>
              <a:gdLst/>
              <a:ahLst/>
              <a:cxnLst/>
              <a:rect l="l" t="t" r="r" b="b"/>
              <a:pathLst>
                <a:path w="160356" h="17627" fill="none" extrusionOk="0">
                  <a:moveTo>
                    <a:pt x="160355" y="17627"/>
                  </a:moveTo>
                  <a:lnTo>
                    <a:pt x="1" y="17627"/>
                  </a:lnTo>
                  <a:lnTo>
                    <a:pt x="1" y="1"/>
                  </a:lnTo>
                  <a:lnTo>
                    <a:pt x="160355" y="1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076349" y="2891126"/>
              <a:ext cx="207064" cy="192425"/>
            </a:xfrm>
            <a:custGeom>
              <a:avLst/>
              <a:gdLst/>
              <a:ahLst/>
              <a:cxnLst/>
              <a:rect l="l" t="t" r="r" b="b"/>
              <a:pathLst>
                <a:path w="7058" h="6559" extrusionOk="0">
                  <a:moveTo>
                    <a:pt x="3519" y="1"/>
                  </a:moveTo>
                  <a:cubicBezTo>
                    <a:pt x="3346" y="1"/>
                    <a:pt x="3170" y="15"/>
                    <a:pt x="2993" y="44"/>
                  </a:cubicBezTo>
                  <a:cubicBezTo>
                    <a:pt x="1236" y="336"/>
                    <a:pt x="1" y="2027"/>
                    <a:pt x="293" y="3816"/>
                  </a:cubicBezTo>
                  <a:cubicBezTo>
                    <a:pt x="557" y="5398"/>
                    <a:pt x="1956" y="6558"/>
                    <a:pt x="3539" y="6558"/>
                  </a:cubicBezTo>
                  <a:cubicBezTo>
                    <a:pt x="3713" y="6558"/>
                    <a:pt x="3889" y="6544"/>
                    <a:pt x="4066" y="6515"/>
                  </a:cubicBezTo>
                  <a:cubicBezTo>
                    <a:pt x="5822" y="6222"/>
                    <a:pt x="7057" y="4531"/>
                    <a:pt x="6765" y="2743"/>
                  </a:cubicBezTo>
                  <a:cubicBezTo>
                    <a:pt x="6501" y="1161"/>
                    <a:pt x="5102" y="1"/>
                    <a:pt x="351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180350" y="2987793"/>
              <a:ext cx="2374636" cy="29"/>
            </a:xfrm>
            <a:custGeom>
              <a:avLst/>
              <a:gdLst/>
              <a:ahLst/>
              <a:cxnLst/>
              <a:rect l="l" t="t" r="r" b="b"/>
              <a:pathLst>
                <a:path w="80942" h="1" fill="none" extrusionOk="0">
                  <a:moveTo>
                    <a:pt x="80942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216285" y="2649121"/>
              <a:ext cx="676435" cy="676435"/>
            </a:xfrm>
            <a:custGeom>
              <a:avLst/>
              <a:gdLst/>
              <a:ahLst/>
              <a:cxnLst/>
              <a:rect l="l" t="t" r="r" b="b"/>
              <a:pathLst>
                <a:path w="23057" h="23057" extrusionOk="0">
                  <a:moveTo>
                    <a:pt x="11545" y="0"/>
                  </a:moveTo>
                  <a:cubicBezTo>
                    <a:pt x="5171" y="0"/>
                    <a:pt x="0" y="5171"/>
                    <a:pt x="0" y="11545"/>
                  </a:cubicBezTo>
                  <a:cubicBezTo>
                    <a:pt x="0" y="17886"/>
                    <a:pt x="5171" y="23057"/>
                    <a:pt x="11545" y="23057"/>
                  </a:cubicBezTo>
                  <a:cubicBezTo>
                    <a:pt x="17886" y="23057"/>
                    <a:pt x="23057" y="17886"/>
                    <a:pt x="23057" y="11545"/>
                  </a:cubicBezTo>
                  <a:cubicBezTo>
                    <a:pt x="23057" y="5171"/>
                    <a:pt x="17886" y="0"/>
                    <a:pt x="11545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1109475" y="2604846"/>
            <a:ext cx="6540004" cy="613283"/>
            <a:chOff x="1076349" y="3312178"/>
            <a:chExt cx="6540004" cy="675496"/>
          </a:xfrm>
        </p:grpSpPr>
        <p:sp>
          <p:nvSpPr>
            <p:cNvPr id="69" name="Google Shape;69;p14"/>
            <p:cNvSpPr/>
            <p:nvPr/>
          </p:nvSpPr>
          <p:spPr>
            <a:xfrm>
              <a:off x="2910969" y="3391360"/>
              <a:ext cx="4705383" cy="517132"/>
            </a:xfrm>
            <a:custGeom>
              <a:avLst/>
              <a:gdLst/>
              <a:ahLst/>
              <a:cxnLst/>
              <a:rect l="l" t="t" r="r" b="b"/>
              <a:pathLst>
                <a:path w="160388" h="17627" fill="none" extrusionOk="0">
                  <a:moveTo>
                    <a:pt x="160388" y="17626"/>
                  </a:moveTo>
                  <a:lnTo>
                    <a:pt x="1" y="17626"/>
                  </a:lnTo>
                  <a:lnTo>
                    <a:pt x="1" y="0"/>
                  </a:lnTo>
                  <a:lnTo>
                    <a:pt x="160388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76349" y="3554183"/>
              <a:ext cx="207064" cy="191486"/>
            </a:xfrm>
            <a:custGeom>
              <a:avLst/>
              <a:gdLst/>
              <a:ahLst/>
              <a:cxnLst/>
              <a:rect l="l" t="t" r="r" b="b"/>
              <a:pathLst>
                <a:path w="7058" h="6527" extrusionOk="0">
                  <a:moveTo>
                    <a:pt x="3530" y="0"/>
                  </a:moveTo>
                  <a:cubicBezTo>
                    <a:pt x="3353" y="0"/>
                    <a:pt x="3173" y="14"/>
                    <a:pt x="2993" y="44"/>
                  </a:cubicBezTo>
                  <a:cubicBezTo>
                    <a:pt x="1236" y="337"/>
                    <a:pt x="1" y="1995"/>
                    <a:pt x="293" y="3784"/>
                  </a:cubicBezTo>
                  <a:cubicBezTo>
                    <a:pt x="557" y="5392"/>
                    <a:pt x="1950" y="6527"/>
                    <a:pt x="3528" y="6527"/>
                  </a:cubicBezTo>
                  <a:cubicBezTo>
                    <a:pt x="3706" y="6527"/>
                    <a:pt x="3885" y="6512"/>
                    <a:pt x="4066" y="6483"/>
                  </a:cubicBezTo>
                  <a:cubicBezTo>
                    <a:pt x="5822" y="6190"/>
                    <a:pt x="7057" y="4499"/>
                    <a:pt x="6765" y="2743"/>
                  </a:cubicBezTo>
                  <a:cubicBezTo>
                    <a:pt x="6502" y="1135"/>
                    <a:pt x="5108" y="0"/>
                    <a:pt x="3530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80350" y="3649912"/>
              <a:ext cx="1730648" cy="29"/>
            </a:xfrm>
            <a:custGeom>
              <a:avLst/>
              <a:gdLst/>
              <a:ahLst/>
              <a:cxnLst/>
              <a:rect l="l" t="t" r="r" b="b"/>
              <a:pathLst>
                <a:path w="58991" h="1" fill="none" extrusionOk="0">
                  <a:moveTo>
                    <a:pt x="58991" y="0"/>
                  </a:moveTo>
                  <a:lnTo>
                    <a:pt x="0" y="0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573265" y="3312178"/>
              <a:ext cx="676435" cy="675496"/>
            </a:xfrm>
            <a:custGeom>
              <a:avLst/>
              <a:gdLst/>
              <a:ahLst/>
              <a:cxnLst/>
              <a:rect l="l" t="t" r="r" b="b"/>
              <a:pathLst>
                <a:path w="23057" h="23025" extrusionOk="0">
                  <a:moveTo>
                    <a:pt x="11512" y="0"/>
                  </a:moveTo>
                  <a:cubicBezTo>
                    <a:pt x="5171" y="0"/>
                    <a:pt x="0" y="5138"/>
                    <a:pt x="0" y="11512"/>
                  </a:cubicBezTo>
                  <a:cubicBezTo>
                    <a:pt x="0" y="17886"/>
                    <a:pt x="5171" y="23024"/>
                    <a:pt x="11512" y="23024"/>
                  </a:cubicBezTo>
                  <a:cubicBezTo>
                    <a:pt x="17886" y="23024"/>
                    <a:pt x="23056" y="17886"/>
                    <a:pt x="23056" y="11512"/>
                  </a:cubicBezTo>
                  <a:cubicBezTo>
                    <a:pt x="23056" y="5138"/>
                    <a:pt x="17886" y="0"/>
                    <a:pt x="1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1142600" y="3205979"/>
            <a:ext cx="7183052" cy="613283"/>
            <a:chOff x="1076349" y="3974267"/>
            <a:chExt cx="7183052" cy="675496"/>
          </a:xfrm>
        </p:grpSpPr>
        <p:sp>
          <p:nvSpPr>
            <p:cNvPr id="74" name="Google Shape;74;p14"/>
            <p:cNvSpPr/>
            <p:nvPr/>
          </p:nvSpPr>
          <p:spPr>
            <a:xfrm>
              <a:off x="3554957" y="4053478"/>
              <a:ext cx="4704444" cy="517103"/>
            </a:xfrm>
            <a:custGeom>
              <a:avLst/>
              <a:gdLst/>
              <a:ahLst/>
              <a:cxnLst/>
              <a:rect l="l" t="t" r="r" b="b"/>
              <a:pathLst>
                <a:path w="160356" h="17626" fill="none" extrusionOk="0">
                  <a:moveTo>
                    <a:pt x="160355" y="17626"/>
                  </a:moveTo>
                  <a:lnTo>
                    <a:pt x="1" y="17626"/>
                  </a:lnTo>
                  <a:lnTo>
                    <a:pt x="1" y="0"/>
                  </a:lnTo>
                  <a:lnTo>
                    <a:pt x="160355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076349" y="4216272"/>
              <a:ext cx="207064" cy="191515"/>
            </a:xfrm>
            <a:custGeom>
              <a:avLst/>
              <a:gdLst/>
              <a:ahLst/>
              <a:cxnLst/>
              <a:rect l="l" t="t" r="r" b="b"/>
              <a:pathLst>
                <a:path w="7058" h="6528" extrusionOk="0">
                  <a:moveTo>
                    <a:pt x="3530" y="1"/>
                  </a:moveTo>
                  <a:cubicBezTo>
                    <a:pt x="3353" y="1"/>
                    <a:pt x="3173" y="15"/>
                    <a:pt x="2993" y="44"/>
                  </a:cubicBezTo>
                  <a:cubicBezTo>
                    <a:pt x="1236" y="337"/>
                    <a:pt x="1" y="1996"/>
                    <a:pt x="293" y="3784"/>
                  </a:cubicBezTo>
                  <a:cubicBezTo>
                    <a:pt x="557" y="5392"/>
                    <a:pt x="1950" y="6527"/>
                    <a:pt x="3528" y="6527"/>
                  </a:cubicBezTo>
                  <a:cubicBezTo>
                    <a:pt x="3706" y="6527"/>
                    <a:pt x="3885" y="6513"/>
                    <a:pt x="4066" y="6483"/>
                  </a:cubicBezTo>
                  <a:cubicBezTo>
                    <a:pt x="5822" y="6191"/>
                    <a:pt x="7057" y="4532"/>
                    <a:pt x="6765" y="2744"/>
                  </a:cubicBezTo>
                  <a:cubicBezTo>
                    <a:pt x="6502" y="1135"/>
                    <a:pt x="5108" y="1"/>
                    <a:pt x="3530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180350" y="4312000"/>
              <a:ext cx="2374636" cy="29"/>
            </a:xfrm>
            <a:custGeom>
              <a:avLst/>
              <a:gdLst/>
              <a:ahLst/>
              <a:cxnLst/>
              <a:rect l="l" t="t" r="r" b="b"/>
              <a:pathLst>
                <a:path w="80942" h="1" fill="none" extrusionOk="0">
                  <a:moveTo>
                    <a:pt x="80942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16285" y="3974267"/>
              <a:ext cx="676435" cy="675496"/>
            </a:xfrm>
            <a:custGeom>
              <a:avLst/>
              <a:gdLst/>
              <a:ahLst/>
              <a:cxnLst/>
              <a:rect l="l" t="t" r="r" b="b"/>
              <a:pathLst>
                <a:path w="23057" h="23025" extrusionOk="0">
                  <a:moveTo>
                    <a:pt x="11545" y="1"/>
                  </a:moveTo>
                  <a:cubicBezTo>
                    <a:pt x="5171" y="1"/>
                    <a:pt x="0" y="5139"/>
                    <a:pt x="0" y="11513"/>
                  </a:cubicBezTo>
                  <a:cubicBezTo>
                    <a:pt x="0" y="17887"/>
                    <a:pt x="5171" y="23025"/>
                    <a:pt x="11545" y="23025"/>
                  </a:cubicBezTo>
                  <a:cubicBezTo>
                    <a:pt x="17886" y="23025"/>
                    <a:pt x="23057" y="17887"/>
                    <a:pt x="23057" y="11513"/>
                  </a:cubicBezTo>
                  <a:cubicBezTo>
                    <a:pt x="23057" y="5139"/>
                    <a:pt x="17886" y="1"/>
                    <a:pt x="11545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05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3925853" y="858736"/>
            <a:ext cx="2420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Set Features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925855" y="2060966"/>
            <a:ext cx="30492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Descriptive Statistics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925852" y="3289075"/>
            <a:ext cx="2295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Visualizations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282825" y="2662513"/>
            <a:ext cx="484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Standardization &amp; Partitioning </a:t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282834" y="1459851"/>
            <a:ext cx="4175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Outliers &amp; Handling Them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109475" y="800610"/>
            <a:ext cx="7183052" cy="614135"/>
            <a:chOff x="1076349" y="1324915"/>
            <a:chExt cx="7183052" cy="676435"/>
          </a:xfrm>
        </p:grpSpPr>
        <p:sp>
          <p:nvSpPr>
            <p:cNvPr id="84" name="Google Shape;84;p14"/>
            <p:cNvSpPr/>
            <p:nvPr/>
          </p:nvSpPr>
          <p:spPr>
            <a:xfrm>
              <a:off x="3554957" y="1404097"/>
              <a:ext cx="4704444" cy="517103"/>
            </a:xfrm>
            <a:custGeom>
              <a:avLst/>
              <a:gdLst/>
              <a:ahLst/>
              <a:cxnLst/>
              <a:rect l="l" t="t" r="r" b="b"/>
              <a:pathLst>
                <a:path w="160356" h="17626" fill="none" extrusionOk="0">
                  <a:moveTo>
                    <a:pt x="160355" y="17626"/>
                  </a:moveTo>
                  <a:lnTo>
                    <a:pt x="1" y="17626"/>
                  </a:lnTo>
                  <a:lnTo>
                    <a:pt x="1" y="0"/>
                  </a:lnTo>
                  <a:lnTo>
                    <a:pt x="160355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76349" y="1566890"/>
              <a:ext cx="207064" cy="191515"/>
            </a:xfrm>
            <a:custGeom>
              <a:avLst/>
              <a:gdLst/>
              <a:ahLst/>
              <a:cxnLst/>
              <a:rect l="l" t="t" r="r" b="b"/>
              <a:pathLst>
                <a:path w="7058" h="6528" extrusionOk="0">
                  <a:moveTo>
                    <a:pt x="3530" y="1"/>
                  </a:moveTo>
                  <a:cubicBezTo>
                    <a:pt x="3353" y="1"/>
                    <a:pt x="3173" y="15"/>
                    <a:pt x="2993" y="45"/>
                  </a:cubicBezTo>
                  <a:cubicBezTo>
                    <a:pt x="1236" y="337"/>
                    <a:pt x="1" y="2028"/>
                    <a:pt x="293" y="3784"/>
                  </a:cubicBezTo>
                  <a:cubicBezTo>
                    <a:pt x="557" y="5392"/>
                    <a:pt x="1950" y="6527"/>
                    <a:pt x="3528" y="6527"/>
                  </a:cubicBezTo>
                  <a:cubicBezTo>
                    <a:pt x="3706" y="6527"/>
                    <a:pt x="3885" y="6513"/>
                    <a:pt x="4066" y="6483"/>
                  </a:cubicBezTo>
                  <a:cubicBezTo>
                    <a:pt x="5822" y="6223"/>
                    <a:pt x="7057" y="4532"/>
                    <a:pt x="6765" y="2744"/>
                  </a:cubicBezTo>
                  <a:cubicBezTo>
                    <a:pt x="6502" y="1136"/>
                    <a:pt x="5108" y="1"/>
                    <a:pt x="3530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80350" y="1662648"/>
              <a:ext cx="2374636" cy="29"/>
            </a:xfrm>
            <a:custGeom>
              <a:avLst/>
              <a:gdLst/>
              <a:ahLst/>
              <a:cxnLst/>
              <a:rect l="l" t="t" r="r" b="b"/>
              <a:pathLst>
                <a:path w="80942" h="1" fill="none" extrusionOk="0">
                  <a:moveTo>
                    <a:pt x="80942" y="0"/>
                  </a:moveTo>
                  <a:lnTo>
                    <a:pt x="0" y="0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216285" y="1324915"/>
              <a:ext cx="676435" cy="676435"/>
            </a:xfrm>
            <a:custGeom>
              <a:avLst/>
              <a:gdLst/>
              <a:ahLst/>
              <a:cxnLst/>
              <a:rect l="l" t="t" r="r" b="b"/>
              <a:pathLst>
                <a:path w="23057" h="23057" extrusionOk="0">
                  <a:moveTo>
                    <a:pt x="11545" y="0"/>
                  </a:moveTo>
                  <a:cubicBezTo>
                    <a:pt x="5171" y="0"/>
                    <a:pt x="0" y="5171"/>
                    <a:pt x="0" y="11512"/>
                  </a:cubicBezTo>
                  <a:cubicBezTo>
                    <a:pt x="0" y="17886"/>
                    <a:pt x="5171" y="23056"/>
                    <a:pt x="11545" y="23056"/>
                  </a:cubicBezTo>
                  <a:cubicBezTo>
                    <a:pt x="17886" y="23056"/>
                    <a:pt x="23057" y="17886"/>
                    <a:pt x="23057" y="11512"/>
                  </a:cubicBezTo>
                  <a:cubicBezTo>
                    <a:pt x="23057" y="5171"/>
                    <a:pt x="17886" y="0"/>
                    <a:pt x="11545" y="0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109475" y="1401720"/>
            <a:ext cx="6540004" cy="614162"/>
            <a:chOff x="1076349" y="1987003"/>
            <a:chExt cx="6540004" cy="676464"/>
          </a:xfrm>
        </p:grpSpPr>
        <p:sp>
          <p:nvSpPr>
            <p:cNvPr id="89" name="Google Shape;89;p14"/>
            <p:cNvSpPr/>
            <p:nvPr/>
          </p:nvSpPr>
          <p:spPr>
            <a:xfrm>
              <a:off x="2910969" y="2067153"/>
              <a:ext cx="4705383" cy="516164"/>
            </a:xfrm>
            <a:custGeom>
              <a:avLst/>
              <a:gdLst/>
              <a:ahLst/>
              <a:cxnLst/>
              <a:rect l="l" t="t" r="r" b="b"/>
              <a:pathLst>
                <a:path w="160388" h="17594" fill="none" extrusionOk="0">
                  <a:moveTo>
                    <a:pt x="160388" y="17593"/>
                  </a:moveTo>
                  <a:lnTo>
                    <a:pt x="1" y="17593"/>
                  </a:lnTo>
                  <a:lnTo>
                    <a:pt x="1" y="0"/>
                  </a:lnTo>
                  <a:lnTo>
                    <a:pt x="160388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76349" y="2229038"/>
              <a:ext cx="207064" cy="192395"/>
            </a:xfrm>
            <a:custGeom>
              <a:avLst/>
              <a:gdLst/>
              <a:ahLst/>
              <a:cxnLst/>
              <a:rect l="l" t="t" r="r" b="b"/>
              <a:pathLst>
                <a:path w="7058" h="6558" extrusionOk="0">
                  <a:moveTo>
                    <a:pt x="3519" y="0"/>
                  </a:moveTo>
                  <a:cubicBezTo>
                    <a:pt x="3346" y="0"/>
                    <a:pt x="3170" y="14"/>
                    <a:pt x="2993" y="43"/>
                  </a:cubicBezTo>
                  <a:cubicBezTo>
                    <a:pt x="1236" y="336"/>
                    <a:pt x="1" y="2027"/>
                    <a:pt x="293" y="3815"/>
                  </a:cubicBezTo>
                  <a:cubicBezTo>
                    <a:pt x="557" y="5398"/>
                    <a:pt x="1956" y="6558"/>
                    <a:pt x="3539" y="6558"/>
                  </a:cubicBezTo>
                  <a:cubicBezTo>
                    <a:pt x="3713" y="6558"/>
                    <a:pt x="3889" y="6544"/>
                    <a:pt x="4066" y="6515"/>
                  </a:cubicBezTo>
                  <a:cubicBezTo>
                    <a:pt x="5822" y="6222"/>
                    <a:pt x="7057" y="4531"/>
                    <a:pt x="6765" y="2742"/>
                  </a:cubicBezTo>
                  <a:cubicBezTo>
                    <a:pt x="6501" y="1160"/>
                    <a:pt x="5102" y="0"/>
                    <a:pt x="3519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80350" y="2324737"/>
              <a:ext cx="1730648" cy="29"/>
            </a:xfrm>
            <a:custGeom>
              <a:avLst/>
              <a:gdLst/>
              <a:ahLst/>
              <a:cxnLst/>
              <a:rect l="l" t="t" r="r" b="b"/>
              <a:pathLst>
                <a:path w="58991" h="1" fill="none" extrusionOk="0">
                  <a:moveTo>
                    <a:pt x="58991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573265" y="1987003"/>
              <a:ext cx="676435" cy="676464"/>
            </a:xfrm>
            <a:custGeom>
              <a:avLst/>
              <a:gdLst/>
              <a:ahLst/>
              <a:cxnLst/>
              <a:rect l="l" t="t" r="r" b="b"/>
              <a:pathLst>
                <a:path w="23057" h="23058" extrusionOk="0">
                  <a:moveTo>
                    <a:pt x="11512" y="1"/>
                  </a:moveTo>
                  <a:cubicBezTo>
                    <a:pt x="5171" y="1"/>
                    <a:pt x="0" y="5171"/>
                    <a:pt x="0" y="11513"/>
                  </a:cubicBezTo>
                  <a:cubicBezTo>
                    <a:pt x="0" y="17886"/>
                    <a:pt x="5171" y="23057"/>
                    <a:pt x="11512" y="23057"/>
                  </a:cubicBezTo>
                  <a:cubicBezTo>
                    <a:pt x="17886" y="23057"/>
                    <a:pt x="23056" y="17886"/>
                    <a:pt x="23056" y="11513"/>
                  </a:cubicBezTo>
                  <a:cubicBezTo>
                    <a:pt x="23056" y="5171"/>
                    <a:pt x="17886" y="1"/>
                    <a:pt x="11512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1142600" y="3784827"/>
            <a:ext cx="6540004" cy="523509"/>
            <a:chOff x="1076349" y="3312178"/>
            <a:chExt cx="6540004" cy="675496"/>
          </a:xfrm>
        </p:grpSpPr>
        <p:sp>
          <p:nvSpPr>
            <p:cNvPr id="94" name="Google Shape;94;p14"/>
            <p:cNvSpPr/>
            <p:nvPr/>
          </p:nvSpPr>
          <p:spPr>
            <a:xfrm>
              <a:off x="2910969" y="3391360"/>
              <a:ext cx="4705383" cy="517132"/>
            </a:xfrm>
            <a:custGeom>
              <a:avLst/>
              <a:gdLst/>
              <a:ahLst/>
              <a:cxnLst/>
              <a:rect l="l" t="t" r="r" b="b"/>
              <a:pathLst>
                <a:path w="160388" h="17627" fill="none" extrusionOk="0">
                  <a:moveTo>
                    <a:pt x="160388" y="17626"/>
                  </a:moveTo>
                  <a:lnTo>
                    <a:pt x="1" y="17626"/>
                  </a:lnTo>
                  <a:lnTo>
                    <a:pt x="1" y="0"/>
                  </a:lnTo>
                  <a:lnTo>
                    <a:pt x="160388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076349" y="3554183"/>
              <a:ext cx="207064" cy="191486"/>
            </a:xfrm>
            <a:custGeom>
              <a:avLst/>
              <a:gdLst/>
              <a:ahLst/>
              <a:cxnLst/>
              <a:rect l="l" t="t" r="r" b="b"/>
              <a:pathLst>
                <a:path w="7058" h="6527" extrusionOk="0">
                  <a:moveTo>
                    <a:pt x="3530" y="0"/>
                  </a:moveTo>
                  <a:cubicBezTo>
                    <a:pt x="3353" y="0"/>
                    <a:pt x="3173" y="14"/>
                    <a:pt x="2993" y="44"/>
                  </a:cubicBezTo>
                  <a:cubicBezTo>
                    <a:pt x="1236" y="337"/>
                    <a:pt x="1" y="1995"/>
                    <a:pt x="293" y="3784"/>
                  </a:cubicBezTo>
                  <a:cubicBezTo>
                    <a:pt x="557" y="5392"/>
                    <a:pt x="1950" y="6527"/>
                    <a:pt x="3528" y="6527"/>
                  </a:cubicBezTo>
                  <a:cubicBezTo>
                    <a:pt x="3706" y="6527"/>
                    <a:pt x="3885" y="6512"/>
                    <a:pt x="4066" y="6483"/>
                  </a:cubicBezTo>
                  <a:cubicBezTo>
                    <a:pt x="5822" y="6190"/>
                    <a:pt x="7057" y="4499"/>
                    <a:pt x="6765" y="2743"/>
                  </a:cubicBezTo>
                  <a:cubicBezTo>
                    <a:pt x="6502" y="1135"/>
                    <a:pt x="5108" y="0"/>
                    <a:pt x="3530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80350" y="3649912"/>
              <a:ext cx="1730648" cy="29"/>
            </a:xfrm>
            <a:custGeom>
              <a:avLst/>
              <a:gdLst/>
              <a:ahLst/>
              <a:cxnLst/>
              <a:rect l="l" t="t" r="r" b="b"/>
              <a:pathLst>
                <a:path w="58991" h="1" fill="none" extrusionOk="0">
                  <a:moveTo>
                    <a:pt x="58991" y="0"/>
                  </a:moveTo>
                  <a:lnTo>
                    <a:pt x="0" y="0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73265" y="3312178"/>
              <a:ext cx="676435" cy="675496"/>
            </a:xfrm>
            <a:custGeom>
              <a:avLst/>
              <a:gdLst/>
              <a:ahLst/>
              <a:cxnLst/>
              <a:rect l="l" t="t" r="r" b="b"/>
              <a:pathLst>
                <a:path w="23057" h="23025" extrusionOk="0">
                  <a:moveTo>
                    <a:pt x="11512" y="0"/>
                  </a:moveTo>
                  <a:cubicBezTo>
                    <a:pt x="5171" y="0"/>
                    <a:pt x="0" y="5138"/>
                    <a:pt x="0" y="11512"/>
                  </a:cubicBezTo>
                  <a:cubicBezTo>
                    <a:pt x="0" y="17886"/>
                    <a:pt x="5171" y="23024"/>
                    <a:pt x="11512" y="23024"/>
                  </a:cubicBezTo>
                  <a:cubicBezTo>
                    <a:pt x="17886" y="23024"/>
                    <a:pt x="23056" y="17886"/>
                    <a:pt x="23056" y="11512"/>
                  </a:cubicBezTo>
                  <a:cubicBezTo>
                    <a:pt x="23056" y="5138"/>
                    <a:pt x="17886" y="0"/>
                    <a:pt x="1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ar-EG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6</a:t>
              </a:r>
              <a:endParaRPr sz="2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175725" y="4297965"/>
            <a:ext cx="7183052" cy="523509"/>
            <a:chOff x="1076349" y="3974267"/>
            <a:chExt cx="7183052" cy="675496"/>
          </a:xfrm>
        </p:grpSpPr>
        <p:sp>
          <p:nvSpPr>
            <p:cNvPr id="99" name="Google Shape;99;p14"/>
            <p:cNvSpPr/>
            <p:nvPr/>
          </p:nvSpPr>
          <p:spPr>
            <a:xfrm>
              <a:off x="3554957" y="4053478"/>
              <a:ext cx="4704444" cy="517103"/>
            </a:xfrm>
            <a:custGeom>
              <a:avLst/>
              <a:gdLst/>
              <a:ahLst/>
              <a:cxnLst/>
              <a:rect l="l" t="t" r="r" b="b"/>
              <a:pathLst>
                <a:path w="160356" h="17626" fill="none" extrusionOk="0">
                  <a:moveTo>
                    <a:pt x="160355" y="17626"/>
                  </a:moveTo>
                  <a:lnTo>
                    <a:pt x="1" y="17626"/>
                  </a:lnTo>
                  <a:lnTo>
                    <a:pt x="1" y="0"/>
                  </a:lnTo>
                  <a:lnTo>
                    <a:pt x="160355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76349" y="4216272"/>
              <a:ext cx="207064" cy="191515"/>
            </a:xfrm>
            <a:custGeom>
              <a:avLst/>
              <a:gdLst/>
              <a:ahLst/>
              <a:cxnLst/>
              <a:rect l="l" t="t" r="r" b="b"/>
              <a:pathLst>
                <a:path w="7058" h="6528" extrusionOk="0">
                  <a:moveTo>
                    <a:pt x="3530" y="1"/>
                  </a:moveTo>
                  <a:cubicBezTo>
                    <a:pt x="3353" y="1"/>
                    <a:pt x="3173" y="15"/>
                    <a:pt x="2993" y="44"/>
                  </a:cubicBezTo>
                  <a:cubicBezTo>
                    <a:pt x="1236" y="337"/>
                    <a:pt x="1" y="1996"/>
                    <a:pt x="293" y="3784"/>
                  </a:cubicBezTo>
                  <a:cubicBezTo>
                    <a:pt x="557" y="5392"/>
                    <a:pt x="1950" y="6527"/>
                    <a:pt x="3528" y="6527"/>
                  </a:cubicBezTo>
                  <a:cubicBezTo>
                    <a:pt x="3706" y="6527"/>
                    <a:pt x="3885" y="6513"/>
                    <a:pt x="4066" y="6483"/>
                  </a:cubicBezTo>
                  <a:cubicBezTo>
                    <a:pt x="5822" y="6191"/>
                    <a:pt x="7057" y="4532"/>
                    <a:pt x="6765" y="2744"/>
                  </a:cubicBezTo>
                  <a:cubicBezTo>
                    <a:pt x="6502" y="1135"/>
                    <a:pt x="5108" y="1"/>
                    <a:pt x="3530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80350" y="4312000"/>
              <a:ext cx="2374636" cy="29"/>
            </a:xfrm>
            <a:custGeom>
              <a:avLst/>
              <a:gdLst/>
              <a:ahLst/>
              <a:cxnLst/>
              <a:rect l="l" t="t" r="r" b="b"/>
              <a:pathLst>
                <a:path w="80942" h="1" fill="none" extrusionOk="0">
                  <a:moveTo>
                    <a:pt x="80942" y="1"/>
                  </a:move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216285" y="3974267"/>
              <a:ext cx="676435" cy="675496"/>
            </a:xfrm>
            <a:custGeom>
              <a:avLst/>
              <a:gdLst/>
              <a:ahLst/>
              <a:cxnLst/>
              <a:rect l="l" t="t" r="r" b="b"/>
              <a:pathLst>
                <a:path w="23057" h="23025" extrusionOk="0">
                  <a:moveTo>
                    <a:pt x="11545" y="1"/>
                  </a:moveTo>
                  <a:cubicBezTo>
                    <a:pt x="5171" y="1"/>
                    <a:pt x="0" y="5139"/>
                    <a:pt x="0" y="11513"/>
                  </a:cubicBezTo>
                  <a:cubicBezTo>
                    <a:pt x="0" y="17887"/>
                    <a:pt x="5171" y="23025"/>
                    <a:pt x="11545" y="23025"/>
                  </a:cubicBezTo>
                  <a:cubicBezTo>
                    <a:pt x="17886" y="23025"/>
                    <a:pt x="23057" y="17887"/>
                    <a:pt x="23057" y="11513"/>
                  </a:cubicBezTo>
                  <a:cubicBezTo>
                    <a:pt x="23057" y="5139"/>
                    <a:pt x="17886" y="1"/>
                    <a:pt x="11545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ar-EG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7</a:t>
              </a:r>
              <a:endParaRPr sz="2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3925852" y="4424002"/>
            <a:ext cx="2295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Results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282824" y="3846218"/>
            <a:ext cx="484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Naive Bayes Classifier</a:t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/>
          <p:nvPr/>
        </p:nvSpPr>
        <p:spPr>
          <a:xfrm>
            <a:off x="918594" y="957154"/>
            <a:ext cx="3393077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" name="Google Shape;413;p29"/>
          <p:cNvCxnSpPr/>
          <p:nvPr/>
        </p:nvCxnSpPr>
        <p:spPr>
          <a:xfrm>
            <a:off x="2392179" y="2861739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14" name="Google Shape;414;p29"/>
          <p:cNvSpPr/>
          <p:nvPr/>
        </p:nvSpPr>
        <p:spPr>
          <a:xfrm>
            <a:off x="918500" y="377088"/>
            <a:ext cx="33936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slp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4841594" y="957154"/>
            <a:ext cx="3393077" cy="3809266"/>
          </a:xfrm>
          <a:custGeom>
            <a:avLst/>
            <a:gdLst/>
            <a:ahLst/>
            <a:cxnLst/>
            <a:rect l="l" t="t" r="r" b="b"/>
            <a:pathLst>
              <a:path w="58373" h="107576" fill="none" extrusionOk="0">
                <a:moveTo>
                  <a:pt x="0" y="0"/>
                </a:moveTo>
                <a:lnTo>
                  <a:pt x="58373" y="0"/>
                </a:lnTo>
                <a:lnTo>
                  <a:pt x="58373" y="107575"/>
                </a:lnTo>
                <a:lnTo>
                  <a:pt x="0" y="10757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6" name="Google Shape;416;p29"/>
          <p:cNvCxnSpPr/>
          <p:nvPr/>
        </p:nvCxnSpPr>
        <p:spPr>
          <a:xfrm>
            <a:off x="6315179" y="2861739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17" name="Google Shape;417;p29"/>
          <p:cNvSpPr/>
          <p:nvPr/>
        </p:nvSpPr>
        <p:spPr>
          <a:xfrm>
            <a:off x="4841500" y="377088"/>
            <a:ext cx="3393600" cy="58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thall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8" name="Google Shape;4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00" y="1038425"/>
            <a:ext cx="3257675" cy="17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463" y="2942875"/>
            <a:ext cx="3257675" cy="17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475" y="1038425"/>
            <a:ext cx="3257650" cy="17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9463" y="2942875"/>
            <a:ext cx="3257675" cy="1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573300" y="2291400"/>
            <a:ext cx="48603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Implementing Naive Bayes Classifier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573300" y="3315075"/>
            <a:ext cx="3951300" cy="9543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(From 0 to Hero)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Naive Bayes Classifier?</a:t>
            </a:r>
            <a:endParaRPr dirty="0"/>
          </a:p>
        </p:txBody>
      </p:sp>
      <p:sp>
        <p:nvSpPr>
          <p:cNvPr id="433" name="Google Shape;433;p31"/>
          <p:cNvSpPr/>
          <p:nvPr/>
        </p:nvSpPr>
        <p:spPr>
          <a:xfrm>
            <a:off x="457200" y="1726858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457197" y="2446600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457198" y="2925331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916530" y="1570900"/>
            <a:ext cx="7253100" cy="875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Naive Bayes Classifier is based on Bayes' theorem, which is a fundamental concept in probability theory. </a:t>
            </a:r>
            <a:endParaRPr lang="ar-SA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916530" y="2123488"/>
            <a:ext cx="7253100" cy="117875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P(Y | X1, X2, ..., </a:t>
            </a:r>
            <a:r>
              <a:rPr lang="es-ES" sz="1600" b="1" i="0" u="none" strike="noStrike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Xn</a:t>
            </a:r>
            <a:r>
              <a:rPr lang="es-ES" sz="160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) = (P(X1, X2, ..., </a:t>
            </a:r>
            <a:r>
              <a:rPr lang="es-ES" sz="1600" b="1" i="0" u="none" strike="noStrike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Xn</a:t>
            </a:r>
            <a:r>
              <a:rPr lang="es-ES" sz="160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| Y) * P(Y)) / P(X1, X2, ..., </a:t>
            </a:r>
            <a:r>
              <a:rPr lang="es-ES" sz="1600" b="1" i="0" u="none" strike="noStrike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Xn</a:t>
            </a:r>
            <a:r>
              <a:rPr lang="es-ES" sz="160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ar-SA" sz="16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makes use of conditional probability to classify data into different categories or classes.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916530" y="2636500"/>
            <a:ext cx="7253100" cy="11433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SA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"naive" assumption in Naive Bayes is that all features are conditionally independent given the class.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457198" y="3449904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459360" y="4051250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457199" y="4499050"/>
            <a:ext cx="294949" cy="33459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916530" y="3150800"/>
            <a:ext cx="7253100" cy="11433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SA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purpose of the Naive Bayes classifier is to classify new data instances based on their feature values.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916530" y="3722188"/>
            <a:ext cx="7253100" cy="11433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SA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calculates the posterior probability for each class and assigns the data instance to the class with the highest probability.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916530" y="4218550"/>
            <a:ext cx="7253100" cy="89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SA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classifier predicts the class label that maximizes the posterior probability.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33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71" name="Google Shape;471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Prediction</a:t>
            </a:r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974375" y="1073725"/>
            <a:ext cx="19668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Training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696125" y="1579950"/>
            <a:ext cx="2523300" cy="358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dependencies among features</a:t>
            </a: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Replotting numerical features’ distribution to check fitting known distribution</a:t>
            </a: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Calculate prior probabilities of each class</a:t>
            </a: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Calculate probabilities of given feature given specific class</a:t>
            </a: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6245975" y="1073725"/>
            <a:ext cx="19668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Testing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75" name="Google Shape;475;p33"/>
          <p:cNvGrpSpPr/>
          <p:nvPr/>
        </p:nvGrpSpPr>
        <p:grpSpPr>
          <a:xfrm rot="552625">
            <a:off x="3607111" y="2018238"/>
            <a:ext cx="1938670" cy="1861629"/>
            <a:chOff x="5200479" y="3875001"/>
            <a:chExt cx="862677" cy="861543"/>
          </a:xfrm>
        </p:grpSpPr>
        <p:sp>
          <p:nvSpPr>
            <p:cNvPr id="476" name="Google Shape;476;p33"/>
            <p:cNvSpPr/>
            <p:nvPr/>
          </p:nvSpPr>
          <p:spPr>
            <a:xfrm>
              <a:off x="5200479" y="3875001"/>
              <a:ext cx="862677" cy="861543"/>
            </a:xfrm>
            <a:custGeom>
              <a:avLst/>
              <a:gdLst/>
              <a:ahLst/>
              <a:cxnLst/>
              <a:rect l="l" t="t" r="r" b="b"/>
              <a:pathLst>
                <a:path w="25107" h="25074" extrusionOk="0">
                  <a:moveTo>
                    <a:pt x="12554" y="1"/>
                  </a:moveTo>
                  <a:cubicBezTo>
                    <a:pt x="5627" y="1"/>
                    <a:pt x="1" y="5594"/>
                    <a:pt x="1" y="12554"/>
                  </a:cubicBezTo>
                  <a:cubicBezTo>
                    <a:pt x="1" y="19480"/>
                    <a:pt x="5627" y="25074"/>
                    <a:pt x="12554" y="25074"/>
                  </a:cubicBezTo>
                  <a:cubicBezTo>
                    <a:pt x="19480" y="25074"/>
                    <a:pt x="25106" y="19480"/>
                    <a:pt x="25106" y="12554"/>
                  </a:cubicBezTo>
                  <a:cubicBezTo>
                    <a:pt x="25106" y="5594"/>
                    <a:pt x="19480" y="1"/>
                    <a:pt x="12554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380388" y="4061198"/>
              <a:ext cx="500625" cy="489321"/>
            </a:xfrm>
            <a:custGeom>
              <a:avLst/>
              <a:gdLst/>
              <a:ahLst/>
              <a:cxnLst/>
              <a:rect l="l" t="t" r="r" b="b"/>
              <a:pathLst>
                <a:path w="14570" h="14241" extrusionOk="0">
                  <a:moveTo>
                    <a:pt x="10175" y="1"/>
                  </a:moveTo>
                  <a:cubicBezTo>
                    <a:pt x="9025" y="1"/>
                    <a:pt x="7922" y="454"/>
                    <a:pt x="7122" y="1281"/>
                  </a:cubicBezTo>
                  <a:cubicBezTo>
                    <a:pt x="6309" y="2094"/>
                    <a:pt x="5887" y="3135"/>
                    <a:pt x="5887" y="4305"/>
                  </a:cubicBezTo>
                  <a:cubicBezTo>
                    <a:pt x="5887" y="5086"/>
                    <a:pt x="5594" y="5801"/>
                    <a:pt x="5041" y="6354"/>
                  </a:cubicBezTo>
                  <a:lnTo>
                    <a:pt x="814" y="10582"/>
                  </a:lnTo>
                  <a:cubicBezTo>
                    <a:pt x="1" y="11427"/>
                    <a:pt x="1" y="12760"/>
                    <a:pt x="814" y="13606"/>
                  </a:cubicBezTo>
                  <a:cubicBezTo>
                    <a:pt x="1236" y="14029"/>
                    <a:pt x="1789" y="14240"/>
                    <a:pt x="2342" y="14240"/>
                  </a:cubicBezTo>
                  <a:cubicBezTo>
                    <a:pt x="2895" y="14240"/>
                    <a:pt x="3448" y="14029"/>
                    <a:pt x="3870" y="13606"/>
                  </a:cubicBezTo>
                  <a:lnTo>
                    <a:pt x="8066" y="9378"/>
                  </a:lnTo>
                  <a:cubicBezTo>
                    <a:pt x="8618" y="8826"/>
                    <a:pt x="9334" y="8533"/>
                    <a:pt x="10114" y="8533"/>
                  </a:cubicBezTo>
                  <a:lnTo>
                    <a:pt x="10147" y="8533"/>
                  </a:lnTo>
                  <a:cubicBezTo>
                    <a:pt x="11285" y="8533"/>
                    <a:pt x="12358" y="8110"/>
                    <a:pt x="13171" y="7297"/>
                  </a:cubicBezTo>
                  <a:cubicBezTo>
                    <a:pt x="14147" y="6322"/>
                    <a:pt x="14569" y="4988"/>
                    <a:pt x="14374" y="3655"/>
                  </a:cubicBezTo>
                  <a:cubicBezTo>
                    <a:pt x="14332" y="3292"/>
                    <a:pt x="14037" y="3069"/>
                    <a:pt x="13729" y="3069"/>
                  </a:cubicBezTo>
                  <a:cubicBezTo>
                    <a:pt x="13568" y="3069"/>
                    <a:pt x="13403" y="3131"/>
                    <a:pt x="13269" y="3265"/>
                  </a:cubicBezTo>
                  <a:lnTo>
                    <a:pt x="12293" y="4240"/>
                  </a:lnTo>
                  <a:cubicBezTo>
                    <a:pt x="12196" y="4338"/>
                    <a:pt x="12196" y="4468"/>
                    <a:pt x="12293" y="4533"/>
                  </a:cubicBezTo>
                  <a:cubicBezTo>
                    <a:pt x="12342" y="4582"/>
                    <a:pt x="12399" y="4606"/>
                    <a:pt x="12452" y="4606"/>
                  </a:cubicBezTo>
                  <a:cubicBezTo>
                    <a:pt x="12504" y="4606"/>
                    <a:pt x="12553" y="4582"/>
                    <a:pt x="12586" y="4533"/>
                  </a:cubicBezTo>
                  <a:lnTo>
                    <a:pt x="13561" y="3557"/>
                  </a:lnTo>
                  <a:cubicBezTo>
                    <a:pt x="13606" y="3513"/>
                    <a:pt x="13666" y="3491"/>
                    <a:pt x="13727" y="3491"/>
                  </a:cubicBezTo>
                  <a:cubicBezTo>
                    <a:pt x="13843" y="3491"/>
                    <a:pt x="13963" y="3570"/>
                    <a:pt x="13984" y="3720"/>
                  </a:cubicBezTo>
                  <a:cubicBezTo>
                    <a:pt x="14147" y="4891"/>
                    <a:pt x="13789" y="6094"/>
                    <a:pt x="12878" y="7004"/>
                  </a:cubicBezTo>
                  <a:cubicBezTo>
                    <a:pt x="12163" y="7752"/>
                    <a:pt x="11187" y="8143"/>
                    <a:pt x="10147" y="8143"/>
                  </a:cubicBezTo>
                  <a:cubicBezTo>
                    <a:pt x="9236" y="8143"/>
                    <a:pt x="8391" y="8468"/>
                    <a:pt x="7773" y="9086"/>
                  </a:cubicBezTo>
                  <a:lnTo>
                    <a:pt x="3578" y="13313"/>
                  </a:lnTo>
                  <a:cubicBezTo>
                    <a:pt x="3236" y="13655"/>
                    <a:pt x="2789" y="13825"/>
                    <a:pt x="2342" y="13825"/>
                  </a:cubicBezTo>
                  <a:cubicBezTo>
                    <a:pt x="1895" y="13825"/>
                    <a:pt x="1448" y="13655"/>
                    <a:pt x="1106" y="13313"/>
                  </a:cubicBezTo>
                  <a:cubicBezTo>
                    <a:pt x="456" y="12630"/>
                    <a:pt x="456" y="11525"/>
                    <a:pt x="1106" y="10874"/>
                  </a:cubicBezTo>
                  <a:lnTo>
                    <a:pt x="5334" y="6647"/>
                  </a:lnTo>
                  <a:cubicBezTo>
                    <a:pt x="5952" y="6029"/>
                    <a:pt x="6309" y="5183"/>
                    <a:pt x="6309" y="4305"/>
                  </a:cubicBezTo>
                  <a:cubicBezTo>
                    <a:pt x="6309" y="3265"/>
                    <a:pt x="6700" y="2289"/>
                    <a:pt x="7415" y="1574"/>
                  </a:cubicBezTo>
                  <a:cubicBezTo>
                    <a:pt x="8145" y="816"/>
                    <a:pt x="9123" y="419"/>
                    <a:pt x="10124" y="419"/>
                  </a:cubicBezTo>
                  <a:cubicBezTo>
                    <a:pt x="10326" y="419"/>
                    <a:pt x="10530" y="435"/>
                    <a:pt x="10732" y="468"/>
                  </a:cubicBezTo>
                  <a:cubicBezTo>
                    <a:pt x="10927" y="501"/>
                    <a:pt x="10992" y="728"/>
                    <a:pt x="10862" y="858"/>
                  </a:cubicBezTo>
                  <a:lnTo>
                    <a:pt x="8456" y="3265"/>
                  </a:lnTo>
                  <a:cubicBezTo>
                    <a:pt x="8228" y="3525"/>
                    <a:pt x="8163" y="3883"/>
                    <a:pt x="8293" y="4208"/>
                  </a:cubicBezTo>
                  <a:lnTo>
                    <a:pt x="8716" y="5248"/>
                  </a:lnTo>
                  <a:cubicBezTo>
                    <a:pt x="8781" y="5443"/>
                    <a:pt x="8976" y="5639"/>
                    <a:pt x="9171" y="5704"/>
                  </a:cubicBezTo>
                  <a:lnTo>
                    <a:pt x="10212" y="6159"/>
                  </a:lnTo>
                  <a:cubicBezTo>
                    <a:pt x="10320" y="6202"/>
                    <a:pt x="10432" y="6224"/>
                    <a:pt x="10543" y="6224"/>
                  </a:cubicBezTo>
                  <a:cubicBezTo>
                    <a:pt x="10765" y="6224"/>
                    <a:pt x="10981" y="6137"/>
                    <a:pt x="11155" y="5964"/>
                  </a:cubicBezTo>
                  <a:lnTo>
                    <a:pt x="11903" y="5216"/>
                  </a:lnTo>
                  <a:cubicBezTo>
                    <a:pt x="11968" y="5151"/>
                    <a:pt x="11968" y="5021"/>
                    <a:pt x="11903" y="4923"/>
                  </a:cubicBezTo>
                  <a:cubicBezTo>
                    <a:pt x="11854" y="4891"/>
                    <a:pt x="11797" y="4874"/>
                    <a:pt x="11740" y="4874"/>
                  </a:cubicBezTo>
                  <a:cubicBezTo>
                    <a:pt x="11683" y="4874"/>
                    <a:pt x="11626" y="4891"/>
                    <a:pt x="11578" y="4923"/>
                  </a:cubicBezTo>
                  <a:lnTo>
                    <a:pt x="10862" y="5671"/>
                  </a:lnTo>
                  <a:cubicBezTo>
                    <a:pt x="10775" y="5758"/>
                    <a:pt x="10660" y="5801"/>
                    <a:pt x="10544" y="5801"/>
                  </a:cubicBezTo>
                  <a:cubicBezTo>
                    <a:pt x="10486" y="5801"/>
                    <a:pt x="10429" y="5790"/>
                    <a:pt x="10374" y="5769"/>
                  </a:cubicBezTo>
                  <a:lnTo>
                    <a:pt x="9334" y="5346"/>
                  </a:lnTo>
                  <a:cubicBezTo>
                    <a:pt x="9236" y="5281"/>
                    <a:pt x="9139" y="5183"/>
                    <a:pt x="9074" y="5086"/>
                  </a:cubicBezTo>
                  <a:lnTo>
                    <a:pt x="8651" y="4045"/>
                  </a:lnTo>
                  <a:cubicBezTo>
                    <a:pt x="8586" y="3883"/>
                    <a:pt x="8618" y="3687"/>
                    <a:pt x="8748" y="3557"/>
                  </a:cubicBezTo>
                  <a:lnTo>
                    <a:pt x="11155" y="1151"/>
                  </a:lnTo>
                  <a:cubicBezTo>
                    <a:pt x="11545" y="793"/>
                    <a:pt x="11317" y="143"/>
                    <a:pt x="10797" y="45"/>
                  </a:cubicBezTo>
                  <a:cubicBezTo>
                    <a:pt x="10589" y="16"/>
                    <a:pt x="10381" y="1"/>
                    <a:pt x="10175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485426" y="4291513"/>
              <a:ext cx="163176" cy="157025"/>
            </a:xfrm>
            <a:custGeom>
              <a:avLst/>
              <a:gdLst/>
              <a:ahLst/>
              <a:cxnLst/>
              <a:rect l="l" t="t" r="r" b="b"/>
              <a:pathLst>
                <a:path w="4749" h="4570" extrusionOk="0">
                  <a:moveTo>
                    <a:pt x="3740" y="1"/>
                  </a:moveTo>
                  <a:cubicBezTo>
                    <a:pt x="3504" y="1"/>
                    <a:pt x="3269" y="90"/>
                    <a:pt x="3090" y="269"/>
                  </a:cubicBezTo>
                  <a:lnTo>
                    <a:pt x="1236" y="2123"/>
                  </a:lnTo>
                  <a:cubicBezTo>
                    <a:pt x="1171" y="2188"/>
                    <a:pt x="1171" y="2318"/>
                    <a:pt x="1236" y="2415"/>
                  </a:cubicBezTo>
                  <a:cubicBezTo>
                    <a:pt x="1285" y="2448"/>
                    <a:pt x="1342" y="2464"/>
                    <a:pt x="1395" y="2464"/>
                  </a:cubicBezTo>
                  <a:cubicBezTo>
                    <a:pt x="1448" y="2464"/>
                    <a:pt x="1496" y="2448"/>
                    <a:pt x="1529" y="2415"/>
                  </a:cubicBezTo>
                  <a:lnTo>
                    <a:pt x="3383" y="562"/>
                  </a:lnTo>
                  <a:cubicBezTo>
                    <a:pt x="3480" y="464"/>
                    <a:pt x="3610" y="415"/>
                    <a:pt x="3740" y="415"/>
                  </a:cubicBezTo>
                  <a:cubicBezTo>
                    <a:pt x="3870" y="415"/>
                    <a:pt x="4000" y="464"/>
                    <a:pt x="4098" y="562"/>
                  </a:cubicBezTo>
                  <a:cubicBezTo>
                    <a:pt x="4293" y="757"/>
                    <a:pt x="4293" y="1082"/>
                    <a:pt x="4098" y="1277"/>
                  </a:cubicBezTo>
                  <a:lnTo>
                    <a:pt x="1399" y="4009"/>
                  </a:lnTo>
                  <a:cubicBezTo>
                    <a:pt x="1285" y="4106"/>
                    <a:pt x="1155" y="4155"/>
                    <a:pt x="1025" y="4155"/>
                  </a:cubicBezTo>
                  <a:cubicBezTo>
                    <a:pt x="895" y="4155"/>
                    <a:pt x="765" y="4106"/>
                    <a:pt x="651" y="4009"/>
                  </a:cubicBezTo>
                  <a:cubicBezTo>
                    <a:pt x="456" y="3814"/>
                    <a:pt x="456" y="3488"/>
                    <a:pt x="651" y="3293"/>
                  </a:cubicBezTo>
                  <a:lnTo>
                    <a:pt x="846" y="3098"/>
                  </a:lnTo>
                  <a:cubicBezTo>
                    <a:pt x="944" y="3001"/>
                    <a:pt x="944" y="2870"/>
                    <a:pt x="846" y="2805"/>
                  </a:cubicBezTo>
                  <a:cubicBezTo>
                    <a:pt x="797" y="2757"/>
                    <a:pt x="748" y="2732"/>
                    <a:pt x="700" y="2732"/>
                  </a:cubicBezTo>
                  <a:cubicBezTo>
                    <a:pt x="651" y="2732"/>
                    <a:pt x="602" y="2757"/>
                    <a:pt x="553" y="2805"/>
                  </a:cubicBezTo>
                  <a:lnTo>
                    <a:pt x="358" y="3001"/>
                  </a:lnTo>
                  <a:cubicBezTo>
                    <a:pt x="0" y="3358"/>
                    <a:pt x="0" y="3944"/>
                    <a:pt x="358" y="4301"/>
                  </a:cubicBezTo>
                  <a:cubicBezTo>
                    <a:pt x="537" y="4480"/>
                    <a:pt x="781" y="4570"/>
                    <a:pt x="1025" y="4570"/>
                  </a:cubicBezTo>
                  <a:cubicBezTo>
                    <a:pt x="1269" y="4570"/>
                    <a:pt x="1513" y="4480"/>
                    <a:pt x="1692" y="4301"/>
                  </a:cubicBezTo>
                  <a:lnTo>
                    <a:pt x="4391" y="1570"/>
                  </a:lnTo>
                  <a:cubicBezTo>
                    <a:pt x="4748" y="1212"/>
                    <a:pt x="4748" y="627"/>
                    <a:pt x="4391" y="269"/>
                  </a:cubicBezTo>
                  <a:cubicBezTo>
                    <a:pt x="4212" y="90"/>
                    <a:pt x="3976" y="1"/>
                    <a:pt x="3740" y="1"/>
                  </a:cubicBezTo>
                  <a:close/>
                </a:path>
              </a:pathLst>
            </a:custGeom>
            <a:solidFill>
              <a:srgbClr val="001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3"/>
          <p:cNvSpPr/>
          <p:nvPr/>
        </p:nvSpPr>
        <p:spPr>
          <a:xfrm rot="552570">
            <a:off x="4049855" y="3190819"/>
            <a:ext cx="155815" cy="138310"/>
          </a:xfrm>
          <a:custGeom>
            <a:avLst/>
            <a:gdLst/>
            <a:ahLst/>
            <a:cxnLst/>
            <a:rect l="l" t="t" r="r" b="b"/>
            <a:pathLst>
              <a:path w="2018" h="1863" extrusionOk="0">
                <a:moveTo>
                  <a:pt x="1009" y="415"/>
                </a:moveTo>
                <a:cubicBezTo>
                  <a:pt x="1139" y="415"/>
                  <a:pt x="1269" y="464"/>
                  <a:pt x="1367" y="562"/>
                </a:cubicBezTo>
                <a:cubicBezTo>
                  <a:pt x="1562" y="757"/>
                  <a:pt x="1562" y="1082"/>
                  <a:pt x="1367" y="1277"/>
                </a:cubicBezTo>
                <a:cubicBezTo>
                  <a:pt x="1269" y="1375"/>
                  <a:pt x="1139" y="1424"/>
                  <a:pt x="1009" y="1424"/>
                </a:cubicBezTo>
                <a:cubicBezTo>
                  <a:pt x="879" y="1424"/>
                  <a:pt x="749" y="1375"/>
                  <a:pt x="651" y="1277"/>
                </a:cubicBezTo>
                <a:cubicBezTo>
                  <a:pt x="456" y="1082"/>
                  <a:pt x="456" y="757"/>
                  <a:pt x="651" y="562"/>
                </a:cubicBezTo>
                <a:cubicBezTo>
                  <a:pt x="749" y="464"/>
                  <a:pt x="879" y="415"/>
                  <a:pt x="1009" y="415"/>
                </a:cubicBezTo>
                <a:close/>
                <a:moveTo>
                  <a:pt x="1009" y="1"/>
                </a:moveTo>
                <a:cubicBezTo>
                  <a:pt x="773" y="1"/>
                  <a:pt x="538" y="90"/>
                  <a:pt x="359" y="269"/>
                </a:cubicBezTo>
                <a:cubicBezTo>
                  <a:pt x="1" y="627"/>
                  <a:pt x="1" y="1212"/>
                  <a:pt x="359" y="1570"/>
                </a:cubicBezTo>
                <a:cubicBezTo>
                  <a:pt x="538" y="1765"/>
                  <a:pt x="773" y="1863"/>
                  <a:pt x="1009" y="1863"/>
                </a:cubicBezTo>
                <a:cubicBezTo>
                  <a:pt x="1245" y="1863"/>
                  <a:pt x="1481" y="1765"/>
                  <a:pt x="1659" y="1570"/>
                </a:cubicBezTo>
                <a:cubicBezTo>
                  <a:pt x="2017" y="1212"/>
                  <a:pt x="2017" y="627"/>
                  <a:pt x="1659" y="269"/>
                </a:cubicBezTo>
                <a:cubicBezTo>
                  <a:pt x="1481" y="90"/>
                  <a:pt x="1245" y="1"/>
                  <a:pt x="1009" y="1"/>
                </a:cubicBezTo>
                <a:close/>
              </a:path>
            </a:pathLst>
          </a:custGeom>
          <a:solidFill>
            <a:srgbClr val="0016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3"/>
          <p:cNvGrpSpPr/>
          <p:nvPr/>
        </p:nvGrpSpPr>
        <p:grpSpPr>
          <a:xfrm>
            <a:off x="649850" y="1160250"/>
            <a:ext cx="7853225" cy="3760867"/>
            <a:chOff x="649850" y="1160250"/>
            <a:chExt cx="7853225" cy="3760867"/>
          </a:xfrm>
        </p:grpSpPr>
        <p:sp>
          <p:nvSpPr>
            <p:cNvPr id="481" name="Google Shape;481;p33"/>
            <p:cNvSpPr/>
            <p:nvPr/>
          </p:nvSpPr>
          <p:spPr>
            <a:xfrm>
              <a:off x="649850" y="1160250"/>
              <a:ext cx="2618047" cy="3760867"/>
            </a:xfrm>
            <a:custGeom>
              <a:avLst/>
              <a:gdLst/>
              <a:ahLst/>
              <a:cxnLst/>
              <a:rect l="l" t="t" r="r" b="b"/>
              <a:pathLst>
                <a:path w="74796" h="28976" fill="none" extrusionOk="0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522287" y="1894213"/>
              <a:ext cx="2108345" cy="2109319"/>
            </a:xfrm>
            <a:custGeom>
              <a:avLst/>
              <a:gdLst/>
              <a:ahLst/>
              <a:cxnLst/>
              <a:rect l="l" t="t" r="r" b="b"/>
              <a:pathLst>
                <a:path w="69268" h="69300" fill="none" extrusionOk="0">
                  <a:moveTo>
                    <a:pt x="69267" y="34666"/>
                  </a:moveTo>
                  <a:cubicBezTo>
                    <a:pt x="69267" y="53787"/>
                    <a:pt x="53755" y="69299"/>
                    <a:pt x="34634" y="69299"/>
                  </a:cubicBezTo>
                  <a:cubicBezTo>
                    <a:pt x="15512" y="69299"/>
                    <a:pt x="1" y="53787"/>
                    <a:pt x="1" y="34666"/>
                  </a:cubicBezTo>
                  <a:cubicBezTo>
                    <a:pt x="1" y="15512"/>
                    <a:pt x="15512" y="0"/>
                    <a:pt x="34634" y="0"/>
                  </a:cubicBezTo>
                  <a:cubicBezTo>
                    <a:pt x="53755" y="0"/>
                    <a:pt x="69267" y="15512"/>
                    <a:pt x="69267" y="34666"/>
                  </a:cubicBez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3" name="Google Shape;483;p33"/>
            <p:cNvCxnSpPr/>
            <p:nvPr/>
          </p:nvCxnSpPr>
          <p:spPr>
            <a:xfrm>
              <a:off x="3267875" y="1865975"/>
              <a:ext cx="696000" cy="218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33"/>
            <p:cNvCxnSpPr/>
            <p:nvPr/>
          </p:nvCxnSpPr>
          <p:spPr>
            <a:xfrm flipH="1">
              <a:off x="5190150" y="1836975"/>
              <a:ext cx="697800" cy="246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33"/>
            <p:cNvSpPr/>
            <p:nvPr/>
          </p:nvSpPr>
          <p:spPr>
            <a:xfrm>
              <a:off x="5885028" y="1160250"/>
              <a:ext cx="2618047" cy="3760867"/>
            </a:xfrm>
            <a:custGeom>
              <a:avLst/>
              <a:gdLst/>
              <a:ahLst/>
              <a:cxnLst/>
              <a:rect l="l" t="t" r="r" b="b"/>
              <a:pathLst>
                <a:path w="74796" h="28976" fill="none" extrusionOk="0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3"/>
          <p:cNvSpPr txBox="1"/>
          <p:nvPr/>
        </p:nvSpPr>
        <p:spPr>
          <a:xfrm>
            <a:off x="5933450" y="1622125"/>
            <a:ext cx="25233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trained classifier to predict target labels for the testing data</a:t>
            </a: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 the accuracy by comparing predicted labels with true labels</a:t>
            </a: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➔"/>
            </a:pPr>
            <a:r>
              <a:rPr lang="en" sz="13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Compute classifier performance using confusion matrix &amp; f1 score</a:t>
            </a: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2BF277-1A55-D495-FF12-1965E43C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81" y="237833"/>
            <a:ext cx="6525806" cy="47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34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Evaluation Comparison</a:t>
            </a:r>
            <a:endParaRPr sz="2500"/>
          </a:p>
        </p:txBody>
      </p:sp>
      <p:grpSp>
        <p:nvGrpSpPr>
          <p:cNvPr id="493" name="Google Shape;493;p34"/>
          <p:cNvGrpSpPr/>
          <p:nvPr/>
        </p:nvGrpSpPr>
        <p:grpSpPr>
          <a:xfrm>
            <a:off x="459875" y="3261650"/>
            <a:ext cx="3509275" cy="346800"/>
            <a:chOff x="459875" y="1571150"/>
            <a:chExt cx="3509275" cy="346800"/>
          </a:xfrm>
        </p:grpSpPr>
        <p:cxnSp>
          <p:nvCxnSpPr>
            <p:cNvPr id="494" name="Google Shape;494;p34"/>
            <p:cNvCxnSpPr/>
            <p:nvPr/>
          </p:nvCxnSpPr>
          <p:spPr>
            <a:xfrm>
              <a:off x="466950" y="1744550"/>
              <a:ext cx="3502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34"/>
            <p:cNvSpPr/>
            <p:nvPr/>
          </p:nvSpPr>
          <p:spPr>
            <a:xfrm>
              <a:off x="459875" y="1695050"/>
              <a:ext cx="2738100" cy="9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197975" y="1571150"/>
              <a:ext cx="346800" cy="34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4"/>
          <p:cNvGrpSpPr/>
          <p:nvPr/>
        </p:nvGrpSpPr>
        <p:grpSpPr>
          <a:xfrm>
            <a:off x="474025" y="1912263"/>
            <a:ext cx="3509275" cy="346800"/>
            <a:chOff x="459875" y="4106925"/>
            <a:chExt cx="3509275" cy="346800"/>
          </a:xfrm>
        </p:grpSpPr>
        <p:cxnSp>
          <p:nvCxnSpPr>
            <p:cNvPr id="498" name="Google Shape;498;p34"/>
            <p:cNvCxnSpPr/>
            <p:nvPr/>
          </p:nvCxnSpPr>
          <p:spPr>
            <a:xfrm>
              <a:off x="466950" y="4280325"/>
              <a:ext cx="3502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9" name="Google Shape;499;p34"/>
            <p:cNvSpPr/>
            <p:nvPr/>
          </p:nvSpPr>
          <p:spPr>
            <a:xfrm>
              <a:off x="459875" y="4230825"/>
              <a:ext cx="31908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3410125" y="4106925"/>
              <a:ext cx="346800" cy="34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4"/>
          <p:cNvSpPr txBox="1"/>
          <p:nvPr/>
        </p:nvSpPr>
        <p:spPr>
          <a:xfrm>
            <a:off x="3981200" y="1885563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88.679%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5353950" y="1793400"/>
            <a:ext cx="3685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Mixed </a:t>
            </a:r>
            <a:r>
              <a:rPr lang="en" sz="1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Naive Bayes Classifier</a:t>
            </a:r>
            <a:endParaRPr sz="1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3967050" y="3215600"/>
            <a:ext cx="137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86.206%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5339800" y="3142803"/>
            <a:ext cx="3685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Implemented Naive Bayes Classifier</a:t>
            </a:r>
            <a:endParaRPr sz="15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Analysis Results</a:t>
            </a:r>
            <a:endParaRPr sz="2600"/>
          </a:p>
        </p:txBody>
      </p:sp>
      <p:grpSp>
        <p:nvGrpSpPr>
          <p:cNvPr id="510" name="Google Shape;510;p35"/>
          <p:cNvGrpSpPr/>
          <p:nvPr/>
        </p:nvGrpSpPr>
        <p:grpSpPr>
          <a:xfrm>
            <a:off x="201588" y="1066812"/>
            <a:ext cx="8740838" cy="3496635"/>
            <a:chOff x="201575" y="1405562"/>
            <a:chExt cx="8740838" cy="3496635"/>
          </a:xfrm>
        </p:grpSpPr>
        <p:sp>
          <p:nvSpPr>
            <p:cNvPr id="511" name="Google Shape;511;p35"/>
            <p:cNvSpPr/>
            <p:nvPr/>
          </p:nvSpPr>
          <p:spPr>
            <a:xfrm>
              <a:off x="1771688" y="1782900"/>
              <a:ext cx="1335218" cy="2649506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066562" y="1782900"/>
              <a:ext cx="1528057" cy="2649506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flipH="1">
              <a:off x="3904709" y="1782900"/>
              <a:ext cx="1335218" cy="2649506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210417" y="1405562"/>
              <a:ext cx="856150" cy="856929"/>
            </a:xfrm>
            <a:custGeom>
              <a:avLst/>
              <a:gdLst/>
              <a:ahLst/>
              <a:cxnLst/>
              <a:rect l="l" t="t" r="r" b="b"/>
              <a:pathLst>
                <a:path w="41886" h="41919" extrusionOk="0">
                  <a:moveTo>
                    <a:pt x="20943" y="1"/>
                  </a:moveTo>
                  <a:cubicBezTo>
                    <a:pt x="9366" y="1"/>
                    <a:pt x="0" y="9399"/>
                    <a:pt x="0" y="20944"/>
                  </a:cubicBezTo>
                  <a:cubicBezTo>
                    <a:pt x="0" y="32521"/>
                    <a:pt x="9366" y="41919"/>
                    <a:pt x="20943" y="41919"/>
                  </a:cubicBezTo>
                  <a:cubicBezTo>
                    <a:pt x="32488" y="41919"/>
                    <a:pt x="41886" y="32521"/>
                    <a:pt x="41886" y="20944"/>
                  </a:cubicBezTo>
                  <a:cubicBezTo>
                    <a:pt x="41886" y="9399"/>
                    <a:pt x="32488" y="1"/>
                    <a:pt x="20943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077413" y="4013774"/>
              <a:ext cx="856804" cy="888423"/>
            </a:xfrm>
            <a:custGeom>
              <a:avLst/>
              <a:gdLst/>
              <a:ahLst/>
              <a:cxnLst/>
              <a:rect l="l" t="t" r="r" b="b"/>
              <a:pathLst>
                <a:path w="41918" h="41887" extrusionOk="0">
                  <a:moveTo>
                    <a:pt x="20975" y="1"/>
                  </a:moveTo>
                  <a:cubicBezTo>
                    <a:pt x="9398" y="1"/>
                    <a:pt x="0" y="9367"/>
                    <a:pt x="0" y="20943"/>
                  </a:cubicBezTo>
                  <a:cubicBezTo>
                    <a:pt x="0" y="32520"/>
                    <a:pt x="9398" y="41886"/>
                    <a:pt x="20975" y="41886"/>
                  </a:cubicBezTo>
                  <a:cubicBezTo>
                    <a:pt x="32520" y="41886"/>
                    <a:pt x="41918" y="32520"/>
                    <a:pt x="41918" y="20943"/>
                  </a:cubicBezTo>
                  <a:cubicBezTo>
                    <a:pt x="41918" y="9367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944363" y="1405562"/>
              <a:ext cx="856824" cy="856929"/>
            </a:xfrm>
            <a:custGeom>
              <a:avLst/>
              <a:gdLst/>
              <a:ahLst/>
              <a:cxnLst/>
              <a:rect l="l" t="t" r="r" b="b"/>
              <a:pathLst>
                <a:path w="41919" h="41919" extrusionOk="0">
                  <a:moveTo>
                    <a:pt x="20975" y="1"/>
                  </a:moveTo>
                  <a:cubicBezTo>
                    <a:pt x="9398" y="1"/>
                    <a:pt x="0" y="9399"/>
                    <a:pt x="0" y="20944"/>
                  </a:cubicBezTo>
                  <a:cubicBezTo>
                    <a:pt x="0" y="32521"/>
                    <a:pt x="9398" y="41919"/>
                    <a:pt x="20975" y="41919"/>
                  </a:cubicBezTo>
                  <a:cubicBezTo>
                    <a:pt x="32520" y="41919"/>
                    <a:pt x="41918" y="32521"/>
                    <a:pt x="41918" y="20944"/>
                  </a:cubicBezTo>
                  <a:cubicBezTo>
                    <a:pt x="41918" y="9399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342790" y="4013774"/>
              <a:ext cx="856824" cy="888423"/>
            </a:xfrm>
            <a:custGeom>
              <a:avLst/>
              <a:gdLst/>
              <a:ahLst/>
              <a:cxnLst/>
              <a:rect l="l" t="t" r="r" b="b"/>
              <a:pathLst>
                <a:path w="41919" h="41887" extrusionOk="0">
                  <a:moveTo>
                    <a:pt x="20976" y="1"/>
                  </a:moveTo>
                  <a:cubicBezTo>
                    <a:pt x="9399" y="1"/>
                    <a:pt x="1" y="9367"/>
                    <a:pt x="1" y="20943"/>
                  </a:cubicBezTo>
                  <a:cubicBezTo>
                    <a:pt x="1" y="32520"/>
                    <a:pt x="9399" y="41886"/>
                    <a:pt x="20976" y="41886"/>
                  </a:cubicBezTo>
                  <a:cubicBezTo>
                    <a:pt x="32520" y="41886"/>
                    <a:pt x="41919" y="32520"/>
                    <a:pt x="41919" y="20943"/>
                  </a:cubicBezTo>
                  <a:cubicBezTo>
                    <a:pt x="41919" y="9367"/>
                    <a:pt x="32520" y="1"/>
                    <a:pt x="20976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518" name="Google Shape;518;p35"/>
            <p:cNvCxnSpPr/>
            <p:nvPr/>
          </p:nvCxnSpPr>
          <p:spPr>
            <a:xfrm rot="10800000">
              <a:off x="8199613" y="4411270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5"/>
            <p:cNvCxnSpPr/>
            <p:nvPr/>
          </p:nvCxnSpPr>
          <p:spPr>
            <a:xfrm rot="10800000">
              <a:off x="201575" y="1782888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0" name="Google Shape;520;p35"/>
          <p:cNvSpPr txBox="1"/>
          <p:nvPr/>
        </p:nvSpPr>
        <p:spPr>
          <a:xfrm>
            <a:off x="457200" y="1902613"/>
            <a:ext cx="183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Exploratory Data Analysis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87025" y="2918425"/>
            <a:ext cx="23295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Some variables exhibited Gaussian distributions ( age, trtbps, chol, thalachh )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Others had skewed("oldpeak“, “caa”)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35"/>
          <p:cNvCxnSpPr/>
          <p:nvPr/>
        </p:nvCxnSpPr>
        <p:spPr>
          <a:xfrm>
            <a:off x="1236913" y="2918435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23" name="Google Shape;523;p35"/>
          <p:cNvSpPr txBox="1"/>
          <p:nvPr/>
        </p:nvSpPr>
        <p:spPr>
          <a:xfrm flipH="1">
            <a:off x="2590000" y="1666513"/>
            <a:ext cx="18312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Outlier Detection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2590000" y="2351413"/>
            <a:ext cx="18312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Variables became more representative of the underlying population.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 robust analysis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35"/>
          <p:cNvCxnSpPr/>
          <p:nvPr/>
        </p:nvCxnSpPr>
        <p:spPr>
          <a:xfrm>
            <a:off x="3369688" y="2287435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26" name="Google Shape;526;p35"/>
          <p:cNvSpPr txBox="1"/>
          <p:nvPr/>
        </p:nvSpPr>
        <p:spPr>
          <a:xfrm>
            <a:off x="4722800" y="1902613"/>
            <a:ext cx="183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Standardization</a:t>
            </a:r>
            <a:endParaRPr sz="15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4722800" y="2638050"/>
            <a:ext cx="19290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Transformed the features to a common scale, enabling fair comparison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Eliminating potential bias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Accurate calculation of probabilities in the Naive Bayes classifier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8" name="Google Shape;528;p35"/>
          <p:cNvCxnSpPr/>
          <p:nvPr/>
        </p:nvCxnSpPr>
        <p:spPr>
          <a:xfrm>
            <a:off x="5502488" y="2729735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29" name="Google Shape;529;p35"/>
          <p:cNvSpPr txBox="1"/>
          <p:nvPr/>
        </p:nvSpPr>
        <p:spPr>
          <a:xfrm>
            <a:off x="6855600" y="1571275"/>
            <a:ext cx="203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Naive Bayes Classifier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0" name="Google Shape;530;p35"/>
          <p:cNvSpPr txBox="1"/>
          <p:nvPr/>
        </p:nvSpPr>
        <p:spPr>
          <a:xfrm>
            <a:off x="6768300" y="2351425"/>
            <a:ext cx="23295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onfusion matrix =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[[20 4] [4 25]]</a:t>
            </a:r>
            <a:endParaRPr lang="en"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Implementation Accuracy = </a:t>
            </a:r>
            <a:r>
              <a:rPr lang="en" sz="11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86.206%</a:t>
            </a:r>
            <a:endParaRPr sz="11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 Naive Bayes Classifier Accuracy = </a:t>
            </a:r>
            <a:r>
              <a:rPr lang="en" sz="11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88.679%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1" name="Google Shape;531;p35"/>
          <p:cNvCxnSpPr/>
          <p:nvPr/>
        </p:nvCxnSpPr>
        <p:spPr>
          <a:xfrm>
            <a:off x="7635288" y="2287435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943675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/>
              <a:t>Our Team</a:t>
            </a:r>
            <a:endParaRPr sz="2700"/>
          </a:p>
        </p:txBody>
      </p:sp>
      <p:sp>
        <p:nvSpPr>
          <p:cNvPr id="537" name="Google Shape;537;p36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Luna Eyad    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Rana Hany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Malak Nasser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Sara Mohamed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Raghda Tarek Neiazy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5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Quantitative Features</a:t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457330" y="1155051"/>
            <a:ext cx="4558226" cy="472762"/>
            <a:chOff x="457325" y="1155174"/>
            <a:chExt cx="4558226" cy="780136"/>
          </a:xfrm>
        </p:grpSpPr>
        <p:sp>
          <p:nvSpPr>
            <p:cNvPr id="112" name="Google Shape;112;p15"/>
            <p:cNvSpPr/>
            <p:nvPr/>
          </p:nvSpPr>
          <p:spPr>
            <a:xfrm>
              <a:off x="457325" y="1214850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0"/>
                  </a:moveTo>
                  <a:lnTo>
                    <a:pt x="128713" y="0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129475" y="1155174"/>
              <a:ext cx="886076" cy="780136"/>
            </a:xfrm>
            <a:custGeom>
              <a:avLst/>
              <a:gdLst/>
              <a:ahLst/>
              <a:cxnLst/>
              <a:rect l="l" t="t" r="r" b="b"/>
              <a:pathLst>
                <a:path w="28521" h="25111" extrusionOk="0">
                  <a:moveTo>
                    <a:pt x="14265" y="0"/>
                  </a:moveTo>
                  <a:cubicBezTo>
                    <a:pt x="12674" y="0"/>
                    <a:pt x="11057" y="304"/>
                    <a:pt x="9496" y="946"/>
                  </a:cubicBezTo>
                  <a:cubicBezTo>
                    <a:pt x="3057" y="3580"/>
                    <a:pt x="0" y="10929"/>
                    <a:pt x="2634" y="17336"/>
                  </a:cubicBezTo>
                  <a:cubicBezTo>
                    <a:pt x="4627" y="22181"/>
                    <a:pt x="9317" y="25111"/>
                    <a:pt x="14256" y="25111"/>
                  </a:cubicBezTo>
                  <a:cubicBezTo>
                    <a:pt x="15847" y="25111"/>
                    <a:pt x="17463" y="24807"/>
                    <a:pt x="19024" y="24165"/>
                  </a:cubicBezTo>
                  <a:cubicBezTo>
                    <a:pt x="25431" y="21531"/>
                    <a:pt x="28520" y="14214"/>
                    <a:pt x="25886" y="7775"/>
                  </a:cubicBezTo>
                  <a:cubicBezTo>
                    <a:pt x="23894" y="2929"/>
                    <a:pt x="19204" y="0"/>
                    <a:pt x="14265" y="0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4129480" y="2852184"/>
            <a:ext cx="4557165" cy="473290"/>
            <a:chOff x="4129475" y="3955723"/>
            <a:chExt cx="4557165" cy="781006"/>
          </a:xfrm>
        </p:grpSpPr>
        <p:sp>
          <p:nvSpPr>
            <p:cNvPr id="115" name="Google Shape;115;p15"/>
            <p:cNvSpPr/>
            <p:nvPr/>
          </p:nvSpPr>
          <p:spPr>
            <a:xfrm>
              <a:off x="4571975" y="4015407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129475" y="3955723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8"/>
                  </a:cubicBezTo>
                  <a:cubicBezTo>
                    <a:pt x="25431" y="21563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457330" y="2286337"/>
            <a:ext cx="4600676" cy="473290"/>
            <a:chOff x="457325" y="3021982"/>
            <a:chExt cx="4600676" cy="781006"/>
          </a:xfrm>
        </p:grpSpPr>
        <p:sp>
          <p:nvSpPr>
            <p:cNvPr id="118" name="Google Shape;118;p15"/>
            <p:cNvSpPr/>
            <p:nvPr/>
          </p:nvSpPr>
          <p:spPr>
            <a:xfrm>
              <a:off x="457325" y="3081882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1"/>
                  </a:moveTo>
                  <a:lnTo>
                    <a:pt x="128713" y="1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171925" y="3021982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4129480" y="1720762"/>
            <a:ext cx="4557165" cy="473026"/>
            <a:chOff x="4129475" y="2088690"/>
            <a:chExt cx="4557165" cy="780571"/>
          </a:xfrm>
        </p:grpSpPr>
        <p:sp>
          <p:nvSpPr>
            <p:cNvPr id="121" name="Google Shape;121;p15"/>
            <p:cNvSpPr/>
            <p:nvPr/>
          </p:nvSpPr>
          <p:spPr>
            <a:xfrm>
              <a:off x="4571975" y="2148375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129475" y="2088690"/>
              <a:ext cx="886076" cy="780571"/>
            </a:xfrm>
            <a:custGeom>
              <a:avLst/>
              <a:gdLst/>
              <a:ahLst/>
              <a:cxnLst/>
              <a:rect l="l" t="t" r="r" b="b"/>
              <a:pathLst>
                <a:path w="28521" h="25125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29"/>
                    <a:pt x="2634" y="17336"/>
                  </a:cubicBezTo>
                  <a:cubicBezTo>
                    <a:pt x="4625" y="22177"/>
                    <a:pt x="9309" y="25124"/>
                    <a:pt x="14243" y="25124"/>
                  </a:cubicBezTo>
                  <a:cubicBezTo>
                    <a:pt x="15838" y="25124"/>
                    <a:pt x="17459" y="24816"/>
                    <a:pt x="19024" y="24165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457200" y="1225386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age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937404" y="1225514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 of Patient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 rot="5400000">
            <a:off x="1826001" y="1392001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26" name="Google Shape;126;p15"/>
          <p:cNvSpPr txBox="1"/>
          <p:nvPr/>
        </p:nvSpPr>
        <p:spPr>
          <a:xfrm>
            <a:off x="457200" y="2357098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chol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937404" y="2357091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Cholesterol Level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 rot="5400000">
            <a:off x="1826001" y="2523714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29" name="Google Shape;129;p15"/>
          <p:cNvSpPr txBox="1"/>
          <p:nvPr/>
        </p:nvSpPr>
        <p:spPr>
          <a:xfrm flipH="1">
            <a:off x="7206450" y="1791102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trtbps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 flipH="1">
            <a:off x="4816346" y="1791094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Resting Blood Pressure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5"/>
          <p:cNvCxnSpPr/>
          <p:nvPr/>
        </p:nvCxnSpPr>
        <p:spPr>
          <a:xfrm rot="5400000">
            <a:off x="7152849" y="1957718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2" name="Google Shape;132;p15"/>
          <p:cNvSpPr txBox="1"/>
          <p:nvPr/>
        </p:nvSpPr>
        <p:spPr>
          <a:xfrm flipH="1">
            <a:off x="7206450" y="2923095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thalachh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 flipH="1">
            <a:off x="4816346" y="2923087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Maximum Heart Rate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5"/>
          <p:cNvCxnSpPr/>
          <p:nvPr/>
        </p:nvCxnSpPr>
        <p:spPr>
          <a:xfrm rot="5400000">
            <a:off x="7152849" y="3089710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135" name="Google Shape;135;p15"/>
          <p:cNvGrpSpPr/>
          <p:nvPr/>
        </p:nvGrpSpPr>
        <p:grpSpPr>
          <a:xfrm>
            <a:off x="4129555" y="3983884"/>
            <a:ext cx="4557165" cy="473290"/>
            <a:chOff x="4129475" y="3955723"/>
            <a:chExt cx="4557165" cy="781006"/>
          </a:xfrm>
        </p:grpSpPr>
        <p:sp>
          <p:nvSpPr>
            <p:cNvPr id="136" name="Google Shape;136;p15"/>
            <p:cNvSpPr/>
            <p:nvPr/>
          </p:nvSpPr>
          <p:spPr>
            <a:xfrm>
              <a:off x="4571975" y="4015407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129475" y="3955723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8"/>
                  </a:cubicBezTo>
                  <a:cubicBezTo>
                    <a:pt x="25431" y="21563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457405" y="3418037"/>
            <a:ext cx="4600676" cy="473290"/>
            <a:chOff x="457325" y="3021982"/>
            <a:chExt cx="4600676" cy="781006"/>
          </a:xfrm>
        </p:grpSpPr>
        <p:sp>
          <p:nvSpPr>
            <p:cNvPr id="139" name="Google Shape;139;p15"/>
            <p:cNvSpPr/>
            <p:nvPr/>
          </p:nvSpPr>
          <p:spPr>
            <a:xfrm>
              <a:off x="457325" y="3081882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1"/>
                  </a:moveTo>
                  <a:lnTo>
                    <a:pt x="128713" y="1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171925" y="3021982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1" name="Google Shape;141;p15"/>
          <p:cNvSpPr txBox="1"/>
          <p:nvPr/>
        </p:nvSpPr>
        <p:spPr>
          <a:xfrm>
            <a:off x="457275" y="3488798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oldpeak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937479" y="3488791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 Depression Induced By Exercise Relative To rest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15"/>
          <p:cNvCxnSpPr/>
          <p:nvPr/>
        </p:nvCxnSpPr>
        <p:spPr>
          <a:xfrm rot="5400000">
            <a:off x="1826076" y="3655414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4" name="Google Shape;144;p15"/>
          <p:cNvSpPr txBox="1"/>
          <p:nvPr/>
        </p:nvSpPr>
        <p:spPr>
          <a:xfrm flipH="1">
            <a:off x="7206525" y="4054795"/>
            <a:ext cx="1480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caa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flipH="1">
            <a:off x="4922771" y="4053887"/>
            <a:ext cx="2390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Number of Major Blood Vessels Colored By Fluoroscopy 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rot="5400000">
            <a:off x="7152924" y="4221410"/>
            <a:ext cx="1650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16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Categorical Features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457330" y="1155125"/>
            <a:ext cx="4558226" cy="390224"/>
            <a:chOff x="457325" y="1155174"/>
            <a:chExt cx="4558226" cy="780136"/>
          </a:xfrm>
        </p:grpSpPr>
        <p:sp>
          <p:nvSpPr>
            <p:cNvPr id="154" name="Google Shape;154;p16"/>
            <p:cNvSpPr/>
            <p:nvPr/>
          </p:nvSpPr>
          <p:spPr>
            <a:xfrm>
              <a:off x="457325" y="1214850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0"/>
                  </a:moveTo>
                  <a:lnTo>
                    <a:pt x="128713" y="0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129475" y="1155174"/>
              <a:ext cx="886076" cy="780136"/>
            </a:xfrm>
            <a:custGeom>
              <a:avLst/>
              <a:gdLst/>
              <a:ahLst/>
              <a:cxnLst/>
              <a:rect l="l" t="t" r="r" b="b"/>
              <a:pathLst>
                <a:path w="28521" h="25111" extrusionOk="0">
                  <a:moveTo>
                    <a:pt x="14265" y="0"/>
                  </a:moveTo>
                  <a:cubicBezTo>
                    <a:pt x="12674" y="0"/>
                    <a:pt x="11057" y="304"/>
                    <a:pt x="9496" y="946"/>
                  </a:cubicBezTo>
                  <a:cubicBezTo>
                    <a:pt x="3057" y="3580"/>
                    <a:pt x="0" y="10929"/>
                    <a:pt x="2634" y="17336"/>
                  </a:cubicBezTo>
                  <a:cubicBezTo>
                    <a:pt x="4627" y="22181"/>
                    <a:pt x="9317" y="25111"/>
                    <a:pt x="14256" y="25111"/>
                  </a:cubicBezTo>
                  <a:cubicBezTo>
                    <a:pt x="15847" y="25111"/>
                    <a:pt x="17463" y="24807"/>
                    <a:pt x="19024" y="24165"/>
                  </a:cubicBezTo>
                  <a:cubicBezTo>
                    <a:pt x="25431" y="21531"/>
                    <a:pt x="28520" y="14214"/>
                    <a:pt x="25886" y="7775"/>
                  </a:cubicBezTo>
                  <a:cubicBezTo>
                    <a:pt x="23894" y="2929"/>
                    <a:pt x="19204" y="0"/>
                    <a:pt x="14265" y="0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4129480" y="2555959"/>
            <a:ext cx="4557165" cy="390659"/>
            <a:chOff x="4129475" y="3955723"/>
            <a:chExt cx="4557165" cy="781006"/>
          </a:xfrm>
        </p:grpSpPr>
        <p:sp>
          <p:nvSpPr>
            <p:cNvPr id="157" name="Google Shape;157;p16"/>
            <p:cNvSpPr/>
            <p:nvPr/>
          </p:nvSpPr>
          <p:spPr>
            <a:xfrm>
              <a:off x="4571975" y="4015407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129475" y="3955723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8"/>
                  </a:cubicBezTo>
                  <a:cubicBezTo>
                    <a:pt x="25431" y="21563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457330" y="2088902"/>
            <a:ext cx="4600676" cy="390659"/>
            <a:chOff x="457325" y="3021982"/>
            <a:chExt cx="4600676" cy="781006"/>
          </a:xfrm>
        </p:grpSpPr>
        <p:sp>
          <p:nvSpPr>
            <p:cNvPr id="160" name="Google Shape;160;p16"/>
            <p:cNvSpPr/>
            <p:nvPr/>
          </p:nvSpPr>
          <p:spPr>
            <a:xfrm>
              <a:off x="457325" y="3081882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1"/>
                  </a:moveTo>
                  <a:lnTo>
                    <a:pt x="128713" y="1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171925" y="3021982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4129480" y="1622070"/>
            <a:ext cx="4557165" cy="390442"/>
            <a:chOff x="4129475" y="2088690"/>
            <a:chExt cx="4557165" cy="780571"/>
          </a:xfrm>
        </p:grpSpPr>
        <p:sp>
          <p:nvSpPr>
            <p:cNvPr id="163" name="Google Shape;163;p16"/>
            <p:cNvSpPr/>
            <p:nvPr/>
          </p:nvSpPr>
          <p:spPr>
            <a:xfrm>
              <a:off x="4571975" y="2148375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129475" y="2088690"/>
              <a:ext cx="886076" cy="780571"/>
            </a:xfrm>
            <a:custGeom>
              <a:avLst/>
              <a:gdLst/>
              <a:ahLst/>
              <a:cxnLst/>
              <a:rect l="l" t="t" r="r" b="b"/>
              <a:pathLst>
                <a:path w="28521" h="25125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29"/>
                    <a:pt x="2634" y="17336"/>
                  </a:cubicBezTo>
                  <a:cubicBezTo>
                    <a:pt x="4625" y="22177"/>
                    <a:pt x="9309" y="25124"/>
                    <a:pt x="14243" y="25124"/>
                  </a:cubicBezTo>
                  <a:cubicBezTo>
                    <a:pt x="15838" y="25124"/>
                    <a:pt x="17459" y="24816"/>
                    <a:pt x="19024" y="24165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5" name="Google Shape;165;p16"/>
          <p:cNvSpPr txBox="1"/>
          <p:nvPr/>
        </p:nvSpPr>
        <p:spPr>
          <a:xfrm>
            <a:off x="457200" y="1213103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sex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937404" y="1213209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Gender of Patient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6"/>
          <p:cNvCxnSpPr/>
          <p:nvPr/>
        </p:nvCxnSpPr>
        <p:spPr>
          <a:xfrm rot="5400000">
            <a:off x="1840401" y="1350625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68" name="Google Shape;168;p16"/>
          <p:cNvSpPr txBox="1"/>
          <p:nvPr/>
        </p:nvSpPr>
        <p:spPr>
          <a:xfrm>
            <a:off x="457200" y="2147121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fbs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937404" y="2147114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Fasting Blood Sugar Level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 rot="5400000">
            <a:off x="1840401" y="2284642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1" name="Google Shape;171;p16"/>
          <p:cNvSpPr txBox="1"/>
          <p:nvPr/>
        </p:nvSpPr>
        <p:spPr>
          <a:xfrm flipH="1">
            <a:off x="7206450" y="1679996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cp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 flipH="1">
            <a:off x="4816346" y="1679990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Type of Chest Pain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16"/>
          <p:cNvCxnSpPr/>
          <p:nvPr/>
        </p:nvCxnSpPr>
        <p:spPr>
          <a:xfrm rot="5400000">
            <a:off x="7167249" y="1817518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4" name="Google Shape;174;p16"/>
          <p:cNvSpPr txBox="1"/>
          <p:nvPr/>
        </p:nvSpPr>
        <p:spPr>
          <a:xfrm flipH="1">
            <a:off x="7206450" y="2614245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restecg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 flipH="1">
            <a:off x="4816346" y="2614239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 of Resting ECG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16"/>
          <p:cNvCxnSpPr/>
          <p:nvPr/>
        </p:nvCxnSpPr>
        <p:spPr>
          <a:xfrm rot="5400000">
            <a:off x="7167249" y="2751767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177" name="Google Shape;177;p16"/>
          <p:cNvGrpSpPr/>
          <p:nvPr/>
        </p:nvGrpSpPr>
        <p:grpSpPr>
          <a:xfrm>
            <a:off x="4129555" y="3489966"/>
            <a:ext cx="4557165" cy="390659"/>
            <a:chOff x="4129475" y="3955723"/>
            <a:chExt cx="4557165" cy="781006"/>
          </a:xfrm>
        </p:grpSpPr>
        <p:sp>
          <p:nvSpPr>
            <p:cNvPr id="178" name="Google Shape;178;p16"/>
            <p:cNvSpPr/>
            <p:nvPr/>
          </p:nvSpPr>
          <p:spPr>
            <a:xfrm>
              <a:off x="4571975" y="4015407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129475" y="3955723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8"/>
                  </a:cubicBezTo>
                  <a:cubicBezTo>
                    <a:pt x="25431" y="21563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457405" y="3022909"/>
            <a:ext cx="4600676" cy="390659"/>
            <a:chOff x="457325" y="3021982"/>
            <a:chExt cx="4600676" cy="781006"/>
          </a:xfrm>
        </p:grpSpPr>
        <p:sp>
          <p:nvSpPr>
            <p:cNvPr id="181" name="Google Shape;181;p16"/>
            <p:cNvSpPr/>
            <p:nvPr/>
          </p:nvSpPr>
          <p:spPr>
            <a:xfrm>
              <a:off x="457325" y="3081882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1"/>
                  </a:moveTo>
                  <a:lnTo>
                    <a:pt x="128713" y="1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171925" y="3021982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3" name="Google Shape;183;p16"/>
          <p:cNvSpPr txBox="1"/>
          <p:nvPr/>
        </p:nvSpPr>
        <p:spPr>
          <a:xfrm>
            <a:off x="457275" y="3081128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exng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937479" y="3081121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Experienced Angina Induced By Exercise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 rot="5400000">
            <a:off x="1840476" y="3218650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6" name="Google Shape;186;p16"/>
          <p:cNvSpPr txBox="1"/>
          <p:nvPr/>
        </p:nvSpPr>
        <p:spPr>
          <a:xfrm flipH="1">
            <a:off x="7206525" y="3548252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slp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 flipH="1">
            <a:off x="4816421" y="3548246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Slope of ST Segment During Exercise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16"/>
          <p:cNvCxnSpPr/>
          <p:nvPr/>
        </p:nvCxnSpPr>
        <p:spPr>
          <a:xfrm rot="5400000">
            <a:off x="7167324" y="3685774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189" name="Google Shape;189;p16"/>
          <p:cNvGrpSpPr/>
          <p:nvPr/>
        </p:nvGrpSpPr>
        <p:grpSpPr>
          <a:xfrm>
            <a:off x="4129555" y="4424091"/>
            <a:ext cx="4557165" cy="390659"/>
            <a:chOff x="4129475" y="3955723"/>
            <a:chExt cx="4557165" cy="781006"/>
          </a:xfrm>
        </p:grpSpPr>
        <p:sp>
          <p:nvSpPr>
            <p:cNvPr id="190" name="Google Shape;190;p16"/>
            <p:cNvSpPr/>
            <p:nvPr/>
          </p:nvSpPr>
          <p:spPr>
            <a:xfrm>
              <a:off x="4571975" y="4015407"/>
              <a:ext cx="4114665" cy="661769"/>
            </a:xfrm>
            <a:custGeom>
              <a:avLst/>
              <a:gdLst/>
              <a:ahLst/>
              <a:cxnLst/>
              <a:rect l="l" t="t" r="r" b="b"/>
              <a:pathLst>
                <a:path w="128714" h="21301" fill="none" extrusionOk="0">
                  <a:moveTo>
                    <a:pt x="1" y="1"/>
                  </a:moveTo>
                  <a:lnTo>
                    <a:pt x="128714" y="1"/>
                  </a:lnTo>
                  <a:lnTo>
                    <a:pt x="128714" y="21301"/>
                  </a:lnTo>
                  <a:lnTo>
                    <a:pt x="1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129475" y="3955723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8"/>
                  </a:cubicBezTo>
                  <a:cubicBezTo>
                    <a:pt x="25431" y="21563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457405" y="3957034"/>
            <a:ext cx="4600676" cy="390659"/>
            <a:chOff x="457325" y="3021982"/>
            <a:chExt cx="4600676" cy="781006"/>
          </a:xfrm>
        </p:grpSpPr>
        <p:sp>
          <p:nvSpPr>
            <p:cNvPr id="193" name="Google Shape;193;p16"/>
            <p:cNvSpPr/>
            <p:nvPr/>
          </p:nvSpPr>
          <p:spPr>
            <a:xfrm>
              <a:off x="457325" y="3081882"/>
              <a:ext cx="4114633" cy="661769"/>
            </a:xfrm>
            <a:custGeom>
              <a:avLst/>
              <a:gdLst/>
              <a:ahLst/>
              <a:cxnLst/>
              <a:rect l="l" t="t" r="r" b="b"/>
              <a:pathLst>
                <a:path w="128713" h="21301" fill="none" extrusionOk="0">
                  <a:moveTo>
                    <a:pt x="0" y="1"/>
                  </a:moveTo>
                  <a:lnTo>
                    <a:pt x="128713" y="1"/>
                  </a:lnTo>
                  <a:lnTo>
                    <a:pt x="128713" y="21301"/>
                  </a:lnTo>
                  <a:lnTo>
                    <a:pt x="0" y="21301"/>
                  </a:lnTo>
                  <a:close/>
                </a:path>
              </a:pathLst>
            </a:custGeom>
            <a:noFill/>
            <a:ln w="19050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71925" y="3021982"/>
              <a:ext cx="886076" cy="781006"/>
            </a:xfrm>
            <a:custGeom>
              <a:avLst/>
              <a:gdLst/>
              <a:ahLst/>
              <a:cxnLst/>
              <a:rect l="l" t="t" r="r" b="b"/>
              <a:pathLst>
                <a:path w="28521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30"/>
                    <a:pt x="2634" y="17336"/>
                  </a:cubicBezTo>
                  <a:cubicBezTo>
                    <a:pt x="4630" y="22189"/>
                    <a:pt x="9331" y="25138"/>
                    <a:pt x="14279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31" y="21531"/>
                    <a:pt x="28520" y="14214"/>
                    <a:pt x="25886" y="7808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5" name="Google Shape;195;p16"/>
          <p:cNvSpPr txBox="1"/>
          <p:nvPr/>
        </p:nvSpPr>
        <p:spPr>
          <a:xfrm>
            <a:off x="457275" y="4015253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thall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1937479" y="4015246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Type of Thalassemia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 rot="5400000">
            <a:off x="1840476" y="4152775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98" name="Google Shape;198;p16"/>
          <p:cNvSpPr txBox="1"/>
          <p:nvPr/>
        </p:nvSpPr>
        <p:spPr>
          <a:xfrm flipH="1">
            <a:off x="7206525" y="4482377"/>
            <a:ext cx="1480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output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 flipH="1">
            <a:off x="4816421" y="4482371"/>
            <a:ext cx="239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Heart Attack Occurred or Not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 rot="5400000">
            <a:off x="7167324" y="4619899"/>
            <a:ext cx="136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96675" y="644163"/>
            <a:ext cx="2774700" cy="14115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outliers?</a:t>
            </a:r>
            <a:br>
              <a:rPr lang="en" sz="2500"/>
            </a:br>
            <a:endParaRPr sz="2500"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035825" y="9675"/>
            <a:ext cx="6168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96675" y="2861800"/>
            <a:ext cx="26877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Why handling them?</a:t>
            </a:r>
            <a:endParaRPr b="1"/>
          </a:p>
        </p:txBody>
      </p:sp>
      <p:sp>
        <p:nvSpPr>
          <p:cNvPr id="209" name="Google Shape;209;p17"/>
          <p:cNvSpPr/>
          <p:nvPr/>
        </p:nvSpPr>
        <p:spPr>
          <a:xfrm>
            <a:off x="-58025" y="529188"/>
            <a:ext cx="2272081" cy="1479324"/>
          </a:xfrm>
          <a:custGeom>
            <a:avLst/>
            <a:gdLst/>
            <a:ahLst/>
            <a:cxnLst/>
            <a:rect l="l" t="t" r="r" b="b"/>
            <a:pathLst>
              <a:path w="72227" h="44845" fill="none" extrusionOk="0">
                <a:moveTo>
                  <a:pt x="1" y="0"/>
                </a:moveTo>
                <a:lnTo>
                  <a:pt x="72227" y="0"/>
                </a:lnTo>
                <a:lnTo>
                  <a:pt x="72227" y="44845"/>
                </a:lnTo>
                <a:lnTo>
                  <a:pt x="1" y="4484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4063875" y="789588"/>
            <a:ext cx="4230300" cy="135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Data points that deviate significantly from the majority of the observations in a dataset.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High or low values that are distant from the central tendency of the data.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057050" y="2273751"/>
            <a:ext cx="4230250" cy="2265468"/>
          </a:xfrm>
          <a:custGeom>
            <a:avLst/>
            <a:gdLst/>
            <a:ahLst/>
            <a:cxnLst/>
            <a:rect l="l" t="t" r="r" b="b"/>
            <a:pathLst>
              <a:path w="135868" h="19578" fill="none" extrusionOk="0">
                <a:moveTo>
                  <a:pt x="1" y="0"/>
                </a:moveTo>
                <a:lnTo>
                  <a:pt x="135868" y="0"/>
                </a:lnTo>
                <a:lnTo>
                  <a:pt x="135868" y="19577"/>
                </a:lnTo>
                <a:lnTo>
                  <a:pt x="1" y="19577"/>
                </a:lnTo>
                <a:close/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2716752" y="3406469"/>
            <a:ext cx="686496" cy="31"/>
          </a:xfrm>
          <a:custGeom>
            <a:avLst/>
            <a:gdLst/>
            <a:ahLst/>
            <a:cxnLst/>
            <a:rect l="l" t="t" r="r" b="b"/>
            <a:pathLst>
              <a:path w="22049" h="1" fill="none" extrusionOk="0">
                <a:moveTo>
                  <a:pt x="0" y="0"/>
                </a:moveTo>
                <a:lnTo>
                  <a:pt x="22049" y="0"/>
                </a:lnTo>
              </a:path>
            </a:pathLst>
          </a:custGeom>
          <a:noFill/>
          <a:ln w="19050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3371539" y="3404942"/>
            <a:ext cx="685499" cy="31"/>
          </a:xfrm>
          <a:custGeom>
            <a:avLst/>
            <a:gdLst/>
            <a:ahLst/>
            <a:cxnLst/>
            <a:rect l="l" t="t" r="r" b="b"/>
            <a:pathLst>
              <a:path w="22017" h="1" fill="none" extrusionOk="0">
                <a:moveTo>
                  <a:pt x="1" y="1"/>
                </a:moveTo>
                <a:lnTo>
                  <a:pt x="22017" y="1"/>
                </a:lnTo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3035814" y="3404942"/>
            <a:ext cx="685499" cy="31"/>
          </a:xfrm>
          <a:custGeom>
            <a:avLst/>
            <a:gdLst/>
            <a:ahLst/>
            <a:cxnLst/>
            <a:rect l="l" t="t" r="r" b="b"/>
            <a:pathLst>
              <a:path w="22017" h="1" fill="none" extrusionOk="0">
                <a:moveTo>
                  <a:pt x="1" y="1"/>
                </a:moveTo>
                <a:lnTo>
                  <a:pt x="22017" y="1"/>
                </a:lnTo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063875" y="529187"/>
            <a:ext cx="4230250" cy="1479314"/>
          </a:xfrm>
          <a:custGeom>
            <a:avLst/>
            <a:gdLst/>
            <a:ahLst/>
            <a:cxnLst/>
            <a:rect l="l" t="t" r="r" b="b"/>
            <a:pathLst>
              <a:path w="135868" h="19578" fill="none" extrusionOk="0">
                <a:moveTo>
                  <a:pt x="1" y="0"/>
                </a:moveTo>
                <a:lnTo>
                  <a:pt x="135868" y="0"/>
                </a:lnTo>
                <a:lnTo>
                  <a:pt x="135868" y="19577"/>
                </a:lnTo>
                <a:lnTo>
                  <a:pt x="1" y="19577"/>
                </a:lnTo>
                <a:close/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871364" y="1255817"/>
            <a:ext cx="685499" cy="31"/>
          </a:xfrm>
          <a:custGeom>
            <a:avLst/>
            <a:gdLst/>
            <a:ahLst/>
            <a:cxnLst/>
            <a:rect l="l" t="t" r="r" b="b"/>
            <a:pathLst>
              <a:path w="22017" h="1" fill="none" extrusionOk="0">
                <a:moveTo>
                  <a:pt x="1" y="1"/>
                </a:moveTo>
                <a:lnTo>
                  <a:pt x="22017" y="1"/>
                </a:lnTo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2214052" y="1255807"/>
            <a:ext cx="686496" cy="31"/>
          </a:xfrm>
          <a:custGeom>
            <a:avLst/>
            <a:gdLst/>
            <a:ahLst/>
            <a:cxnLst/>
            <a:rect l="l" t="t" r="r" b="b"/>
            <a:pathLst>
              <a:path w="22049" h="1" fill="none" extrusionOk="0">
                <a:moveTo>
                  <a:pt x="0" y="0"/>
                </a:moveTo>
                <a:lnTo>
                  <a:pt x="22049" y="0"/>
                </a:lnTo>
              </a:path>
            </a:pathLst>
          </a:custGeom>
          <a:noFill/>
          <a:ln w="19050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349327" y="1255807"/>
            <a:ext cx="686496" cy="31"/>
          </a:xfrm>
          <a:custGeom>
            <a:avLst/>
            <a:gdLst/>
            <a:ahLst/>
            <a:cxnLst/>
            <a:rect l="l" t="t" r="r" b="b"/>
            <a:pathLst>
              <a:path w="22049" h="1" fill="none" extrusionOk="0">
                <a:moveTo>
                  <a:pt x="0" y="0"/>
                </a:moveTo>
                <a:lnTo>
                  <a:pt x="22049" y="0"/>
                </a:lnTo>
              </a:path>
            </a:pathLst>
          </a:custGeom>
          <a:noFill/>
          <a:ln w="19050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-58025" y="2665300"/>
            <a:ext cx="2774781" cy="1479324"/>
          </a:xfrm>
          <a:custGeom>
            <a:avLst/>
            <a:gdLst/>
            <a:ahLst/>
            <a:cxnLst/>
            <a:rect l="l" t="t" r="r" b="b"/>
            <a:pathLst>
              <a:path w="72227" h="44845" fill="none" extrusionOk="0">
                <a:moveTo>
                  <a:pt x="1" y="0"/>
                </a:moveTo>
                <a:lnTo>
                  <a:pt x="72227" y="0"/>
                </a:lnTo>
                <a:lnTo>
                  <a:pt x="72227" y="44845"/>
                </a:lnTo>
                <a:lnTo>
                  <a:pt x="1" y="44845"/>
                </a:ln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3371539" y="1255817"/>
            <a:ext cx="685499" cy="31"/>
          </a:xfrm>
          <a:custGeom>
            <a:avLst/>
            <a:gdLst/>
            <a:ahLst/>
            <a:cxnLst/>
            <a:rect l="l" t="t" r="r" b="b"/>
            <a:pathLst>
              <a:path w="22017" h="1" fill="none" extrusionOk="0">
                <a:moveTo>
                  <a:pt x="1" y="1"/>
                </a:moveTo>
                <a:lnTo>
                  <a:pt x="22017" y="1"/>
                </a:lnTo>
              </a:path>
            </a:pathLst>
          </a:custGeom>
          <a:noFill/>
          <a:ln w="19050" cap="flat" cmpd="sng">
            <a:solidFill>
              <a:srgbClr val="001633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4040400" y="2337050"/>
            <a:ext cx="4230300" cy="135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Result in measurement errors or data entry mistakes affecting overall data quality.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Affect statistical measures [mean, standard deviation, correlation coefficients] causing misleading analysis results.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Algorithms like linear regression are sensitive to outliers, and their presence can lead to biased parameter estimates and poor model performance.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Outliers &amp; Handling Them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408600" y="1775426"/>
            <a:ext cx="5811447" cy="535453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" sz="15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 Inspection of data plots (box plots, scatter plots)</a:t>
            </a:r>
            <a:endParaRPr sz="15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408600" y="2478899"/>
            <a:ext cx="5811447" cy="535453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5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5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Statistical techniques (z-scores, modified z-scores)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408600" y="3182372"/>
            <a:ext cx="5811447" cy="535453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5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learning algorithms (clustering, isolation forests).</a:t>
            </a:r>
            <a:endParaRPr sz="15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0" name="Google Shape;230;p18"/>
          <p:cNvGrpSpPr/>
          <p:nvPr/>
        </p:nvGrpSpPr>
        <p:grpSpPr>
          <a:xfrm>
            <a:off x="2040428" y="4246322"/>
            <a:ext cx="502446" cy="327037"/>
            <a:chOff x="-30064925" y="2332550"/>
            <a:chExt cx="291425" cy="291425"/>
          </a:xfrm>
        </p:grpSpPr>
        <p:sp>
          <p:nvSpPr>
            <p:cNvPr id="231" name="Google Shape;231;p18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8"/>
          <p:cNvSpPr txBox="1"/>
          <p:nvPr/>
        </p:nvSpPr>
        <p:spPr>
          <a:xfrm>
            <a:off x="2542875" y="4209738"/>
            <a:ext cx="55689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Then we used IQR Method to remove them.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18"/>
          <p:cNvSpPr/>
          <p:nvPr/>
        </p:nvSpPr>
        <p:spPr>
          <a:xfrm rot="10800000" flipH="1">
            <a:off x="850575" y="3717825"/>
            <a:ext cx="928200" cy="928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8"/>
          <p:cNvGrpSpPr/>
          <p:nvPr/>
        </p:nvGrpSpPr>
        <p:grpSpPr>
          <a:xfrm>
            <a:off x="1873699" y="4195837"/>
            <a:ext cx="5164404" cy="428005"/>
            <a:chOff x="4417729" y="3251945"/>
            <a:chExt cx="782403" cy="129272"/>
          </a:xfrm>
        </p:grpSpPr>
        <p:sp>
          <p:nvSpPr>
            <p:cNvPr id="237" name="Google Shape;237;p18"/>
            <p:cNvSpPr/>
            <p:nvPr/>
          </p:nvSpPr>
          <p:spPr>
            <a:xfrm>
              <a:off x="4417729" y="3251945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4442988" y="3268651"/>
              <a:ext cx="76124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Outliers &amp; Handling Them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rot="10800000" flipH="1">
            <a:off x="3527700" y="3770275"/>
            <a:ext cx="928200" cy="928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33791-CA6D-4262-A4AE-883ED253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6060"/>
            <a:ext cx="3332452" cy="2442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5BC53-E438-00BB-D531-1AA7A60C8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50" y="2225814"/>
            <a:ext cx="3463613" cy="25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/>
          <p:nvPr/>
        </p:nvSpPr>
        <p:spPr>
          <a:xfrm>
            <a:off x="406390" y="1410502"/>
            <a:ext cx="2215521" cy="2215521"/>
          </a:xfrm>
          <a:custGeom>
            <a:avLst/>
            <a:gdLst/>
            <a:ahLst/>
            <a:cxnLst/>
            <a:rect l="l" t="t" r="r" b="b"/>
            <a:pathLst>
              <a:path w="69300" h="69300" fill="none" extrusionOk="0">
                <a:moveTo>
                  <a:pt x="69300" y="34666"/>
                </a:moveTo>
                <a:cubicBezTo>
                  <a:pt x="69300" y="53787"/>
                  <a:pt x="53788" y="69299"/>
                  <a:pt x="34666" y="69299"/>
                </a:cubicBezTo>
                <a:cubicBezTo>
                  <a:pt x="15512" y="69299"/>
                  <a:pt x="0" y="53787"/>
                  <a:pt x="0" y="34666"/>
                </a:cubicBezTo>
                <a:cubicBezTo>
                  <a:pt x="0" y="15512"/>
                  <a:pt x="15512" y="0"/>
                  <a:pt x="34666" y="0"/>
                </a:cubicBezTo>
                <a:cubicBezTo>
                  <a:pt x="53788" y="0"/>
                  <a:pt x="69300" y="15512"/>
                  <a:pt x="69300" y="34666"/>
                </a:cubicBez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1752743" y="3048762"/>
            <a:ext cx="6883549" cy="1392239"/>
            <a:chOff x="1803580" y="3451550"/>
            <a:chExt cx="6883549" cy="1392239"/>
          </a:xfrm>
        </p:grpSpPr>
        <p:sp>
          <p:nvSpPr>
            <p:cNvPr id="245" name="Google Shape;245;p19"/>
            <p:cNvSpPr/>
            <p:nvPr/>
          </p:nvSpPr>
          <p:spPr>
            <a:xfrm>
              <a:off x="3559525" y="3451550"/>
              <a:ext cx="5127604" cy="1392239"/>
            </a:xfrm>
            <a:custGeom>
              <a:avLst/>
              <a:gdLst/>
              <a:ahLst/>
              <a:cxnLst/>
              <a:rect l="l" t="t" r="r" b="b"/>
              <a:pathLst>
                <a:path w="160388" h="24684" fill="none" extrusionOk="0">
                  <a:moveTo>
                    <a:pt x="160388" y="24683"/>
                  </a:moveTo>
                  <a:lnTo>
                    <a:pt x="1" y="24683"/>
                  </a:lnTo>
                  <a:lnTo>
                    <a:pt x="1" y="1"/>
                  </a:lnTo>
                  <a:lnTo>
                    <a:pt x="160388" y="1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644046" y="3668267"/>
              <a:ext cx="544833" cy="545856"/>
            </a:xfrm>
            <a:custGeom>
              <a:avLst/>
              <a:gdLst/>
              <a:ahLst/>
              <a:cxnLst/>
              <a:rect l="l" t="t" r="r" b="b"/>
              <a:pathLst>
                <a:path w="17042" h="17074" extrusionOk="0">
                  <a:moveTo>
                    <a:pt x="8521" y="1"/>
                  </a:moveTo>
                  <a:cubicBezTo>
                    <a:pt x="3806" y="1"/>
                    <a:pt x="1" y="3838"/>
                    <a:pt x="1" y="8521"/>
                  </a:cubicBezTo>
                  <a:cubicBezTo>
                    <a:pt x="1" y="13236"/>
                    <a:pt x="3806" y="17073"/>
                    <a:pt x="8521" y="17073"/>
                  </a:cubicBezTo>
                  <a:cubicBezTo>
                    <a:pt x="13236" y="17073"/>
                    <a:pt x="17041" y="13236"/>
                    <a:pt x="17041" y="8521"/>
                  </a:cubicBezTo>
                  <a:cubicBezTo>
                    <a:pt x="17041" y="3838"/>
                    <a:pt x="13236" y="1"/>
                    <a:pt x="852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</a:t>
              </a:r>
              <a:endParaRPr sz="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803580" y="3865188"/>
              <a:ext cx="224589" cy="208668"/>
            </a:xfrm>
            <a:custGeom>
              <a:avLst/>
              <a:gdLst/>
              <a:ahLst/>
              <a:cxnLst/>
              <a:rect l="l" t="t" r="r" b="b"/>
              <a:pathLst>
                <a:path w="7025" h="6527" extrusionOk="0">
                  <a:moveTo>
                    <a:pt x="3495" y="0"/>
                  </a:moveTo>
                  <a:cubicBezTo>
                    <a:pt x="1917" y="0"/>
                    <a:pt x="527" y="1135"/>
                    <a:pt x="293" y="2743"/>
                  </a:cubicBezTo>
                  <a:cubicBezTo>
                    <a:pt x="0" y="4532"/>
                    <a:pt x="1203" y="6190"/>
                    <a:pt x="2992" y="6483"/>
                  </a:cubicBezTo>
                  <a:cubicBezTo>
                    <a:pt x="3169" y="6513"/>
                    <a:pt x="3346" y="6527"/>
                    <a:pt x="3520" y="6527"/>
                  </a:cubicBezTo>
                  <a:cubicBezTo>
                    <a:pt x="5075" y="6527"/>
                    <a:pt x="6469" y="5392"/>
                    <a:pt x="6732" y="3784"/>
                  </a:cubicBezTo>
                  <a:cubicBezTo>
                    <a:pt x="7024" y="1995"/>
                    <a:pt x="5821" y="337"/>
                    <a:pt x="4033" y="44"/>
                  </a:cubicBezTo>
                  <a:cubicBezTo>
                    <a:pt x="3852" y="15"/>
                    <a:pt x="3673" y="0"/>
                    <a:pt x="3495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915859" y="3969506"/>
              <a:ext cx="1643706" cy="353524"/>
            </a:xfrm>
            <a:custGeom>
              <a:avLst/>
              <a:gdLst/>
              <a:ahLst/>
              <a:cxnLst/>
              <a:rect l="l" t="t" r="r" b="b"/>
              <a:pathLst>
                <a:path w="51414" h="11058" fill="none" extrusionOk="0">
                  <a:moveTo>
                    <a:pt x="51414" y="11057"/>
                  </a:moveTo>
                  <a:lnTo>
                    <a:pt x="20423" y="11057"/>
                  </a:ln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752743" y="702490"/>
            <a:ext cx="6883549" cy="2052787"/>
            <a:chOff x="1803580" y="1105277"/>
            <a:chExt cx="6883549" cy="2052787"/>
          </a:xfrm>
        </p:grpSpPr>
        <p:sp>
          <p:nvSpPr>
            <p:cNvPr id="250" name="Google Shape;250;p19"/>
            <p:cNvSpPr/>
            <p:nvPr/>
          </p:nvSpPr>
          <p:spPr>
            <a:xfrm>
              <a:off x="3559525" y="1105277"/>
              <a:ext cx="5127604" cy="2052787"/>
            </a:xfrm>
            <a:custGeom>
              <a:avLst/>
              <a:gdLst/>
              <a:ahLst/>
              <a:cxnLst/>
              <a:rect l="l" t="t" r="r" b="b"/>
              <a:pathLst>
                <a:path w="160388" h="24716" fill="none" extrusionOk="0">
                  <a:moveTo>
                    <a:pt x="160388" y="24715"/>
                  </a:moveTo>
                  <a:lnTo>
                    <a:pt x="1" y="24715"/>
                  </a:lnTo>
                  <a:lnTo>
                    <a:pt x="1" y="0"/>
                  </a:lnTo>
                  <a:lnTo>
                    <a:pt x="160388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669733" y="1227951"/>
              <a:ext cx="544833" cy="544801"/>
            </a:xfrm>
            <a:custGeom>
              <a:avLst/>
              <a:gdLst/>
              <a:ahLst/>
              <a:cxnLst/>
              <a:rect l="l" t="t" r="r" b="b"/>
              <a:pathLst>
                <a:path w="17042" h="17041" extrusionOk="0">
                  <a:moveTo>
                    <a:pt x="8521" y="1"/>
                  </a:moveTo>
                  <a:cubicBezTo>
                    <a:pt x="3806" y="1"/>
                    <a:pt x="1" y="3805"/>
                    <a:pt x="1" y="8521"/>
                  </a:cubicBezTo>
                  <a:cubicBezTo>
                    <a:pt x="1" y="13236"/>
                    <a:pt x="3806" y="17041"/>
                    <a:pt x="8521" y="17041"/>
                  </a:cubicBezTo>
                  <a:cubicBezTo>
                    <a:pt x="13236" y="17041"/>
                    <a:pt x="17041" y="13236"/>
                    <a:pt x="17041" y="8521"/>
                  </a:cubicBezTo>
                  <a:cubicBezTo>
                    <a:pt x="17041" y="3805"/>
                    <a:pt x="13236" y="1"/>
                    <a:pt x="8521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</a:t>
              </a:r>
              <a:endParaRPr sz="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03580" y="1768212"/>
              <a:ext cx="224589" cy="209691"/>
            </a:xfrm>
            <a:custGeom>
              <a:avLst/>
              <a:gdLst/>
              <a:ahLst/>
              <a:cxnLst/>
              <a:rect l="l" t="t" r="r" b="b"/>
              <a:pathLst>
                <a:path w="7025" h="6559" extrusionOk="0">
                  <a:moveTo>
                    <a:pt x="3496" y="0"/>
                  </a:moveTo>
                  <a:cubicBezTo>
                    <a:pt x="1923" y="0"/>
                    <a:pt x="556" y="1135"/>
                    <a:pt x="293" y="2743"/>
                  </a:cubicBezTo>
                  <a:cubicBezTo>
                    <a:pt x="0" y="4532"/>
                    <a:pt x="1203" y="6223"/>
                    <a:pt x="2992" y="6516"/>
                  </a:cubicBezTo>
                  <a:cubicBezTo>
                    <a:pt x="3166" y="6545"/>
                    <a:pt x="3339" y="6559"/>
                    <a:pt x="3510" y="6559"/>
                  </a:cubicBezTo>
                  <a:cubicBezTo>
                    <a:pt x="5069" y="6559"/>
                    <a:pt x="6468" y="5399"/>
                    <a:pt x="6732" y="3817"/>
                  </a:cubicBezTo>
                  <a:cubicBezTo>
                    <a:pt x="7024" y="2028"/>
                    <a:pt x="5821" y="337"/>
                    <a:pt x="4033" y="44"/>
                  </a:cubicBezTo>
                  <a:cubicBezTo>
                    <a:pt x="3852" y="15"/>
                    <a:pt x="3673" y="0"/>
                    <a:pt x="3496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915859" y="1500335"/>
              <a:ext cx="1643706" cy="353524"/>
            </a:xfrm>
            <a:custGeom>
              <a:avLst/>
              <a:gdLst/>
              <a:ahLst/>
              <a:cxnLst/>
              <a:rect l="l" t="t" r="r" b="b"/>
              <a:pathLst>
                <a:path w="51414" h="11058" fill="none" extrusionOk="0">
                  <a:moveTo>
                    <a:pt x="51414" y="1"/>
                  </a:moveTo>
                  <a:lnTo>
                    <a:pt x="20423" y="1"/>
                  </a:lnTo>
                  <a:lnTo>
                    <a:pt x="0" y="1105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9"/>
          <p:cNvSpPr/>
          <p:nvPr/>
        </p:nvSpPr>
        <p:spPr>
          <a:xfrm>
            <a:off x="768195" y="1772275"/>
            <a:ext cx="1491912" cy="1491944"/>
          </a:xfrm>
          <a:custGeom>
            <a:avLst/>
            <a:gdLst/>
            <a:ahLst/>
            <a:cxnLst/>
            <a:rect l="l" t="t" r="r" b="b"/>
            <a:pathLst>
              <a:path w="46666" h="46667" extrusionOk="0">
                <a:moveTo>
                  <a:pt x="23349" y="1"/>
                </a:moveTo>
                <a:cubicBezTo>
                  <a:pt x="10439" y="1"/>
                  <a:pt x="0" y="10440"/>
                  <a:pt x="0" y="23350"/>
                </a:cubicBezTo>
                <a:cubicBezTo>
                  <a:pt x="0" y="36228"/>
                  <a:pt x="10439" y="46666"/>
                  <a:pt x="23349" y="46666"/>
                </a:cubicBezTo>
                <a:cubicBezTo>
                  <a:pt x="36227" y="46666"/>
                  <a:pt x="46666" y="36228"/>
                  <a:pt x="46666" y="23350"/>
                </a:cubicBezTo>
                <a:cubicBezTo>
                  <a:pt x="46666" y="10440"/>
                  <a:pt x="36227" y="1"/>
                  <a:pt x="23349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Descriptive Statistics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222513" y="809038"/>
            <a:ext cx="17256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Quantitative</a:t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5948163" y="809013"/>
            <a:ext cx="24555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Measures of Dispersion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 Range, Variance, SD, IQR ]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19"/>
          <p:cNvCxnSpPr/>
          <p:nvPr/>
        </p:nvCxnSpPr>
        <p:spPr>
          <a:xfrm rot="5400000">
            <a:off x="5783360" y="1083709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58" name="Google Shape;258;p19"/>
          <p:cNvSpPr txBox="1"/>
          <p:nvPr/>
        </p:nvSpPr>
        <p:spPr>
          <a:xfrm>
            <a:off x="4222513" y="3264213"/>
            <a:ext cx="17256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Categorical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948113" y="3264200"/>
            <a:ext cx="23901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Frequency Counts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19"/>
          <p:cNvCxnSpPr/>
          <p:nvPr/>
        </p:nvCxnSpPr>
        <p:spPr>
          <a:xfrm rot="5400000">
            <a:off x="5783310" y="3538897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61" name="Google Shape;261;p19"/>
          <p:cNvSpPr txBox="1"/>
          <p:nvPr/>
        </p:nvSpPr>
        <p:spPr>
          <a:xfrm>
            <a:off x="5962613" y="1531813"/>
            <a:ext cx="2775000" cy="815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Measures of Central Tendency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 Mean, Median, Mode]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 rot="5400000">
            <a:off x="5797810" y="1806509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63" name="Google Shape;263;p19"/>
          <p:cNvSpPr txBox="1"/>
          <p:nvPr/>
        </p:nvSpPr>
        <p:spPr>
          <a:xfrm>
            <a:off x="5948113" y="3785650"/>
            <a:ext cx="2390100" cy="54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[Pie Charts. Bar Charts]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4" name="Google Shape;264;p19"/>
          <p:cNvCxnSpPr/>
          <p:nvPr/>
        </p:nvCxnSpPr>
        <p:spPr>
          <a:xfrm rot="5400000">
            <a:off x="5783310" y="4060347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/>
          <p:nvPr/>
        </p:nvSpPr>
        <p:spPr>
          <a:xfrm>
            <a:off x="406390" y="1410502"/>
            <a:ext cx="2215521" cy="2215521"/>
          </a:xfrm>
          <a:custGeom>
            <a:avLst/>
            <a:gdLst/>
            <a:ahLst/>
            <a:cxnLst/>
            <a:rect l="l" t="t" r="r" b="b"/>
            <a:pathLst>
              <a:path w="69300" h="69300" fill="none" extrusionOk="0">
                <a:moveTo>
                  <a:pt x="69300" y="34666"/>
                </a:moveTo>
                <a:cubicBezTo>
                  <a:pt x="69300" y="53787"/>
                  <a:pt x="53788" y="69299"/>
                  <a:pt x="34666" y="69299"/>
                </a:cubicBezTo>
                <a:cubicBezTo>
                  <a:pt x="15512" y="69299"/>
                  <a:pt x="0" y="53787"/>
                  <a:pt x="0" y="34666"/>
                </a:cubicBezTo>
                <a:cubicBezTo>
                  <a:pt x="0" y="15512"/>
                  <a:pt x="15512" y="0"/>
                  <a:pt x="34666" y="0"/>
                </a:cubicBezTo>
                <a:cubicBezTo>
                  <a:pt x="53788" y="0"/>
                  <a:pt x="69300" y="15512"/>
                  <a:pt x="69300" y="34666"/>
                </a:cubicBezTo>
                <a:close/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1752743" y="3048762"/>
            <a:ext cx="6883549" cy="1392239"/>
            <a:chOff x="1803580" y="3451550"/>
            <a:chExt cx="6883549" cy="1392239"/>
          </a:xfrm>
        </p:grpSpPr>
        <p:sp>
          <p:nvSpPr>
            <p:cNvPr id="245" name="Google Shape;245;p19"/>
            <p:cNvSpPr/>
            <p:nvPr/>
          </p:nvSpPr>
          <p:spPr>
            <a:xfrm>
              <a:off x="3559525" y="3451550"/>
              <a:ext cx="5127604" cy="1392239"/>
            </a:xfrm>
            <a:custGeom>
              <a:avLst/>
              <a:gdLst/>
              <a:ahLst/>
              <a:cxnLst/>
              <a:rect l="l" t="t" r="r" b="b"/>
              <a:pathLst>
                <a:path w="160388" h="24684" fill="none" extrusionOk="0">
                  <a:moveTo>
                    <a:pt x="160388" y="24683"/>
                  </a:moveTo>
                  <a:lnTo>
                    <a:pt x="1" y="24683"/>
                  </a:lnTo>
                  <a:lnTo>
                    <a:pt x="1" y="1"/>
                  </a:lnTo>
                  <a:lnTo>
                    <a:pt x="160388" y="1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803580" y="3865188"/>
              <a:ext cx="224589" cy="208668"/>
            </a:xfrm>
            <a:custGeom>
              <a:avLst/>
              <a:gdLst/>
              <a:ahLst/>
              <a:cxnLst/>
              <a:rect l="l" t="t" r="r" b="b"/>
              <a:pathLst>
                <a:path w="7025" h="6527" extrusionOk="0">
                  <a:moveTo>
                    <a:pt x="3495" y="0"/>
                  </a:moveTo>
                  <a:cubicBezTo>
                    <a:pt x="1917" y="0"/>
                    <a:pt x="527" y="1135"/>
                    <a:pt x="293" y="2743"/>
                  </a:cubicBezTo>
                  <a:cubicBezTo>
                    <a:pt x="0" y="4532"/>
                    <a:pt x="1203" y="6190"/>
                    <a:pt x="2992" y="6483"/>
                  </a:cubicBezTo>
                  <a:cubicBezTo>
                    <a:pt x="3169" y="6513"/>
                    <a:pt x="3346" y="6527"/>
                    <a:pt x="3520" y="6527"/>
                  </a:cubicBezTo>
                  <a:cubicBezTo>
                    <a:pt x="5075" y="6527"/>
                    <a:pt x="6469" y="5392"/>
                    <a:pt x="6732" y="3784"/>
                  </a:cubicBezTo>
                  <a:cubicBezTo>
                    <a:pt x="7024" y="1995"/>
                    <a:pt x="5821" y="337"/>
                    <a:pt x="4033" y="44"/>
                  </a:cubicBezTo>
                  <a:cubicBezTo>
                    <a:pt x="3852" y="15"/>
                    <a:pt x="3673" y="0"/>
                    <a:pt x="3495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915859" y="3969506"/>
              <a:ext cx="1643706" cy="353524"/>
            </a:xfrm>
            <a:custGeom>
              <a:avLst/>
              <a:gdLst/>
              <a:ahLst/>
              <a:cxnLst/>
              <a:rect l="l" t="t" r="r" b="b"/>
              <a:pathLst>
                <a:path w="51414" h="11058" fill="none" extrusionOk="0">
                  <a:moveTo>
                    <a:pt x="51414" y="11057"/>
                  </a:moveTo>
                  <a:lnTo>
                    <a:pt x="20423" y="11057"/>
                  </a:lnTo>
                  <a:lnTo>
                    <a:pt x="0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752743" y="702499"/>
            <a:ext cx="6883549" cy="2052787"/>
            <a:chOff x="1803580" y="1105277"/>
            <a:chExt cx="6883549" cy="2052787"/>
          </a:xfrm>
        </p:grpSpPr>
        <p:sp>
          <p:nvSpPr>
            <p:cNvPr id="250" name="Google Shape;250;p19"/>
            <p:cNvSpPr/>
            <p:nvPr/>
          </p:nvSpPr>
          <p:spPr>
            <a:xfrm>
              <a:off x="3559525" y="1105277"/>
              <a:ext cx="5127604" cy="2052787"/>
            </a:xfrm>
            <a:custGeom>
              <a:avLst/>
              <a:gdLst/>
              <a:ahLst/>
              <a:cxnLst/>
              <a:rect l="l" t="t" r="r" b="b"/>
              <a:pathLst>
                <a:path w="160388" h="24716" fill="none" extrusionOk="0">
                  <a:moveTo>
                    <a:pt x="160388" y="24715"/>
                  </a:moveTo>
                  <a:lnTo>
                    <a:pt x="1" y="24715"/>
                  </a:lnTo>
                  <a:lnTo>
                    <a:pt x="1" y="0"/>
                  </a:lnTo>
                  <a:lnTo>
                    <a:pt x="160388" y="0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03580" y="1768212"/>
              <a:ext cx="224589" cy="209691"/>
            </a:xfrm>
            <a:custGeom>
              <a:avLst/>
              <a:gdLst/>
              <a:ahLst/>
              <a:cxnLst/>
              <a:rect l="l" t="t" r="r" b="b"/>
              <a:pathLst>
                <a:path w="7025" h="6559" extrusionOk="0">
                  <a:moveTo>
                    <a:pt x="3496" y="0"/>
                  </a:moveTo>
                  <a:cubicBezTo>
                    <a:pt x="1923" y="0"/>
                    <a:pt x="556" y="1135"/>
                    <a:pt x="293" y="2743"/>
                  </a:cubicBezTo>
                  <a:cubicBezTo>
                    <a:pt x="0" y="4532"/>
                    <a:pt x="1203" y="6223"/>
                    <a:pt x="2992" y="6516"/>
                  </a:cubicBezTo>
                  <a:cubicBezTo>
                    <a:pt x="3166" y="6545"/>
                    <a:pt x="3339" y="6559"/>
                    <a:pt x="3510" y="6559"/>
                  </a:cubicBezTo>
                  <a:cubicBezTo>
                    <a:pt x="5069" y="6559"/>
                    <a:pt x="6468" y="5399"/>
                    <a:pt x="6732" y="3817"/>
                  </a:cubicBezTo>
                  <a:cubicBezTo>
                    <a:pt x="7024" y="2028"/>
                    <a:pt x="5821" y="337"/>
                    <a:pt x="4033" y="44"/>
                  </a:cubicBezTo>
                  <a:cubicBezTo>
                    <a:pt x="3852" y="15"/>
                    <a:pt x="3673" y="0"/>
                    <a:pt x="3496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915859" y="1500335"/>
              <a:ext cx="1643706" cy="353524"/>
            </a:xfrm>
            <a:custGeom>
              <a:avLst/>
              <a:gdLst/>
              <a:ahLst/>
              <a:cxnLst/>
              <a:rect l="l" t="t" r="r" b="b"/>
              <a:pathLst>
                <a:path w="51414" h="11058" fill="none" extrusionOk="0">
                  <a:moveTo>
                    <a:pt x="51414" y="1"/>
                  </a:moveTo>
                  <a:lnTo>
                    <a:pt x="20423" y="1"/>
                  </a:lnTo>
                  <a:lnTo>
                    <a:pt x="0" y="1105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9"/>
          <p:cNvSpPr/>
          <p:nvPr/>
        </p:nvSpPr>
        <p:spPr>
          <a:xfrm>
            <a:off x="768195" y="1772275"/>
            <a:ext cx="1491912" cy="1491944"/>
          </a:xfrm>
          <a:custGeom>
            <a:avLst/>
            <a:gdLst/>
            <a:ahLst/>
            <a:cxnLst/>
            <a:rect l="l" t="t" r="r" b="b"/>
            <a:pathLst>
              <a:path w="46666" h="46667" extrusionOk="0">
                <a:moveTo>
                  <a:pt x="23349" y="1"/>
                </a:moveTo>
                <a:cubicBezTo>
                  <a:pt x="10439" y="1"/>
                  <a:pt x="0" y="10440"/>
                  <a:pt x="0" y="23350"/>
                </a:cubicBezTo>
                <a:cubicBezTo>
                  <a:pt x="0" y="36228"/>
                  <a:pt x="10439" y="46666"/>
                  <a:pt x="23349" y="46666"/>
                </a:cubicBezTo>
                <a:cubicBezTo>
                  <a:pt x="36227" y="46666"/>
                  <a:pt x="46666" y="36228"/>
                  <a:pt x="46666" y="23350"/>
                </a:cubicBezTo>
                <a:cubicBezTo>
                  <a:pt x="46666" y="10440"/>
                  <a:pt x="36227" y="1"/>
                  <a:pt x="23349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Descriptive Statistics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4E1E8-FA51-2CDB-A70F-87E0D47C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54" y="1035026"/>
            <a:ext cx="5018871" cy="1387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8C56B-3811-A043-7724-316A6E64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162" y="3303800"/>
            <a:ext cx="1571549" cy="770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56C45-2B81-EFFE-690C-B8BC433DA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185" y="3213930"/>
            <a:ext cx="1626752" cy="950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EE1BD-215D-BC91-1E05-7A6419AD2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818" y="3213930"/>
            <a:ext cx="1766107" cy="9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450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Infographics by Slidesgo">
  <a:themeElements>
    <a:clrScheme name="Simple Light">
      <a:dk1>
        <a:srgbClr val="FFFFFF"/>
      </a:dk1>
      <a:lt1>
        <a:srgbClr val="001633"/>
      </a:lt1>
      <a:dk2>
        <a:srgbClr val="FFFFFF"/>
      </a:dk2>
      <a:lt2>
        <a:srgbClr val="FFAB40"/>
      </a:lt2>
      <a:accent1>
        <a:srgbClr val="85D5E6"/>
      </a:accent1>
      <a:accent2>
        <a:srgbClr val="78909C"/>
      </a:accent2>
      <a:accent3>
        <a:srgbClr val="0097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754</Words>
  <Application>Microsoft Office PowerPoint</Application>
  <PresentationFormat>On-screen Show (16:9)</PresentationFormat>
  <Paragraphs>186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Montserrat Medium</vt:lpstr>
      <vt:lpstr>Montserrat ExtraLight</vt:lpstr>
      <vt:lpstr>Montserrat ExtraBold</vt:lpstr>
      <vt:lpstr>Montserrat</vt:lpstr>
      <vt:lpstr>Times New Roman</vt:lpstr>
      <vt:lpstr>Arial</vt:lpstr>
      <vt:lpstr>Futuristic Background Infographics by Slidesgo</vt:lpstr>
      <vt:lpstr>Heart Attack Prediction </vt:lpstr>
      <vt:lpstr>Agenda</vt:lpstr>
      <vt:lpstr>Dataset Quantitative Features</vt:lpstr>
      <vt:lpstr>Dataset Categorical Features</vt:lpstr>
      <vt:lpstr>What are outliers? </vt:lpstr>
      <vt:lpstr>Detecting Outliers &amp; Handling Them</vt:lpstr>
      <vt:lpstr>Detecting Outliers &amp; Handling Them</vt:lpstr>
      <vt:lpstr>PowerPoint Presentation</vt:lpstr>
      <vt:lpstr>PowerPoint Presentation</vt:lpstr>
      <vt:lpstr>Data Standardization </vt:lpstr>
      <vt:lpstr>Data Standardization </vt:lpstr>
      <vt:lpstr>Data Partitioning </vt:lpstr>
      <vt:lpstr>Visualizing &amp; Testing Our Quantitative Features</vt:lpstr>
      <vt:lpstr>PowerPoint Presentation</vt:lpstr>
      <vt:lpstr>PowerPoint Presentation</vt:lpstr>
      <vt:lpstr>PowerPoint Presentation</vt:lpstr>
      <vt:lpstr>Visualizing &amp; Testing Our Categorical Features</vt:lpstr>
      <vt:lpstr>PowerPoint Presentation</vt:lpstr>
      <vt:lpstr>PowerPoint Presentation</vt:lpstr>
      <vt:lpstr>PowerPoint Presentation</vt:lpstr>
      <vt:lpstr>Implementing Naive Bayes Classifier  </vt:lpstr>
      <vt:lpstr>What is Naive Bayes Classifier?</vt:lpstr>
      <vt:lpstr>Model Training &amp; Prediction</vt:lpstr>
      <vt:lpstr>PowerPoint Presentation</vt:lpstr>
      <vt:lpstr>Evaluation Comparison</vt:lpstr>
      <vt:lpstr>Analysis Results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</dc:title>
  <cp:lastModifiedBy>rana hany</cp:lastModifiedBy>
  <cp:revision>4</cp:revision>
  <dcterms:modified xsi:type="dcterms:W3CDTF">2023-06-25T02:13:15Z</dcterms:modified>
</cp:coreProperties>
</file>