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ontserra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63803d0cc7_0_9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63803d0cc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63803d0cc7_0_10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63803d0cc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63803d0cc7_0_1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63803d0cc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63803d0cc7_0_1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63803d0cc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63803d0cc7_0_13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63803d0cc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63803d0cc7_0_14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63803d0cc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63803d0cc7_0_17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63803d0cc7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63803d0cc7_0_16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63803d0cc7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63803d0cc7_0_18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63803d0cc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63803d0cc7_0_19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63803d0cc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65a90f47cf_0_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65a90f47c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65a90f47cf_0_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65a90f47c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63803d0cc7_0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63803d0cc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63803d0cc7_0_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63803d0cc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63803d0cc7_0_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63803d0cc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667105d2dd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667105d2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63803d0cc7_0_4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63803d0cc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63803d0cc7_0_5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63803d0cc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63803d0cc7_0_7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63803d0cc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NishankRan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43.png"/><Relationship Id="rId5"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jpg"/><Relationship Id="rId4" Type="http://schemas.openxmlformats.org/officeDocument/2006/relationships/image" Target="../media/image33.png"/><Relationship Id="rId5" Type="http://schemas.openxmlformats.org/officeDocument/2006/relationships/image" Target="../media/image4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30.png"/><Relationship Id="rId5"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9.png"/><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8.jpg"/><Relationship Id="rId4" Type="http://schemas.openxmlformats.org/officeDocument/2006/relationships/image" Target="../media/image32.png"/><Relationship Id="rId5"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8.jpg"/><Relationship Id="rId4" Type="http://schemas.openxmlformats.org/officeDocument/2006/relationships/image" Target="../media/image42.png"/><Relationship Id="rId5" Type="http://schemas.openxmlformats.org/officeDocument/2006/relationships/image" Target="../media/image3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8.jpg"/><Relationship Id="rId4" Type="http://schemas.openxmlformats.org/officeDocument/2006/relationships/image" Target="../media/image39.png"/><Relationship Id="rId5"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44.png"/><Relationship Id="rId4" Type="http://schemas.openxmlformats.org/officeDocument/2006/relationships/image" Target="../media/image37.png"/><Relationship Id="rId5"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4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1.jpg"/><Relationship Id="rId4" Type="http://schemas.openxmlformats.org/officeDocument/2006/relationships/image" Target="../media/image3.jpg"/><Relationship Id="rId5"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6.pn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4.png"/><Relationship Id="rId5"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5.png"/><Relationship Id="rId4" Type="http://schemas.openxmlformats.org/officeDocument/2006/relationships/image" Target="../media/image8.jpg"/><Relationship Id="rId5"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406175" y="1901175"/>
            <a:ext cx="8512500" cy="37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           Capstone Project</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None/>
            </a:pPr>
            <a:r>
              <a:rPr b="1" lang="en-GB" sz="3600">
                <a:solidFill>
                  <a:srgbClr val="134F5C"/>
                </a:solidFill>
                <a:latin typeface="Montserrat"/>
                <a:ea typeface="Montserrat"/>
                <a:cs typeface="Montserrat"/>
                <a:sym typeface="Montserrat"/>
              </a:rPr>
              <a:t>Airbnb Bookings Analysis </a:t>
            </a:r>
            <a:endParaRPr b="1" sz="3600">
              <a:solidFill>
                <a:srgbClr val="134F5C"/>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2500" u="sng">
                <a:solidFill>
                  <a:schemeClr val="lt1"/>
                </a:solidFill>
                <a:latin typeface="Montserrat"/>
                <a:ea typeface="Montserrat"/>
                <a:cs typeface="Montserrat"/>
                <a:sym typeface="Montserrat"/>
              </a:rPr>
              <a:t>Individual Project By:</a:t>
            </a:r>
            <a:endParaRPr b="1" sz="2500" u="sng">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2500" u="sng">
                <a:solidFill>
                  <a:schemeClr val="lt1"/>
                </a:solidFill>
                <a:latin typeface="Montserrat"/>
                <a:ea typeface="Montserrat"/>
                <a:cs typeface="Montserrat"/>
                <a:sym typeface="Montserrat"/>
              </a:rPr>
              <a:t>Nishank Rana</a:t>
            </a:r>
            <a:endParaRPr b="1" sz="2500" u="sng">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300" u="sng">
                <a:solidFill>
                  <a:schemeClr val="lt1"/>
                </a:solidFill>
              </a:rPr>
              <a:t>Email - nr9556@gmail.com</a:t>
            </a:r>
            <a:endParaRPr b="1" sz="1300" u="sng">
              <a:solidFill>
                <a:schemeClr val="lt1"/>
              </a:solidFill>
            </a:endParaRPr>
          </a:p>
          <a:p>
            <a:pPr indent="0" lvl="0" marL="0" rtl="0" algn="ctr">
              <a:lnSpc>
                <a:spcPct val="100000"/>
              </a:lnSpc>
              <a:spcBef>
                <a:spcPts val="0"/>
              </a:spcBef>
              <a:spcAft>
                <a:spcPts val="0"/>
              </a:spcAft>
              <a:buSzPts val="5200"/>
              <a:buNone/>
            </a:pPr>
            <a:r>
              <a:rPr b="1" lang="en-GB" sz="1200">
                <a:solidFill>
                  <a:schemeClr val="lt1"/>
                </a:solidFill>
              </a:rPr>
              <a:t>Contact no. 8439360929</a:t>
            </a:r>
            <a:endParaRPr b="1" sz="1200">
              <a:solidFill>
                <a:schemeClr val="lt1"/>
              </a:solidFill>
            </a:endParaRPr>
          </a:p>
          <a:p>
            <a:pPr indent="0" lvl="0" marL="0" rtl="0" algn="ctr">
              <a:lnSpc>
                <a:spcPct val="100000"/>
              </a:lnSpc>
              <a:spcBef>
                <a:spcPts val="0"/>
              </a:spcBef>
              <a:spcAft>
                <a:spcPts val="0"/>
              </a:spcAft>
              <a:buSzPts val="5200"/>
              <a:buNone/>
            </a:pPr>
            <a:r>
              <a:rPr b="1" lang="en-GB" sz="1200">
                <a:solidFill>
                  <a:schemeClr val="lt1"/>
                </a:solidFill>
              </a:rPr>
              <a:t>Github Commit :- </a:t>
            </a:r>
            <a:r>
              <a:rPr b="1" lang="en-GB" sz="1200" u="sng">
                <a:solidFill>
                  <a:schemeClr val="hlink"/>
                </a:solidFill>
                <a:hlinkClick r:id="rId3"/>
              </a:rPr>
              <a:t>https://github.com/NishankRana</a:t>
            </a:r>
            <a:endParaRPr b="1" sz="1200">
              <a:solidFill>
                <a:schemeClr val="lt1"/>
              </a:solidFill>
            </a:endParaRPr>
          </a:p>
          <a:p>
            <a:pPr indent="0" lvl="0" marL="0" rtl="0" algn="ctr">
              <a:lnSpc>
                <a:spcPct val="100000"/>
              </a:lnSpc>
              <a:spcBef>
                <a:spcPts val="0"/>
              </a:spcBef>
              <a:spcAft>
                <a:spcPts val="0"/>
              </a:spcAft>
              <a:buSzPts val="5200"/>
              <a:buNone/>
            </a:pPr>
            <a:r>
              <a:t/>
            </a:r>
            <a:endParaRPr b="1" sz="1200">
              <a:solidFill>
                <a:schemeClr val="lt1"/>
              </a:solidFill>
            </a:endParaRPr>
          </a:p>
          <a:p>
            <a:pPr indent="0" lvl="0" marL="0" rtl="0" algn="ctr">
              <a:lnSpc>
                <a:spcPct val="100000"/>
              </a:lnSpc>
              <a:spcBef>
                <a:spcPts val="0"/>
              </a:spcBef>
              <a:spcAft>
                <a:spcPts val="0"/>
              </a:spcAft>
              <a:buSzPts val="5200"/>
              <a:buNone/>
            </a:pPr>
            <a:r>
              <a:t/>
            </a:r>
            <a:endParaRPr b="1" sz="1200">
              <a:solidFill>
                <a:schemeClr val="lt1"/>
              </a:solidFill>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nvSpPr>
        <p:spPr>
          <a:xfrm>
            <a:off x="442775" y="362400"/>
            <a:ext cx="4419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700" u="sng">
                <a:solidFill>
                  <a:srgbClr val="CC0000"/>
                </a:solidFill>
              </a:rPr>
              <a:t>Visitors on yearly basis </a:t>
            </a:r>
            <a:endParaRPr b="1" sz="2700" u="sng">
              <a:solidFill>
                <a:srgbClr val="CC0000"/>
              </a:solidFill>
            </a:endParaRPr>
          </a:p>
        </p:txBody>
      </p:sp>
      <p:sp>
        <p:nvSpPr>
          <p:cNvPr id="125" name="Google Shape;125;p22"/>
          <p:cNvSpPr txBox="1"/>
          <p:nvPr/>
        </p:nvSpPr>
        <p:spPr>
          <a:xfrm>
            <a:off x="451100" y="1017100"/>
            <a:ext cx="75144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solidFill>
                  <a:srgbClr val="004B53"/>
                </a:solidFill>
              </a:rPr>
              <a:t>Things changed when we saw yearly Visitors.</a:t>
            </a:r>
            <a:endParaRPr>
              <a:solidFill>
                <a:srgbClr val="004B53"/>
              </a:solidFill>
            </a:endParaRPr>
          </a:p>
          <a:p>
            <a:pPr indent="-317500" lvl="0" marL="457200" rtl="0" algn="l">
              <a:spcBef>
                <a:spcPts val="0"/>
              </a:spcBef>
              <a:spcAft>
                <a:spcPts val="0"/>
              </a:spcAft>
              <a:buSzPts val="1400"/>
              <a:buChar char="❖"/>
            </a:pPr>
            <a:r>
              <a:rPr lang="en-GB">
                <a:solidFill>
                  <a:srgbClr val="004B53"/>
                </a:solidFill>
              </a:rPr>
              <a:t>Queens neighbourhood group has got a little bit more number of visitors, which is 629.</a:t>
            </a:r>
            <a:endParaRPr>
              <a:solidFill>
                <a:srgbClr val="004B53"/>
              </a:solidFill>
            </a:endParaRPr>
          </a:p>
          <a:p>
            <a:pPr indent="-317500" lvl="0" marL="457200" rtl="0" algn="l">
              <a:spcBef>
                <a:spcPts val="0"/>
              </a:spcBef>
              <a:spcAft>
                <a:spcPts val="0"/>
              </a:spcAft>
              <a:buSzPts val="1400"/>
              <a:buChar char="❖"/>
            </a:pPr>
            <a:r>
              <a:rPr lang="en-GB">
                <a:solidFill>
                  <a:srgbClr val="004B53"/>
                </a:solidFill>
              </a:rPr>
              <a:t>Manhattan got the second highest number of visitors.</a:t>
            </a:r>
            <a:endParaRPr>
              <a:solidFill>
                <a:srgbClr val="004B53"/>
              </a:solidFill>
            </a:endParaRPr>
          </a:p>
        </p:txBody>
      </p:sp>
      <p:sp>
        <p:nvSpPr>
          <p:cNvPr id="126" name="Google Shape;126;p22"/>
          <p:cNvSpPr txBox="1"/>
          <p:nvPr/>
        </p:nvSpPr>
        <p:spPr>
          <a:xfrm>
            <a:off x="363625" y="2287600"/>
            <a:ext cx="39579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004B53"/>
                </a:solidFill>
              </a:rPr>
              <a:t>Following might be the reason behind this result :-</a:t>
            </a:r>
            <a:endParaRPr sz="1600">
              <a:solidFill>
                <a:srgbClr val="004B53"/>
              </a:solidFill>
            </a:endParaRPr>
          </a:p>
          <a:p>
            <a:pPr indent="0" lvl="0" marL="457200" rtl="0" algn="l">
              <a:spcBef>
                <a:spcPts val="0"/>
              </a:spcBef>
              <a:spcAft>
                <a:spcPts val="0"/>
              </a:spcAft>
              <a:buNone/>
            </a:pPr>
            <a:r>
              <a:t/>
            </a:r>
            <a:endParaRPr>
              <a:solidFill>
                <a:srgbClr val="004B53"/>
              </a:solidFill>
            </a:endParaRPr>
          </a:p>
          <a:p>
            <a:pPr indent="-317500" lvl="0" marL="457200" rtl="0" algn="l">
              <a:spcBef>
                <a:spcPts val="0"/>
              </a:spcBef>
              <a:spcAft>
                <a:spcPts val="0"/>
              </a:spcAft>
              <a:buClr>
                <a:srgbClr val="004B53"/>
              </a:buClr>
              <a:buSzPts val="1400"/>
              <a:buChar char="★"/>
            </a:pPr>
            <a:r>
              <a:rPr lang="en-GB">
                <a:solidFill>
                  <a:srgbClr val="004B53"/>
                </a:solidFill>
              </a:rPr>
              <a:t>Queens is famous for studies, social science and mental health research and highlighted by the 2015 Nobel Prize in Physics. So might be student was came here for admission/Intake purpose throughout the year. </a:t>
            </a:r>
            <a:endParaRPr/>
          </a:p>
        </p:txBody>
      </p:sp>
      <p:pic>
        <p:nvPicPr>
          <p:cNvPr id="127" name="Google Shape;127;p22"/>
          <p:cNvPicPr preferRelativeResize="0"/>
          <p:nvPr/>
        </p:nvPicPr>
        <p:blipFill>
          <a:blip r:embed="rId3">
            <a:alphaModFix/>
          </a:blip>
          <a:stretch>
            <a:fillRect/>
          </a:stretch>
        </p:blipFill>
        <p:spPr>
          <a:xfrm>
            <a:off x="4245325" y="1935649"/>
            <a:ext cx="4822474" cy="2981901"/>
          </a:xfrm>
          <a:prstGeom prst="rect">
            <a:avLst/>
          </a:prstGeom>
          <a:noFill/>
          <a:ln>
            <a:noFill/>
          </a:ln>
        </p:spPr>
      </p:pic>
      <p:pic>
        <p:nvPicPr>
          <p:cNvPr id="128" name="Google Shape;128;p22"/>
          <p:cNvPicPr preferRelativeResize="0"/>
          <p:nvPr/>
        </p:nvPicPr>
        <p:blipFill>
          <a:blip r:embed="rId4">
            <a:alphaModFix/>
          </a:blip>
          <a:stretch>
            <a:fillRect/>
          </a:stretch>
        </p:blipFill>
        <p:spPr>
          <a:xfrm>
            <a:off x="5474224" y="362401"/>
            <a:ext cx="1347601" cy="501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nvSpPr>
        <p:spPr>
          <a:xfrm>
            <a:off x="344025" y="261950"/>
            <a:ext cx="5786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200" u="sng">
                <a:solidFill>
                  <a:srgbClr val="CC0000"/>
                </a:solidFill>
              </a:rPr>
              <a:t>Maximum Price Per Night </a:t>
            </a:r>
            <a:endParaRPr b="1" u="sng"/>
          </a:p>
        </p:txBody>
      </p:sp>
      <p:pic>
        <p:nvPicPr>
          <p:cNvPr id="134" name="Google Shape;134;p23"/>
          <p:cNvPicPr preferRelativeResize="0"/>
          <p:nvPr/>
        </p:nvPicPr>
        <p:blipFill>
          <a:blip r:embed="rId3">
            <a:alphaModFix/>
          </a:blip>
          <a:stretch>
            <a:fillRect/>
          </a:stretch>
        </p:blipFill>
        <p:spPr>
          <a:xfrm>
            <a:off x="6206625" y="310975"/>
            <a:ext cx="1555400" cy="579050"/>
          </a:xfrm>
          <a:prstGeom prst="rect">
            <a:avLst/>
          </a:prstGeom>
          <a:noFill/>
          <a:ln>
            <a:noFill/>
          </a:ln>
        </p:spPr>
      </p:pic>
      <p:sp>
        <p:nvSpPr>
          <p:cNvPr id="135" name="Google Shape;135;p23"/>
          <p:cNvSpPr txBox="1"/>
          <p:nvPr/>
        </p:nvSpPr>
        <p:spPr>
          <a:xfrm>
            <a:off x="593850" y="1022950"/>
            <a:ext cx="7956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004B53"/>
                </a:solidFill>
              </a:rPr>
              <a:t>We can see that Brooklyn and Manhattan neighborhood groups has high price tagged Airbnb which costs more than 5000$ per night.</a:t>
            </a:r>
            <a:endParaRPr>
              <a:solidFill>
                <a:srgbClr val="004B53"/>
              </a:solidFill>
            </a:endParaRPr>
          </a:p>
          <a:p>
            <a:pPr indent="0" lvl="0" marL="0" rtl="0" algn="l">
              <a:spcBef>
                <a:spcPts val="0"/>
              </a:spcBef>
              <a:spcAft>
                <a:spcPts val="0"/>
              </a:spcAft>
              <a:buNone/>
            </a:pPr>
            <a:r>
              <a:t/>
            </a:r>
            <a:endParaRPr>
              <a:solidFill>
                <a:srgbClr val="004B53"/>
              </a:solidFill>
            </a:endParaRPr>
          </a:p>
        </p:txBody>
      </p:sp>
      <p:sp>
        <p:nvSpPr>
          <p:cNvPr id="136" name="Google Shape;136;p23"/>
          <p:cNvSpPr txBox="1"/>
          <p:nvPr/>
        </p:nvSpPr>
        <p:spPr>
          <a:xfrm>
            <a:off x="652975" y="1536050"/>
            <a:ext cx="80868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rgbClr val="CC0000"/>
                </a:solidFill>
              </a:rPr>
              <a:t>Reason</a:t>
            </a:r>
            <a:r>
              <a:rPr lang="en-GB" sz="2400">
                <a:solidFill>
                  <a:srgbClr val="CC0000"/>
                </a:solidFill>
              </a:rPr>
              <a:t> </a:t>
            </a:r>
            <a:r>
              <a:rPr lang="en-GB" sz="2100">
                <a:solidFill>
                  <a:srgbClr val="CC0000"/>
                </a:solidFill>
              </a:rPr>
              <a:t>:-</a:t>
            </a:r>
            <a:r>
              <a:rPr lang="en-GB" sz="2400">
                <a:solidFill>
                  <a:srgbClr val="CC0000"/>
                </a:solidFill>
              </a:rPr>
              <a:t> </a:t>
            </a:r>
            <a:r>
              <a:rPr lang="en-GB">
                <a:solidFill>
                  <a:srgbClr val="004B53"/>
                </a:solidFill>
              </a:rPr>
              <a:t>Brooklyn and Manhattan are metropolitan cities. These cities are heavily densely populated. These neighborhood comes under the Porsche area. Most of the trade happens there.</a:t>
            </a:r>
            <a:endParaRPr/>
          </a:p>
        </p:txBody>
      </p:sp>
      <p:pic>
        <p:nvPicPr>
          <p:cNvPr id="137" name="Google Shape;137;p23"/>
          <p:cNvPicPr preferRelativeResize="0"/>
          <p:nvPr/>
        </p:nvPicPr>
        <p:blipFill>
          <a:blip r:embed="rId4">
            <a:alphaModFix/>
          </a:blip>
          <a:stretch>
            <a:fillRect/>
          </a:stretch>
        </p:blipFill>
        <p:spPr>
          <a:xfrm>
            <a:off x="714400" y="2508150"/>
            <a:ext cx="2613400" cy="2052675"/>
          </a:xfrm>
          <a:prstGeom prst="rect">
            <a:avLst/>
          </a:prstGeom>
          <a:noFill/>
          <a:ln>
            <a:noFill/>
          </a:ln>
        </p:spPr>
      </p:pic>
      <p:pic>
        <p:nvPicPr>
          <p:cNvPr id="138" name="Google Shape;138;p23"/>
          <p:cNvPicPr preferRelativeResize="0"/>
          <p:nvPr/>
        </p:nvPicPr>
        <p:blipFill>
          <a:blip r:embed="rId5">
            <a:alphaModFix/>
          </a:blip>
          <a:stretch>
            <a:fillRect/>
          </a:stretch>
        </p:blipFill>
        <p:spPr>
          <a:xfrm>
            <a:off x="3937400" y="2381750"/>
            <a:ext cx="4485929" cy="2533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nvSpPr>
        <p:spPr>
          <a:xfrm>
            <a:off x="412050" y="611775"/>
            <a:ext cx="6525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200" u="sng">
                <a:solidFill>
                  <a:srgbClr val="CC0000"/>
                </a:solidFill>
              </a:rPr>
              <a:t>Minimum price Per Night </a:t>
            </a:r>
            <a:endParaRPr b="1" u="sng"/>
          </a:p>
        </p:txBody>
      </p:sp>
      <p:pic>
        <p:nvPicPr>
          <p:cNvPr id="144" name="Google Shape;144;p24"/>
          <p:cNvPicPr preferRelativeResize="0"/>
          <p:nvPr/>
        </p:nvPicPr>
        <p:blipFill>
          <a:blip r:embed="rId3">
            <a:alphaModFix/>
          </a:blip>
          <a:stretch>
            <a:fillRect/>
          </a:stretch>
        </p:blipFill>
        <p:spPr>
          <a:xfrm>
            <a:off x="5964325" y="646288"/>
            <a:ext cx="1592300" cy="592775"/>
          </a:xfrm>
          <a:prstGeom prst="rect">
            <a:avLst/>
          </a:prstGeom>
          <a:noFill/>
          <a:ln>
            <a:noFill/>
          </a:ln>
        </p:spPr>
      </p:pic>
      <p:sp>
        <p:nvSpPr>
          <p:cNvPr id="145" name="Google Shape;145;p24"/>
          <p:cNvSpPr txBox="1"/>
          <p:nvPr/>
        </p:nvSpPr>
        <p:spPr>
          <a:xfrm>
            <a:off x="437825" y="1486150"/>
            <a:ext cx="79758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004B53"/>
              </a:buClr>
              <a:buSzPts val="1500"/>
              <a:buChar char="❖"/>
            </a:pPr>
            <a:r>
              <a:rPr lang="en-GB" sz="1500">
                <a:solidFill>
                  <a:srgbClr val="004B53"/>
                </a:solidFill>
              </a:rPr>
              <a:t>Bronx, Brooklyn, Manhattan and Queens has lowest price tag Airbnb.</a:t>
            </a:r>
            <a:endParaRPr sz="1500"/>
          </a:p>
          <a:p>
            <a:pPr indent="-323850" lvl="0" marL="457200" rtl="0" algn="l">
              <a:spcBef>
                <a:spcPts val="0"/>
              </a:spcBef>
              <a:spcAft>
                <a:spcPts val="0"/>
              </a:spcAft>
              <a:buClr>
                <a:srgbClr val="004B53"/>
              </a:buClr>
              <a:buSzPts val="1500"/>
              <a:buChar char="❖"/>
            </a:pPr>
            <a:r>
              <a:rPr lang="en-GB" sz="1500">
                <a:solidFill>
                  <a:srgbClr val="004B53"/>
                </a:solidFill>
              </a:rPr>
              <a:t>But Staten Island offering Airbnb at 13 $ which is the lowest in this neighbourhood.</a:t>
            </a:r>
            <a:endParaRPr sz="1500"/>
          </a:p>
        </p:txBody>
      </p:sp>
      <p:pic>
        <p:nvPicPr>
          <p:cNvPr id="146" name="Google Shape;146;p24"/>
          <p:cNvPicPr preferRelativeResize="0"/>
          <p:nvPr/>
        </p:nvPicPr>
        <p:blipFill>
          <a:blip r:embed="rId4">
            <a:alphaModFix/>
          </a:blip>
          <a:stretch>
            <a:fillRect/>
          </a:stretch>
        </p:blipFill>
        <p:spPr>
          <a:xfrm>
            <a:off x="453175" y="2713550"/>
            <a:ext cx="3493025" cy="1876850"/>
          </a:xfrm>
          <a:prstGeom prst="rect">
            <a:avLst/>
          </a:prstGeom>
          <a:noFill/>
          <a:ln>
            <a:noFill/>
          </a:ln>
        </p:spPr>
      </p:pic>
      <p:pic>
        <p:nvPicPr>
          <p:cNvPr id="147" name="Google Shape;147;p24"/>
          <p:cNvPicPr preferRelativeResize="0"/>
          <p:nvPr/>
        </p:nvPicPr>
        <p:blipFill>
          <a:blip r:embed="rId5">
            <a:alphaModFix/>
          </a:blip>
          <a:stretch>
            <a:fillRect/>
          </a:stretch>
        </p:blipFill>
        <p:spPr>
          <a:xfrm>
            <a:off x="4174800" y="2361250"/>
            <a:ext cx="4740600" cy="26769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nvSpPr>
        <p:spPr>
          <a:xfrm>
            <a:off x="485150" y="459375"/>
            <a:ext cx="6525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200" u="sng">
                <a:solidFill>
                  <a:srgbClr val="CC0000"/>
                </a:solidFill>
              </a:rPr>
              <a:t>Top 10 Busiest Hosts</a:t>
            </a:r>
            <a:endParaRPr b="1" u="sng"/>
          </a:p>
        </p:txBody>
      </p:sp>
      <p:pic>
        <p:nvPicPr>
          <p:cNvPr id="153" name="Google Shape;153;p25"/>
          <p:cNvPicPr preferRelativeResize="0"/>
          <p:nvPr/>
        </p:nvPicPr>
        <p:blipFill>
          <a:blip r:embed="rId3">
            <a:alphaModFix/>
          </a:blip>
          <a:stretch>
            <a:fillRect/>
          </a:stretch>
        </p:blipFill>
        <p:spPr>
          <a:xfrm>
            <a:off x="5499825" y="490988"/>
            <a:ext cx="1648950" cy="613875"/>
          </a:xfrm>
          <a:prstGeom prst="rect">
            <a:avLst/>
          </a:prstGeom>
          <a:noFill/>
          <a:ln>
            <a:noFill/>
          </a:ln>
        </p:spPr>
      </p:pic>
      <p:sp>
        <p:nvSpPr>
          <p:cNvPr id="154" name="Google Shape;154;p25"/>
          <p:cNvSpPr txBox="1"/>
          <p:nvPr/>
        </p:nvSpPr>
        <p:spPr>
          <a:xfrm>
            <a:off x="619075" y="1377050"/>
            <a:ext cx="797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004B53"/>
                </a:solidFill>
              </a:rPr>
              <a:t>Following are the top 10 Busiest Hosts in 2019 :-</a:t>
            </a:r>
            <a:endParaRPr sz="1800">
              <a:solidFill>
                <a:srgbClr val="004B53"/>
              </a:solidFill>
            </a:endParaRPr>
          </a:p>
        </p:txBody>
      </p:sp>
      <p:pic>
        <p:nvPicPr>
          <p:cNvPr id="155" name="Google Shape;155;p25"/>
          <p:cNvPicPr preferRelativeResize="0"/>
          <p:nvPr/>
        </p:nvPicPr>
        <p:blipFill>
          <a:blip r:embed="rId4">
            <a:alphaModFix/>
          </a:blip>
          <a:stretch>
            <a:fillRect/>
          </a:stretch>
        </p:blipFill>
        <p:spPr>
          <a:xfrm>
            <a:off x="332750" y="2166876"/>
            <a:ext cx="3750826" cy="2330850"/>
          </a:xfrm>
          <a:prstGeom prst="rect">
            <a:avLst/>
          </a:prstGeom>
          <a:noFill/>
          <a:ln>
            <a:noFill/>
          </a:ln>
        </p:spPr>
      </p:pic>
      <p:pic>
        <p:nvPicPr>
          <p:cNvPr id="156" name="Google Shape;156;p25"/>
          <p:cNvPicPr preferRelativeResize="0"/>
          <p:nvPr/>
        </p:nvPicPr>
        <p:blipFill>
          <a:blip r:embed="rId5">
            <a:alphaModFix/>
          </a:blip>
          <a:stretch>
            <a:fillRect/>
          </a:stretch>
        </p:blipFill>
        <p:spPr>
          <a:xfrm>
            <a:off x="4388376" y="2067350"/>
            <a:ext cx="4603225" cy="25993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nvSpPr>
        <p:spPr>
          <a:xfrm>
            <a:off x="459375" y="414075"/>
            <a:ext cx="717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800" u="sng">
                <a:solidFill>
                  <a:srgbClr val="CC0000"/>
                </a:solidFill>
              </a:rPr>
              <a:t>Reason why these are the top 10 host</a:t>
            </a:r>
            <a:endParaRPr b="1" u="sng"/>
          </a:p>
        </p:txBody>
      </p:sp>
      <p:sp>
        <p:nvSpPr>
          <p:cNvPr id="162" name="Google Shape;162;p26"/>
          <p:cNvSpPr txBox="1"/>
          <p:nvPr/>
        </p:nvSpPr>
        <p:spPr>
          <a:xfrm>
            <a:off x="633525" y="1090725"/>
            <a:ext cx="6997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004B53"/>
                </a:solidFill>
              </a:rPr>
              <a:t>In the below dataset we can see that 8 out of 10 hosts has similar room type which is “Private Room”.</a:t>
            </a:r>
            <a:endParaRPr sz="1600"/>
          </a:p>
        </p:txBody>
      </p:sp>
      <p:pic>
        <p:nvPicPr>
          <p:cNvPr id="163" name="Google Shape;163;p26"/>
          <p:cNvPicPr preferRelativeResize="0"/>
          <p:nvPr/>
        </p:nvPicPr>
        <p:blipFill>
          <a:blip r:embed="rId3">
            <a:alphaModFix/>
          </a:blip>
          <a:stretch>
            <a:fillRect/>
          </a:stretch>
        </p:blipFill>
        <p:spPr>
          <a:xfrm>
            <a:off x="838200" y="1844025"/>
            <a:ext cx="3836950" cy="1831275"/>
          </a:xfrm>
          <a:prstGeom prst="rect">
            <a:avLst/>
          </a:prstGeom>
          <a:noFill/>
          <a:ln>
            <a:noFill/>
          </a:ln>
        </p:spPr>
      </p:pic>
      <p:sp>
        <p:nvSpPr>
          <p:cNvPr id="164" name="Google Shape;164;p26"/>
          <p:cNvSpPr txBox="1"/>
          <p:nvPr/>
        </p:nvSpPr>
        <p:spPr>
          <a:xfrm>
            <a:off x="762175" y="3909700"/>
            <a:ext cx="6525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004B53"/>
                </a:solidFill>
              </a:rPr>
              <a:t>Rest of 2 has “Entire home/Apartment” as room type.</a:t>
            </a:r>
            <a:endParaRPr sz="1600">
              <a:solidFill>
                <a:srgbClr val="004B53"/>
              </a:solidFill>
            </a:endParaRPr>
          </a:p>
          <a:p>
            <a:pPr indent="0" lvl="0" marL="0" rtl="0" algn="l">
              <a:spcBef>
                <a:spcPts val="0"/>
              </a:spcBef>
              <a:spcAft>
                <a:spcPts val="0"/>
              </a:spcAft>
              <a:buNone/>
            </a:pPr>
            <a:r>
              <a:rPr lang="en-GB" sz="1600">
                <a:solidFill>
                  <a:srgbClr val="004B53"/>
                </a:solidFill>
              </a:rPr>
              <a:t>    So, the key to being the busiest host is..</a:t>
            </a:r>
            <a:endParaRPr sz="1600">
              <a:solidFill>
                <a:srgbClr val="004B53"/>
              </a:solidFill>
            </a:endParaRPr>
          </a:p>
          <a:p>
            <a:pPr indent="0" lvl="0" marL="0" rtl="0" algn="l">
              <a:spcBef>
                <a:spcPts val="0"/>
              </a:spcBef>
              <a:spcAft>
                <a:spcPts val="0"/>
              </a:spcAft>
              <a:buNone/>
            </a:pPr>
            <a:r>
              <a:rPr lang="en-GB" sz="1600">
                <a:solidFill>
                  <a:srgbClr val="004B53"/>
                </a:solidFill>
              </a:rPr>
              <a:t>    Airbnb whose room type is private room would be the busiest hosts.</a:t>
            </a:r>
            <a:endParaRPr sz="1600"/>
          </a:p>
        </p:txBody>
      </p:sp>
      <p:pic>
        <p:nvPicPr>
          <p:cNvPr id="165" name="Google Shape;165;p26"/>
          <p:cNvPicPr preferRelativeResize="0"/>
          <p:nvPr/>
        </p:nvPicPr>
        <p:blipFill>
          <a:blip r:embed="rId4">
            <a:alphaModFix/>
          </a:blip>
          <a:stretch>
            <a:fillRect/>
          </a:stretch>
        </p:blipFill>
        <p:spPr>
          <a:xfrm>
            <a:off x="7138750" y="477482"/>
            <a:ext cx="1312925" cy="488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nvSpPr>
        <p:spPr>
          <a:xfrm>
            <a:off x="454275" y="592225"/>
            <a:ext cx="6525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500" u="sng">
                <a:solidFill>
                  <a:srgbClr val="CC0000"/>
                </a:solidFill>
              </a:rPr>
              <a:t>Price Per Night Offer By Top Hosts</a:t>
            </a:r>
            <a:endParaRPr b="1" sz="1500" u="sng"/>
          </a:p>
        </p:txBody>
      </p:sp>
      <p:pic>
        <p:nvPicPr>
          <p:cNvPr id="171" name="Google Shape;171;p27"/>
          <p:cNvPicPr preferRelativeResize="0"/>
          <p:nvPr/>
        </p:nvPicPr>
        <p:blipFill>
          <a:blip r:embed="rId3">
            <a:alphaModFix/>
          </a:blip>
          <a:stretch>
            <a:fillRect/>
          </a:stretch>
        </p:blipFill>
        <p:spPr>
          <a:xfrm>
            <a:off x="6179575" y="370675"/>
            <a:ext cx="1901000" cy="707700"/>
          </a:xfrm>
          <a:prstGeom prst="rect">
            <a:avLst/>
          </a:prstGeom>
          <a:noFill/>
          <a:ln>
            <a:noFill/>
          </a:ln>
        </p:spPr>
      </p:pic>
      <p:sp>
        <p:nvSpPr>
          <p:cNvPr id="172" name="Google Shape;172;p27"/>
          <p:cNvSpPr txBox="1"/>
          <p:nvPr/>
        </p:nvSpPr>
        <p:spPr>
          <a:xfrm>
            <a:off x="502675" y="1170025"/>
            <a:ext cx="8314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004B53"/>
                </a:solidFill>
              </a:rPr>
              <a:t>Following are the Top 5 hosts whose Airbnb price are minimum as compared to others.</a:t>
            </a:r>
            <a:endParaRPr sz="1600"/>
          </a:p>
        </p:txBody>
      </p:sp>
      <p:pic>
        <p:nvPicPr>
          <p:cNvPr id="173" name="Google Shape;173;p27"/>
          <p:cNvPicPr preferRelativeResize="0"/>
          <p:nvPr/>
        </p:nvPicPr>
        <p:blipFill>
          <a:blip r:embed="rId4">
            <a:alphaModFix/>
          </a:blip>
          <a:stretch>
            <a:fillRect/>
          </a:stretch>
        </p:blipFill>
        <p:spPr>
          <a:xfrm>
            <a:off x="237925" y="3005775"/>
            <a:ext cx="4429749" cy="1645275"/>
          </a:xfrm>
          <a:prstGeom prst="rect">
            <a:avLst/>
          </a:prstGeom>
          <a:noFill/>
          <a:ln>
            <a:noFill/>
          </a:ln>
        </p:spPr>
      </p:pic>
      <p:pic>
        <p:nvPicPr>
          <p:cNvPr id="174" name="Google Shape;174;p27"/>
          <p:cNvPicPr preferRelativeResize="0"/>
          <p:nvPr/>
        </p:nvPicPr>
        <p:blipFill>
          <a:blip r:embed="rId5">
            <a:alphaModFix/>
          </a:blip>
          <a:stretch>
            <a:fillRect/>
          </a:stretch>
        </p:blipFill>
        <p:spPr>
          <a:xfrm>
            <a:off x="4820074" y="2744125"/>
            <a:ext cx="4171526" cy="2355611"/>
          </a:xfrm>
          <a:prstGeom prst="rect">
            <a:avLst/>
          </a:prstGeom>
          <a:noFill/>
          <a:ln>
            <a:noFill/>
          </a:ln>
        </p:spPr>
      </p:pic>
      <p:sp>
        <p:nvSpPr>
          <p:cNvPr id="175" name="Google Shape;175;p27"/>
          <p:cNvSpPr txBox="1"/>
          <p:nvPr/>
        </p:nvSpPr>
        <p:spPr>
          <a:xfrm>
            <a:off x="507800" y="1516100"/>
            <a:ext cx="6525600" cy="12189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600"/>
              </a:spcBef>
              <a:spcAft>
                <a:spcPts val="0"/>
              </a:spcAft>
              <a:buClr>
                <a:srgbClr val="004B53"/>
              </a:buClr>
              <a:buSzPts val="1200"/>
              <a:buFont typeface="Arial"/>
              <a:buChar char="❖"/>
            </a:pPr>
            <a:r>
              <a:rPr lang="en-GB" sz="1200">
                <a:solidFill>
                  <a:srgbClr val="004B53"/>
                </a:solidFill>
                <a:highlight>
                  <a:srgbClr val="FFFFFF"/>
                </a:highlight>
              </a:rPr>
              <a:t>Maya offers private room in Queens neighbourhood at price 32 per night.</a:t>
            </a:r>
            <a:endParaRPr sz="1200">
              <a:solidFill>
                <a:srgbClr val="004B53"/>
              </a:solidFill>
              <a:highlight>
                <a:srgbClr val="FFFFFF"/>
              </a:highlight>
            </a:endParaRPr>
          </a:p>
          <a:p>
            <a:pPr indent="-304800" lvl="0" marL="457200" rtl="0" algn="l">
              <a:lnSpc>
                <a:spcPct val="115000"/>
              </a:lnSpc>
              <a:spcBef>
                <a:spcPts val="0"/>
              </a:spcBef>
              <a:spcAft>
                <a:spcPts val="0"/>
              </a:spcAft>
              <a:buClr>
                <a:srgbClr val="004B53"/>
              </a:buClr>
              <a:buSzPts val="1200"/>
              <a:buFont typeface="Arial"/>
              <a:buChar char="❖"/>
            </a:pPr>
            <a:r>
              <a:rPr lang="en-GB" sz="1200">
                <a:solidFill>
                  <a:srgbClr val="004B53"/>
                </a:solidFill>
                <a:highlight>
                  <a:srgbClr val="FFFFFF"/>
                </a:highlight>
              </a:rPr>
              <a:t>Carol offers private room in Brooklyn neighbourhood at price 35 per night.</a:t>
            </a:r>
            <a:endParaRPr sz="1200">
              <a:solidFill>
                <a:srgbClr val="004B53"/>
              </a:solidFill>
              <a:highlight>
                <a:srgbClr val="FFFFFF"/>
              </a:highlight>
            </a:endParaRPr>
          </a:p>
          <a:p>
            <a:pPr indent="-304800" lvl="0" marL="457200" rtl="0" algn="l">
              <a:lnSpc>
                <a:spcPct val="115000"/>
              </a:lnSpc>
              <a:spcBef>
                <a:spcPts val="0"/>
              </a:spcBef>
              <a:spcAft>
                <a:spcPts val="0"/>
              </a:spcAft>
              <a:buClr>
                <a:srgbClr val="004B53"/>
              </a:buClr>
              <a:buSzPts val="1200"/>
              <a:buFont typeface="Arial"/>
              <a:buChar char="❖"/>
            </a:pPr>
            <a:r>
              <a:rPr lang="en-GB" sz="1200">
                <a:solidFill>
                  <a:srgbClr val="004B53"/>
                </a:solidFill>
                <a:highlight>
                  <a:srgbClr val="FFFFFF"/>
                </a:highlight>
              </a:rPr>
              <a:t>Danielle offers private room in Queens neighbourhood at price 38 per night.</a:t>
            </a:r>
            <a:endParaRPr sz="1200">
              <a:solidFill>
                <a:srgbClr val="004B53"/>
              </a:solidFill>
              <a:highlight>
                <a:srgbClr val="FFFFFF"/>
              </a:highlight>
            </a:endParaRPr>
          </a:p>
          <a:p>
            <a:pPr indent="-304800" lvl="0" marL="457200" rtl="0" algn="l">
              <a:lnSpc>
                <a:spcPct val="115000"/>
              </a:lnSpc>
              <a:spcBef>
                <a:spcPts val="0"/>
              </a:spcBef>
              <a:spcAft>
                <a:spcPts val="0"/>
              </a:spcAft>
              <a:buClr>
                <a:srgbClr val="004B53"/>
              </a:buClr>
              <a:buSzPts val="1200"/>
              <a:buFont typeface="Arial"/>
              <a:buChar char="❖"/>
            </a:pPr>
            <a:r>
              <a:rPr lang="en-GB" sz="1200">
                <a:solidFill>
                  <a:srgbClr val="004B53"/>
                </a:solidFill>
                <a:highlight>
                  <a:srgbClr val="FFFFFF"/>
                </a:highlight>
              </a:rPr>
              <a:t>Dona offers private room in Queens neighbourhood at price 47 per night.</a:t>
            </a:r>
            <a:endParaRPr sz="1200">
              <a:solidFill>
                <a:srgbClr val="004B53"/>
              </a:solidFill>
              <a:highlight>
                <a:srgbClr val="FFFFFF"/>
              </a:highlight>
            </a:endParaRPr>
          </a:p>
          <a:p>
            <a:pPr indent="-304800" lvl="0" marL="457200" rtl="0" algn="l">
              <a:lnSpc>
                <a:spcPct val="115000"/>
              </a:lnSpc>
              <a:spcBef>
                <a:spcPts val="0"/>
              </a:spcBef>
              <a:spcAft>
                <a:spcPts val="0"/>
              </a:spcAft>
              <a:buClr>
                <a:srgbClr val="004B53"/>
              </a:buClr>
              <a:buSzPts val="1200"/>
              <a:buFont typeface="Arial"/>
              <a:buChar char="❖"/>
            </a:pPr>
            <a:r>
              <a:rPr lang="en-GB" sz="1200">
                <a:solidFill>
                  <a:srgbClr val="004B53"/>
                </a:solidFill>
                <a:highlight>
                  <a:srgbClr val="FFFFFF"/>
                </a:highlight>
              </a:rPr>
              <a:t>Jj offers private room in Manhattan neighbourhood at price 49 per night.</a:t>
            </a:r>
            <a:endParaRPr sz="1200">
              <a:solidFill>
                <a:srgbClr val="004B53"/>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nvSpPr>
        <p:spPr>
          <a:xfrm>
            <a:off x="535575" y="470700"/>
            <a:ext cx="6525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200" u="sng">
                <a:solidFill>
                  <a:srgbClr val="CC0000"/>
                </a:solidFill>
              </a:rPr>
              <a:t>Traffic Areas </a:t>
            </a:r>
            <a:endParaRPr b="1" u="sng"/>
          </a:p>
        </p:txBody>
      </p:sp>
      <p:pic>
        <p:nvPicPr>
          <p:cNvPr id="181" name="Google Shape;181;p28"/>
          <p:cNvPicPr preferRelativeResize="0"/>
          <p:nvPr/>
        </p:nvPicPr>
        <p:blipFill>
          <a:blip r:embed="rId3">
            <a:alphaModFix/>
          </a:blip>
          <a:stretch>
            <a:fillRect/>
          </a:stretch>
        </p:blipFill>
        <p:spPr>
          <a:xfrm>
            <a:off x="4061000" y="451413"/>
            <a:ext cx="1513000" cy="563275"/>
          </a:xfrm>
          <a:prstGeom prst="rect">
            <a:avLst/>
          </a:prstGeom>
          <a:noFill/>
          <a:ln>
            <a:noFill/>
          </a:ln>
        </p:spPr>
      </p:pic>
      <p:sp>
        <p:nvSpPr>
          <p:cNvPr id="182" name="Google Shape;182;p28"/>
          <p:cNvSpPr txBox="1"/>
          <p:nvPr/>
        </p:nvSpPr>
        <p:spPr>
          <a:xfrm>
            <a:off x="680850" y="1305975"/>
            <a:ext cx="6525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rgbClr val="004B53"/>
                </a:solidFill>
              </a:rPr>
              <a:t>Manhattan neighbourhood has The most traffic as compared to other</a:t>
            </a:r>
            <a:endParaRPr sz="1600">
              <a:solidFill>
                <a:srgbClr val="004B53"/>
              </a:solidFill>
            </a:endParaRPr>
          </a:p>
          <a:p>
            <a:pPr indent="0" lvl="0" marL="0" rtl="0" algn="l">
              <a:spcBef>
                <a:spcPts val="0"/>
              </a:spcBef>
              <a:spcAft>
                <a:spcPts val="0"/>
              </a:spcAft>
              <a:buNone/>
            </a:pPr>
            <a:r>
              <a:rPr lang="en-GB" sz="1600">
                <a:solidFill>
                  <a:srgbClr val="004B53"/>
                </a:solidFill>
              </a:rPr>
              <a:t>neighbourhoods</a:t>
            </a:r>
            <a:endParaRPr sz="1600">
              <a:solidFill>
                <a:srgbClr val="004B53"/>
              </a:solidFill>
            </a:endParaRPr>
          </a:p>
          <a:p>
            <a:pPr indent="0" lvl="0" marL="0" rtl="0" algn="l">
              <a:spcBef>
                <a:spcPts val="0"/>
              </a:spcBef>
              <a:spcAft>
                <a:spcPts val="0"/>
              </a:spcAft>
              <a:buNone/>
            </a:pPr>
            <a:r>
              <a:t/>
            </a:r>
            <a:endParaRPr sz="1600"/>
          </a:p>
        </p:txBody>
      </p:sp>
      <p:pic>
        <p:nvPicPr>
          <p:cNvPr id="183" name="Google Shape;183;p28"/>
          <p:cNvPicPr preferRelativeResize="0"/>
          <p:nvPr/>
        </p:nvPicPr>
        <p:blipFill>
          <a:blip r:embed="rId4">
            <a:alphaModFix/>
          </a:blip>
          <a:stretch>
            <a:fillRect/>
          </a:stretch>
        </p:blipFill>
        <p:spPr>
          <a:xfrm>
            <a:off x="354300" y="2076975"/>
            <a:ext cx="3804576" cy="2392975"/>
          </a:xfrm>
          <a:prstGeom prst="rect">
            <a:avLst/>
          </a:prstGeom>
          <a:noFill/>
          <a:ln>
            <a:noFill/>
          </a:ln>
        </p:spPr>
      </p:pic>
      <p:pic>
        <p:nvPicPr>
          <p:cNvPr id="184" name="Google Shape;184;p28"/>
          <p:cNvPicPr preferRelativeResize="0"/>
          <p:nvPr/>
        </p:nvPicPr>
        <p:blipFill>
          <a:blip r:embed="rId5">
            <a:alphaModFix/>
          </a:blip>
          <a:stretch>
            <a:fillRect/>
          </a:stretch>
        </p:blipFill>
        <p:spPr>
          <a:xfrm>
            <a:off x="4329925" y="2039075"/>
            <a:ext cx="4654200" cy="2877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nvSpPr>
        <p:spPr>
          <a:xfrm>
            <a:off x="388300" y="284325"/>
            <a:ext cx="6525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200" u="sng">
                <a:solidFill>
                  <a:srgbClr val="CC0000"/>
                </a:solidFill>
              </a:rPr>
              <a:t>Why Manhattan?</a:t>
            </a:r>
            <a:endParaRPr b="1" u="sng"/>
          </a:p>
        </p:txBody>
      </p:sp>
      <p:sp>
        <p:nvSpPr>
          <p:cNvPr id="190" name="Google Shape;190;p29"/>
          <p:cNvSpPr txBox="1"/>
          <p:nvPr/>
        </p:nvSpPr>
        <p:spPr>
          <a:xfrm>
            <a:off x="493000" y="936725"/>
            <a:ext cx="82269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500">
                <a:solidFill>
                  <a:srgbClr val="004B53"/>
                </a:solidFill>
              </a:rPr>
              <a:t>Why does Manhattan has more traffic as compared to others? Because Manhattan is a metropolitan area and has more historical places. The number of Airbnb listings is also high there. In which Entire home/Apartment are the highest number of room type listings.</a:t>
            </a:r>
            <a:endParaRPr sz="1500"/>
          </a:p>
        </p:txBody>
      </p:sp>
      <p:pic>
        <p:nvPicPr>
          <p:cNvPr id="191" name="Google Shape;191;p29"/>
          <p:cNvPicPr preferRelativeResize="0"/>
          <p:nvPr/>
        </p:nvPicPr>
        <p:blipFill>
          <a:blip r:embed="rId3">
            <a:alphaModFix/>
          </a:blip>
          <a:stretch>
            <a:fillRect/>
          </a:stretch>
        </p:blipFill>
        <p:spPr>
          <a:xfrm>
            <a:off x="4586800" y="208125"/>
            <a:ext cx="1818779" cy="677100"/>
          </a:xfrm>
          <a:prstGeom prst="rect">
            <a:avLst/>
          </a:prstGeom>
          <a:noFill/>
          <a:ln>
            <a:noFill/>
          </a:ln>
        </p:spPr>
      </p:pic>
      <p:pic>
        <p:nvPicPr>
          <p:cNvPr id="192" name="Google Shape;192;p29"/>
          <p:cNvPicPr preferRelativeResize="0"/>
          <p:nvPr/>
        </p:nvPicPr>
        <p:blipFill>
          <a:blip r:embed="rId4">
            <a:alphaModFix/>
          </a:blip>
          <a:stretch>
            <a:fillRect/>
          </a:stretch>
        </p:blipFill>
        <p:spPr>
          <a:xfrm>
            <a:off x="798175" y="1963225"/>
            <a:ext cx="2469432" cy="2948576"/>
          </a:xfrm>
          <a:prstGeom prst="rect">
            <a:avLst/>
          </a:prstGeom>
          <a:noFill/>
          <a:ln>
            <a:noFill/>
          </a:ln>
        </p:spPr>
      </p:pic>
      <p:pic>
        <p:nvPicPr>
          <p:cNvPr id="193" name="Google Shape;193;p29"/>
          <p:cNvPicPr preferRelativeResize="0"/>
          <p:nvPr/>
        </p:nvPicPr>
        <p:blipFill>
          <a:blip r:embed="rId5">
            <a:alphaModFix/>
          </a:blip>
          <a:stretch>
            <a:fillRect/>
          </a:stretch>
        </p:blipFill>
        <p:spPr>
          <a:xfrm>
            <a:off x="3801007" y="2042525"/>
            <a:ext cx="4768586" cy="2948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nvSpPr>
        <p:spPr>
          <a:xfrm>
            <a:off x="793625" y="1747975"/>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9" name="Google Shape;199;p30"/>
          <p:cNvSpPr txBox="1"/>
          <p:nvPr/>
        </p:nvSpPr>
        <p:spPr>
          <a:xfrm>
            <a:off x="333975" y="328100"/>
            <a:ext cx="80325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600" u="sng">
                <a:solidFill>
                  <a:srgbClr val="CC0000"/>
                </a:solidFill>
              </a:rPr>
              <a:t>What kind of room type people prefer more in traffic areas?</a:t>
            </a:r>
            <a:endParaRPr b="1" sz="1200" u="sng"/>
          </a:p>
        </p:txBody>
      </p:sp>
      <p:sp>
        <p:nvSpPr>
          <p:cNvPr id="200" name="Google Shape;200;p30"/>
          <p:cNvSpPr txBox="1"/>
          <p:nvPr/>
        </p:nvSpPr>
        <p:spPr>
          <a:xfrm>
            <a:off x="297950" y="1288325"/>
            <a:ext cx="75243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004B53"/>
              </a:buClr>
              <a:buSzPts val="1400"/>
              <a:buChar char="❖"/>
            </a:pPr>
            <a:r>
              <a:rPr lang="en-GB">
                <a:solidFill>
                  <a:srgbClr val="004B53"/>
                </a:solidFill>
              </a:rPr>
              <a:t>People prefer to stay in an Entire Home/Apartment as room type.</a:t>
            </a:r>
            <a:endParaRPr/>
          </a:p>
        </p:txBody>
      </p:sp>
      <p:sp>
        <p:nvSpPr>
          <p:cNvPr id="201" name="Google Shape;201;p30"/>
          <p:cNvSpPr txBox="1"/>
          <p:nvPr/>
        </p:nvSpPr>
        <p:spPr>
          <a:xfrm>
            <a:off x="400125" y="1675950"/>
            <a:ext cx="5786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rgbClr val="CC0000"/>
                </a:solidFill>
              </a:rPr>
              <a:t>Reason</a:t>
            </a:r>
            <a:endParaRPr b="1"/>
          </a:p>
          <a:p>
            <a:pPr indent="0" lvl="0" marL="0" rtl="0" algn="l">
              <a:spcBef>
                <a:spcPts val="0"/>
              </a:spcBef>
              <a:spcAft>
                <a:spcPts val="0"/>
              </a:spcAft>
              <a:buNone/>
            </a:pPr>
            <a:r>
              <a:rPr lang="en-GB">
                <a:solidFill>
                  <a:srgbClr val="004B53"/>
                </a:solidFill>
              </a:rPr>
              <a:t>       Visitors would love to travel with their family. That’s why they book          </a:t>
            </a:r>
            <a:endParaRPr>
              <a:solidFill>
                <a:srgbClr val="004B53"/>
              </a:solidFill>
            </a:endParaRPr>
          </a:p>
          <a:p>
            <a:pPr indent="0" lvl="0" marL="0" rtl="0" algn="l">
              <a:spcBef>
                <a:spcPts val="0"/>
              </a:spcBef>
              <a:spcAft>
                <a:spcPts val="0"/>
              </a:spcAft>
              <a:buNone/>
            </a:pPr>
            <a:r>
              <a:rPr lang="en-GB">
                <a:solidFill>
                  <a:srgbClr val="004B53"/>
                </a:solidFill>
              </a:rPr>
              <a:t>       Entire home/Apartment as room type.</a:t>
            </a:r>
            <a:endParaRPr/>
          </a:p>
        </p:txBody>
      </p:sp>
      <p:pic>
        <p:nvPicPr>
          <p:cNvPr id="202" name="Google Shape;202;p30"/>
          <p:cNvPicPr preferRelativeResize="0"/>
          <p:nvPr/>
        </p:nvPicPr>
        <p:blipFill>
          <a:blip r:embed="rId3">
            <a:alphaModFix/>
          </a:blip>
          <a:stretch>
            <a:fillRect/>
          </a:stretch>
        </p:blipFill>
        <p:spPr>
          <a:xfrm>
            <a:off x="297950" y="2962000"/>
            <a:ext cx="4542899" cy="1375375"/>
          </a:xfrm>
          <a:prstGeom prst="rect">
            <a:avLst/>
          </a:prstGeom>
          <a:noFill/>
          <a:ln>
            <a:noFill/>
          </a:ln>
        </p:spPr>
      </p:pic>
      <p:pic>
        <p:nvPicPr>
          <p:cNvPr id="203" name="Google Shape;203;p30"/>
          <p:cNvPicPr preferRelativeResize="0"/>
          <p:nvPr/>
        </p:nvPicPr>
        <p:blipFill>
          <a:blip r:embed="rId4">
            <a:alphaModFix/>
          </a:blip>
          <a:stretch>
            <a:fillRect/>
          </a:stretch>
        </p:blipFill>
        <p:spPr>
          <a:xfrm>
            <a:off x="4894550" y="2424475"/>
            <a:ext cx="4177500" cy="2583075"/>
          </a:xfrm>
          <a:prstGeom prst="rect">
            <a:avLst/>
          </a:prstGeom>
          <a:noFill/>
          <a:ln>
            <a:noFill/>
          </a:ln>
        </p:spPr>
      </p:pic>
      <p:pic>
        <p:nvPicPr>
          <p:cNvPr id="204" name="Google Shape;204;p30"/>
          <p:cNvPicPr preferRelativeResize="0"/>
          <p:nvPr/>
        </p:nvPicPr>
        <p:blipFill>
          <a:blip r:embed="rId5">
            <a:alphaModFix/>
          </a:blip>
          <a:stretch>
            <a:fillRect/>
          </a:stretch>
        </p:blipFill>
        <p:spPr>
          <a:xfrm>
            <a:off x="6700250" y="1095518"/>
            <a:ext cx="1752567" cy="652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nvSpPr>
        <p:spPr>
          <a:xfrm>
            <a:off x="509825" y="303875"/>
            <a:ext cx="6525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200" u="sng">
                <a:solidFill>
                  <a:srgbClr val="CC0000"/>
                </a:solidFill>
              </a:rPr>
              <a:t>Conclusion</a:t>
            </a:r>
            <a:endParaRPr b="1" u="sng"/>
          </a:p>
        </p:txBody>
      </p:sp>
      <p:sp>
        <p:nvSpPr>
          <p:cNvPr id="210" name="Google Shape;210;p31"/>
          <p:cNvSpPr txBox="1"/>
          <p:nvPr/>
        </p:nvSpPr>
        <p:spPr>
          <a:xfrm>
            <a:off x="485150" y="972300"/>
            <a:ext cx="80439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004B53"/>
              </a:buClr>
              <a:buSzPts val="1400"/>
              <a:buChar char="❖"/>
            </a:pPr>
            <a:r>
              <a:rPr lang="en-GB">
                <a:solidFill>
                  <a:srgbClr val="004B53"/>
                </a:solidFill>
              </a:rPr>
              <a:t>The Manhattan neighborhood has the most listed Airbnb as compared to others.</a:t>
            </a:r>
            <a:endParaRPr>
              <a:solidFill>
                <a:srgbClr val="004B53"/>
              </a:solidFill>
            </a:endParaRPr>
          </a:p>
          <a:p>
            <a:pPr indent="-317500" lvl="0" marL="457200" rtl="0" algn="l">
              <a:spcBef>
                <a:spcPts val="0"/>
              </a:spcBef>
              <a:spcAft>
                <a:spcPts val="0"/>
              </a:spcAft>
              <a:buClr>
                <a:srgbClr val="004B53"/>
              </a:buClr>
              <a:buSzPts val="1400"/>
              <a:buChar char="❖"/>
            </a:pPr>
            <a:r>
              <a:rPr lang="en-GB">
                <a:solidFill>
                  <a:srgbClr val="004B53"/>
                </a:solidFill>
              </a:rPr>
              <a:t>Queens and Manhattan has the most number of visitors which means people visited more here.</a:t>
            </a:r>
            <a:endParaRPr>
              <a:solidFill>
                <a:srgbClr val="004B53"/>
              </a:solidFill>
            </a:endParaRPr>
          </a:p>
          <a:p>
            <a:pPr indent="-317500" lvl="0" marL="457200" rtl="0" algn="l">
              <a:spcBef>
                <a:spcPts val="0"/>
              </a:spcBef>
              <a:spcAft>
                <a:spcPts val="0"/>
              </a:spcAft>
              <a:buClr>
                <a:srgbClr val="004B53"/>
              </a:buClr>
              <a:buSzPts val="1400"/>
              <a:buChar char="❖"/>
            </a:pPr>
            <a:r>
              <a:rPr lang="en-GB">
                <a:solidFill>
                  <a:srgbClr val="004B53"/>
                </a:solidFill>
              </a:rPr>
              <a:t>In the month of July people visited more in manhattan.</a:t>
            </a:r>
            <a:endParaRPr>
              <a:solidFill>
                <a:srgbClr val="004B53"/>
              </a:solidFill>
            </a:endParaRPr>
          </a:p>
          <a:p>
            <a:pPr indent="-317500" lvl="0" marL="457200" rtl="0" algn="l">
              <a:spcBef>
                <a:spcPts val="0"/>
              </a:spcBef>
              <a:spcAft>
                <a:spcPts val="0"/>
              </a:spcAft>
              <a:buClr>
                <a:srgbClr val="004B53"/>
              </a:buClr>
              <a:buSzPts val="1400"/>
              <a:buChar char="❖"/>
            </a:pPr>
            <a:r>
              <a:rPr lang="en-GB">
                <a:solidFill>
                  <a:srgbClr val="004B53"/>
                </a:solidFill>
              </a:rPr>
              <a:t>Brooklyn and Manhattan have a  maximum price which costs more than 5000 because of the metropolitan city.</a:t>
            </a:r>
            <a:endParaRPr>
              <a:solidFill>
                <a:srgbClr val="004B53"/>
              </a:solidFill>
            </a:endParaRPr>
          </a:p>
          <a:p>
            <a:pPr indent="-317500" lvl="0" marL="457200" rtl="0" algn="l">
              <a:spcBef>
                <a:spcPts val="0"/>
              </a:spcBef>
              <a:spcAft>
                <a:spcPts val="0"/>
              </a:spcAft>
              <a:buClr>
                <a:srgbClr val="004B53"/>
              </a:buClr>
              <a:buSzPts val="1400"/>
              <a:buChar char="❖"/>
            </a:pPr>
            <a:r>
              <a:rPr lang="en-GB">
                <a:solidFill>
                  <a:srgbClr val="004B53"/>
                </a:solidFill>
              </a:rPr>
              <a:t>The Bronx neighborhood ha</a:t>
            </a:r>
            <a:r>
              <a:rPr lang="en-GB">
                <a:solidFill>
                  <a:srgbClr val="004B53"/>
                </a:solidFill>
              </a:rPr>
              <a:t>s their </a:t>
            </a:r>
            <a:r>
              <a:rPr lang="en-GB">
                <a:solidFill>
                  <a:srgbClr val="004B53"/>
                </a:solidFill>
              </a:rPr>
              <a:t>maximum price Airbnb which costs 1000 per night.</a:t>
            </a:r>
            <a:endParaRPr>
              <a:solidFill>
                <a:srgbClr val="004B53"/>
              </a:solidFill>
            </a:endParaRPr>
          </a:p>
          <a:p>
            <a:pPr indent="-317500" lvl="0" marL="457200" rtl="0" algn="l">
              <a:spcBef>
                <a:spcPts val="0"/>
              </a:spcBef>
              <a:spcAft>
                <a:spcPts val="0"/>
              </a:spcAft>
              <a:buClr>
                <a:srgbClr val="004B53"/>
              </a:buClr>
              <a:buSzPts val="1400"/>
              <a:buChar char="❖"/>
            </a:pPr>
            <a:r>
              <a:rPr lang="en-GB">
                <a:solidFill>
                  <a:srgbClr val="004B53"/>
                </a:solidFill>
              </a:rPr>
              <a:t>The top 5 hosts have listed their Airbnb which has room type as private.</a:t>
            </a:r>
            <a:endParaRPr>
              <a:solidFill>
                <a:srgbClr val="004B53"/>
              </a:solidFill>
            </a:endParaRPr>
          </a:p>
          <a:p>
            <a:pPr indent="-317500" lvl="0" marL="457200" rtl="0" algn="l">
              <a:spcBef>
                <a:spcPts val="0"/>
              </a:spcBef>
              <a:spcAft>
                <a:spcPts val="0"/>
              </a:spcAft>
              <a:buClr>
                <a:srgbClr val="004B53"/>
              </a:buClr>
              <a:buSzPts val="1400"/>
              <a:buChar char="❖"/>
            </a:pPr>
            <a:r>
              <a:rPr lang="en-GB">
                <a:solidFill>
                  <a:srgbClr val="004B53"/>
                </a:solidFill>
              </a:rPr>
              <a:t>The major traffic areas are where rooms type as entire home/apartment and private room.</a:t>
            </a:r>
            <a:endParaRPr>
              <a:solidFill>
                <a:srgbClr val="004B53"/>
              </a:solidFill>
            </a:endParaRPr>
          </a:p>
          <a:p>
            <a:pPr indent="-317500" lvl="0" marL="457200" rtl="0" algn="l">
              <a:spcBef>
                <a:spcPts val="0"/>
              </a:spcBef>
              <a:spcAft>
                <a:spcPts val="0"/>
              </a:spcAft>
              <a:buClr>
                <a:srgbClr val="004B53"/>
              </a:buClr>
              <a:buSzPts val="1400"/>
              <a:buChar char="❖"/>
            </a:pPr>
            <a:r>
              <a:rPr lang="en-GB">
                <a:solidFill>
                  <a:srgbClr val="004B53"/>
                </a:solidFill>
              </a:rPr>
              <a:t>Peoples don't like to stay in Airbnb </a:t>
            </a:r>
            <a:r>
              <a:rPr lang="en-GB">
                <a:solidFill>
                  <a:srgbClr val="004B53"/>
                </a:solidFill>
              </a:rPr>
              <a:t>which has room type as shared room.</a:t>
            </a:r>
            <a:endParaRPr>
              <a:solidFill>
                <a:srgbClr val="004B53"/>
              </a:solidFill>
            </a:endParaRPr>
          </a:p>
          <a:p>
            <a:pPr indent="-317500" lvl="0" marL="457200" rtl="0" algn="l">
              <a:spcBef>
                <a:spcPts val="0"/>
              </a:spcBef>
              <a:spcAft>
                <a:spcPts val="0"/>
              </a:spcAft>
              <a:buClr>
                <a:srgbClr val="004B53"/>
              </a:buClr>
              <a:buSzPts val="1400"/>
              <a:buChar char="❖"/>
            </a:pPr>
            <a:r>
              <a:rPr lang="en-GB">
                <a:solidFill>
                  <a:srgbClr val="004B53"/>
                </a:solidFill>
              </a:rPr>
              <a:t>The demand of Airbnb is too high in Manhattan and Queens neighborhoods.</a:t>
            </a:r>
            <a:endParaRPr>
              <a:solidFill>
                <a:srgbClr val="004B53"/>
              </a:solidFill>
            </a:endParaRPr>
          </a:p>
          <a:p>
            <a:pPr indent="-317500" lvl="0" marL="457200" rtl="0" algn="l">
              <a:spcBef>
                <a:spcPts val="0"/>
              </a:spcBef>
              <a:spcAft>
                <a:spcPts val="0"/>
              </a:spcAft>
              <a:buClr>
                <a:srgbClr val="004B53"/>
              </a:buClr>
              <a:buSzPts val="1400"/>
              <a:buChar char="❖"/>
            </a:pPr>
            <a:r>
              <a:rPr lang="en-GB">
                <a:solidFill>
                  <a:srgbClr val="004B53"/>
                </a:solidFill>
              </a:rPr>
              <a:t>In Staten Island the demand of Airbnb is too low as compared to others neighborhoods.</a:t>
            </a:r>
            <a:endParaRPr>
              <a:solidFill>
                <a:srgbClr val="004B53"/>
              </a:solidFill>
            </a:endParaRPr>
          </a:p>
          <a:p>
            <a:pPr indent="-317500" lvl="0" marL="457200" rtl="0" algn="l">
              <a:spcBef>
                <a:spcPts val="0"/>
              </a:spcBef>
              <a:spcAft>
                <a:spcPts val="0"/>
              </a:spcAft>
              <a:buClr>
                <a:srgbClr val="004B53"/>
              </a:buClr>
              <a:buSzPts val="1400"/>
              <a:buChar char="❖"/>
            </a:pPr>
            <a:r>
              <a:rPr lang="en-GB">
                <a:solidFill>
                  <a:srgbClr val="004B53"/>
                </a:solidFill>
              </a:rPr>
              <a:t>In Staten Island the lowest price tagged Airbnb 13 is a little bit higher than other neighborhoods and the maximum price for single night is 5000.</a:t>
            </a:r>
            <a:endParaRPr>
              <a:solidFill>
                <a:srgbClr val="004B53"/>
              </a:solidFill>
            </a:endParaRPr>
          </a:p>
          <a:p>
            <a:pPr indent="-317500" lvl="0" marL="457200" rtl="0" algn="l">
              <a:spcBef>
                <a:spcPts val="0"/>
              </a:spcBef>
              <a:spcAft>
                <a:spcPts val="0"/>
              </a:spcAft>
              <a:buClr>
                <a:srgbClr val="004B53"/>
              </a:buClr>
              <a:buSzPts val="1400"/>
              <a:buChar char="❖"/>
            </a:pPr>
            <a:r>
              <a:rPr lang="en-GB">
                <a:solidFill>
                  <a:srgbClr val="004B53"/>
                </a:solidFill>
              </a:rPr>
              <a:t>In the Staten island neighborhood the pricing of the Airbnb is quite high. Therefor people doesn’t book Airbnb there.</a:t>
            </a:r>
            <a:endParaRPr>
              <a:solidFill>
                <a:srgbClr val="004B53"/>
              </a:solidFill>
            </a:endParaRPr>
          </a:p>
          <a:p>
            <a:pPr indent="-317500" lvl="0" marL="457200" rtl="0" algn="l">
              <a:spcBef>
                <a:spcPts val="0"/>
              </a:spcBef>
              <a:spcAft>
                <a:spcPts val="0"/>
              </a:spcAft>
              <a:buClr>
                <a:srgbClr val="004B53"/>
              </a:buClr>
              <a:buSzPts val="1400"/>
              <a:buChar char="❖"/>
            </a:pPr>
            <a:r>
              <a:rPr lang="en-GB">
                <a:solidFill>
                  <a:srgbClr val="004B53"/>
                </a:solidFill>
              </a:rPr>
              <a:t>It would be better to record the reviews on the scale of 0 to 5. It will help to identify the hosts whose services are better.</a:t>
            </a:r>
            <a:endParaRPr/>
          </a:p>
        </p:txBody>
      </p:sp>
      <p:pic>
        <p:nvPicPr>
          <p:cNvPr id="211" name="Google Shape;211;p31"/>
          <p:cNvPicPr preferRelativeResize="0"/>
          <p:nvPr/>
        </p:nvPicPr>
        <p:blipFill>
          <a:blip r:embed="rId3">
            <a:alphaModFix/>
          </a:blip>
          <a:stretch>
            <a:fillRect/>
          </a:stretch>
        </p:blipFill>
        <p:spPr>
          <a:xfrm>
            <a:off x="4061450" y="303867"/>
            <a:ext cx="1349775" cy="502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5750" y="320100"/>
            <a:ext cx="8512500" cy="450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3000" u="sng">
                <a:solidFill>
                  <a:srgbClr val="CC0000"/>
                </a:solidFill>
              </a:rPr>
              <a:t>Points For Discussion</a:t>
            </a:r>
            <a:endParaRPr b="1" sz="4000" u="sng">
              <a:solidFill>
                <a:srgbClr val="CC0000"/>
              </a:solidFill>
            </a:endParaRPr>
          </a:p>
          <a:p>
            <a:pPr indent="0" lvl="0" marL="0" rtl="0" algn="l">
              <a:spcBef>
                <a:spcPts val="0"/>
              </a:spcBef>
              <a:spcAft>
                <a:spcPts val="0"/>
              </a:spcAft>
              <a:buNone/>
            </a:pPr>
            <a:r>
              <a:t/>
            </a:r>
            <a:endParaRPr sz="2000">
              <a:solidFill>
                <a:srgbClr val="000000"/>
              </a:solidFill>
            </a:endParaRPr>
          </a:p>
          <a:p>
            <a:pPr indent="-355600" lvl="0" marL="457200" rtl="0" algn="l">
              <a:spcBef>
                <a:spcPts val="0"/>
              </a:spcBef>
              <a:spcAft>
                <a:spcPts val="0"/>
              </a:spcAft>
              <a:buSzPts val="2000"/>
              <a:buChar char="❖"/>
            </a:pPr>
            <a:r>
              <a:rPr lang="en-GB" sz="2000">
                <a:solidFill>
                  <a:srgbClr val="000000"/>
                </a:solidFill>
              </a:rPr>
              <a:t>  </a:t>
            </a:r>
            <a:r>
              <a:rPr lang="en-GB" sz="2000">
                <a:solidFill>
                  <a:srgbClr val="004B53"/>
                </a:solidFill>
              </a:rPr>
              <a:t>Airbnb?</a:t>
            </a:r>
            <a:endParaRPr sz="2000">
              <a:solidFill>
                <a:srgbClr val="004B53"/>
              </a:solidFill>
            </a:endParaRPr>
          </a:p>
          <a:p>
            <a:pPr indent="-355600" lvl="0" marL="457200" rtl="0" algn="l">
              <a:spcBef>
                <a:spcPts val="0"/>
              </a:spcBef>
              <a:spcAft>
                <a:spcPts val="0"/>
              </a:spcAft>
              <a:buSzPts val="2000"/>
              <a:buChar char="❖"/>
            </a:pPr>
            <a:r>
              <a:rPr lang="en-GB" sz="2000">
                <a:solidFill>
                  <a:srgbClr val="000000"/>
                </a:solidFill>
              </a:rPr>
              <a:t>  </a:t>
            </a:r>
            <a:r>
              <a:rPr lang="en-GB" sz="2000">
                <a:solidFill>
                  <a:srgbClr val="004B53"/>
                </a:solidFill>
              </a:rPr>
              <a:t>Data Summary</a:t>
            </a:r>
            <a:endParaRPr sz="2000">
              <a:solidFill>
                <a:srgbClr val="004B53"/>
              </a:solidFill>
            </a:endParaRPr>
          </a:p>
          <a:p>
            <a:pPr indent="-355600" lvl="0" marL="457200" rtl="0" algn="l">
              <a:spcBef>
                <a:spcPts val="0"/>
              </a:spcBef>
              <a:spcAft>
                <a:spcPts val="0"/>
              </a:spcAft>
              <a:buSzPts val="2000"/>
              <a:buChar char="❖"/>
            </a:pPr>
            <a:r>
              <a:rPr lang="en-GB" sz="2000">
                <a:solidFill>
                  <a:srgbClr val="004B53"/>
                </a:solidFill>
              </a:rPr>
              <a:t>  Problem Statement</a:t>
            </a:r>
            <a:endParaRPr sz="2000">
              <a:solidFill>
                <a:srgbClr val="004B53"/>
              </a:solidFill>
            </a:endParaRPr>
          </a:p>
          <a:p>
            <a:pPr indent="-355600" lvl="0" marL="457200" rtl="0" algn="l">
              <a:spcBef>
                <a:spcPts val="0"/>
              </a:spcBef>
              <a:spcAft>
                <a:spcPts val="0"/>
              </a:spcAft>
              <a:buSzPts val="2000"/>
              <a:buChar char="❖"/>
            </a:pPr>
            <a:r>
              <a:rPr lang="en-GB" sz="2000">
                <a:solidFill>
                  <a:srgbClr val="000000"/>
                </a:solidFill>
              </a:rPr>
              <a:t>  </a:t>
            </a:r>
            <a:r>
              <a:rPr lang="en-GB" sz="2000">
                <a:solidFill>
                  <a:srgbClr val="004B53"/>
                </a:solidFill>
              </a:rPr>
              <a:t>Correlation Check</a:t>
            </a:r>
            <a:endParaRPr sz="2000">
              <a:solidFill>
                <a:srgbClr val="004B53"/>
              </a:solidFill>
            </a:endParaRPr>
          </a:p>
          <a:p>
            <a:pPr indent="-355600" lvl="0" marL="457200" rtl="0" algn="l">
              <a:spcBef>
                <a:spcPts val="0"/>
              </a:spcBef>
              <a:spcAft>
                <a:spcPts val="0"/>
              </a:spcAft>
              <a:buSzPts val="2000"/>
              <a:buChar char="❖"/>
            </a:pPr>
            <a:r>
              <a:rPr lang="en-GB" sz="2000">
                <a:solidFill>
                  <a:srgbClr val="000000"/>
                </a:solidFill>
              </a:rPr>
              <a:t>  </a:t>
            </a:r>
            <a:r>
              <a:rPr lang="en-GB" sz="2000">
                <a:solidFill>
                  <a:srgbClr val="004B53"/>
                </a:solidFill>
              </a:rPr>
              <a:t>Total Hosts Listings</a:t>
            </a:r>
            <a:endParaRPr sz="2000">
              <a:solidFill>
                <a:srgbClr val="004B53"/>
              </a:solidFill>
            </a:endParaRPr>
          </a:p>
          <a:p>
            <a:pPr indent="-355600" lvl="0" marL="457200" rtl="0" algn="l">
              <a:spcBef>
                <a:spcPts val="0"/>
              </a:spcBef>
              <a:spcAft>
                <a:spcPts val="0"/>
              </a:spcAft>
              <a:buSzPts val="2000"/>
              <a:buChar char="❖"/>
            </a:pPr>
            <a:r>
              <a:rPr lang="en-GB" sz="2000">
                <a:solidFill>
                  <a:srgbClr val="000000"/>
                </a:solidFill>
              </a:rPr>
              <a:t>  </a:t>
            </a:r>
            <a:r>
              <a:rPr lang="en-GB" sz="2000">
                <a:solidFill>
                  <a:srgbClr val="004B53"/>
                </a:solidFill>
              </a:rPr>
              <a:t>Visitors and Reason</a:t>
            </a:r>
            <a:endParaRPr sz="2000">
              <a:solidFill>
                <a:srgbClr val="004B53"/>
              </a:solidFill>
            </a:endParaRPr>
          </a:p>
          <a:p>
            <a:pPr indent="-355600" lvl="0" marL="457200" rtl="0" algn="l">
              <a:spcBef>
                <a:spcPts val="0"/>
              </a:spcBef>
              <a:spcAft>
                <a:spcPts val="0"/>
              </a:spcAft>
              <a:buSzPts val="2000"/>
              <a:buChar char="❖"/>
            </a:pPr>
            <a:r>
              <a:rPr lang="en-GB" sz="2000">
                <a:solidFill>
                  <a:srgbClr val="000000"/>
                </a:solidFill>
              </a:rPr>
              <a:t>  </a:t>
            </a:r>
            <a:r>
              <a:rPr lang="en-GB" sz="2000">
                <a:solidFill>
                  <a:srgbClr val="004B53"/>
                </a:solidFill>
              </a:rPr>
              <a:t>Maximum Price Per Night</a:t>
            </a:r>
            <a:endParaRPr sz="2000">
              <a:solidFill>
                <a:srgbClr val="004B53"/>
              </a:solidFill>
            </a:endParaRPr>
          </a:p>
          <a:p>
            <a:pPr indent="-355600" lvl="0" marL="457200" rtl="0" algn="l">
              <a:spcBef>
                <a:spcPts val="0"/>
              </a:spcBef>
              <a:spcAft>
                <a:spcPts val="0"/>
              </a:spcAft>
              <a:buSzPts val="2000"/>
              <a:buChar char="❖"/>
            </a:pPr>
            <a:r>
              <a:rPr lang="en-GB" sz="2000">
                <a:solidFill>
                  <a:srgbClr val="000000"/>
                </a:solidFill>
              </a:rPr>
              <a:t>  </a:t>
            </a:r>
            <a:r>
              <a:rPr lang="en-GB" sz="2000">
                <a:solidFill>
                  <a:srgbClr val="004B53"/>
                </a:solidFill>
              </a:rPr>
              <a:t>Minimum Price Per Night</a:t>
            </a:r>
            <a:endParaRPr sz="2000">
              <a:solidFill>
                <a:srgbClr val="004B53"/>
              </a:solidFill>
            </a:endParaRPr>
          </a:p>
          <a:p>
            <a:pPr indent="-355600" lvl="0" marL="457200" rtl="0" algn="l">
              <a:spcBef>
                <a:spcPts val="0"/>
              </a:spcBef>
              <a:spcAft>
                <a:spcPts val="0"/>
              </a:spcAft>
              <a:buSzPts val="2000"/>
              <a:buChar char="❖"/>
            </a:pPr>
            <a:r>
              <a:rPr lang="en-GB" sz="2000">
                <a:solidFill>
                  <a:srgbClr val="000000"/>
                </a:solidFill>
              </a:rPr>
              <a:t>  </a:t>
            </a:r>
            <a:r>
              <a:rPr lang="en-GB" sz="2000">
                <a:solidFill>
                  <a:srgbClr val="004B53"/>
                </a:solidFill>
              </a:rPr>
              <a:t>Top 10 Busiest Hosts</a:t>
            </a:r>
            <a:endParaRPr sz="2000">
              <a:solidFill>
                <a:srgbClr val="004B53"/>
              </a:solidFill>
            </a:endParaRPr>
          </a:p>
          <a:p>
            <a:pPr indent="-355600" lvl="0" marL="457200" rtl="0" algn="l">
              <a:spcBef>
                <a:spcPts val="0"/>
              </a:spcBef>
              <a:spcAft>
                <a:spcPts val="0"/>
              </a:spcAft>
              <a:buSzPts val="2000"/>
              <a:buChar char="❖"/>
            </a:pPr>
            <a:r>
              <a:rPr lang="en-GB" sz="2000">
                <a:solidFill>
                  <a:srgbClr val="000000"/>
                </a:solidFill>
              </a:rPr>
              <a:t>  </a:t>
            </a:r>
            <a:r>
              <a:rPr lang="en-GB" sz="2000">
                <a:solidFill>
                  <a:srgbClr val="004B53"/>
                </a:solidFill>
              </a:rPr>
              <a:t>Traffic Areas</a:t>
            </a:r>
            <a:endParaRPr sz="2000">
              <a:solidFill>
                <a:srgbClr val="004B53"/>
              </a:solidFill>
            </a:endParaRPr>
          </a:p>
          <a:p>
            <a:pPr indent="-355600" lvl="0" marL="457200" rtl="0" algn="l">
              <a:spcBef>
                <a:spcPts val="0"/>
              </a:spcBef>
              <a:spcAft>
                <a:spcPts val="0"/>
              </a:spcAft>
              <a:buSzPts val="2000"/>
              <a:buChar char="❖"/>
            </a:pPr>
            <a:r>
              <a:rPr lang="en-GB" sz="2000">
                <a:solidFill>
                  <a:srgbClr val="000000"/>
                </a:solidFill>
              </a:rPr>
              <a:t>  </a:t>
            </a:r>
            <a:r>
              <a:rPr lang="en-GB" sz="2000">
                <a:solidFill>
                  <a:srgbClr val="004B53"/>
                </a:solidFill>
              </a:rPr>
              <a:t>Why Manhattan?</a:t>
            </a:r>
            <a:endParaRPr sz="2000">
              <a:solidFill>
                <a:srgbClr val="004B53"/>
              </a:solidFill>
            </a:endParaRPr>
          </a:p>
          <a:p>
            <a:pPr indent="-355600" lvl="0" marL="457200" rtl="0" algn="l">
              <a:spcBef>
                <a:spcPts val="0"/>
              </a:spcBef>
              <a:spcAft>
                <a:spcPts val="0"/>
              </a:spcAft>
              <a:buSzPts val="2000"/>
              <a:buChar char="❖"/>
            </a:pPr>
            <a:r>
              <a:rPr lang="en-GB" sz="2000">
                <a:solidFill>
                  <a:srgbClr val="000000"/>
                </a:solidFill>
              </a:rPr>
              <a:t>  </a:t>
            </a:r>
            <a:r>
              <a:rPr lang="en-GB" sz="2000">
                <a:solidFill>
                  <a:srgbClr val="004B53"/>
                </a:solidFill>
              </a:rPr>
              <a:t>Conclusion</a:t>
            </a:r>
            <a:endParaRPr sz="2000">
              <a:solidFill>
                <a:srgbClr val="004B53"/>
              </a:solidFill>
            </a:endParaRPr>
          </a:p>
        </p:txBody>
      </p:sp>
      <p:pic>
        <p:nvPicPr>
          <p:cNvPr id="61" name="Google Shape;61;p14"/>
          <p:cNvPicPr preferRelativeResize="0"/>
          <p:nvPr/>
        </p:nvPicPr>
        <p:blipFill>
          <a:blip r:embed="rId3">
            <a:alphaModFix/>
          </a:blip>
          <a:stretch>
            <a:fillRect/>
          </a:stretch>
        </p:blipFill>
        <p:spPr>
          <a:xfrm>
            <a:off x="5752025" y="303029"/>
            <a:ext cx="1681200" cy="625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nvSpPr>
        <p:spPr>
          <a:xfrm>
            <a:off x="529000" y="388375"/>
            <a:ext cx="5786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200" u="sng">
                <a:solidFill>
                  <a:schemeClr val="dk1"/>
                </a:solidFill>
              </a:rPr>
              <a:t>Challenges Faced</a:t>
            </a:r>
            <a:endParaRPr sz="3000"/>
          </a:p>
        </p:txBody>
      </p:sp>
      <p:sp>
        <p:nvSpPr>
          <p:cNvPr id="217" name="Google Shape;217;p32"/>
          <p:cNvSpPr txBox="1"/>
          <p:nvPr/>
        </p:nvSpPr>
        <p:spPr>
          <a:xfrm>
            <a:off x="793625" y="1173650"/>
            <a:ext cx="5786400" cy="2493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004B53"/>
              </a:buClr>
              <a:buSzPts val="1500"/>
              <a:buChar char="❖"/>
            </a:pPr>
            <a:r>
              <a:rPr lang="en-GB" sz="1500">
                <a:solidFill>
                  <a:srgbClr val="004B53"/>
                </a:solidFill>
              </a:rPr>
              <a:t>Interpretation of all features and </a:t>
            </a:r>
            <a:r>
              <a:rPr lang="en-GB" sz="1500">
                <a:solidFill>
                  <a:srgbClr val="004B53"/>
                </a:solidFill>
              </a:rPr>
              <a:t>deciding</a:t>
            </a:r>
            <a:r>
              <a:rPr lang="en-GB" sz="1500">
                <a:solidFill>
                  <a:srgbClr val="004B53"/>
                </a:solidFill>
              </a:rPr>
              <a:t> which ones will be helpful in our analysis.</a:t>
            </a:r>
            <a:endParaRPr sz="1500">
              <a:solidFill>
                <a:srgbClr val="004B53"/>
              </a:solidFill>
            </a:endParaRPr>
          </a:p>
          <a:p>
            <a:pPr indent="-323850" lvl="0" marL="457200" rtl="0" algn="l">
              <a:spcBef>
                <a:spcPts val="0"/>
              </a:spcBef>
              <a:spcAft>
                <a:spcPts val="0"/>
              </a:spcAft>
              <a:buClr>
                <a:srgbClr val="004B53"/>
              </a:buClr>
              <a:buSzPts val="1500"/>
              <a:buChar char="❖"/>
            </a:pPr>
            <a:r>
              <a:rPr lang="en-GB" sz="1500">
                <a:solidFill>
                  <a:srgbClr val="004B53"/>
                </a:solidFill>
              </a:rPr>
              <a:t>Understanding the dataset and deciding what features we can convert into categorical features, apart from the existing categorical features.</a:t>
            </a:r>
            <a:endParaRPr sz="1500">
              <a:solidFill>
                <a:srgbClr val="004B53"/>
              </a:solidFill>
            </a:endParaRPr>
          </a:p>
          <a:p>
            <a:pPr indent="-323850" lvl="0" marL="457200" rtl="0" algn="l">
              <a:spcBef>
                <a:spcPts val="0"/>
              </a:spcBef>
              <a:spcAft>
                <a:spcPts val="0"/>
              </a:spcAft>
              <a:buClr>
                <a:srgbClr val="004B53"/>
              </a:buClr>
              <a:buSzPts val="1500"/>
              <a:buChar char="❖"/>
            </a:pPr>
            <a:r>
              <a:rPr lang="en-GB" sz="1500">
                <a:solidFill>
                  <a:srgbClr val="004B53"/>
                </a:solidFill>
              </a:rPr>
              <a:t>Handling NaN values for last_reviews features.</a:t>
            </a:r>
            <a:endParaRPr sz="1500">
              <a:solidFill>
                <a:srgbClr val="004B53"/>
              </a:solidFill>
            </a:endParaRPr>
          </a:p>
          <a:p>
            <a:pPr indent="-323850" lvl="0" marL="457200" rtl="0" algn="l">
              <a:spcBef>
                <a:spcPts val="0"/>
              </a:spcBef>
              <a:spcAft>
                <a:spcPts val="0"/>
              </a:spcAft>
              <a:buClr>
                <a:srgbClr val="004B53"/>
              </a:buClr>
              <a:buSzPts val="1500"/>
              <a:buChar char="❖"/>
            </a:pPr>
            <a:r>
              <a:rPr lang="en-GB" sz="1500">
                <a:solidFill>
                  <a:srgbClr val="004B53"/>
                </a:solidFill>
              </a:rPr>
              <a:t>Filtering out important trends and visualizations from the unimportant ones.</a:t>
            </a:r>
            <a:endParaRPr sz="1500">
              <a:solidFill>
                <a:srgbClr val="004B53"/>
              </a:solidFill>
            </a:endParaRPr>
          </a:p>
          <a:p>
            <a:pPr indent="-323850" lvl="0" marL="457200" rtl="0" algn="l">
              <a:spcBef>
                <a:spcPts val="0"/>
              </a:spcBef>
              <a:spcAft>
                <a:spcPts val="0"/>
              </a:spcAft>
              <a:buClr>
                <a:srgbClr val="004B53"/>
              </a:buClr>
              <a:buSzPts val="1500"/>
              <a:buChar char="❖"/>
            </a:pPr>
            <a:r>
              <a:rPr lang="en-GB" sz="1500">
                <a:solidFill>
                  <a:srgbClr val="004B53"/>
                </a:solidFill>
              </a:rPr>
              <a:t>Choosing the type of visualization to convey data in a better way.</a:t>
            </a:r>
            <a:endParaRPr sz="1500">
              <a:solidFill>
                <a:srgbClr val="004B53"/>
              </a:solidFill>
            </a:endParaRPr>
          </a:p>
        </p:txBody>
      </p:sp>
      <p:pic>
        <p:nvPicPr>
          <p:cNvPr id="218" name="Google Shape;218;p32"/>
          <p:cNvPicPr preferRelativeResize="0"/>
          <p:nvPr/>
        </p:nvPicPr>
        <p:blipFill>
          <a:blip r:embed="rId3">
            <a:alphaModFix/>
          </a:blip>
          <a:stretch>
            <a:fillRect/>
          </a:stretch>
        </p:blipFill>
        <p:spPr>
          <a:xfrm>
            <a:off x="4866350" y="450488"/>
            <a:ext cx="1485075" cy="552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nvSpPr>
        <p:spPr>
          <a:xfrm>
            <a:off x="1771800" y="2375000"/>
            <a:ext cx="54852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4400" u="sng">
                <a:solidFill>
                  <a:schemeClr val="dk1"/>
                </a:solidFill>
              </a:rPr>
              <a:t>THANK YOU</a:t>
            </a:r>
            <a:endParaRPr sz="2600"/>
          </a:p>
        </p:txBody>
      </p:sp>
      <p:pic>
        <p:nvPicPr>
          <p:cNvPr id="224" name="Google Shape;224;p33"/>
          <p:cNvPicPr preferRelativeResize="0"/>
          <p:nvPr/>
        </p:nvPicPr>
        <p:blipFill>
          <a:blip r:embed="rId3">
            <a:alphaModFix/>
          </a:blip>
          <a:stretch>
            <a:fillRect/>
          </a:stretch>
        </p:blipFill>
        <p:spPr>
          <a:xfrm>
            <a:off x="3075750" y="0"/>
            <a:ext cx="2669517" cy="22875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rotWithShape="1">
          <a:blip r:embed="rId3">
            <a:alphaModFix/>
          </a:blip>
          <a:srcRect b="4102" l="3621" r="5831" t="67186"/>
          <a:stretch/>
        </p:blipFill>
        <p:spPr>
          <a:xfrm>
            <a:off x="2349975" y="512400"/>
            <a:ext cx="1997199" cy="542677"/>
          </a:xfrm>
          <a:prstGeom prst="rect">
            <a:avLst/>
          </a:prstGeom>
          <a:noFill/>
          <a:ln>
            <a:noFill/>
          </a:ln>
        </p:spPr>
      </p:pic>
      <p:sp>
        <p:nvSpPr>
          <p:cNvPr id="67" name="Google Shape;67;p15"/>
          <p:cNvSpPr txBox="1"/>
          <p:nvPr>
            <p:ph type="ctrTitle"/>
          </p:nvPr>
        </p:nvSpPr>
        <p:spPr>
          <a:xfrm>
            <a:off x="423150" y="512400"/>
            <a:ext cx="8297700" cy="411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600" u="sng">
                <a:solidFill>
                  <a:srgbClr val="CC0000"/>
                </a:solidFill>
              </a:rPr>
              <a:t>Airbnb?</a:t>
            </a:r>
            <a:endParaRPr b="1" sz="3600" u="sng">
              <a:solidFill>
                <a:srgbClr val="CC0000"/>
              </a:solidFill>
            </a:endParaRPr>
          </a:p>
          <a:p>
            <a:pPr indent="0" lvl="0" marL="0" rtl="0" algn="l">
              <a:spcBef>
                <a:spcPts val="0"/>
              </a:spcBef>
              <a:spcAft>
                <a:spcPts val="0"/>
              </a:spcAft>
              <a:buNone/>
            </a:pPr>
            <a:r>
              <a:t/>
            </a:r>
            <a:endParaRPr sz="3600">
              <a:solidFill>
                <a:srgbClr val="CC0000"/>
              </a:solidFill>
            </a:endParaRPr>
          </a:p>
          <a:p>
            <a:pPr indent="0" lvl="0" marL="0" rtl="0" algn="l">
              <a:spcBef>
                <a:spcPts val="0"/>
              </a:spcBef>
              <a:spcAft>
                <a:spcPts val="0"/>
              </a:spcAft>
              <a:buNone/>
            </a:pPr>
            <a:r>
              <a:rPr lang="en-GB" sz="1200">
                <a:solidFill>
                  <a:srgbClr val="004B53"/>
                </a:solidFill>
                <a:highlight>
                  <a:srgbClr val="FFFFFF"/>
                </a:highlight>
              </a:rPr>
              <a:t>Airbnb has an interesting breakdown with names likely: Air, Bed and Breakfast to become Airbnb. Since its founding, Airbnb has hosted over 60 million people in 34,000 cities across the world and is continuing to grow quickly. Airbnb is an online marketplace or a platform that connects people who want to rent out their Homes, Apartments and Private rooms with people who are looking for accommodations in that locale. New York City is the most densely populated city in the United States, and one of the most popular tourism and business places globally. Airbnb provides a convenient source of income for people who have otherwise vacant space and for guests looking for affordable and convenient housing options. With any service, trying to monitor and understand the underlying pricing dynamics of the Airbnb market is very important both for hosts and guests. As users continue to grow on both the supply and demand side, homeowners may find it hard to properly price their property. Airbnb has recognized this and conducted considerable research into suggesting pricing from a supply side standpoint.</a:t>
            </a:r>
            <a:endParaRPr sz="1200">
              <a:solidFill>
                <a:srgbClr val="004B53"/>
              </a:solidFill>
              <a:highlight>
                <a:srgbClr val="FFFFFF"/>
              </a:highlight>
            </a:endParaRPr>
          </a:p>
          <a:p>
            <a:pPr indent="0" lvl="0" marL="0" rtl="0" algn="l">
              <a:spcBef>
                <a:spcPts val="0"/>
              </a:spcBef>
              <a:spcAft>
                <a:spcPts val="0"/>
              </a:spcAft>
              <a:buNone/>
            </a:pPr>
            <a:r>
              <a:t/>
            </a:r>
            <a:endParaRPr sz="1200">
              <a:solidFill>
                <a:srgbClr val="004B53"/>
              </a:solidFill>
              <a:highlight>
                <a:srgbClr val="FFFFFF"/>
              </a:highlight>
            </a:endParaRPr>
          </a:p>
          <a:p>
            <a:pPr indent="0" lvl="0" marL="0" rtl="0" algn="l">
              <a:spcBef>
                <a:spcPts val="0"/>
              </a:spcBef>
              <a:spcAft>
                <a:spcPts val="0"/>
              </a:spcAft>
              <a:buNone/>
            </a:pPr>
            <a:r>
              <a:t/>
            </a:r>
            <a:endParaRPr sz="1200">
              <a:solidFill>
                <a:srgbClr val="004B53"/>
              </a:solidFill>
              <a:highlight>
                <a:srgbClr val="FFFFFF"/>
              </a:highlight>
            </a:endParaRPr>
          </a:p>
          <a:p>
            <a:pPr indent="0" lvl="0" marL="0" rtl="0" algn="l">
              <a:spcBef>
                <a:spcPts val="0"/>
              </a:spcBef>
              <a:spcAft>
                <a:spcPts val="0"/>
              </a:spcAft>
              <a:buNone/>
            </a:pPr>
            <a:r>
              <a:rPr b="1" lang="en-GB" sz="1400">
                <a:solidFill>
                  <a:srgbClr val="CC0000"/>
                </a:solidFill>
                <a:highlight>
                  <a:srgbClr val="FFFFFF"/>
                </a:highlight>
              </a:rPr>
              <a:t>How does it operate?</a:t>
            </a:r>
            <a:r>
              <a:rPr lang="en-GB" sz="1400">
                <a:solidFill>
                  <a:srgbClr val="CC0000"/>
                </a:solidFill>
                <a:highlight>
                  <a:srgbClr val="FFFFFF"/>
                </a:highlight>
              </a:rPr>
              <a:t> </a:t>
            </a:r>
            <a:endParaRPr sz="1400">
              <a:solidFill>
                <a:srgbClr val="CC0000"/>
              </a:solidFill>
              <a:highlight>
                <a:srgbClr val="FFFFFF"/>
              </a:highlight>
            </a:endParaRPr>
          </a:p>
          <a:p>
            <a:pPr indent="0" lvl="0" marL="0" rtl="0" algn="l">
              <a:spcBef>
                <a:spcPts val="0"/>
              </a:spcBef>
              <a:spcAft>
                <a:spcPts val="0"/>
              </a:spcAft>
              <a:buNone/>
            </a:pPr>
            <a:r>
              <a:t/>
            </a:r>
            <a:endParaRPr sz="1200">
              <a:solidFill>
                <a:srgbClr val="004B53"/>
              </a:solidFill>
              <a:highlight>
                <a:srgbClr val="FFFFFF"/>
              </a:highlight>
            </a:endParaRPr>
          </a:p>
          <a:p>
            <a:pPr indent="0" lvl="0" marL="0" rtl="0" algn="l">
              <a:spcBef>
                <a:spcPts val="0"/>
              </a:spcBef>
              <a:spcAft>
                <a:spcPts val="0"/>
              </a:spcAft>
              <a:buNone/>
            </a:pPr>
            <a:r>
              <a:t/>
            </a:r>
            <a:endParaRPr sz="1200">
              <a:solidFill>
                <a:srgbClr val="004B53"/>
              </a:solidFill>
              <a:highlight>
                <a:srgbClr val="FFFFFF"/>
              </a:highlight>
            </a:endParaRPr>
          </a:p>
          <a:p>
            <a:pPr indent="0" lvl="0" marL="0" rtl="0" algn="l">
              <a:spcBef>
                <a:spcPts val="0"/>
              </a:spcBef>
              <a:spcAft>
                <a:spcPts val="0"/>
              </a:spcAft>
              <a:buNone/>
            </a:pPr>
            <a:r>
              <a:t/>
            </a:r>
            <a:endParaRPr sz="1200">
              <a:solidFill>
                <a:srgbClr val="004B53"/>
              </a:solidFill>
              <a:highlight>
                <a:srgbClr val="FFFFFF"/>
              </a:highlight>
            </a:endParaRPr>
          </a:p>
        </p:txBody>
      </p:sp>
      <p:pic>
        <p:nvPicPr>
          <p:cNvPr id="68" name="Google Shape;68;p15"/>
          <p:cNvPicPr preferRelativeResize="0"/>
          <p:nvPr/>
        </p:nvPicPr>
        <p:blipFill>
          <a:blip r:embed="rId4">
            <a:alphaModFix/>
          </a:blip>
          <a:stretch>
            <a:fillRect/>
          </a:stretch>
        </p:blipFill>
        <p:spPr>
          <a:xfrm>
            <a:off x="2349975" y="3680951"/>
            <a:ext cx="6788776" cy="1436799"/>
          </a:xfrm>
          <a:prstGeom prst="rect">
            <a:avLst/>
          </a:prstGeom>
          <a:noFill/>
          <a:ln>
            <a:noFill/>
          </a:ln>
        </p:spPr>
      </p:pic>
      <p:pic>
        <p:nvPicPr>
          <p:cNvPr id="69" name="Google Shape;69;p15"/>
          <p:cNvPicPr preferRelativeResize="0"/>
          <p:nvPr/>
        </p:nvPicPr>
        <p:blipFill>
          <a:blip r:embed="rId5">
            <a:alphaModFix/>
          </a:blip>
          <a:stretch>
            <a:fillRect/>
          </a:stretch>
        </p:blipFill>
        <p:spPr>
          <a:xfrm>
            <a:off x="4712625" y="320425"/>
            <a:ext cx="2240252" cy="846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ctrTitle"/>
          </p:nvPr>
        </p:nvSpPr>
        <p:spPr>
          <a:xfrm>
            <a:off x="311708" y="19902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200" u="sng">
                <a:solidFill>
                  <a:srgbClr val="CC0000"/>
                </a:solidFill>
              </a:rPr>
              <a:t>Data Summary</a:t>
            </a:r>
            <a:endParaRPr b="1" sz="3200" u="sng">
              <a:solidFill>
                <a:srgbClr val="CC0000"/>
              </a:solidFill>
            </a:endParaRPr>
          </a:p>
          <a:p>
            <a:pPr indent="0" lvl="0" marL="0" rtl="0" algn="l">
              <a:spcBef>
                <a:spcPts val="0"/>
              </a:spcBef>
              <a:spcAft>
                <a:spcPts val="0"/>
              </a:spcAft>
              <a:buNone/>
            </a:pPr>
            <a:r>
              <a:t/>
            </a:r>
            <a:endParaRPr sz="3200">
              <a:solidFill>
                <a:srgbClr val="CC0000"/>
              </a:solidFill>
            </a:endParaRPr>
          </a:p>
          <a:p>
            <a:pPr indent="-330200" lvl="0" marL="457200" rtl="0" algn="l">
              <a:spcBef>
                <a:spcPts val="0"/>
              </a:spcBef>
              <a:spcAft>
                <a:spcPts val="0"/>
              </a:spcAft>
              <a:buSzPts val="1600"/>
              <a:buChar char="❖"/>
            </a:pPr>
            <a:r>
              <a:rPr lang="en-GB" sz="1600">
                <a:solidFill>
                  <a:srgbClr val="004B53"/>
                </a:solidFill>
              </a:rPr>
              <a:t>df : It contains all the information such as id, name, host id, host name, neighbourhood group, neighbourhood, latitude, longitude, room type, price, minimum nights, number of reviews, last reviews, reviews per month, calculated host listings count and availability 365.</a:t>
            </a:r>
            <a:endParaRPr sz="1600">
              <a:solidFill>
                <a:srgbClr val="004B53"/>
              </a:solidFill>
            </a:endParaRPr>
          </a:p>
          <a:p>
            <a:pPr indent="0" lvl="0" marL="0" rtl="0" algn="l">
              <a:spcBef>
                <a:spcPts val="0"/>
              </a:spcBef>
              <a:spcAft>
                <a:spcPts val="0"/>
              </a:spcAft>
              <a:buNone/>
            </a:pPr>
            <a:r>
              <a:t/>
            </a:r>
            <a:endParaRPr sz="1600">
              <a:solidFill>
                <a:srgbClr val="004B53"/>
              </a:solidFill>
            </a:endParaRPr>
          </a:p>
          <a:p>
            <a:pPr indent="-330200" lvl="0" marL="457200" rtl="0" algn="l">
              <a:spcBef>
                <a:spcPts val="0"/>
              </a:spcBef>
              <a:spcAft>
                <a:spcPts val="0"/>
              </a:spcAft>
              <a:buSzPts val="1600"/>
              <a:buChar char="❖"/>
            </a:pPr>
            <a:r>
              <a:rPr lang="en-GB" sz="1600">
                <a:solidFill>
                  <a:srgbClr val="004B53"/>
                </a:solidFill>
              </a:rPr>
              <a:t>Total number of rows and columns are 48895 and 16 respectively.</a:t>
            </a:r>
            <a:endParaRPr sz="1600">
              <a:solidFill>
                <a:srgbClr val="004B53"/>
              </a:solidFill>
            </a:endParaRPr>
          </a:p>
          <a:p>
            <a:pPr indent="0" lvl="0" marL="0" rtl="0" algn="l">
              <a:spcBef>
                <a:spcPts val="0"/>
              </a:spcBef>
              <a:spcAft>
                <a:spcPts val="0"/>
              </a:spcAft>
              <a:buNone/>
            </a:pPr>
            <a:r>
              <a:t/>
            </a:r>
            <a:endParaRPr sz="1600">
              <a:solidFill>
                <a:srgbClr val="004B53"/>
              </a:solidFill>
            </a:endParaRPr>
          </a:p>
          <a:p>
            <a:pPr indent="-330200" lvl="0" marL="457200" rtl="0" algn="l">
              <a:spcBef>
                <a:spcPts val="0"/>
              </a:spcBef>
              <a:spcAft>
                <a:spcPts val="0"/>
              </a:spcAft>
              <a:buSzPts val="1600"/>
              <a:buChar char="❖"/>
            </a:pPr>
            <a:r>
              <a:rPr lang="en-GB" sz="1600">
                <a:solidFill>
                  <a:srgbClr val="004B53"/>
                </a:solidFill>
              </a:rPr>
              <a:t>We will not use the column names such as “latitude” and “longitude” in our analysis. Because it only contains the geographical coordinates of Airbnb which we already have in the form of column name “Neighbourhood_group”. </a:t>
            </a:r>
            <a:endParaRPr/>
          </a:p>
        </p:txBody>
      </p:sp>
      <p:pic>
        <p:nvPicPr>
          <p:cNvPr id="75" name="Google Shape;75;p16"/>
          <p:cNvPicPr preferRelativeResize="0"/>
          <p:nvPr/>
        </p:nvPicPr>
        <p:blipFill>
          <a:blip r:embed="rId3">
            <a:alphaModFix/>
          </a:blip>
          <a:stretch>
            <a:fillRect/>
          </a:stretch>
        </p:blipFill>
        <p:spPr>
          <a:xfrm>
            <a:off x="4687475" y="405275"/>
            <a:ext cx="1927125" cy="717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ctrTitle"/>
          </p:nvPr>
        </p:nvSpPr>
        <p:spPr>
          <a:xfrm>
            <a:off x="261483" y="3246000"/>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200" u="sng">
                <a:solidFill>
                  <a:srgbClr val="CC0000"/>
                </a:solidFill>
              </a:rPr>
              <a:t>Problem Statement     </a:t>
            </a:r>
            <a:endParaRPr b="1" sz="3200" u="sng">
              <a:solidFill>
                <a:srgbClr val="CC0000"/>
              </a:solidFill>
            </a:endParaRPr>
          </a:p>
          <a:p>
            <a:pPr indent="0" lvl="0" marL="0" rtl="0" algn="l">
              <a:spcBef>
                <a:spcPts val="0"/>
              </a:spcBef>
              <a:spcAft>
                <a:spcPts val="0"/>
              </a:spcAft>
              <a:buNone/>
            </a:pPr>
            <a:r>
              <a:t/>
            </a:r>
            <a:endParaRPr b="1" sz="3200" u="sng">
              <a:solidFill>
                <a:srgbClr val="CC0000"/>
              </a:solidFill>
            </a:endParaRPr>
          </a:p>
          <a:p>
            <a:pPr indent="-330200" lvl="0" marL="457200" rtl="0" algn="l">
              <a:spcBef>
                <a:spcPts val="0"/>
              </a:spcBef>
              <a:spcAft>
                <a:spcPts val="0"/>
              </a:spcAft>
              <a:buClr>
                <a:srgbClr val="004B53"/>
              </a:buClr>
              <a:buSzPts val="1600"/>
              <a:buChar char="❖"/>
            </a:pPr>
            <a:r>
              <a:rPr lang="en-GB" sz="1600">
                <a:solidFill>
                  <a:srgbClr val="004B53"/>
                </a:solidFill>
              </a:rPr>
              <a:t>For this project we have analyzed Airbnb’s New York City(NYC) data of 2019. NYC is not only the most famous city in the world but also the top global destination for visitors drawn to its museums, entertainment, restaurants and commerce.</a:t>
            </a:r>
            <a:endParaRPr sz="1600">
              <a:solidFill>
                <a:srgbClr val="004B53"/>
              </a:solidFill>
            </a:endParaRPr>
          </a:p>
          <a:p>
            <a:pPr indent="0" lvl="0" marL="914400" rtl="0" algn="l">
              <a:spcBef>
                <a:spcPts val="0"/>
              </a:spcBef>
              <a:spcAft>
                <a:spcPts val="0"/>
              </a:spcAft>
              <a:buNone/>
            </a:pPr>
            <a:r>
              <a:t/>
            </a:r>
            <a:endParaRPr sz="1600">
              <a:solidFill>
                <a:srgbClr val="004B53"/>
              </a:solidFill>
            </a:endParaRPr>
          </a:p>
          <a:p>
            <a:pPr indent="-330200" lvl="0" marL="457200" rtl="0" algn="l">
              <a:spcBef>
                <a:spcPts val="0"/>
              </a:spcBef>
              <a:spcAft>
                <a:spcPts val="0"/>
              </a:spcAft>
              <a:buClr>
                <a:srgbClr val="004B53"/>
              </a:buClr>
              <a:buSzPts val="1600"/>
              <a:buChar char="❖"/>
            </a:pPr>
            <a:r>
              <a:rPr lang="en-GB" sz="1600">
                <a:solidFill>
                  <a:srgbClr val="004B53"/>
                </a:solidFill>
              </a:rPr>
              <a:t>Our Main objective is to find out the key metrics that influence the listing of properties on the platform. For this, we explore and visualize the dataset from Airbnb in NYC using EDA ( Exploratory Data Analysis).</a:t>
            </a:r>
            <a:endParaRPr sz="1600">
              <a:solidFill>
                <a:srgbClr val="004B53"/>
              </a:solidFill>
            </a:endParaRPr>
          </a:p>
          <a:p>
            <a:pPr indent="0" lvl="0" marL="914400" rtl="0" algn="l">
              <a:spcBef>
                <a:spcPts val="0"/>
              </a:spcBef>
              <a:spcAft>
                <a:spcPts val="0"/>
              </a:spcAft>
              <a:buNone/>
            </a:pPr>
            <a:r>
              <a:t/>
            </a:r>
            <a:endParaRPr sz="1600">
              <a:solidFill>
                <a:srgbClr val="004B53"/>
              </a:solidFill>
            </a:endParaRPr>
          </a:p>
          <a:p>
            <a:pPr indent="-330200" lvl="0" marL="457200" rtl="0" algn="l">
              <a:spcBef>
                <a:spcPts val="0"/>
              </a:spcBef>
              <a:spcAft>
                <a:spcPts val="0"/>
              </a:spcAft>
              <a:buClr>
                <a:srgbClr val="004B53"/>
              </a:buClr>
              <a:buSzPts val="1600"/>
              <a:buChar char="❖"/>
            </a:pPr>
            <a:r>
              <a:rPr lang="en-GB" sz="1600">
                <a:solidFill>
                  <a:srgbClr val="004B53"/>
                </a:solidFill>
              </a:rPr>
              <a:t>Data analysis on thousands of listing provided through Airbnb is a crucial factor for the company.</a:t>
            </a:r>
            <a:endParaRPr sz="1600">
              <a:solidFill>
                <a:srgbClr val="004B53"/>
              </a:solidFill>
            </a:endParaRPr>
          </a:p>
          <a:p>
            <a:pPr indent="0" lvl="0" marL="0" rtl="0" algn="l">
              <a:spcBef>
                <a:spcPts val="0"/>
              </a:spcBef>
              <a:spcAft>
                <a:spcPts val="0"/>
              </a:spcAft>
              <a:buNone/>
            </a:pPr>
            <a:r>
              <a:t/>
            </a:r>
            <a:endParaRPr sz="1600">
              <a:solidFill>
                <a:srgbClr val="004B53"/>
              </a:solidFill>
            </a:endParaRPr>
          </a:p>
          <a:p>
            <a:pPr indent="-330200" lvl="0" marL="457200" rtl="0" algn="l">
              <a:spcBef>
                <a:spcPts val="0"/>
              </a:spcBef>
              <a:spcAft>
                <a:spcPts val="0"/>
              </a:spcAft>
              <a:buClr>
                <a:srgbClr val="004B53"/>
              </a:buClr>
              <a:buSzPts val="1600"/>
              <a:buChar char="❖"/>
            </a:pPr>
            <a:r>
              <a:rPr lang="en-GB" sz="1600">
                <a:solidFill>
                  <a:srgbClr val="004B53"/>
                </a:solidFill>
              </a:rPr>
              <a:t>We will be finding out the distribution of every Airbnb listings based on their location in NYC, including their price range, room type, listing name and other related factors. </a:t>
            </a:r>
            <a:endParaRPr sz="1600">
              <a:solidFill>
                <a:srgbClr val="004B53"/>
              </a:solidFill>
            </a:endParaRPr>
          </a:p>
          <a:p>
            <a:pPr indent="0" lvl="0" marL="0" rtl="0" algn="l">
              <a:spcBef>
                <a:spcPts val="0"/>
              </a:spcBef>
              <a:spcAft>
                <a:spcPts val="0"/>
              </a:spcAft>
              <a:buNone/>
            </a:pPr>
            <a:r>
              <a:t/>
            </a:r>
            <a:endParaRPr b="1" sz="3200" u="sng">
              <a:solidFill>
                <a:srgbClr val="CC0000"/>
              </a:solidFill>
            </a:endParaRPr>
          </a:p>
        </p:txBody>
      </p:sp>
      <p:sp>
        <p:nvSpPr>
          <p:cNvPr id="81" name="Google Shape;81;p17"/>
          <p:cNvSpPr txBox="1"/>
          <p:nvPr>
            <p:ph idx="1" type="subTitle"/>
          </p:nvPr>
        </p:nvSpPr>
        <p:spPr>
          <a:xfrm>
            <a:off x="402125" y="4721575"/>
            <a:ext cx="8520600" cy="2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82" name="Google Shape;82;p17"/>
          <p:cNvPicPr preferRelativeResize="0"/>
          <p:nvPr/>
        </p:nvPicPr>
        <p:blipFill>
          <a:blip r:embed="rId3">
            <a:alphaModFix/>
          </a:blip>
          <a:stretch>
            <a:fillRect/>
          </a:stretch>
        </p:blipFill>
        <p:spPr>
          <a:xfrm>
            <a:off x="5070000" y="399400"/>
            <a:ext cx="2128000" cy="792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nvSpPr>
        <p:spPr>
          <a:xfrm>
            <a:off x="349900" y="161475"/>
            <a:ext cx="5786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200" u="sng">
                <a:solidFill>
                  <a:schemeClr val="dk1"/>
                </a:solidFill>
              </a:rPr>
              <a:t>Correlation</a:t>
            </a:r>
            <a:r>
              <a:rPr b="1" lang="en-GB" sz="3200" u="sng">
                <a:solidFill>
                  <a:schemeClr val="dk1"/>
                </a:solidFill>
              </a:rPr>
              <a:t> Check</a:t>
            </a:r>
            <a:endParaRPr/>
          </a:p>
        </p:txBody>
      </p:sp>
      <p:sp>
        <p:nvSpPr>
          <p:cNvPr id="88" name="Google Shape;88;p18"/>
          <p:cNvSpPr txBox="1"/>
          <p:nvPr/>
        </p:nvSpPr>
        <p:spPr>
          <a:xfrm>
            <a:off x="328100" y="754700"/>
            <a:ext cx="85206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004B53"/>
              </a:buClr>
              <a:buSzPts val="1400"/>
              <a:buChar char="❖"/>
            </a:pPr>
            <a:r>
              <a:rPr lang="en-GB">
                <a:solidFill>
                  <a:srgbClr val="004B53"/>
                </a:solidFill>
              </a:rPr>
              <a:t>It’s </a:t>
            </a:r>
            <a:r>
              <a:rPr lang="en-GB">
                <a:solidFill>
                  <a:srgbClr val="004B53"/>
                </a:solidFill>
              </a:rPr>
              <a:t>difficult</a:t>
            </a:r>
            <a:r>
              <a:rPr lang="en-GB">
                <a:solidFill>
                  <a:srgbClr val="004B53"/>
                </a:solidFill>
              </a:rPr>
              <a:t> to understand the heatmap at first glance, so let’s break it down.</a:t>
            </a:r>
            <a:endParaRPr>
              <a:solidFill>
                <a:srgbClr val="004B53"/>
              </a:solidFill>
            </a:endParaRPr>
          </a:p>
          <a:p>
            <a:pPr indent="-317500" lvl="0" marL="457200" rtl="0" algn="l">
              <a:spcBef>
                <a:spcPts val="0"/>
              </a:spcBef>
              <a:spcAft>
                <a:spcPts val="0"/>
              </a:spcAft>
              <a:buClr>
                <a:srgbClr val="004B53"/>
              </a:buClr>
              <a:buSzPts val="1400"/>
              <a:buChar char="❖"/>
            </a:pPr>
            <a:r>
              <a:rPr lang="en-GB">
                <a:solidFill>
                  <a:srgbClr val="004B53"/>
                </a:solidFill>
              </a:rPr>
              <a:t>If the color of the box moves towards grey the features are positively correlated, if moving towards green then negatively correlated.</a:t>
            </a:r>
            <a:endParaRPr>
              <a:solidFill>
                <a:srgbClr val="004B53"/>
              </a:solidFill>
            </a:endParaRPr>
          </a:p>
          <a:p>
            <a:pPr indent="-317500" lvl="0" marL="457200" rtl="0" algn="l">
              <a:spcBef>
                <a:spcPts val="0"/>
              </a:spcBef>
              <a:spcAft>
                <a:spcPts val="0"/>
              </a:spcAft>
              <a:buClr>
                <a:srgbClr val="004B53"/>
              </a:buClr>
              <a:buSzPts val="1400"/>
              <a:buChar char="❖"/>
            </a:pPr>
            <a:r>
              <a:rPr lang="en-GB">
                <a:solidFill>
                  <a:srgbClr val="004B53"/>
                </a:solidFill>
              </a:rPr>
              <a:t>While building a model positive correlation is preferred whereas the variables with negative correlation are dropped.</a:t>
            </a:r>
            <a:endParaRPr>
              <a:solidFill>
                <a:srgbClr val="004B53"/>
              </a:solidFill>
            </a:endParaRPr>
          </a:p>
          <a:p>
            <a:pPr indent="-317500" lvl="0" marL="457200" rtl="0" algn="l">
              <a:spcBef>
                <a:spcPts val="0"/>
              </a:spcBef>
              <a:spcAft>
                <a:spcPts val="0"/>
              </a:spcAft>
              <a:buClr>
                <a:srgbClr val="004B53"/>
              </a:buClr>
              <a:buSzPts val="1400"/>
              <a:buChar char="❖"/>
            </a:pPr>
            <a:r>
              <a:rPr lang="en-GB">
                <a:solidFill>
                  <a:srgbClr val="004B53"/>
                </a:solidFill>
              </a:rPr>
              <a:t>This helps a lot to understand</a:t>
            </a:r>
            <a:endParaRPr>
              <a:solidFill>
                <a:srgbClr val="004B53"/>
              </a:solidFill>
            </a:endParaRPr>
          </a:p>
          <a:p>
            <a:pPr indent="0" lvl="0" marL="0" rtl="0" algn="l">
              <a:spcBef>
                <a:spcPts val="0"/>
              </a:spcBef>
              <a:spcAft>
                <a:spcPts val="0"/>
              </a:spcAft>
              <a:buNone/>
            </a:pPr>
            <a:r>
              <a:rPr lang="en-GB">
                <a:solidFill>
                  <a:srgbClr val="004B53"/>
                </a:solidFill>
              </a:rPr>
              <a:t>          the data and selecting the</a:t>
            </a:r>
            <a:endParaRPr>
              <a:solidFill>
                <a:srgbClr val="004B53"/>
              </a:solidFill>
            </a:endParaRPr>
          </a:p>
          <a:p>
            <a:pPr indent="0" lvl="0" marL="0" rtl="0" algn="l">
              <a:spcBef>
                <a:spcPts val="0"/>
              </a:spcBef>
              <a:spcAft>
                <a:spcPts val="0"/>
              </a:spcAft>
              <a:buNone/>
            </a:pPr>
            <a:r>
              <a:rPr lang="en-GB">
                <a:solidFill>
                  <a:srgbClr val="004B53"/>
                </a:solidFill>
              </a:rPr>
              <a:t>          required features.</a:t>
            </a:r>
            <a:endParaRPr>
              <a:solidFill>
                <a:srgbClr val="004B53"/>
              </a:solidFill>
            </a:endParaRPr>
          </a:p>
        </p:txBody>
      </p:sp>
      <p:pic>
        <p:nvPicPr>
          <p:cNvPr id="89" name="Google Shape;89;p18"/>
          <p:cNvPicPr preferRelativeResize="0"/>
          <p:nvPr/>
        </p:nvPicPr>
        <p:blipFill>
          <a:blip r:embed="rId3">
            <a:alphaModFix/>
          </a:blip>
          <a:stretch>
            <a:fillRect/>
          </a:stretch>
        </p:blipFill>
        <p:spPr>
          <a:xfrm>
            <a:off x="2798650" y="1722525"/>
            <a:ext cx="6264950" cy="3396350"/>
          </a:xfrm>
          <a:prstGeom prst="rect">
            <a:avLst/>
          </a:prstGeom>
          <a:noFill/>
          <a:ln>
            <a:noFill/>
          </a:ln>
        </p:spPr>
      </p:pic>
      <p:pic>
        <p:nvPicPr>
          <p:cNvPr id="90" name="Google Shape;90;p18"/>
          <p:cNvPicPr preferRelativeResize="0"/>
          <p:nvPr/>
        </p:nvPicPr>
        <p:blipFill>
          <a:blip r:embed="rId4">
            <a:alphaModFix/>
          </a:blip>
          <a:stretch>
            <a:fillRect/>
          </a:stretch>
        </p:blipFill>
        <p:spPr>
          <a:xfrm>
            <a:off x="5392075" y="170467"/>
            <a:ext cx="1361125" cy="50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ctrTitle"/>
          </p:nvPr>
        </p:nvSpPr>
        <p:spPr>
          <a:xfrm>
            <a:off x="311708" y="130050"/>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3200" u="sng">
                <a:solidFill>
                  <a:srgbClr val="CC0000"/>
                </a:solidFill>
              </a:rPr>
              <a:t>Top Hosts Listings</a:t>
            </a:r>
            <a:endParaRPr b="1" sz="3200" u="sng">
              <a:solidFill>
                <a:srgbClr val="CC0000"/>
              </a:solidFill>
            </a:endParaRPr>
          </a:p>
          <a:p>
            <a:pPr indent="0" lvl="0" marL="0" rtl="0" algn="l">
              <a:spcBef>
                <a:spcPts val="0"/>
              </a:spcBef>
              <a:spcAft>
                <a:spcPts val="0"/>
              </a:spcAft>
              <a:buNone/>
            </a:pPr>
            <a:r>
              <a:t/>
            </a:r>
            <a:endParaRPr b="1" sz="3200" u="sng">
              <a:solidFill>
                <a:srgbClr val="CC0000"/>
              </a:solidFill>
            </a:endParaRPr>
          </a:p>
          <a:p>
            <a:pPr indent="-317500" lvl="0" marL="457200" rtl="0" algn="l">
              <a:spcBef>
                <a:spcPts val="0"/>
              </a:spcBef>
              <a:spcAft>
                <a:spcPts val="0"/>
              </a:spcAft>
              <a:buClr>
                <a:srgbClr val="004B53"/>
              </a:buClr>
              <a:buSzPts val="1400"/>
              <a:buChar char="❖"/>
            </a:pPr>
            <a:r>
              <a:rPr lang="en-GB" sz="1400">
                <a:solidFill>
                  <a:srgbClr val="004B53"/>
                </a:solidFill>
              </a:rPr>
              <a:t>The Manhattan neighbourhood group has maximum number of listings, Which is 327 exact by the host name Sonder(NYC). </a:t>
            </a:r>
            <a:endParaRPr sz="1400">
              <a:solidFill>
                <a:srgbClr val="004B53"/>
              </a:solidFill>
            </a:endParaRPr>
          </a:p>
          <a:p>
            <a:pPr indent="0" lvl="0" marL="0" rtl="0" algn="l">
              <a:spcBef>
                <a:spcPts val="0"/>
              </a:spcBef>
              <a:spcAft>
                <a:spcPts val="0"/>
              </a:spcAft>
              <a:buNone/>
            </a:pPr>
            <a:r>
              <a:t/>
            </a:r>
            <a:endParaRPr sz="1400">
              <a:solidFill>
                <a:srgbClr val="004B53"/>
              </a:solidFill>
            </a:endParaRPr>
          </a:p>
        </p:txBody>
      </p:sp>
      <p:sp>
        <p:nvSpPr>
          <p:cNvPr id="96" name="Google Shape;96;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97" name="Google Shape;97;p19"/>
          <p:cNvPicPr preferRelativeResize="0"/>
          <p:nvPr/>
        </p:nvPicPr>
        <p:blipFill rotWithShape="1">
          <a:blip r:embed="rId3">
            <a:alphaModFix/>
          </a:blip>
          <a:srcRect b="15819" l="8128" r="43310" t="32226"/>
          <a:stretch/>
        </p:blipFill>
        <p:spPr>
          <a:xfrm>
            <a:off x="667200" y="2343375"/>
            <a:ext cx="3904800" cy="2349950"/>
          </a:xfrm>
          <a:prstGeom prst="rect">
            <a:avLst/>
          </a:prstGeom>
          <a:noFill/>
          <a:ln>
            <a:noFill/>
          </a:ln>
        </p:spPr>
      </p:pic>
      <p:pic>
        <p:nvPicPr>
          <p:cNvPr id="98" name="Google Shape;98;p19"/>
          <p:cNvPicPr preferRelativeResize="0"/>
          <p:nvPr/>
        </p:nvPicPr>
        <p:blipFill>
          <a:blip r:embed="rId4">
            <a:alphaModFix/>
          </a:blip>
          <a:stretch>
            <a:fillRect/>
          </a:stretch>
        </p:blipFill>
        <p:spPr>
          <a:xfrm>
            <a:off x="4927500" y="2228438"/>
            <a:ext cx="3904799" cy="2579816"/>
          </a:xfrm>
          <a:prstGeom prst="rect">
            <a:avLst/>
          </a:prstGeom>
          <a:noFill/>
          <a:ln>
            <a:noFill/>
          </a:ln>
        </p:spPr>
      </p:pic>
      <p:pic>
        <p:nvPicPr>
          <p:cNvPr id="99" name="Google Shape;99;p19"/>
          <p:cNvPicPr preferRelativeResize="0"/>
          <p:nvPr/>
        </p:nvPicPr>
        <p:blipFill>
          <a:blip r:embed="rId5">
            <a:alphaModFix/>
          </a:blip>
          <a:stretch>
            <a:fillRect/>
          </a:stretch>
        </p:blipFill>
        <p:spPr>
          <a:xfrm>
            <a:off x="5330875" y="412419"/>
            <a:ext cx="1914500" cy="712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4294967295" type="ctrTitle"/>
          </p:nvPr>
        </p:nvSpPr>
        <p:spPr>
          <a:xfrm>
            <a:off x="387900" y="271750"/>
            <a:ext cx="8520600" cy="20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3400" u="sng">
              <a:solidFill>
                <a:srgbClr val="CC0000"/>
              </a:solidFill>
            </a:endParaRPr>
          </a:p>
          <a:p>
            <a:pPr indent="0" lvl="0" marL="0" rtl="0" algn="l">
              <a:spcBef>
                <a:spcPts val="0"/>
              </a:spcBef>
              <a:spcAft>
                <a:spcPts val="0"/>
              </a:spcAft>
              <a:buNone/>
            </a:pPr>
            <a:r>
              <a:t/>
            </a:r>
            <a:endParaRPr b="1" sz="3200" u="sng">
              <a:solidFill>
                <a:srgbClr val="CC0000"/>
              </a:solidFill>
            </a:endParaRPr>
          </a:p>
          <a:p>
            <a:pPr indent="0" lvl="0" marL="0" rtl="0" algn="l">
              <a:spcBef>
                <a:spcPts val="0"/>
              </a:spcBef>
              <a:spcAft>
                <a:spcPts val="0"/>
              </a:spcAft>
              <a:buNone/>
            </a:pPr>
            <a:r>
              <a:t/>
            </a:r>
            <a:endParaRPr sz="1400">
              <a:solidFill>
                <a:srgbClr val="004B53"/>
              </a:solidFill>
            </a:endParaRPr>
          </a:p>
        </p:txBody>
      </p:sp>
      <p:pic>
        <p:nvPicPr>
          <p:cNvPr id="105" name="Google Shape;105;p20"/>
          <p:cNvPicPr preferRelativeResize="0"/>
          <p:nvPr/>
        </p:nvPicPr>
        <p:blipFill>
          <a:blip r:embed="rId3">
            <a:alphaModFix/>
          </a:blip>
          <a:stretch>
            <a:fillRect/>
          </a:stretch>
        </p:blipFill>
        <p:spPr>
          <a:xfrm>
            <a:off x="232775" y="2425050"/>
            <a:ext cx="3486150" cy="2016025"/>
          </a:xfrm>
          <a:prstGeom prst="rect">
            <a:avLst/>
          </a:prstGeom>
          <a:noFill/>
          <a:ln>
            <a:noFill/>
          </a:ln>
        </p:spPr>
      </p:pic>
      <p:pic>
        <p:nvPicPr>
          <p:cNvPr id="106" name="Google Shape;106;p20"/>
          <p:cNvPicPr preferRelativeResize="0"/>
          <p:nvPr/>
        </p:nvPicPr>
        <p:blipFill>
          <a:blip r:embed="rId4">
            <a:alphaModFix/>
          </a:blip>
          <a:stretch>
            <a:fillRect/>
          </a:stretch>
        </p:blipFill>
        <p:spPr>
          <a:xfrm>
            <a:off x="3622200" y="271744"/>
            <a:ext cx="1842250" cy="685838"/>
          </a:xfrm>
          <a:prstGeom prst="rect">
            <a:avLst/>
          </a:prstGeom>
          <a:noFill/>
          <a:ln>
            <a:noFill/>
          </a:ln>
        </p:spPr>
      </p:pic>
      <p:sp>
        <p:nvSpPr>
          <p:cNvPr id="107" name="Google Shape;107;p20"/>
          <p:cNvSpPr txBox="1"/>
          <p:nvPr/>
        </p:nvSpPr>
        <p:spPr>
          <a:xfrm>
            <a:off x="387900" y="400100"/>
            <a:ext cx="2039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400" u="sng">
                <a:solidFill>
                  <a:srgbClr val="CC0000"/>
                </a:solidFill>
              </a:rPr>
              <a:t>Visitors</a:t>
            </a:r>
            <a:endParaRPr/>
          </a:p>
        </p:txBody>
      </p:sp>
      <p:sp>
        <p:nvSpPr>
          <p:cNvPr id="108" name="Google Shape;108;p20"/>
          <p:cNvSpPr txBox="1"/>
          <p:nvPr/>
        </p:nvSpPr>
        <p:spPr>
          <a:xfrm>
            <a:off x="474625" y="1161900"/>
            <a:ext cx="7443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600">
                <a:solidFill>
                  <a:srgbClr val="CC0000"/>
                </a:solidFill>
              </a:rPr>
              <a:t>Visitors on monthly basis</a:t>
            </a:r>
            <a:endParaRPr sz="2600">
              <a:solidFill>
                <a:srgbClr val="CC0000"/>
              </a:solidFill>
            </a:endParaRPr>
          </a:p>
          <a:p>
            <a:pPr indent="-317500" lvl="0" marL="457200" rtl="0" algn="l">
              <a:spcBef>
                <a:spcPts val="0"/>
              </a:spcBef>
              <a:spcAft>
                <a:spcPts val="0"/>
              </a:spcAft>
              <a:buClr>
                <a:srgbClr val="004B53"/>
              </a:buClr>
              <a:buSzPts val="1400"/>
              <a:buChar char="❖"/>
            </a:pPr>
            <a:r>
              <a:rPr lang="en-GB">
                <a:solidFill>
                  <a:srgbClr val="004B53"/>
                </a:solidFill>
              </a:rPr>
              <a:t>Manhattan neighbourhood group has more number of visitors per month.</a:t>
            </a:r>
            <a:endParaRPr>
              <a:solidFill>
                <a:srgbClr val="004B53"/>
              </a:solidFill>
            </a:endParaRPr>
          </a:p>
          <a:p>
            <a:pPr indent="-317500" lvl="0" marL="457200" rtl="0" algn="l">
              <a:spcBef>
                <a:spcPts val="0"/>
              </a:spcBef>
              <a:spcAft>
                <a:spcPts val="0"/>
              </a:spcAft>
              <a:buClr>
                <a:srgbClr val="004B53"/>
              </a:buClr>
              <a:buSzPts val="1400"/>
              <a:buChar char="❖"/>
            </a:pPr>
            <a:r>
              <a:rPr lang="en-GB">
                <a:solidFill>
                  <a:srgbClr val="004B53"/>
                </a:solidFill>
              </a:rPr>
              <a:t>Queens has the second highest number of visitors.</a:t>
            </a:r>
            <a:endParaRPr/>
          </a:p>
        </p:txBody>
      </p:sp>
      <p:pic>
        <p:nvPicPr>
          <p:cNvPr id="109" name="Google Shape;109;p20"/>
          <p:cNvPicPr preferRelativeResize="0"/>
          <p:nvPr/>
        </p:nvPicPr>
        <p:blipFill>
          <a:blip r:embed="rId5">
            <a:alphaModFix/>
          </a:blip>
          <a:stretch>
            <a:fillRect/>
          </a:stretch>
        </p:blipFill>
        <p:spPr>
          <a:xfrm>
            <a:off x="4099925" y="2384850"/>
            <a:ext cx="4480439" cy="2530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nvSpPr>
        <p:spPr>
          <a:xfrm>
            <a:off x="1587250" y="1295925"/>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5" name="Google Shape;115;p21"/>
          <p:cNvSpPr txBox="1"/>
          <p:nvPr/>
        </p:nvSpPr>
        <p:spPr>
          <a:xfrm>
            <a:off x="703225" y="221000"/>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6" name="Google Shape;116;p21"/>
          <p:cNvSpPr txBox="1"/>
          <p:nvPr/>
        </p:nvSpPr>
        <p:spPr>
          <a:xfrm>
            <a:off x="635350" y="518975"/>
            <a:ext cx="1938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200" u="sng">
                <a:solidFill>
                  <a:srgbClr val="CC0000"/>
                </a:solidFill>
              </a:rPr>
              <a:t>Reason </a:t>
            </a:r>
            <a:endParaRPr b="1" sz="3200" u="sng">
              <a:solidFill>
                <a:srgbClr val="CC0000"/>
              </a:solidFill>
            </a:endParaRPr>
          </a:p>
        </p:txBody>
      </p:sp>
      <p:pic>
        <p:nvPicPr>
          <p:cNvPr id="117" name="Google Shape;117;p21"/>
          <p:cNvPicPr preferRelativeResize="0"/>
          <p:nvPr/>
        </p:nvPicPr>
        <p:blipFill>
          <a:blip r:embed="rId3">
            <a:alphaModFix/>
          </a:blip>
          <a:stretch>
            <a:fillRect/>
          </a:stretch>
        </p:blipFill>
        <p:spPr>
          <a:xfrm>
            <a:off x="3733800" y="476925"/>
            <a:ext cx="1818756" cy="677100"/>
          </a:xfrm>
          <a:prstGeom prst="rect">
            <a:avLst/>
          </a:prstGeom>
          <a:noFill/>
          <a:ln>
            <a:noFill/>
          </a:ln>
        </p:spPr>
      </p:pic>
      <p:sp>
        <p:nvSpPr>
          <p:cNvPr id="118" name="Google Shape;118;p21"/>
          <p:cNvSpPr txBox="1"/>
          <p:nvPr/>
        </p:nvSpPr>
        <p:spPr>
          <a:xfrm>
            <a:off x="703225" y="1475025"/>
            <a:ext cx="7835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004B53"/>
                </a:solidFill>
              </a:rPr>
              <a:t>We got last review date of Manhattan neighbourhood which is 7</a:t>
            </a:r>
            <a:r>
              <a:rPr lang="en-GB" sz="950">
                <a:solidFill>
                  <a:srgbClr val="004B53"/>
                </a:solidFill>
              </a:rPr>
              <a:t>th </a:t>
            </a:r>
            <a:r>
              <a:rPr lang="en-GB">
                <a:solidFill>
                  <a:srgbClr val="004B53"/>
                </a:solidFill>
              </a:rPr>
              <a:t>of July 2019.</a:t>
            </a:r>
            <a:endParaRPr>
              <a:solidFill>
                <a:srgbClr val="004B53"/>
              </a:solidFill>
            </a:endParaRPr>
          </a:p>
          <a:p>
            <a:pPr indent="0" lvl="0" marL="0" rtl="0" algn="l">
              <a:spcBef>
                <a:spcPts val="0"/>
              </a:spcBef>
              <a:spcAft>
                <a:spcPts val="0"/>
              </a:spcAft>
              <a:buNone/>
            </a:pPr>
            <a:r>
              <a:rPr lang="en-GB">
                <a:solidFill>
                  <a:srgbClr val="004B53"/>
                </a:solidFill>
              </a:rPr>
              <a:t>The reasons behind why we get Manhattan on top in July month.</a:t>
            </a:r>
            <a:endParaRPr>
              <a:solidFill>
                <a:srgbClr val="004B53"/>
              </a:solidFill>
            </a:endParaRPr>
          </a:p>
          <a:p>
            <a:pPr indent="-317500" lvl="0" marL="457200" rtl="0" algn="l">
              <a:spcBef>
                <a:spcPts val="0"/>
              </a:spcBef>
              <a:spcAft>
                <a:spcPts val="0"/>
              </a:spcAft>
              <a:buClr>
                <a:srgbClr val="004B53"/>
              </a:buClr>
              <a:buSzPts val="1400"/>
              <a:buChar char="●"/>
            </a:pPr>
            <a:r>
              <a:rPr lang="en-GB">
                <a:solidFill>
                  <a:srgbClr val="004B53"/>
                </a:solidFill>
              </a:rPr>
              <a:t>Fourth of July is the independence day of America. On this day there is a federal</a:t>
            </a:r>
            <a:endParaRPr>
              <a:solidFill>
                <a:srgbClr val="004B53"/>
              </a:solidFill>
            </a:endParaRPr>
          </a:p>
          <a:p>
            <a:pPr indent="0" lvl="0" marL="0" rtl="0" algn="l">
              <a:spcBef>
                <a:spcPts val="0"/>
              </a:spcBef>
              <a:spcAft>
                <a:spcPts val="0"/>
              </a:spcAft>
              <a:buNone/>
            </a:pPr>
            <a:r>
              <a:rPr lang="en-GB">
                <a:solidFill>
                  <a:srgbClr val="004B53"/>
                </a:solidFill>
              </a:rPr>
              <a:t>holiday across the entire America.</a:t>
            </a:r>
            <a:endParaRPr b="1"/>
          </a:p>
        </p:txBody>
      </p:sp>
      <p:pic>
        <p:nvPicPr>
          <p:cNvPr id="119" name="Google Shape;119;p21"/>
          <p:cNvPicPr preferRelativeResize="0"/>
          <p:nvPr/>
        </p:nvPicPr>
        <p:blipFill>
          <a:blip r:embed="rId4">
            <a:alphaModFix/>
          </a:blip>
          <a:stretch>
            <a:fillRect/>
          </a:stretch>
        </p:blipFill>
        <p:spPr>
          <a:xfrm>
            <a:off x="2079500" y="2674125"/>
            <a:ext cx="4410125" cy="2316976"/>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