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60" r:id="rId5"/>
    <p:sldId id="262" r:id="rId6"/>
    <p:sldId id="306" r:id="rId7"/>
    <p:sldId id="291" r:id="rId8"/>
    <p:sldId id="296" r:id="rId9"/>
    <p:sldId id="273" r:id="rId10"/>
    <p:sldId id="297" r:id="rId11"/>
    <p:sldId id="266" r:id="rId12"/>
    <p:sldId id="277" r:id="rId13"/>
    <p:sldId id="278" r:id="rId14"/>
    <p:sldId id="283" r:id="rId15"/>
    <p:sldId id="275" r:id="rId16"/>
    <p:sldId id="279" r:id="rId17"/>
    <p:sldId id="281" r:id="rId18"/>
    <p:sldId id="300" r:id="rId19"/>
    <p:sldId id="284" r:id="rId20"/>
    <p:sldId id="276" r:id="rId21"/>
    <p:sldId id="286" r:id="rId22"/>
    <p:sldId id="30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25" autoAdjust="0"/>
  </p:normalViewPr>
  <p:slideViewPr>
    <p:cSldViewPr snapToGrid="0">
      <p:cViewPr varScale="1">
        <p:scale>
          <a:sx n="68" d="100"/>
          <a:sy n="68" d="100"/>
        </p:scale>
        <p:origin x="43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D:\Master\Thesis\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Master\Thesis\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aster\Thesis\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Sheet1!$G$71</c:f>
              <c:strCache>
                <c:ptCount val="1"/>
                <c:pt idx="0">
                  <c:v>Count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355-441B-B31C-22C90102B96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355-441B-B31C-22C90102B96C}"/>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355-441B-B31C-22C90102B96C}"/>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355-441B-B31C-22C90102B96C}"/>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4355-441B-B31C-22C90102B96C}"/>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4355-441B-B31C-22C90102B96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Sheet1!$F$72:$F$77</c:f>
              <c:strCache>
                <c:ptCount val="6"/>
                <c:pt idx="0">
                  <c:v>ML based on Code Metrics</c:v>
                </c:pt>
                <c:pt idx="1">
                  <c:v>ML based on Code Metrics + textual Info</c:v>
                </c:pt>
                <c:pt idx="2">
                  <c:v>ML based on Textual code</c:v>
                </c:pt>
                <c:pt idx="3">
                  <c:v>DL based on Code Metrics</c:v>
                </c:pt>
                <c:pt idx="4">
                  <c:v>DL based on Code Metrics + textual Info</c:v>
                </c:pt>
                <c:pt idx="5">
                  <c:v>DL based on Textual code</c:v>
                </c:pt>
              </c:strCache>
            </c:strRef>
          </c:cat>
          <c:val>
            <c:numRef>
              <c:f>Sheet1!$G$72:$G$77</c:f>
              <c:numCache>
                <c:formatCode>General</c:formatCode>
                <c:ptCount val="6"/>
                <c:pt idx="0">
                  <c:v>11</c:v>
                </c:pt>
                <c:pt idx="1">
                  <c:v>0</c:v>
                </c:pt>
                <c:pt idx="2">
                  <c:v>0</c:v>
                </c:pt>
                <c:pt idx="3">
                  <c:v>1</c:v>
                </c:pt>
                <c:pt idx="4">
                  <c:v>4</c:v>
                </c:pt>
                <c:pt idx="5">
                  <c:v>4</c:v>
                </c:pt>
              </c:numCache>
            </c:numRef>
          </c:val>
          <c:extLst>
            <c:ext xmlns:c16="http://schemas.microsoft.com/office/drawing/2014/chart" uri="{C3380CC4-5D6E-409C-BE32-E72D297353CC}">
              <c16:uniqueId val="{0000000C-4355-441B-B31C-22C90102B96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Feature Envy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Sheet1!$B$22</c:f>
              <c:strCache>
                <c:ptCount val="1"/>
                <c:pt idx="0">
                  <c:v>Precision</c:v>
                </c:pt>
              </c:strCache>
            </c:strRef>
          </c:tx>
          <c:spPr>
            <a:solidFill>
              <a:schemeClr val="accent1"/>
            </a:solidFill>
            <a:ln>
              <a:noFill/>
            </a:ln>
            <a:effectLst/>
          </c:spPr>
          <c:invertIfNegative val="0"/>
          <c:cat>
            <c:strRef>
              <c:f>Sheet1!$A$23:$A$33</c:f>
              <c:strCache>
                <c:ptCount val="11"/>
                <c:pt idx="0">
                  <c:v>AdaBoost</c:v>
                </c:pt>
                <c:pt idx="1">
                  <c:v>Bagging</c:v>
                </c:pt>
                <c:pt idx="2">
                  <c:v>DT</c:v>
                </c:pt>
                <c:pt idx="3">
                  <c:v>IBK</c:v>
                </c:pt>
                <c:pt idx="4">
                  <c:v>J48</c:v>
                </c:pt>
                <c:pt idx="5">
                  <c:v>JRip</c:v>
                </c:pt>
                <c:pt idx="6">
                  <c:v>MLP</c:v>
                </c:pt>
                <c:pt idx="7">
                  <c:v>NB</c:v>
                </c:pt>
                <c:pt idx="8">
                  <c:v>RF</c:v>
                </c:pt>
                <c:pt idx="9">
                  <c:v>SL</c:v>
                </c:pt>
                <c:pt idx="10">
                  <c:v>SMO</c:v>
                </c:pt>
              </c:strCache>
            </c:strRef>
          </c:cat>
          <c:val>
            <c:numRef>
              <c:f>Sheet1!$B$23:$B$33</c:f>
              <c:numCache>
                <c:formatCode>General</c:formatCode>
                <c:ptCount val="11"/>
                <c:pt idx="0">
                  <c:v>0.75700000000000001</c:v>
                </c:pt>
                <c:pt idx="1">
                  <c:v>0.98299999999999998</c:v>
                </c:pt>
                <c:pt idx="2">
                  <c:v>0.99199999999999999</c:v>
                </c:pt>
                <c:pt idx="3">
                  <c:v>0.878</c:v>
                </c:pt>
                <c:pt idx="4">
                  <c:v>0.96</c:v>
                </c:pt>
                <c:pt idx="5">
                  <c:v>0.98499999999999999</c:v>
                </c:pt>
                <c:pt idx="6">
                  <c:v>0.80300000000000005</c:v>
                </c:pt>
                <c:pt idx="7">
                  <c:v>0.52500000000000002</c:v>
                </c:pt>
                <c:pt idx="8">
                  <c:v>0.99399999999999999</c:v>
                </c:pt>
                <c:pt idx="9">
                  <c:v>0.70199999999999996</c:v>
                </c:pt>
                <c:pt idx="10">
                  <c:v>0.747</c:v>
                </c:pt>
              </c:numCache>
            </c:numRef>
          </c:val>
          <c:extLst>
            <c:ext xmlns:c16="http://schemas.microsoft.com/office/drawing/2014/chart" uri="{C3380CC4-5D6E-409C-BE32-E72D297353CC}">
              <c16:uniqueId val="{00000000-E7AD-4DE8-84D5-AA7E9D293C13}"/>
            </c:ext>
          </c:extLst>
        </c:ser>
        <c:ser>
          <c:idx val="1"/>
          <c:order val="1"/>
          <c:tx>
            <c:strRef>
              <c:f>Sheet1!$C$22</c:f>
              <c:strCache>
                <c:ptCount val="1"/>
                <c:pt idx="0">
                  <c:v>Recall</c:v>
                </c:pt>
              </c:strCache>
            </c:strRef>
          </c:tx>
          <c:spPr>
            <a:solidFill>
              <a:schemeClr val="accent2"/>
            </a:solidFill>
            <a:ln>
              <a:noFill/>
            </a:ln>
            <a:effectLst/>
          </c:spPr>
          <c:invertIfNegative val="0"/>
          <c:cat>
            <c:strRef>
              <c:f>Sheet1!$A$23:$A$33</c:f>
              <c:strCache>
                <c:ptCount val="11"/>
                <c:pt idx="0">
                  <c:v>AdaBoost</c:v>
                </c:pt>
                <c:pt idx="1">
                  <c:v>Bagging</c:v>
                </c:pt>
                <c:pt idx="2">
                  <c:v>DT</c:v>
                </c:pt>
                <c:pt idx="3">
                  <c:v>IBK</c:v>
                </c:pt>
                <c:pt idx="4">
                  <c:v>J48</c:v>
                </c:pt>
                <c:pt idx="5">
                  <c:v>JRip</c:v>
                </c:pt>
                <c:pt idx="6">
                  <c:v>MLP</c:v>
                </c:pt>
                <c:pt idx="7">
                  <c:v>NB</c:v>
                </c:pt>
                <c:pt idx="8">
                  <c:v>RF</c:v>
                </c:pt>
                <c:pt idx="9">
                  <c:v>SL</c:v>
                </c:pt>
                <c:pt idx="10">
                  <c:v>SMO</c:v>
                </c:pt>
              </c:strCache>
            </c:strRef>
          </c:cat>
          <c:val>
            <c:numRef>
              <c:f>Sheet1!$C$23:$C$33</c:f>
              <c:numCache>
                <c:formatCode>General</c:formatCode>
                <c:ptCount val="11"/>
                <c:pt idx="0">
                  <c:v>0.71699999999999997</c:v>
                </c:pt>
                <c:pt idx="1">
                  <c:v>0.92500000000000004</c:v>
                </c:pt>
                <c:pt idx="2">
                  <c:v>0.88700000000000001</c:v>
                </c:pt>
                <c:pt idx="3">
                  <c:v>0.91200000000000003</c:v>
                </c:pt>
                <c:pt idx="4">
                  <c:v>0.92700000000000005</c:v>
                </c:pt>
                <c:pt idx="5">
                  <c:v>0.90900000000000003</c:v>
                </c:pt>
                <c:pt idx="6">
                  <c:v>0.72599999999999998</c:v>
                </c:pt>
                <c:pt idx="7">
                  <c:v>0.32900000000000001</c:v>
                </c:pt>
                <c:pt idx="8">
                  <c:v>0.94599999999999995</c:v>
                </c:pt>
                <c:pt idx="9">
                  <c:v>0.28199999999999997</c:v>
                </c:pt>
                <c:pt idx="10">
                  <c:v>0.17</c:v>
                </c:pt>
              </c:numCache>
            </c:numRef>
          </c:val>
          <c:extLst>
            <c:ext xmlns:c16="http://schemas.microsoft.com/office/drawing/2014/chart" uri="{C3380CC4-5D6E-409C-BE32-E72D297353CC}">
              <c16:uniqueId val="{00000001-E7AD-4DE8-84D5-AA7E9D293C13}"/>
            </c:ext>
          </c:extLst>
        </c:ser>
        <c:ser>
          <c:idx val="2"/>
          <c:order val="2"/>
          <c:tx>
            <c:strRef>
              <c:f>Sheet1!$D$22</c:f>
              <c:strCache>
                <c:ptCount val="1"/>
                <c:pt idx="0">
                  <c:v>F-Score</c:v>
                </c:pt>
              </c:strCache>
            </c:strRef>
          </c:tx>
          <c:spPr>
            <a:solidFill>
              <a:schemeClr val="accent3"/>
            </a:solidFill>
            <a:ln>
              <a:noFill/>
            </a:ln>
            <a:effectLst/>
          </c:spPr>
          <c:invertIfNegative val="0"/>
          <c:cat>
            <c:strRef>
              <c:f>Sheet1!$A$23:$A$33</c:f>
              <c:strCache>
                <c:ptCount val="11"/>
                <c:pt idx="0">
                  <c:v>AdaBoost</c:v>
                </c:pt>
                <c:pt idx="1">
                  <c:v>Bagging</c:v>
                </c:pt>
                <c:pt idx="2">
                  <c:v>DT</c:v>
                </c:pt>
                <c:pt idx="3">
                  <c:v>IBK</c:v>
                </c:pt>
                <c:pt idx="4">
                  <c:v>J48</c:v>
                </c:pt>
                <c:pt idx="5">
                  <c:v>JRip</c:v>
                </c:pt>
                <c:pt idx="6">
                  <c:v>MLP</c:v>
                </c:pt>
                <c:pt idx="7">
                  <c:v>NB</c:v>
                </c:pt>
                <c:pt idx="8">
                  <c:v>RF</c:v>
                </c:pt>
                <c:pt idx="9">
                  <c:v>SL</c:v>
                </c:pt>
                <c:pt idx="10">
                  <c:v>SMO</c:v>
                </c:pt>
              </c:strCache>
            </c:strRef>
          </c:cat>
          <c:val>
            <c:numRef>
              <c:f>Sheet1!$D$23:$D$33</c:f>
              <c:numCache>
                <c:formatCode>General</c:formatCode>
                <c:ptCount val="11"/>
                <c:pt idx="0">
                  <c:v>0.73599999999999999</c:v>
                </c:pt>
                <c:pt idx="1">
                  <c:v>0.95299999999999996</c:v>
                </c:pt>
                <c:pt idx="2">
                  <c:v>0.93700000000000006</c:v>
                </c:pt>
                <c:pt idx="3">
                  <c:v>0.89500000000000002</c:v>
                </c:pt>
                <c:pt idx="4">
                  <c:v>0.94299999999999995</c:v>
                </c:pt>
                <c:pt idx="5">
                  <c:v>0.94499999999999995</c:v>
                </c:pt>
                <c:pt idx="6">
                  <c:v>0.76300000000000001</c:v>
                </c:pt>
                <c:pt idx="7">
                  <c:v>0.40500000000000003</c:v>
                </c:pt>
                <c:pt idx="8">
                  <c:v>0.96899999999999997</c:v>
                </c:pt>
                <c:pt idx="9">
                  <c:v>0.40200000000000002</c:v>
                </c:pt>
                <c:pt idx="10">
                  <c:v>0.27700000000000002</c:v>
                </c:pt>
              </c:numCache>
            </c:numRef>
          </c:val>
          <c:extLst>
            <c:ext xmlns:c16="http://schemas.microsoft.com/office/drawing/2014/chart" uri="{C3380CC4-5D6E-409C-BE32-E72D297353CC}">
              <c16:uniqueId val="{00000002-E7AD-4DE8-84D5-AA7E9D293C13}"/>
            </c:ext>
          </c:extLst>
        </c:ser>
        <c:dLbls>
          <c:showLegendKey val="0"/>
          <c:showVal val="0"/>
          <c:showCatName val="0"/>
          <c:showSerName val="0"/>
          <c:showPercent val="0"/>
          <c:showBubbleSize val="0"/>
        </c:dLbls>
        <c:gapWidth val="219"/>
        <c:overlap val="-27"/>
        <c:axId val="601901000"/>
        <c:axId val="601900672"/>
      </c:barChart>
      <c:catAx>
        <c:axId val="601901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900672"/>
        <c:crosses val="autoZero"/>
        <c:auto val="1"/>
        <c:lblAlgn val="ctr"/>
        <c:lblOffset val="100"/>
        <c:noMultiLvlLbl val="0"/>
      </c:catAx>
      <c:valAx>
        <c:axId val="60190067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901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Feature</a:t>
            </a:r>
            <a:r>
              <a:rPr lang="en-US" baseline="0"/>
              <a:t> Envy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Sheet1!$I$22</c:f>
              <c:strCache>
                <c:ptCount val="1"/>
                <c:pt idx="0">
                  <c:v>Precision</c:v>
                </c:pt>
              </c:strCache>
            </c:strRef>
          </c:tx>
          <c:spPr>
            <a:solidFill>
              <a:schemeClr val="accent1"/>
            </a:solidFill>
            <a:ln>
              <a:noFill/>
            </a:ln>
            <a:effectLst/>
          </c:spPr>
          <c:invertIfNegative val="0"/>
          <c:cat>
            <c:strRef>
              <c:f>Sheet1!$H$23:$H$28</c:f>
              <c:strCache>
                <c:ptCount val="6"/>
                <c:pt idx="0">
                  <c:v>CNN</c:v>
                </c:pt>
                <c:pt idx="1">
                  <c:v>LSTM</c:v>
                </c:pt>
                <c:pt idx="2">
                  <c:v>BI-LSTM</c:v>
                </c:pt>
                <c:pt idx="3">
                  <c:v>GRU</c:v>
                </c:pt>
                <c:pt idx="4">
                  <c:v>BI-GRU</c:v>
                </c:pt>
                <c:pt idx="5">
                  <c:v>AE</c:v>
                </c:pt>
              </c:strCache>
            </c:strRef>
          </c:cat>
          <c:val>
            <c:numRef>
              <c:f>Sheet1!$I$23:$I$28</c:f>
              <c:numCache>
                <c:formatCode>General</c:formatCode>
                <c:ptCount val="6"/>
                <c:pt idx="0">
                  <c:v>1</c:v>
                </c:pt>
                <c:pt idx="1">
                  <c:v>0.98699999999999999</c:v>
                </c:pt>
                <c:pt idx="2">
                  <c:v>0.94399999999999995</c:v>
                </c:pt>
                <c:pt idx="3">
                  <c:v>0.98899999999999999</c:v>
                </c:pt>
                <c:pt idx="4">
                  <c:v>0.99</c:v>
                </c:pt>
                <c:pt idx="5">
                  <c:v>0.626</c:v>
                </c:pt>
              </c:numCache>
            </c:numRef>
          </c:val>
          <c:extLst>
            <c:ext xmlns:c16="http://schemas.microsoft.com/office/drawing/2014/chart" uri="{C3380CC4-5D6E-409C-BE32-E72D297353CC}">
              <c16:uniqueId val="{00000000-2BBF-47CE-BEEE-A29C7A8310A0}"/>
            </c:ext>
          </c:extLst>
        </c:ser>
        <c:ser>
          <c:idx val="1"/>
          <c:order val="1"/>
          <c:tx>
            <c:strRef>
              <c:f>Sheet1!$J$22</c:f>
              <c:strCache>
                <c:ptCount val="1"/>
                <c:pt idx="0">
                  <c:v>Recall</c:v>
                </c:pt>
              </c:strCache>
            </c:strRef>
          </c:tx>
          <c:spPr>
            <a:solidFill>
              <a:schemeClr val="accent2"/>
            </a:solidFill>
            <a:ln>
              <a:noFill/>
            </a:ln>
            <a:effectLst/>
          </c:spPr>
          <c:invertIfNegative val="0"/>
          <c:cat>
            <c:strRef>
              <c:f>Sheet1!$H$23:$H$28</c:f>
              <c:strCache>
                <c:ptCount val="6"/>
                <c:pt idx="0">
                  <c:v>CNN</c:v>
                </c:pt>
                <c:pt idx="1">
                  <c:v>LSTM</c:v>
                </c:pt>
                <c:pt idx="2">
                  <c:v>BI-LSTM</c:v>
                </c:pt>
                <c:pt idx="3">
                  <c:v>GRU</c:v>
                </c:pt>
                <c:pt idx="4">
                  <c:v>BI-GRU</c:v>
                </c:pt>
                <c:pt idx="5">
                  <c:v>AE</c:v>
                </c:pt>
              </c:strCache>
            </c:strRef>
          </c:cat>
          <c:val>
            <c:numRef>
              <c:f>Sheet1!$J$23:$J$28</c:f>
              <c:numCache>
                <c:formatCode>General</c:formatCode>
                <c:ptCount val="6"/>
                <c:pt idx="0">
                  <c:v>0.26500000000000001</c:v>
                </c:pt>
                <c:pt idx="1">
                  <c:v>0.26800000000000002</c:v>
                </c:pt>
                <c:pt idx="2">
                  <c:v>0.28000000000000003</c:v>
                </c:pt>
                <c:pt idx="3">
                  <c:v>0.26700000000000002</c:v>
                </c:pt>
                <c:pt idx="4">
                  <c:v>0.26600000000000001</c:v>
                </c:pt>
                <c:pt idx="5">
                  <c:v>0.93500000000000005</c:v>
                </c:pt>
              </c:numCache>
            </c:numRef>
          </c:val>
          <c:extLst>
            <c:ext xmlns:c16="http://schemas.microsoft.com/office/drawing/2014/chart" uri="{C3380CC4-5D6E-409C-BE32-E72D297353CC}">
              <c16:uniqueId val="{00000001-2BBF-47CE-BEEE-A29C7A8310A0}"/>
            </c:ext>
          </c:extLst>
        </c:ser>
        <c:ser>
          <c:idx val="2"/>
          <c:order val="2"/>
          <c:tx>
            <c:strRef>
              <c:f>Sheet1!$K$22</c:f>
              <c:strCache>
                <c:ptCount val="1"/>
                <c:pt idx="0">
                  <c:v>F-Score</c:v>
                </c:pt>
              </c:strCache>
            </c:strRef>
          </c:tx>
          <c:spPr>
            <a:solidFill>
              <a:schemeClr val="accent3"/>
            </a:solidFill>
            <a:ln>
              <a:noFill/>
            </a:ln>
            <a:effectLst/>
          </c:spPr>
          <c:invertIfNegative val="0"/>
          <c:cat>
            <c:strRef>
              <c:f>Sheet1!$H$23:$H$28</c:f>
              <c:strCache>
                <c:ptCount val="6"/>
                <c:pt idx="0">
                  <c:v>CNN</c:v>
                </c:pt>
                <c:pt idx="1">
                  <c:v>LSTM</c:v>
                </c:pt>
                <c:pt idx="2">
                  <c:v>BI-LSTM</c:v>
                </c:pt>
                <c:pt idx="3">
                  <c:v>GRU</c:v>
                </c:pt>
                <c:pt idx="4">
                  <c:v>BI-GRU</c:v>
                </c:pt>
                <c:pt idx="5">
                  <c:v>AE</c:v>
                </c:pt>
              </c:strCache>
            </c:strRef>
          </c:cat>
          <c:val>
            <c:numRef>
              <c:f>Sheet1!$K$23:$K$28</c:f>
              <c:numCache>
                <c:formatCode>General</c:formatCode>
                <c:ptCount val="6"/>
                <c:pt idx="0">
                  <c:v>0.41899999999999998</c:v>
                </c:pt>
                <c:pt idx="1">
                  <c:v>0.42099999999999999</c:v>
                </c:pt>
                <c:pt idx="2">
                  <c:v>0.43099999999999999</c:v>
                </c:pt>
                <c:pt idx="3">
                  <c:v>0.42</c:v>
                </c:pt>
                <c:pt idx="4">
                  <c:v>0.42</c:v>
                </c:pt>
                <c:pt idx="5">
                  <c:v>0.75</c:v>
                </c:pt>
              </c:numCache>
            </c:numRef>
          </c:val>
          <c:extLst>
            <c:ext xmlns:c16="http://schemas.microsoft.com/office/drawing/2014/chart" uri="{C3380CC4-5D6E-409C-BE32-E72D297353CC}">
              <c16:uniqueId val="{00000002-2BBF-47CE-BEEE-A29C7A8310A0}"/>
            </c:ext>
          </c:extLst>
        </c:ser>
        <c:dLbls>
          <c:showLegendKey val="0"/>
          <c:showVal val="0"/>
          <c:showCatName val="0"/>
          <c:showSerName val="0"/>
          <c:showPercent val="0"/>
          <c:showBubbleSize val="0"/>
        </c:dLbls>
        <c:gapWidth val="219"/>
        <c:overlap val="-27"/>
        <c:axId val="601902312"/>
        <c:axId val="601903296"/>
      </c:barChart>
      <c:catAx>
        <c:axId val="601902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903296"/>
        <c:crosses val="autoZero"/>
        <c:auto val="1"/>
        <c:lblAlgn val="ctr"/>
        <c:lblOffset val="100"/>
        <c:noMultiLvlLbl val="0"/>
      </c:catAx>
      <c:valAx>
        <c:axId val="60190329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902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F-Score</c:v>
                </c:pt>
              </c:strCache>
            </c:strRef>
          </c:tx>
          <c:spPr>
            <a:solidFill>
              <a:schemeClr val="accent1"/>
            </a:solidFill>
            <a:ln>
              <a:noFill/>
            </a:ln>
            <a:effectLst/>
          </c:spPr>
          <c:invertIfNegative val="0"/>
          <c:cat>
            <c:strRef>
              <c:f>Sheet1!$A$2:$A$18</c:f>
              <c:strCache>
                <c:ptCount val="17"/>
                <c:pt idx="0">
                  <c:v>AdaBoost</c:v>
                </c:pt>
                <c:pt idx="1">
                  <c:v>Bagging</c:v>
                </c:pt>
                <c:pt idx="2">
                  <c:v>DT</c:v>
                </c:pt>
                <c:pt idx="3">
                  <c:v>IBK</c:v>
                </c:pt>
                <c:pt idx="4">
                  <c:v>J48</c:v>
                </c:pt>
                <c:pt idx="5">
                  <c:v>JRip</c:v>
                </c:pt>
                <c:pt idx="6">
                  <c:v>MLP</c:v>
                </c:pt>
                <c:pt idx="7">
                  <c:v>NB</c:v>
                </c:pt>
                <c:pt idx="8">
                  <c:v>RF</c:v>
                </c:pt>
                <c:pt idx="9">
                  <c:v>SL</c:v>
                </c:pt>
                <c:pt idx="10">
                  <c:v>SMO</c:v>
                </c:pt>
                <c:pt idx="11">
                  <c:v>CNN</c:v>
                </c:pt>
                <c:pt idx="12">
                  <c:v>LSTM</c:v>
                </c:pt>
                <c:pt idx="13">
                  <c:v>BI-LSTM</c:v>
                </c:pt>
                <c:pt idx="14">
                  <c:v>GRU</c:v>
                </c:pt>
                <c:pt idx="15">
                  <c:v>BI-GRU</c:v>
                </c:pt>
                <c:pt idx="16">
                  <c:v>AE</c:v>
                </c:pt>
              </c:strCache>
            </c:strRef>
          </c:cat>
          <c:val>
            <c:numRef>
              <c:f>Sheet1!$B$2:$B$18</c:f>
              <c:numCache>
                <c:formatCode>General</c:formatCode>
                <c:ptCount val="17"/>
                <c:pt idx="0">
                  <c:v>0.73599999999999999</c:v>
                </c:pt>
                <c:pt idx="1">
                  <c:v>0.95299999999999996</c:v>
                </c:pt>
                <c:pt idx="2">
                  <c:v>0.93700000000000006</c:v>
                </c:pt>
                <c:pt idx="3">
                  <c:v>0.89500000000000002</c:v>
                </c:pt>
                <c:pt idx="4">
                  <c:v>0.94299999999999995</c:v>
                </c:pt>
                <c:pt idx="5">
                  <c:v>0.94499999999999995</c:v>
                </c:pt>
                <c:pt idx="6">
                  <c:v>0.76300000000000001</c:v>
                </c:pt>
                <c:pt idx="7">
                  <c:v>0.40500000000000003</c:v>
                </c:pt>
                <c:pt idx="8">
                  <c:v>0.96899999999999997</c:v>
                </c:pt>
                <c:pt idx="9">
                  <c:v>0.40200000000000002</c:v>
                </c:pt>
                <c:pt idx="10">
                  <c:v>0.27700000000000002</c:v>
                </c:pt>
                <c:pt idx="11">
                  <c:v>0.41899999999999998</c:v>
                </c:pt>
                <c:pt idx="12">
                  <c:v>0.42099999999999999</c:v>
                </c:pt>
                <c:pt idx="13">
                  <c:v>0.43099999999999999</c:v>
                </c:pt>
                <c:pt idx="14">
                  <c:v>0.42</c:v>
                </c:pt>
                <c:pt idx="15">
                  <c:v>0.42</c:v>
                </c:pt>
                <c:pt idx="16">
                  <c:v>0.75</c:v>
                </c:pt>
              </c:numCache>
            </c:numRef>
          </c:val>
          <c:extLst>
            <c:ext xmlns:c16="http://schemas.microsoft.com/office/drawing/2014/chart" uri="{C3380CC4-5D6E-409C-BE32-E72D297353CC}">
              <c16:uniqueId val="{00000000-7690-4ADD-8AEF-8A248DF0B4E5}"/>
            </c:ext>
          </c:extLst>
        </c:ser>
        <c:dLbls>
          <c:showLegendKey val="0"/>
          <c:showVal val="0"/>
          <c:showCatName val="0"/>
          <c:showSerName val="0"/>
          <c:showPercent val="0"/>
          <c:showBubbleSize val="0"/>
        </c:dLbls>
        <c:gapWidth val="219"/>
        <c:overlap val="-27"/>
        <c:axId val="571571864"/>
        <c:axId val="571569896"/>
      </c:barChart>
      <c:catAx>
        <c:axId val="571571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569896"/>
        <c:crosses val="autoZero"/>
        <c:auto val="1"/>
        <c:lblAlgn val="ctr"/>
        <c:lblOffset val="100"/>
        <c:noMultiLvlLbl val="0"/>
      </c:catAx>
      <c:valAx>
        <c:axId val="57156989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571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3DD9-3247-4103-B84D-1EDB1679BCBA}" type="datetimeFigureOut">
              <a:rPr lang="en-US" smtClean="0"/>
              <a:t>15-Jul-23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637B1-873F-42B0-B8A2-3D44E46FA826}" type="slidenum">
              <a:rPr lang="en-US" smtClean="0"/>
              <a:t>‹#›</a:t>
            </a:fld>
            <a:endParaRPr lang="en-US"/>
          </a:p>
        </p:txBody>
      </p:sp>
    </p:spTree>
    <p:extLst>
      <p:ext uri="{BB962C8B-B14F-4D97-AF65-F5344CB8AC3E}">
        <p14:creationId xmlns:p14="http://schemas.microsoft.com/office/powerpoint/2010/main" val="1739620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Quadratic_programm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2</a:t>
            </a:fld>
            <a:endParaRPr lang="en-US"/>
          </a:p>
        </p:txBody>
      </p:sp>
    </p:spTree>
    <p:extLst>
      <p:ext uri="{BB962C8B-B14F-4D97-AF65-F5344CB8AC3E}">
        <p14:creationId xmlns:p14="http://schemas.microsoft.com/office/powerpoint/2010/main" val="225136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rtl="0">
              <a:lnSpc>
                <a:spcPct val="150000"/>
              </a:lnSpc>
              <a:spcBef>
                <a:spcPts val="0"/>
              </a:spcBef>
              <a:spcAft>
                <a:spcPts val="0"/>
              </a:spcAft>
              <a:buFont typeface="Symbol" panose="05050102010706020507" pitchFamily="18" charset="2"/>
              <a:buChar char=""/>
            </a:pPr>
            <a:r>
              <a:rPr lang="en-GB" sz="1800" dirty="0" err="1">
                <a:effectLst/>
                <a:latin typeface="Times New Roman" panose="02020603050405020304" pitchFamily="18" charset="0"/>
                <a:ea typeface="Calibri" panose="020F0502020204030204" pitchFamily="34" charset="0"/>
                <a:cs typeface="Arial" panose="020B0604020202020204" pitchFamily="34" charset="0"/>
              </a:rPr>
              <a:t>Undersampling</a:t>
            </a:r>
            <a:r>
              <a:rPr lang="en-GB" sz="1800" dirty="0">
                <a:effectLst/>
                <a:latin typeface="Times New Roman" panose="02020603050405020304" pitchFamily="18" charset="0"/>
                <a:ea typeface="Calibri" panose="020F0502020204030204" pitchFamily="34" charset="0"/>
                <a:cs typeface="Arial" panose="020B0604020202020204" pitchFamily="34" charset="0"/>
              </a:rPr>
              <a:t>: removes instances from the majority class randomly by instances eliminations.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Oversampling: adds instances of the minority class randomly by instances replications.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Synthetic minority oversampling technique (SMOTE): new instances are added to the minority class based on the nearest neighbours belonging to that class. Moreover, SMOTE mitigates the overfitting problem resulting from the random oversampling, in addition, it does not discard potentially meaningful information to build a robust classifier.</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r>
              <a:rPr lang="en-GB" sz="1800" dirty="0">
                <a:effectLst/>
                <a:latin typeface="Times New Roman" panose="02020603050405020304" pitchFamily="18" charset="0"/>
                <a:ea typeface="Calibri" panose="020F0502020204030204" pitchFamily="34" charset="0"/>
                <a:cs typeface="Arial" panose="020B0604020202020204" pitchFamily="34" charset="0"/>
              </a:rPr>
              <a:t>SMOTE is applied to FE to construct more balanced training data with around 1/6 smelly samples and 5/6 non-smelly samples, to cope with the code smell dataset with much lower positive than negative samples</a:t>
            </a:r>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11</a:t>
            </a:fld>
            <a:endParaRPr lang="en-US"/>
          </a:p>
        </p:txBody>
      </p:sp>
    </p:spTree>
    <p:extLst>
      <p:ext uri="{BB962C8B-B14F-4D97-AF65-F5344CB8AC3E}">
        <p14:creationId xmlns:p14="http://schemas.microsoft.com/office/powerpoint/2010/main" val="21434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rtl="0">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Decision Table (DT): the main advantage of applying this method other than the black box ones, is that the rules can be inspected manually.</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IBK: lazy supervised learning algorithm that labels the neighbours to each other to the same class.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J48: a decision tree generated by C4.5. At each tree node, the prediction decision is made by the highest gain attribute of information.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err="1">
                <a:effectLst/>
                <a:latin typeface="Times New Roman" panose="02020603050405020304" pitchFamily="18" charset="0"/>
                <a:ea typeface="Calibri" panose="020F0502020204030204" pitchFamily="34" charset="0"/>
                <a:cs typeface="Arial" panose="020B0604020202020204" pitchFamily="34" charset="0"/>
              </a:rPr>
              <a:t>JRip</a:t>
            </a:r>
            <a:r>
              <a:rPr lang="en-GB" sz="1800" dirty="0">
                <a:effectLst/>
                <a:latin typeface="Times New Roman" panose="02020603050405020304" pitchFamily="18" charset="0"/>
                <a:ea typeface="Calibri" panose="020F0502020204030204" pitchFamily="34" charset="0"/>
                <a:cs typeface="Arial" panose="020B0604020202020204" pitchFamily="34" charset="0"/>
              </a:rPr>
              <a:t>: a decision tree that generates a propositional rule learner, the data growing phase and the pruning phase are the two steps which the data training stage split into. In the first step, rules grow greedily by adding conditions until the rule accuracy becomes 100%, after that the second phase prunes each rule.</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Multilayer Perception (MLP): an artificial neural network that solves non-linear classification problems, it utilizes the backpropagation technique for training.</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Naïve Bayes (NB): makes an assumption that all features are independent and unrelated to each other, and applies the Bayes theorem.</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Random Forest (RF): builds more than one tree, each one is concerned with a features subset. Voting is done among all trees to classify the data by choosing the class with the largest number of votes.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Simple Logistics (SL): builds linear logistic regression models for binary data.</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Sequential minimal optimization (SMO): this algorithm fixes the </a:t>
            </a:r>
            <a:r>
              <a:rPr lang="en-GB" sz="1800" u="none" strike="noStrike" dirty="0">
                <a:effectLst/>
                <a:latin typeface="Times New Roman" panose="02020603050405020304" pitchFamily="18" charset="0"/>
                <a:ea typeface="Calibri" panose="020F0502020204030204" pitchFamily="34" charset="0"/>
                <a:cs typeface="Arial" panose="020B0604020202020204" pitchFamily="34" charset="0"/>
                <a:hlinkClick r:id="rId3" tooltip="Quadratic programming"/>
              </a:rPr>
              <a:t>quadratic programming</a:t>
            </a:r>
            <a:r>
              <a:rPr lang="en-GB" sz="1800" dirty="0">
                <a:effectLst/>
                <a:latin typeface="Times New Roman" panose="02020603050405020304" pitchFamily="18" charset="0"/>
                <a:ea typeface="Calibri" panose="020F0502020204030204" pitchFamily="34" charset="0"/>
                <a:cs typeface="Arial" panose="020B0604020202020204" pitchFamily="34" charset="0"/>
              </a:rPr>
              <a:t> problem that arises during the training of SVM, by breaking the problem into smaller sub-problems.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AdaBoost: an adaptive boosting [81], it is the combination of the output of multiple weak learners, the final model depends on the input instances’ weights converging to the strong learner.</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Bagging: an ensemble meta-estimator, that builds several classifiers, each on a random subset of the dataset, then aggregates their predictions either by averaging or voting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12</a:t>
            </a:fld>
            <a:endParaRPr lang="en-US"/>
          </a:p>
        </p:txBody>
      </p:sp>
    </p:spTree>
    <p:extLst>
      <p:ext uri="{BB962C8B-B14F-4D97-AF65-F5344CB8AC3E}">
        <p14:creationId xmlns:p14="http://schemas.microsoft.com/office/powerpoint/2010/main" val="577371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rtl="0">
              <a:lnSpc>
                <a:spcPct val="150000"/>
              </a:lnSpc>
              <a:spcBef>
                <a:spcPts val="0"/>
              </a:spcBef>
              <a:spcAft>
                <a:spcPts val="0"/>
              </a:spcAft>
              <a:buFont typeface="Symbol" panose="05050102010706020507" pitchFamily="18" charset="2"/>
              <a:buNone/>
            </a:pPr>
            <a:r>
              <a:rPr lang="en-US" dirty="0"/>
              <a:t>-</a:t>
            </a:r>
            <a:r>
              <a:rPr lang="en-US" b="0" i="0" dirty="0">
                <a:solidFill>
                  <a:srgbClr val="000000"/>
                </a:solidFill>
                <a:effectLst/>
                <a:latin typeface="Arial" panose="020B0604020202020204" pitchFamily="34" charset="0"/>
              </a:rPr>
              <a:t>Weka is a collection of machine learning algorithms for data mining tasks. It contains tools for data preparation, classification, regression, clustering, association rules mining, and visualization.</a:t>
            </a:r>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13</a:t>
            </a:fld>
            <a:endParaRPr lang="en-US"/>
          </a:p>
        </p:txBody>
      </p:sp>
    </p:spTree>
    <p:extLst>
      <p:ext uri="{BB962C8B-B14F-4D97-AF65-F5344CB8AC3E}">
        <p14:creationId xmlns:p14="http://schemas.microsoft.com/office/powerpoint/2010/main" val="376463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rtl="0">
              <a:lnSpc>
                <a:spcPct val="150000"/>
              </a:lnSpc>
              <a:spcBef>
                <a:spcPts val="0"/>
              </a:spcBef>
              <a:spcAft>
                <a:spcPts val="0"/>
              </a:spcAft>
              <a:buFont typeface="Symbol" panose="05050102010706020507" pitchFamily="18" charset="2"/>
              <a:buNone/>
            </a:pPr>
            <a:r>
              <a:rPr lang="en-GB" sz="1800" dirty="0">
                <a:effectLst/>
                <a:latin typeface="Times New Roman" panose="02020603050405020304" pitchFamily="18" charset="0"/>
                <a:ea typeface="Calibri" panose="020F0502020204030204" pitchFamily="34" charset="0"/>
                <a:cs typeface="Arial" panose="020B0604020202020204" pitchFamily="34" charset="0"/>
              </a:rPr>
              <a:t>-all algorithms fail to get an F-score of 1, RF is the top-performing algorithm while SMO is the worst performing one. Bagging,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JRip</a:t>
            </a:r>
            <a:r>
              <a:rPr lang="en-GB" sz="1800" dirty="0">
                <a:effectLst/>
                <a:latin typeface="Times New Roman" panose="02020603050405020304" pitchFamily="18" charset="0"/>
                <a:ea typeface="Calibri" panose="020F0502020204030204" pitchFamily="34" charset="0"/>
                <a:cs typeface="Arial" panose="020B0604020202020204" pitchFamily="34" charset="0"/>
              </a:rPr>
              <a:t>, and J48 algorithms achieve slightly lower accuracy than RF, according to the results obtained from this study and the previous ones, the decision trees family achieves better performance on code smells due to the ability to extract meaningful rules that describe the code smells properties.</a:t>
            </a:r>
          </a:p>
          <a:p>
            <a:pPr marL="0" marR="0" lvl="0" indent="0" algn="just" defTabSz="914400" rtl="0" eaLnBrk="1" fontAlgn="auto" latinLnBrk="0" hangingPunct="1">
              <a:lnSpc>
                <a:spcPct val="150000"/>
              </a:lnSpc>
              <a:spcBef>
                <a:spcPts val="0"/>
              </a:spcBef>
              <a:spcAft>
                <a:spcPts val="0"/>
              </a:spcAft>
              <a:buClrTx/>
              <a:buSzTx/>
              <a:buFont typeface="Symbol" panose="05050102010706020507" pitchFamily="18" charset="2"/>
              <a:buNone/>
              <a:tabLst/>
              <a:defRPr/>
            </a:pPr>
            <a:r>
              <a:rPr lang="en-GB" sz="1800" dirty="0">
                <a:effectLst/>
                <a:latin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Variety in precision and recall values has been displayed in Figure 14. All the precision values exceed 0.5, however, the recall values in NB, SL and SMO algorithms demonstrate that these classifiers fail to correctly detect more than half the test samples of FE. This reveals that NB, SL and SMO algorithms are not the best classifiers to detect a code smell like FE.</a:t>
            </a:r>
          </a:p>
          <a:p>
            <a:pPr marL="0" marR="0" lvl="0" indent="0" algn="just" rtl="0">
              <a:lnSpc>
                <a:spcPct val="150000"/>
              </a:lnSpc>
              <a:spcBef>
                <a:spcPts val="0"/>
              </a:spcBef>
              <a:spcAft>
                <a:spcPts val="0"/>
              </a:spcAft>
              <a:buFont typeface="Symbol" panose="05050102010706020507" pitchFamily="18" charset="2"/>
              <a:buNone/>
            </a:pPr>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14</a:t>
            </a:fld>
            <a:endParaRPr lang="en-US"/>
          </a:p>
        </p:txBody>
      </p:sp>
    </p:spTree>
    <p:extLst>
      <p:ext uri="{BB962C8B-B14F-4D97-AF65-F5344CB8AC3E}">
        <p14:creationId xmlns:p14="http://schemas.microsoft.com/office/powerpoint/2010/main" val="30625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Arial" panose="020B0604020202020204" pitchFamily="34" charset="0"/>
              </a:rPr>
              <a:t>49 -&gt; </a:t>
            </a:r>
            <a:r>
              <a:rPr lang="en-GB" sz="1800" dirty="0">
                <a:effectLst/>
                <a:latin typeface="Times New Roman" panose="02020603050405020304" pitchFamily="18" charset="0"/>
                <a:ea typeface="Calibri" panose="020F0502020204030204" pitchFamily="34" charset="0"/>
                <a:cs typeface="Arial" panose="020B0604020202020204" pitchFamily="34" charset="0"/>
              </a:rPr>
              <a:t>Multi-Granularity Code Smell Detection using Deep Learning Method based on Abstract Syntax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Times New Roman" panose="02020603050405020304" pitchFamily="18" charset="0"/>
                <a:cs typeface="Arial" panose="020B0604020202020204" pitchFamily="34" charset="0"/>
              </a:rPr>
              <a:t>48 -&gt; </a:t>
            </a:r>
            <a:r>
              <a:rPr lang="en-GB" sz="1800" dirty="0">
                <a:effectLst/>
                <a:latin typeface="Times New Roman" panose="02020603050405020304" pitchFamily="18" charset="0"/>
                <a:ea typeface="Calibri" panose="020F0502020204030204" pitchFamily="34" charset="0"/>
                <a:cs typeface="Arial" panose="020B0604020202020204" pitchFamily="34" charset="0"/>
              </a:rPr>
              <a:t>Code smell detection by deep direct-learning and transfer-learning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Arial" panose="020B0604020202020204" pitchFamily="34" charset="0"/>
              </a:rPr>
              <a:t>-Textual Features Extraction: </a:t>
            </a:r>
            <a:r>
              <a:rPr lang="en-GB" sz="1200" dirty="0" err="1">
                <a:effectLst/>
                <a:latin typeface="Times New Roman" panose="02020603050405020304" pitchFamily="18" charset="0"/>
                <a:ea typeface="Calibri" panose="020F0502020204030204" pitchFamily="34" charset="0"/>
                <a:cs typeface="Arial" panose="020B0604020202020204" pitchFamily="34" charset="0"/>
              </a:rPr>
              <a:t>JavaTokenizer</a:t>
            </a:r>
            <a:r>
              <a:rPr lang="en-GB" sz="1200" dirty="0">
                <a:effectLst/>
                <a:latin typeface="Times New Roman" panose="02020603050405020304" pitchFamily="18" charset="0"/>
                <a:ea typeface="Calibri" panose="020F0502020204030204" pitchFamily="34" charset="0"/>
                <a:cs typeface="Arial" panose="020B0604020202020204" pitchFamily="34" charset="0"/>
              </a:rPr>
              <a:t> is an open-source tool based on AST, to extract the textual features from Java source code by transforming tokens into vectors of integers honouring the Java language rules and keywords.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err="1">
                <a:effectLst/>
                <a:latin typeface="Times New Roman" panose="02020603050405020304" pitchFamily="18" charset="0"/>
                <a:ea typeface="Calibri" panose="020F0502020204030204" pitchFamily="34" charset="0"/>
                <a:cs typeface="Arial" panose="020B0604020202020204" pitchFamily="34" charset="0"/>
              </a:rPr>
              <a:t>JavaTokenizer</a:t>
            </a:r>
            <a:r>
              <a:rPr lang="en-GB" sz="1800" dirty="0">
                <a:effectLst/>
                <a:latin typeface="Times New Roman" panose="02020603050405020304" pitchFamily="18" charset="0"/>
                <a:ea typeface="Calibri" panose="020F0502020204030204" pitchFamily="34" charset="0"/>
                <a:cs typeface="Arial" panose="020B0604020202020204" pitchFamily="34" charset="0"/>
              </a:rPr>
              <a:t> captures the tokens sequence by iterating on all fields and methods in all classes to pre-assign integer values to them after that tokenize all classes based on the tokens' pre-assignment. This approach significantly captures the data dependencies between all classes in the same project, resulting in improving the detection accuracy for the larger granularity code smells such as feature envy.</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GB" sz="1800" dirty="0">
                <a:effectLst/>
                <a:latin typeface="Times New Roman" panose="02020603050405020304" pitchFamily="18" charset="0"/>
                <a:ea typeface="Calibri" panose="020F0502020204030204" pitchFamily="34" charset="0"/>
                <a:cs typeface="Arial" panose="020B0604020202020204" pitchFamily="34" charset="0"/>
              </a:rPr>
              <a:t>A lack of code tokenization tools, only two tools are available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Javalang</a:t>
            </a:r>
            <a:r>
              <a:rPr lang="en-GB" sz="1800" dirty="0">
                <a:effectLst/>
                <a:latin typeface="Times New Roman" panose="02020603050405020304" pitchFamily="18" charset="0"/>
                <a:ea typeface="Calibri" panose="020F0502020204030204" pitchFamily="34" charset="0"/>
                <a:cs typeface="Arial" panose="020B0604020202020204" pitchFamily="34" charset="0"/>
              </a:rPr>
              <a:t> library [46] and tokenizer [79] that used by [49] and [48] respectively, these are open source tools that tokenize the source code. However, extracting the textual features then applying the same DL techniques achieves different performance on larger granularity code smell FE, as clarified in Table 5, training samples and performance of best classifier and configuration of different textual features extraction tools are listed. The comparison between the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JavaLang</a:t>
            </a:r>
            <a:r>
              <a:rPr lang="en-GB" sz="1800" dirty="0">
                <a:effectLst/>
                <a:latin typeface="Times New Roman" panose="02020603050405020304" pitchFamily="18" charset="0"/>
                <a:ea typeface="Calibri" panose="020F0502020204030204" pitchFamily="34" charset="0"/>
                <a:cs typeface="Arial" panose="020B0604020202020204" pitchFamily="34" charset="0"/>
              </a:rPr>
              <a:t> tool that is based on AST and Tokenizer tool that is based on tokens depends on other factors such as the dataset, however, ignoring the semantic and structural information of the source code results in low accuracy, therefore AST outperforms the token-based approach.</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FontTx/>
              <a:buNone/>
            </a:pPr>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15</a:t>
            </a:fld>
            <a:endParaRPr lang="en-US"/>
          </a:p>
        </p:txBody>
      </p:sp>
    </p:spTree>
    <p:extLst>
      <p:ext uri="{BB962C8B-B14F-4D97-AF65-F5344CB8AC3E}">
        <p14:creationId xmlns:p14="http://schemas.microsoft.com/office/powerpoint/2010/main" val="298542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 typeface="Symbol" panose="05050102010706020507" pitchFamily="18" charset="2"/>
              <a:buNone/>
              <a:tabLst/>
              <a:defRPr/>
            </a:pPr>
            <a:r>
              <a:rPr lang="en-US" dirty="0"/>
              <a:t>-</a:t>
            </a:r>
            <a:r>
              <a:rPr lang="en-GB" sz="1800" dirty="0" err="1">
                <a:effectLst/>
                <a:latin typeface="Times New Roman" panose="02020603050405020304" pitchFamily="18" charset="0"/>
                <a:ea typeface="Calibri" panose="020F0502020204030204" pitchFamily="34" charset="0"/>
                <a:cs typeface="Arial" panose="020B0604020202020204" pitchFamily="34" charset="0"/>
              </a:rPr>
              <a:t>JavaTokenizer</a:t>
            </a:r>
            <a:r>
              <a:rPr lang="en-GB" sz="1800" dirty="0">
                <a:effectLst/>
                <a:latin typeface="Times New Roman" panose="02020603050405020304" pitchFamily="18" charset="0"/>
                <a:ea typeface="Calibri" panose="020F0502020204030204" pitchFamily="34" charset="0"/>
                <a:cs typeface="Arial" panose="020B0604020202020204" pitchFamily="34" charset="0"/>
              </a:rPr>
              <a:t> tool is used to extract the textual features, the data processing module map each class to its corresponding tokenized file. Every class suffers from one of the selected code smells is generated in the positive folder other than that it is appended to the negative directory.</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1000"/>
              </a:spcAft>
            </a:pPr>
            <a:r>
              <a:rPr lang="en-US" dirty="0"/>
              <a:t>-</a:t>
            </a:r>
            <a:r>
              <a:rPr lang="en-GB" sz="1800" dirty="0">
                <a:effectLst/>
                <a:latin typeface="Times New Roman" panose="02020603050405020304" pitchFamily="18" charset="0"/>
                <a:ea typeface="Calibri" panose="020F0502020204030204" pitchFamily="34" charset="0"/>
                <a:cs typeface="Arial" panose="020B0604020202020204" pitchFamily="34" charset="0"/>
              </a:rPr>
              <a:t>Applying DL techniques on the tokenized source code is very challenging, one of the main challenges is the presence of a large number of features in each class, these values may be extreme at an abnormal distance from other points in the dataset and beyond the expected range, which may result in noise creation affecting the model learning process and generate a complex model and consequently affect the performance negatively. Therefore the outliers that exceed the standard deviation of the data Gaussian distribution are removed to clean the data.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r>
              <a:rPr lang="en-GB" sz="1800" dirty="0">
                <a:effectLst/>
                <a:latin typeface="Times New Roman" panose="02020603050405020304" pitchFamily="18" charset="0"/>
                <a:ea typeface="Calibri" panose="020F0502020204030204" pitchFamily="34" charset="0"/>
                <a:cs typeface="Arial" panose="020B0604020202020204" pitchFamily="34" charset="0"/>
              </a:rPr>
              <a:t>Eliminating outliers reduces the features' dimensionality and thus elaborates the task of applying SMOTE to FE, more positive samples are generated to become 1/6 from the whole dataset, as declared in Table </a:t>
            </a:r>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16</a:t>
            </a:fld>
            <a:endParaRPr lang="en-US"/>
          </a:p>
        </p:txBody>
      </p:sp>
    </p:spTree>
    <p:extLst>
      <p:ext uri="{BB962C8B-B14F-4D97-AF65-F5344CB8AC3E}">
        <p14:creationId xmlns:p14="http://schemas.microsoft.com/office/powerpoint/2010/main" val="2750856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rtl="0">
              <a:lnSpc>
                <a:spcPct val="150000"/>
              </a:lnSpc>
              <a:spcBef>
                <a:spcPts val="0"/>
              </a:spcBef>
              <a:spcAft>
                <a:spcPts val="0"/>
              </a:spcAft>
              <a:buFontTx/>
              <a:buNone/>
            </a:pPr>
            <a:r>
              <a:rPr lang="en-GB" sz="1800" dirty="0">
                <a:effectLst/>
                <a:latin typeface="Times New Roman" panose="02020603050405020304" pitchFamily="18" charset="0"/>
                <a:ea typeface="Calibri" panose="020F0502020204030204" pitchFamily="34" charset="0"/>
                <a:cs typeface="Arial" panose="020B0604020202020204" pitchFamily="34" charset="0"/>
              </a:rPr>
              <a:t>-CNN: A convolution neural network (CNN) is a neural network that is designed to recognize patterns by vectorizing real-world data to detect complex features, it is the most widely used architecture in image, pattern, and speech recognition problems. Recently CNN has proven efficiency in mining text problems</a:t>
            </a:r>
          </a:p>
          <a:p>
            <a:pPr marL="0" marR="0" lvl="0" indent="0" algn="just" rtl="0">
              <a:lnSpc>
                <a:spcPct val="150000"/>
              </a:lnSpc>
              <a:spcBef>
                <a:spcPts val="0"/>
              </a:spcBef>
              <a:spcAft>
                <a:spcPts val="0"/>
              </a:spcAft>
              <a:buFontTx/>
              <a:buNone/>
            </a:pPr>
            <a:r>
              <a:rPr lang="en-GB" sz="1800" dirty="0">
                <a:effectLst/>
                <a:latin typeface="Times New Roman" panose="02020603050405020304" pitchFamily="18" charset="0"/>
                <a:ea typeface="Calibri" panose="020F0502020204030204" pitchFamily="34" charset="0"/>
                <a:cs typeface="Arial" panose="020B0604020202020204" pitchFamily="34" charset="0"/>
              </a:rPr>
              <a:t>-LSTM: A recurrent neural network variant called Long short term memory (LSTM) proves high efficiency in capturing sequences [84], moreover, LSTM performs better than the traditional RNN from the memorization perspective. this architecture is heavily used in sentiment classification, machine translation, and NLP tasks</a:t>
            </a: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-GRU: Gated Recurrent Unit (GRU) is a recurrent neural network, is a variant to LSTM with fewer parameters and a single gate instead of the LSTM forget and input gates [85]. GRU has a simpler structure than LSTM, yet it exhibits better performance on less frequent data, while LSTM performs better on dealing with larger datasets and sequences.</a:t>
            </a: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-Bidirectional: Every two hidden layers of opposite direction are connected to the same output by the bidirectional recurrent neural network (BRNN), and hence the output layer learns information from the forward and backward states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a:t>
            </a:r>
            <a:r>
              <a:rPr lang="en-GB" sz="1800" dirty="0" err="1">
                <a:effectLst/>
                <a:latin typeface="Times New Roman" panose="02020603050405020304" pitchFamily="18" charset="0"/>
                <a:ea typeface="Calibri" panose="020F0502020204030204" pitchFamily="34" charset="0"/>
                <a:cs typeface="Arial" panose="020B0604020202020204" pitchFamily="34" charset="0"/>
              </a:rPr>
              <a:t>AutoEncoder</a:t>
            </a:r>
            <a:r>
              <a:rPr lang="en-GB" sz="1800" dirty="0">
                <a:effectLst/>
                <a:latin typeface="Times New Roman" panose="02020603050405020304" pitchFamily="18" charset="0"/>
                <a:ea typeface="Calibri" panose="020F0502020204030204" pitchFamily="34" charset="0"/>
                <a:cs typeface="Arial" panose="020B0604020202020204" pitchFamily="34" charset="0"/>
              </a:rPr>
              <a:t> is a neural network, that encodes input data into vectors, then the decoder stage recreates the compressed data from the bottleneck layer, performing dimensionality reduction to extract new features</a:t>
            </a:r>
          </a:p>
          <a:p>
            <a:pPr marL="285750" marR="0" lvl="0" indent="-285750" algn="just" defTabSz="914400" rtl="0" eaLnBrk="1" fontAlgn="auto" latinLnBrk="0" hangingPunct="1">
              <a:lnSpc>
                <a:spcPct val="150000"/>
              </a:lnSpc>
              <a:spcBef>
                <a:spcPts val="0"/>
              </a:spcBef>
              <a:spcAft>
                <a:spcPts val="0"/>
              </a:spcAft>
              <a:buClrTx/>
              <a:buSzTx/>
              <a:buFontTx/>
              <a:buChar char="-"/>
              <a:tabLst/>
              <a:defRPr/>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CNN architecture is inspired by an image classification model, Both LSTM and GRU architectures are inspired by a typical NLP model, we will apply a typical autoencoder model, although there are several variants of autoencoders</a:t>
            </a:r>
          </a:p>
          <a:p>
            <a:pPr marL="0" marR="0" lvl="0" indent="0" algn="just" rtl="0">
              <a:lnSpc>
                <a:spcPct val="150000"/>
              </a:lnSpc>
              <a:spcBef>
                <a:spcPts val="0"/>
              </a:spcBef>
              <a:spcAft>
                <a:spcPts val="0"/>
              </a:spcAft>
              <a:buFontTx/>
              <a:buNone/>
            </a:pP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a:p>
            <a:pPr marL="171450" marR="0" lvl="0" indent="-171450" algn="just" rtl="0">
              <a:lnSpc>
                <a:spcPct val="150000"/>
              </a:lnSpc>
              <a:spcBef>
                <a:spcPts val="0"/>
              </a:spcBef>
              <a:spcAft>
                <a:spcPts val="0"/>
              </a:spcAft>
              <a:buFontTx/>
              <a:buChar char="-"/>
            </a:pPr>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17</a:t>
            </a:fld>
            <a:endParaRPr lang="en-US"/>
          </a:p>
        </p:txBody>
      </p:sp>
    </p:spTree>
    <p:extLst>
      <p:ext uri="{BB962C8B-B14F-4D97-AF65-F5344CB8AC3E}">
        <p14:creationId xmlns:p14="http://schemas.microsoft.com/office/powerpoint/2010/main" val="1527710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rtl="0">
              <a:lnSpc>
                <a:spcPct val="150000"/>
              </a:lnSpc>
              <a:spcBef>
                <a:spcPts val="0"/>
              </a:spcBef>
              <a:spcAft>
                <a:spcPts val="0"/>
              </a:spcAft>
              <a:buFont typeface="Symbol" panose="05050102010706020507" pitchFamily="18" charset="2"/>
              <a:buNone/>
            </a:pPr>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18</a:t>
            </a:fld>
            <a:endParaRPr lang="en-US"/>
          </a:p>
        </p:txBody>
      </p:sp>
    </p:spTree>
    <p:extLst>
      <p:ext uri="{BB962C8B-B14F-4D97-AF65-F5344CB8AC3E}">
        <p14:creationId xmlns:p14="http://schemas.microsoft.com/office/powerpoint/2010/main" val="336428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rtl="0">
              <a:lnSpc>
                <a:spcPct val="150000"/>
              </a:lnSpc>
              <a:spcBef>
                <a:spcPts val="0"/>
              </a:spcBef>
              <a:spcAft>
                <a:spcPts val="0"/>
              </a:spcAft>
              <a:buFont typeface="Symbol" panose="05050102010706020507" pitchFamily="18" charset="2"/>
              <a:buNone/>
            </a:pPr>
            <a:r>
              <a:rPr lang="en-GB" sz="1800" dirty="0">
                <a:effectLst/>
                <a:latin typeface="Times New Roman" panose="02020603050405020304" pitchFamily="18" charset="0"/>
                <a:cs typeface="Arial" panose="020B0604020202020204" pitchFamily="34" charset="0"/>
              </a:rPr>
              <a:t>-T</a:t>
            </a:r>
            <a:r>
              <a:rPr lang="en-GB" sz="1800" dirty="0">
                <a:effectLst/>
                <a:latin typeface="Times New Roman" panose="02020603050405020304" pitchFamily="18" charset="0"/>
                <a:ea typeface="Calibri" panose="020F0502020204030204" pitchFamily="34" charset="0"/>
                <a:cs typeface="Arial" panose="020B0604020202020204" pitchFamily="34" charset="0"/>
              </a:rPr>
              <a:t>he DL architectures results,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AutoEconder</a:t>
            </a:r>
            <a:r>
              <a:rPr lang="en-GB" sz="1800" dirty="0">
                <a:effectLst/>
                <a:latin typeface="Times New Roman" panose="02020603050405020304" pitchFamily="18" charset="0"/>
                <a:ea typeface="Calibri" panose="020F0502020204030204" pitchFamily="34" charset="0"/>
                <a:cs typeface="Arial" panose="020B0604020202020204" pitchFamily="34" charset="0"/>
              </a:rPr>
              <a:t> model performs superior among all classifiers, while the CNN model reports the lowest score</a:t>
            </a:r>
          </a:p>
          <a:p>
            <a:pPr marL="0" marR="0" lvl="0" indent="0" algn="just" defTabSz="914400" rtl="0" eaLnBrk="1" fontAlgn="auto" latinLnBrk="0" hangingPunct="1">
              <a:lnSpc>
                <a:spcPct val="150000"/>
              </a:lnSpc>
              <a:spcBef>
                <a:spcPts val="0"/>
              </a:spcBef>
              <a:spcAft>
                <a:spcPts val="0"/>
              </a:spcAft>
              <a:buClrTx/>
              <a:buSzTx/>
              <a:buFont typeface="Symbol" panose="05050102010706020507" pitchFamily="18" charset="2"/>
              <a:buNone/>
              <a:tabLst/>
              <a:defRPr/>
            </a:pPr>
            <a:r>
              <a:rPr lang="en-GB" sz="1800" dirty="0">
                <a:effectLst/>
                <a:latin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we observe that AE reports the least precision among all techniques, on the other hand, it gets the highest recall. This means that AE probably fails in capturing all the FE characteristics. Although the other architectures tend to succeed in correctly predicting the positive smelly samples, the recall values show that more than half the instances are predicted correctly.</a:t>
            </a:r>
          </a:p>
          <a:p>
            <a:pPr marL="0" marR="0" lvl="0" indent="0" algn="just" rtl="0">
              <a:lnSpc>
                <a:spcPct val="150000"/>
              </a:lnSpc>
              <a:spcBef>
                <a:spcPts val="0"/>
              </a:spcBef>
              <a:spcAft>
                <a:spcPts val="0"/>
              </a:spcAft>
              <a:buFont typeface="Symbol" panose="05050102010706020507" pitchFamily="18" charset="2"/>
              <a:buNone/>
            </a:pPr>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19</a:t>
            </a:fld>
            <a:endParaRPr lang="en-US"/>
          </a:p>
        </p:txBody>
      </p:sp>
    </p:spTree>
    <p:extLst>
      <p:ext uri="{BB962C8B-B14F-4D97-AF65-F5344CB8AC3E}">
        <p14:creationId xmlns:p14="http://schemas.microsoft.com/office/powerpoint/2010/main" val="3123610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GB" sz="1800" dirty="0">
                <a:effectLst/>
                <a:latin typeface="Times New Roman" panose="02020603050405020304" pitchFamily="18" charset="0"/>
                <a:cs typeface="Arial" panose="020B0604020202020204" pitchFamily="34" charset="0"/>
              </a:rPr>
              <a:t>T</a:t>
            </a:r>
            <a:r>
              <a:rPr lang="en-GB" sz="1800" dirty="0">
                <a:effectLst/>
                <a:latin typeface="Times New Roman" panose="02020603050405020304" pitchFamily="18" charset="0"/>
                <a:ea typeface="Calibri" panose="020F0502020204030204" pitchFamily="34" charset="0"/>
                <a:cs typeface="Arial" panose="020B0604020202020204" pitchFamily="34" charset="0"/>
              </a:rPr>
              <a:t>here is a huge diversity in the performance of classifiers in detecting FE. RF has reported the best performance among all ML and DL algorithms.</a:t>
            </a:r>
          </a:p>
          <a:p>
            <a:pPr marL="0" marR="0" algn="just">
              <a:lnSpc>
                <a:spcPct val="150000"/>
              </a:lnSpc>
              <a:spcBef>
                <a:spcPts val="0"/>
              </a:spcBef>
              <a:spcAft>
                <a:spcPts val="1000"/>
              </a:spcAft>
            </a:pPr>
            <a:r>
              <a:rPr lang="en-GB" sz="1800" b="1" dirty="0">
                <a:effectLst/>
                <a:latin typeface="Times New Roman" panose="02020603050405020304" pitchFamily="18" charset="0"/>
                <a:ea typeface="Calibri" panose="020F0502020204030204" pitchFamily="34" charset="0"/>
                <a:cs typeface="Arial" panose="020B0604020202020204" pitchFamily="34" charset="0"/>
              </a:rPr>
              <a:t>RQ1: Which classifier among the ML methods performs better?</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10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RF creates many decision trees, each tree is concerned by features subset, therefore the RF algorithm performs features selection that achieves better performance. Therefore it reports the best F-measure among all the ML classifiers.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10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On average, SMO fails to achieve better results than the rest of the classifiers on the selected code smells classification problem. SMO belongs to the support vector machine family, which creates decision boundaries to separate classes. SMO is a  great option for a smaller dataset, on the contrary, it may fail in handling a larger dataset, in addition to its high training time.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1000"/>
              </a:spcAft>
            </a:pPr>
            <a:r>
              <a:rPr lang="en-GB" sz="1800" b="1" dirty="0">
                <a:effectLst/>
                <a:latin typeface="Times New Roman" panose="02020603050405020304" pitchFamily="18" charset="0"/>
                <a:ea typeface="Calibri" panose="020F0502020204030204" pitchFamily="34" charset="0"/>
                <a:cs typeface="Arial" panose="020B0604020202020204" pitchFamily="34" charset="0"/>
              </a:rPr>
              <a:t>RQ2: Are DL methods perform well in detecting code smells compared to the ML methods, and which DL architecture performs superiorly?</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10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Since the autoencoder model reduced features dimensionality, and hence the input data is classified easily, therefore the autoencoder model achieves better performance, then the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AutoEconder</a:t>
            </a:r>
            <a:r>
              <a:rPr lang="en-GB" sz="1800" dirty="0">
                <a:effectLst/>
                <a:latin typeface="Times New Roman" panose="02020603050405020304" pitchFamily="18" charset="0"/>
                <a:ea typeface="Calibri" panose="020F0502020204030204" pitchFamily="34" charset="0"/>
                <a:cs typeface="Arial" panose="020B0604020202020204" pitchFamily="34" charset="0"/>
              </a:rPr>
              <a:t> model performs superior among all  DL classifiers. While CNN reports the least accuracy, the traditional neural networks do not pay attention to memorization, moreover, they make an assumption that input and output are unrelated to each other.</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20</a:t>
            </a:fld>
            <a:endParaRPr lang="en-US"/>
          </a:p>
        </p:txBody>
      </p:sp>
    </p:spTree>
    <p:extLst>
      <p:ext uri="{BB962C8B-B14F-4D97-AF65-F5344CB8AC3E}">
        <p14:creationId xmlns:p14="http://schemas.microsoft.com/office/powerpoint/2010/main" val="284729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Times New Roman" panose="02020603050405020304" pitchFamily="18" charset="0"/>
                <a:cs typeface="Times New Roman" panose="02020603050405020304" pitchFamily="18" charset="0"/>
              </a:rPr>
              <a:t>-</a:t>
            </a:r>
            <a:r>
              <a:rPr lang="en-US" sz="1200" b="0" i="0" u="none" strike="noStrike" baseline="0" dirty="0">
                <a:latin typeface="Times New Roman" panose="02020603050405020304" pitchFamily="18" charset="0"/>
                <a:cs typeface="Times New Roman" panose="02020603050405020304" pitchFamily="18" charset="0"/>
              </a:rPr>
              <a:t>Twenty-two code smells were defined earlier by Fowler</a:t>
            </a:r>
            <a:r>
              <a:rPr lang="en-US" sz="1200" dirty="0">
                <a:latin typeface="Times New Roman" panose="02020603050405020304" pitchFamily="18" charset="0"/>
                <a:cs typeface="Times New Roman" panose="02020603050405020304" pitchFamily="18" charset="0"/>
              </a:rPr>
              <a:t> by 1999.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3</a:t>
            </a:fld>
            <a:endParaRPr lang="en-US"/>
          </a:p>
        </p:txBody>
      </p:sp>
    </p:spTree>
    <p:extLst>
      <p:ext uri="{BB962C8B-B14F-4D97-AF65-F5344CB8AC3E}">
        <p14:creationId xmlns:p14="http://schemas.microsoft.com/office/powerpoint/2010/main" val="151360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a:t>
            </a:r>
            <a:r>
              <a:rPr lang="en-GB" sz="1800" dirty="0">
                <a:effectLst/>
                <a:latin typeface="Times New Roman" panose="02020603050405020304" pitchFamily="18" charset="0"/>
                <a:ea typeface="Calibri" panose="020F0502020204030204" pitchFamily="34" charset="0"/>
                <a:cs typeface="Arial" panose="020B0604020202020204" pitchFamily="34" charset="0"/>
              </a:rPr>
              <a:t>Applying a correct sequence of refactoring techniques is extremely crucial because any wrong or incomplete refactoring can result in creating new smells and flaws in the code </a:t>
            </a:r>
            <a:endParaRPr lang="en-US" sz="1800" b="0" i="0" u="none" strike="noStrike" baseline="0" dirty="0">
              <a:latin typeface="TimesNew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TimesNewRoman"/>
              </a:rPr>
              <a:t>-</a:t>
            </a:r>
            <a:r>
              <a:rPr lang="en-US" sz="1200" b="0" i="0" u="none" strike="noStrike" baseline="0" dirty="0">
                <a:latin typeface="TimesNewRoman"/>
              </a:rPr>
              <a:t>Fowler proposed more than seventy refactoring techniques</a:t>
            </a:r>
          </a:p>
          <a:p>
            <a:pPr algn="l"/>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4</a:t>
            </a:fld>
            <a:endParaRPr lang="en-US"/>
          </a:p>
        </p:txBody>
      </p:sp>
    </p:spTree>
    <p:extLst>
      <p:ext uri="{BB962C8B-B14F-4D97-AF65-F5344CB8AC3E}">
        <p14:creationId xmlns:p14="http://schemas.microsoft.com/office/powerpoint/2010/main" val="24632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latin typeface="Times New Roman" panose="02020603050405020304" pitchFamily="18" charset="0"/>
                <a:ea typeface="Calibri" panose="020F0502020204030204" pitchFamily="34" charset="0"/>
                <a:cs typeface="Arial" panose="020B0604020202020204" pitchFamily="34" charset="0"/>
              </a:rPr>
              <a:t>Most developers are not aware of code smells or can not detect them easily.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GB" sz="1800" dirty="0">
                <a:effectLst/>
                <a:latin typeface="Times New Roman" panose="02020603050405020304" pitchFamily="18" charset="0"/>
                <a:ea typeface="Calibri" panose="020F0502020204030204" pitchFamily="34" charset="0"/>
                <a:cs typeface="Arial" panose="020B0604020202020204" pitchFamily="34" charset="0"/>
              </a:rPr>
              <a:t>code smells are subjective and can be interpreted in many different ways, the automatic detection tools succeed in eliminating the dependency of developers’ perception and experience and the need for their prior knowledge of the code smells characteristics.  Recently machine learning (ML) and deep learning (DL) are extensively used in code smells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a:p>
            <a:pPr algn="l"/>
            <a:r>
              <a:rPr lang="en-GB"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0" i="0" u="none" strike="noStrike" baseline="0" dirty="0">
                <a:latin typeface="NimbusRomNo9L-Regu"/>
              </a:rPr>
              <a:t>Code smell detectors do not agree in their answers. Usually detection rules are based only on the computation of a set of metrics, well known object-oriented metrics or metrics defined ad hoc</a:t>
            </a:r>
          </a:p>
          <a:p>
            <a:pPr algn="l"/>
            <a:r>
              <a:rPr lang="en-US" sz="1800" b="0" i="0" u="none" strike="noStrike" baseline="0" dirty="0">
                <a:latin typeface="NimbusRomNo9L-Regu"/>
              </a:rPr>
              <a:t>for the detection of a particular smell. The metrics used for the detection of a smell can be different, for example for the Large Class smell a tool can use different metrics of cohesion and</a:t>
            </a:r>
          </a:p>
          <a:p>
            <a:pPr algn="l"/>
            <a:r>
              <a:rPr lang="en-US" sz="1800" b="0" i="0" u="none" strike="noStrike" baseline="0" dirty="0">
                <a:latin typeface="NimbusRomNo9L-Regu"/>
              </a:rPr>
              <a:t>complexity, while another one only the LOC metric; moreover, also if the metrics are the same, the thresholds of the metrics can be different. By changing this value, the number of smells</a:t>
            </a:r>
          </a:p>
          <a:p>
            <a:pPr algn="l"/>
            <a:r>
              <a:rPr lang="en-US" sz="1800" b="0" i="0" u="none" strike="noStrike" baseline="0" dirty="0">
                <a:latin typeface="NimbusRomNo9L-Regu"/>
              </a:rPr>
              <a:t>increases or decreases accordingly. Some tools allow to change and set this value. Another problem regards the accuracy of the results, many false positive smells can be detected, not</a:t>
            </a:r>
          </a:p>
          <a:p>
            <a:pPr algn="l"/>
            <a:r>
              <a:rPr lang="en-US" sz="1800" b="0" i="0" u="none" strike="noStrike" baseline="0" dirty="0">
                <a:latin typeface="NimbusRomNo9L-Regu"/>
              </a:rPr>
              <a:t>representing real problems and hence smells to be refactored, because information related to the context, the domain, the size and design of the analyzed system are not usually considered.</a:t>
            </a:r>
            <a:endParaRPr lang="en-GB" sz="180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r>
              <a:rPr lang="en-US" sz="1800" b="0" i="0" u="none" strike="noStrike" baseline="0" dirty="0">
                <a:latin typeface="t1-gul-regular"/>
              </a:rPr>
              <a:t>The resilience of machine learning models renders them appropriate for reuse beyond the bounds of tasks they may have been trained on</a:t>
            </a:r>
            <a:endParaRPr lang="en-US" sz="1800" b="0" i="0" u="none" strike="noStrike" baseline="0" dirty="0">
              <a:effectLst/>
              <a:latin typeface="Times New Roman" panose="02020603050405020304" pitchFamily="18" charset="0"/>
              <a:cs typeface="Arial" panose="020B0604020202020204" pitchFamily="34" charset="0"/>
            </a:endParaRPr>
          </a:p>
          <a:p>
            <a:pPr algn="l"/>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Many studies leverages deep learning techniques since 2018, each approach has its shortcoming. Therefore this is the first paper to detect code smells using ML and DL approaches to combine both the structural and semantic information for better performance. Moreover, we implement a Java Tokenizer program to extract the textual features from the source code. Furthermore, a novel approach is presented for refactoring extract method techniques</a:t>
            </a:r>
          </a:p>
          <a:p>
            <a:endParaRPr lang="en-US" sz="1800" dirty="0">
              <a:effectLst/>
              <a:latin typeface="Times New Roman" panose="02020603050405020304" pitchFamily="18" charset="0"/>
              <a:cs typeface="Arial" panose="020B0604020202020204" pitchFamily="34" charset="0"/>
            </a:endParaRPr>
          </a:p>
          <a:p>
            <a:r>
              <a:rPr lang="en-US" sz="1800" dirty="0">
                <a:effectLst/>
                <a:latin typeface="Times New Roman" panose="02020603050405020304" pitchFamily="18" charset="0"/>
                <a:cs typeface="Arial" panose="020B0604020202020204" pitchFamily="34" charset="0"/>
              </a:rPr>
              <a:t>-</a:t>
            </a:r>
            <a:r>
              <a:rPr lang="en-GB" sz="1200" dirty="0">
                <a:effectLst/>
                <a:latin typeface="Times New Roman" panose="02020603050405020304" pitchFamily="18" charset="0"/>
                <a:ea typeface="Calibri" panose="020F0502020204030204" pitchFamily="34" charset="0"/>
                <a:cs typeface="Arial" panose="020B0604020202020204" pitchFamily="34" charset="0"/>
              </a:rPr>
              <a:t>The more accurate is the code smells detection, the more feasible is the refactoring mission</a:t>
            </a:r>
          </a:p>
          <a:p>
            <a:r>
              <a:rPr lang="en-GB" sz="1200" dirty="0">
                <a:latin typeface="Times New Roman" panose="02020603050405020304" pitchFamily="18" charset="0"/>
                <a:ea typeface="Calibri" panose="020F0502020204030204" pitchFamily="34" charset="0"/>
                <a:cs typeface="Arial" panose="020B0604020202020204" pitchFamily="34" charset="0"/>
              </a:rPr>
              <a:t>T</a:t>
            </a:r>
            <a:r>
              <a:rPr lang="en-GB" sz="1200" dirty="0">
                <a:effectLst/>
                <a:latin typeface="Times New Roman" panose="02020603050405020304" pitchFamily="18" charset="0"/>
                <a:ea typeface="Calibri" panose="020F0502020204030204" pitchFamily="34" charset="0"/>
                <a:cs typeface="Arial" panose="020B0604020202020204" pitchFamily="34" charset="0"/>
              </a:rPr>
              <a:t>he automatic detection tools succeed in eliminating the dependency on developers’ perception and experience and the need for their prior knowledge of the code smells characteristics</a:t>
            </a:r>
          </a:p>
          <a:p>
            <a:r>
              <a:rPr lang="en-US" sz="1200" dirty="0">
                <a:effectLst/>
                <a:latin typeface="Times New Roman" panose="02020603050405020304" pitchFamily="18" charset="0"/>
                <a:ea typeface="Calibri" panose="020F0502020204030204" pitchFamily="34" charset="0"/>
                <a:cs typeface="Arial" panose="020B0604020202020204" pitchFamily="34" charset="0"/>
              </a:rPr>
              <a:t>ML and DL eliminates </a:t>
            </a:r>
            <a:r>
              <a:rPr lang="en-GB" sz="1200" dirty="0">
                <a:effectLst/>
                <a:latin typeface="Times New Roman" panose="02020603050405020304" pitchFamily="18" charset="0"/>
                <a:ea typeface="Calibri" panose="020F0502020204030204" pitchFamily="34" charset="0"/>
                <a:cs typeface="Arial" panose="020B0604020202020204" pitchFamily="34" charset="0"/>
              </a:rPr>
              <a:t>the need for the code smells rules definition and threshold selection </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5</a:t>
            </a:fld>
            <a:endParaRPr lang="en-US"/>
          </a:p>
        </p:txBody>
      </p:sp>
    </p:spTree>
    <p:extLst>
      <p:ext uri="{BB962C8B-B14F-4D97-AF65-F5344CB8AC3E}">
        <p14:creationId xmlns:p14="http://schemas.microsoft.com/office/powerpoint/2010/main" val="132119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11 -&gt; ML </a:t>
            </a:r>
          </a:p>
          <a:p>
            <a:r>
              <a:rPr lang="en-US" dirty="0"/>
              <a:t>5 -&gt; DL</a:t>
            </a:r>
          </a:p>
        </p:txBody>
      </p:sp>
      <p:sp>
        <p:nvSpPr>
          <p:cNvPr id="4" name="Slide Number Placeholder 3"/>
          <p:cNvSpPr>
            <a:spLocks noGrp="1"/>
          </p:cNvSpPr>
          <p:nvPr>
            <p:ph type="sldNum" sz="quarter" idx="5"/>
          </p:nvPr>
        </p:nvSpPr>
        <p:spPr/>
        <p:txBody>
          <a:bodyPr/>
          <a:lstStyle/>
          <a:p>
            <a:fld id="{C36637B1-873F-42B0-B8A2-3D44E46FA826}" type="slidenum">
              <a:rPr lang="en-US" smtClean="0"/>
              <a:t>6</a:t>
            </a:fld>
            <a:endParaRPr lang="en-US"/>
          </a:p>
        </p:txBody>
      </p:sp>
    </p:spTree>
    <p:extLst>
      <p:ext uri="{BB962C8B-B14F-4D97-AF65-F5344CB8AC3E}">
        <p14:creationId xmlns:p14="http://schemas.microsoft.com/office/powerpoint/2010/main" val="344808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effectLst/>
                <a:latin typeface="Times New Roman" panose="02020603050405020304" pitchFamily="18" charset="0"/>
                <a:ea typeface="Calibri" panose="020F0502020204030204" pitchFamily="34" charset="0"/>
                <a:cs typeface="Arial" panose="020B0604020202020204" pitchFamily="34" charset="0"/>
              </a:rPr>
              <a:t>Refactoring, the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JavaRefactor</a:t>
            </a:r>
            <a:r>
              <a:rPr lang="en-US" sz="1200" dirty="0">
                <a:effectLst/>
                <a:latin typeface="Times New Roman" panose="02020603050405020304" pitchFamily="18" charset="0"/>
                <a:ea typeface="Calibri" panose="020F0502020204030204" pitchFamily="34" charset="0"/>
                <a:cs typeface="Arial" panose="020B0604020202020204" pitchFamily="34" charset="0"/>
              </a:rPr>
              <a:t> tool that follows the extract method technique is implemented to refactor the long method code smell.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latin typeface="Times New Roman" panose="02020603050405020304" pitchFamily="18" charset="0"/>
                <a:ea typeface="Calibri" panose="020F0502020204030204" pitchFamily="34" charset="0"/>
                <a:cs typeface="Arial" panose="020B0604020202020204" pitchFamily="34" charset="0"/>
              </a:rPr>
              <a:t>In addition to the availability of our tools and scripts to promote incremental studies.</a:t>
            </a:r>
          </a:p>
          <a:p>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7</a:t>
            </a:fld>
            <a:endParaRPr lang="en-US"/>
          </a:p>
        </p:txBody>
      </p:sp>
    </p:spTree>
    <p:extLst>
      <p:ext uri="{BB962C8B-B14F-4D97-AF65-F5344CB8AC3E}">
        <p14:creationId xmlns:p14="http://schemas.microsoft.com/office/powerpoint/2010/main" val="367440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Our experiments are applied to the feature envy, which is considered one of the most known code smells explored by researchers</a:t>
            </a:r>
          </a:p>
          <a:p>
            <a:pPr algn="l"/>
            <a:r>
              <a:rPr lang="en-US" b="0" i="0" dirty="0">
                <a:solidFill>
                  <a:srgbClr val="242424"/>
                </a:solidFill>
                <a:effectLst/>
                <a:latin typeface="source-serif-pro"/>
              </a:rPr>
              <a:t>Feature envy means that one class uses too many features of another class. This means that most of one class reference something in another class.</a:t>
            </a:r>
            <a:endParaRPr lang="en-US" sz="1800" b="0" i="0" u="none" strike="noStrike" baseline="0" dirty="0">
              <a:solidFill>
                <a:srgbClr val="242424"/>
              </a:solidFill>
              <a:effectLst/>
              <a:latin typeface="TimesNewRomanPSMT"/>
            </a:endParaRPr>
          </a:p>
          <a:p>
            <a:pPr algn="l" fontAlgn="base"/>
            <a:r>
              <a:rPr lang="en-US" b="0" i="0" dirty="0">
                <a:solidFill>
                  <a:srgbClr val="232629"/>
                </a:solidFill>
                <a:effectLst/>
                <a:latin typeface="-apple-system"/>
              </a:rPr>
              <a:t>The problem with the first situation, and the reason it is considered a code smell, is because it breaks encapsulation.</a:t>
            </a:r>
          </a:p>
          <a:p>
            <a:pPr algn="l" fontAlgn="base"/>
            <a:r>
              <a:rPr lang="en-US" b="0" i="0" dirty="0">
                <a:solidFill>
                  <a:srgbClr val="232629"/>
                </a:solidFill>
                <a:effectLst/>
                <a:latin typeface="-apple-system"/>
              </a:rPr>
              <a:t>As a rule of thumb, whenever you find yourself making extensive use of fields from another class to perform any sort of logic or computation, consider moving that logic to a method on the class itself.</a:t>
            </a:r>
          </a:p>
          <a:p>
            <a:pPr algn="l"/>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8</a:t>
            </a:fld>
            <a:endParaRPr lang="en-US"/>
          </a:p>
        </p:txBody>
      </p:sp>
    </p:spTree>
    <p:extLst>
      <p:ext uri="{BB962C8B-B14F-4D97-AF65-F5344CB8AC3E}">
        <p14:creationId xmlns:p14="http://schemas.microsoft.com/office/powerpoint/2010/main" val="409389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proposed system overview, both ML and DL approaches are applied on open sources java projects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Qualitas</a:t>
            </a:r>
            <a:r>
              <a:rPr lang="en-US" sz="1800" dirty="0">
                <a:effectLst/>
                <a:latin typeface="Times New Roman" panose="02020603050405020304" pitchFamily="18" charset="0"/>
                <a:ea typeface="Calibri" panose="020F0502020204030204" pitchFamily="34" charset="0"/>
                <a:cs typeface="Arial" panose="020B0604020202020204" pitchFamily="34" charset="0"/>
              </a:rPr>
              <a:t> Corpus Dataset [33]. In the ML approach,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DesigniteJava</a:t>
            </a:r>
            <a:r>
              <a:rPr lang="en-US" sz="1800" dirty="0">
                <a:effectLst/>
                <a:latin typeface="Times New Roman" panose="02020603050405020304" pitchFamily="18" charset="0"/>
                <a:ea typeface="Calibri" panose="020F0502020204030204" pitchFamily="34" charset="0"/>
                <a:cs typeface="Arial" panose="020B0604020202020204" pitchFamily="34" charset="0"/>
              </a:rPr>
              <a:t> tool is used to detect the code smells and extract the corresponding metrics in CSV files, then the data processor module splits the extracted data into positive and negative samples. The ML algorithms are applied to the processed CSVs to train the models and evaluate the classifiers’ performance.</a:t>
            </a: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DL approach, data will be tokenized by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JavaTokenizer</a:t>
            </a:r>
            <a:r>
              <a:rPr lang="en-US" sz="1800" dirty="0">
                <a:effectLst/>
                <a:latin typeface="Times New Roman" panose="02020603050405020304" pitchFamily="18" charset="0"/>
                <a:ea typeface="Calibri" panose="020F0502020204030204" pitchFamily="34" charset="0"/>
                <a:cs typeface="Arial" panose="020B0604020202020204" pitchFamily="34" charset="0"/>
              </a:rPr>
              <a:t> tool which exports tokenized text files. The data processing stage will split the tokenized files into positive and negative samples according to extracted detection information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DesigniteJava</a:t>
            </a:r>
            <a:r>
              <a:rPr lang="en-US" sz="1800" dirty="0">
                <a:effectLst/>
                <a:latin typeface="Times New Roman" panose="02020603050405020304" pitchFamily="18" charset="0"/>
                <a:ea typeface="Calibri" panose="020F0502020204030204" pitchFamily="34" charset="0"/>
                <a:cs typeface="Arial" panose="020B0604020202020204" pitchFamily="34" charset="0"/>
              </a:rPr>
              <a:t>. Tokenized data is fed to the DL models to detect the code smells.</a:t>
            </a:r>
          </a:p>
          <a:p>
            <a:endParaRPr lang="en-US" dirty="0"/>
          </a:p>
        </p:txBody>
      </p:sp>
      <p:sp>
        <p:nvSpPr>
          <p:cNvPr id="4" name="Slide Number Placeholder 3"/>
          <p:cNvSpPr>
            <a:spLocks noGrp="1"/>
          </p:cNvSpPr>
          <p:nvPr>
            <p:ph type="sldNum" sz="quarter" idx="5"/>
          </p:nvPr>
        </p:nvSpPr>
        <p:spPr/>
        <p:txBody>
          <a:bodyPr/>
          <a:lstStyle/>
          <a:p>
            <a:fld id="{C36637B1-873F-42B0-B8A2-3D44E46FA826}" type="slidenum">
              <a:rPr lang="en-US" smtClean="0"/>
              <a:t>9</a:t>
            </a:fld>
            <a:endParaRPr lang="en-US"/>
          </a:p>
        </p:txBody>
      </p:sp>
    </p:spTree>
    <p:extLst>
      <p:ext uri="{BB962C8B-B14F-4D97-AF65-F5344CB8AC3E}">
        <p14:creationId xmlns:p14="http://schemas.microsoft.com/office/powerpoint/2010/main" val="357286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cs typeface="Arial" panose="020B0604020202020204" pitchFamily="34" charset="0"/>
              </a:rPr>
              <a:t>-</a:t>
            </a:r>
            <a:r>
              <a:rPr lang="en-GB" sz="1800" dirty="0" err="1">
                <a:effectLst/>
                <a:latin typeface="Times New Roman" panose="02020603050405020304" pitchFamily="18" charset="0"/>
                <a:ea typeface="Calibri" panose="020F0502020204030204" pitchFamily="34" charset="0"/>
                <a:cs typeface="Arial" panose="020B0604020202020204" pitchFamily="34" charset="0"/>
              </a:rPr>
              <a:t>Qualitas</a:t>
            </a:r>
            <a:r>
              <a:rPr lang="en-GB" sz="1800" dirty="0">
                <a:effectLst/>
                <a:latin typeface="Times New Roman" panose="02020603050405020304" pitchFamily="18" charset="0"/>
                <a:ea typeface="Calibri" panose="020F0502020204030204" pitchFamily="34" charset="0"/>
                <a:cs typeface="Arial" panose="020B0604020202020204" pitchFamily="34" charset="0"/>
              </a:rPr>
              <a:t> Corpus is one of the largest benchmark datasets, it is characterized by the composition of different sizes and different domains projects, corpus of heterogeneous 111 Java projects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a:t>
            </a:r>
            <a:r>
              <a:rPr lang="en-GB" sz="1800" dirty="0" err="1">
                <a:effectLst/>
                <a:latin typeface="Times New Roman" panose="02020603050405020304" pitchFamily="18" charset="0"/>
                <a:ea typeface="Calibri" panose="020F0502020204030204" pitchFamily="34" charset="0"/>
                <a:cs typeface="Arial" panose="020B0604020202020204" pitchFamily="34" charset="0"/>
              </a:rPr>
              <a:t>DesigniteJava</a:t>
            </a:r>
            <a:r>
              <a:rPr lang="en-GB" sz="1800" dirty="0">
                <a:effectLst/>
                <a:latin typeface="t1-gul-regular"/>
                <a:ea typeface="Calibri" panose="020F0502020204030204" pitchFamily="34" charset="0"/>
                <a:cs typeface="t1-gul-regular"/>
              </a:rPr>
              <a:t> </a:t>
            </a:r>
            <a:r>
              <a:rPr lang="en-GB" sz="1800" dirty="0">
                <a:effectLst/>
                <a:latin typeface="Times New Roman" panose="02020603050405020304" pitchFamily="18" charset="0"/>
                <a:ea typeface="Calibri" panose="020F0502020204030204" pitchFamily="34" charset="0"/>
                <a:cs typeface="Arial" panose="020B0604020202020204" pitchFamily="34" charset="0"/>
              </a:rPr>
              <a:t>tool is exploited to compute the metrics values and detect the code smells, in addition, the ML and DL classifiers’ results are validated against the results obtained from the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DesigniteJava</a:t>
            </a:r>
            <a:r>
              <a:rPr lang="en-GB" sz="1800" dirty="0">
                <a:effectLst/>
                <a:latin typeface="t1-gul-regular"/>
                <a:ea typeface="Calibri" panose="020F0502020204030204" pitchFamily="34" charset="0"/>
                <a:cs typeface="t1-gul-regular"/>
              </a:rPr>
              <a:t> </a:t>
            </a:r>
            <a:r>
              <a:rPr lang="en-GB" sz="1800" dirty="0">
                <a:effectLst/>
                <a:latin typeface="Times New Roman" panose="02020603050405020304" pitchFamily="18" charset="0"/>
                <a:ea typeface="Calibri" panose="020F0502020204030204" pitchFamily="34" charset="0"/>
                <a:cs typeface="Arial" panose="020B0604020202020204" pitchFamily="34" charset="0"/>
              </a:rPr>
              <a:t>tool.</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C36637B1-873F-42B0-B8A2-3D44E46FA826}" type="slidenum">
              <a:rPr lang="en-US" smtClean="0"/>
              <a:t>10</a:t>
            </a:fld>
            <a:endParaRPr lang="en-US"/>
          </a:p>
        </p:txBody>
      </p:sp>
    </p:spTree>
    <p:extLst>
      <p:ext uri="{BB962C8B-B14F-4D97-AF65-F5344CB8AC3E}">
        <p14:creationId xmlns:p14="http://schemas.microsoft.com/office/powerpoint/2010/main" val="58069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15-Jul-23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15-Jul-23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15-Jul-23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15-Jul-23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15-Jul-23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15-Jul-23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15-Jul-23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15-Jul-23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15-Jul-23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104E-884D-45B6-A941-91309BDEDC86}"/>
              </a:ext>
            </a:extLst>
          </p:cNvPr>
          <p:cNvSpPr>
            <a:spLocks noGrp="1"/>
          </p:cNvSpPr>
          <p:nvPr>
            <p:ph type="ctrTitle"/>
          </p:nvPr>
        </p:nvSpPr>
        <p:spPr>
          <a:xfrm>
            <a:off x="1915127" y="1330774"/>
            <a:ext cx="8723136" cy="2098226"/>
          </a:xfrm>
        </p:spPr>
        <p:txBody>
          <a:bodyPr/>
          <a:lstStyle/>
          <a:p>
            <a:r>
              <a:rPr lang="en-US" sz="2400" b="0" i="0" u="none" strike="noStrike" baseline="0" dirty="0">
                <a:latin typeface="Times New Roman" panose="02020603050405020304" pitchFamily="18" charset="0"/>
                <a:cs typeface="Times New Roman" panose="02020603050405020304" pitchFamily="18" charset="0"/>
              </a:rPr>
              <a:t>Comparing the Effectiveness of Machine Learning</a:t>
            </a:r>
            <a:br>
              <a:rPr lang="en-US" sz="2400" b="0" i="0" u="none" strike="noStrike" baseline="0" dirty="0">
                <a:latin typeface="Times New Roman" panose="02020603050405020304" pitchFamily="18" charset="0"/>
                <a:cs typeface="Times New Roman" panose="02020603050405020304" pitchFamily="18" charset="0"/>
              </a:rPr>
            </a:br>
            <a:r>
              <a:rPr lang="en-US" sz="2400" b="0" i="0" u="none" strike="noStrike" baseline="0" dirty="0">
                <a:latin typeface="Times New Roman" panose="02020603050405020304" pitchFamily="18" charset="0"/>
                <a:cs typeface="Times New Roman" panose="02020603050405020304" pitchFamily="18" charset="0"/>
              </a:rPr>
              <a:t>and Deep Learning Techniques for Feature Envy</a:t>
            </a:r>
            <a:br>
              <a:rPr lang="en-US" sz="2400" b="0" i="0" u="none" strike="noStrike" baseline="0" dirty="0">
                <a:latin typeface="Times New Roman" panose="02020603050405020304" pitchFamily="18" charset="0"/>
                <a:cs typeface="Times New Roman" panose="02020603050405020304" pitchFamily="18" charset="0"/>
              </a:rPr>
            </a:br>
            <a:r>
              <a:rPr lang="en-US" sz="2400" b="0" i="0" u="none" strike="noStrike" baseline="0" dirty="0">
                <a:latin typeface="Times New Roman" panose="02020603050405020304" pitchFamily="18" charset="0"/>
                <a:cs typeface="Times New Roman" panose="02020603050405020304" pitchFamily="18" charset="0"/>
              </a:rPr>
              <a:t>Detection in Software Systems</a:t>
            </a: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464004-3D0F-407B-84A2-39A9F5A286B2}"/>
              </a:ext>
            </a:extLst>
          </p:cNvPr>
          <p:cNvSpPr>
            <a:spLocks noGrp="1"/>
          </p:cNvSpPr>
          <p:nvPr>
            <p:ph type="subTitle" idx="1"/>
          </p:nvPr>
        </p:nvSpPr>
        <p:spPr>
          <a:xfrm>
            <a:off x="2679906" y="3956279"/>
            <a:ext cx="7456553" cy="1086237"/>
          </a:xfrm>
        </p:spPr>
        <p:txBody>
          <a:bodyPr>
            <a:normAutofit fontScale="92500"/>
          </a:bodyPr>
          <a:lstStyle/>
          <a:p>
            <a:r>
              <a:rPr lang="en-US" dirty="0"/>
              <a:t>Presented by : Rana </a:t>
            </a:r>
            <a:r>
              <a:rPr lang="en-US" dirty="0" err="1"/>
              <a:t>Menshawy</a:t>
            </a:r>
            <a:endParaRPr lang="en-US" dirty="0"/>
          </a:p>
          <a:p>
            <a:r>
              <a:rPr lang="en-US" dirty="0"/>
              <a:t>Authors: Rana </a:t>
            </a:r>
            <a:r>
              <a:rPr lang="en-US" dirty="0" err="1"/>
              <a:t>Menshawy</a:t>
            </a:r>
            <a:r>
              <a:rPr lang="en-US" dirty="0"/>
              <a:t>, Ahmed Hassan and Ashraf Salem</a:t>
            </a:r>
          </a:p>
        </p:txBody>
      </p:sp>
    </p:spTree>
    <p:extLst>
      <p:ext uri="{BB962C8B-B14F-4D97-AF65-F5344CB8AC3E}">
        <p14:creationId xmlns:p14="http://schemas.microsoft.com/office/powerpoint/2010/main" val="3091723198"/>
      </p:ext>
    </p:extLst>
  </p:cSld>
  <p:clrMapOvr>
    <a:masterClrMapping/>
  </p:clrMapOvr>
  <mc:AlternateContent xmlns:mc="http://schemas.openxmlformats.org/markup-compatibility/2006" xmlns:p14="http://schemas.microsoft.com/office/powerpoint/2010/main">
    <mc:Choice Requires="p14">
      <p:transition spd="slow" p14:dur="2000" advTm="5289"/>
    </mc:Choice>
    <mc:Fallback xmlns="">
      <p:transition spd="slow" advTm="52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lstStyle/>
          <a:p>
            <a:pPr algn="ctr"/>
            <a:r>
              <a:rPr lang="en-US" dirty="0"/>
              <a:t>Data Preparation</a:t>
            </a:r>
            <a:endParaRPr lang="en-US" sz="3200" dirty="0"/>
          </a:p>
        </p:txBody>
      </p:sp>
      <p:sp>
        <p:nvSpPr>
          <p:cNvPr id="3" name="Content Placeholder 2">
            <a:extLst>
              <a:ext uri="{FF2B5EF4-FFF2-40B4-BE49-F238E27FC236}">
                <a16:creationId xmlns:a16="http://schemas.microsoft.com/office/drawing/2014/main" id="{EBEEF4A4-4BFA-4405-980B-748121D4FE71}"/>
              </a:ext>
            </a:extLst>
          </p:cNvPr>
          <p:cNvSpPr>
            <a:spLocks noGrp="1"/>
          </p:cNvSpPr>
          <p:nvPr>
            <p:ph idx="1"/>
          </p:nvPr>
        </p:nvSpPr>
        <p:spPr/>
        <p:txBody>
          <a:bodyPr>
            <a:normAutofit/>
          </a:bodyPr>
          <a:lstStyle/>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latin typeface="TimesNewRoman"/>
            </a:endParaRPr>
          </a:p>
        </p:txBody>
      </p:sp>
      <p:sp>
        <p:nvSpPr>
          <p:cNvPr id="7" name="Content Placeholder 2">
            <a:extLst>
              <a:ext uri="{FF2B5EF4-FFF2-40B4-BE49-F238E27FC236}">
                <a16:creationId xmlns:a16="http://schemas.microsoft.com/office/drawing/2014/main" id="{2ABD93DC-B812-4445-8C51-40D62619C114}"/>
              </a:ext>
            </a:extLst>
          </p:cNvPr>
          <p:cNvSpPr txBox="1">
            <a:spLocks/>
          </p:cNvSpPr>
          <p:nvPr/>
        </p:nvSpPr>
        <p:spPr>
          <a:xfrm>
            <a:off x="1524000" y="24384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2600" b="1" dirty="0">
                <a:effectLst/>
                <a:latin typeface="Times New Roman" panose="02020603050405020304" pitchFamily="18" charset="0"/>
                <a:ea typeface="Calibri" panose="020F0502020204030204" pitchFamily="34" charset="0"/>
                <a:cs typeface="Arial" panose="020B0604020202020204" pitchFamily="34" charset="0"/>
              </a:rPr>
              <a:t>Dataset</a:t>
            </a:r>
            <a:r>
              <a:rPr lang="en-GB" sz="2600" dirty="0">
                <a:effectLst/>
                <a:latin typeface="Times New Roman" panose="02020603050405020304" pitchFamily="18" charset="0"/>
                <a:ea typeface="Calibri" panose="020F0502020204030204" pitchFamily="34" charset="0"/>
                <a:cs typeface="Arial" panose="020B0604020202020204" pitchFamily="34" charset="0"/>
              </a:rPr>
              <a:t>: </a:t>
            </a:r>
            <a:r>
              <a:rPr lang="en-GB" sz="2600" dirty="0" err="1">
                <a:effectLst/>
                <a:latin typeface="Times New Roman" panose="02020603050405020304" pitchFamily="18" charset="0"/>
                <a:ea typeface="Calibri" panose="020F0502020204030204" pitchFamily="34" charset="0"/>
                <a:cs typeface="Arial" panose="020B0604020202020204" pitchFamily="34" charset="0"/>
              </a:rPr>
              <a:t>Qualitas</a:t>
            </a:r>
            <a:r>
              <a:rPr lang="en-GB" sz="2600" dirty="0">
                <a:effectLst/>
                <a:latin typeface="Times New Roman" panose="02020603050405020304" pitchFamily="18" charset="0"/>
                <a:ea typeface="Calibri" panose="020F0502020204030204" pitchFamily="34" charset="0"/>
                <a:cs typeface="Arial" panose="020B0604020202020204" pitchFamily="34" charset="0"/>
              </a:rPr>
              <a:t> Corpus is one of the largest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benchmark</a:t>
            </a:r>
            <a:r>
              <a:rPr lang="en-GB" sz="2600" dirty="0">
                <a:effectLst/>
                <a:latin typeface="Times New Roman" panose="02020603050405020304" pitchFamily="18" charset="0"/>
                <a:ea typeface="Calibri" panose="020F0502020204030204" pitchFamily="34" charset="0"/>
                <a:cs typeface="Arial" panose="020B0604020202020204" pitchFamily="34" charset="0"/>
              </a:rPr>
              <a:t> datasets.</a:t>
            </a:r>
          </a:p>
          <a:p>
            <a:r>
              <a:rPr lang="en-GB" sz="2600" b="1" dirty="0">
                <a:latin typeface="Times New Roman" panose="02020603050405020304" pitchFamily="18" charset="0"/>
                <a:cs typeface="Arial" panose="020B0604020202020204" pitchFamily="34" charset="0"/>
              </a:rPr>
              <a:t>Code smells detection</a:t>
            </a:r>
            <a:r>
              <a:rPr lang="en-GB" sz="2600" dirty="0">
                <a:latin typeface="Times New Roman" panose="02020603050405020304" pitchFamily="18" charset="0"/>
                <a:cs typeface="Arial" panose="020B0604020202020204" pitchFamily="34" charset="0"/>
              </a:rPr>
              <a:t>: </a:t>
            </a:r>
            <a:r>
              <a:rPr lang="en-GB" sz="2600" dirty="0" err="1">
                <a:latin typeface="Times New Roman" panose="02020603050405020304" pitchFamily="18" charset="0"/>
                <a:cs typeface="Arial" panose="020B0604020202020204" pitchFamily="34" charset="0"/>
              </a:rPr>
              <a:t>DesigniteJava</a:t>
            </a:r>
            <a:r>
              <a:rPr lang="en-GB" sz="2600" dirty="0">
                <a:latin typeface="Times New Roman" panose="02020603050405020304" pitchFamily="18" charset="0"/>
                <a:cs typeface="Arial" panose="020B0604020202020204" pitchFamily="34" charset="0"/>
              </a:rPr>
              <a:t> tool is exploited to compute the metrics values and detect the code smells</a:t>
            </a:r>
          </a:p>
          <a:p>
            <a:pPr marL="0" indent="0">
              <a:buNone/>
            </a:pPr>
            <a:endParaRPr lang="en-US" sz="2400" dirty="0">
              <a:latin typeface="Times New Roman" panose="02020603050405020304" pitchFamily="18"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NewRoman"/>
            </a:endParaRPr>
          </a:p>
        </p:txBody>
      </p:sp>
    </p:spTree>
    <p:extLst>
      <p:ext uri="{BB962C8B-B14F-4D97-AF65-F5344CB8AC3E}">
        <p14:creationId xmlns:p14="http://schemas.microsoft.com/office/powerpoint/2010/main" val="223177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Machine Learning Approach</a:t>
            </a:r>
            <a:br>
              <a:rPr lang="en-US" dirty="0"/>
            </a:br>
            <a:r>
              <a:rPr lang="en-US" sz="3600" dirty="0"/>
              <a:t>Data Preprocessing</a:t>
            </a:r>
            <a:br>
              <a:rPr lang="en-US" dirty="0"/>
            </a:br>
            <a:br>
              <a:rPr lang="en-US" dirty="0"/>
            </a:br>
            <a:endParaRPr lang="en-US" dirty="0"/>
          </a:p>
        </p:txBody>
      </p:sp>
      <p:sp>
        <p:nvSpPr>
          <p:cNvPr id="3" name="Content Placeholder 2">
            <a:extLst>
              <a:ext uri="{FF2B5EF4-FFF2-40B4-BE49-F238E27FC236}">
                <a16:creationId xmlns:a16="http://schemas.microsoft.com/office/drawing/2014/main" id="{71B6E6CC-6948-4181-8A82-FE47DDE61065}"/>
              </a:ext>
            </a:extLst>
          </p:cNvPr>
          <p:cNvSpPr>
            <a:spLocks noGrp="1"/>
          </p:cNvSpPr>
          <p:nvPr>
            <p:ph idx="1"/>
          </p:nvPr>
        </p:nvSpPr>
        <p:spPr>
          <a:xfrm>
            <a:off x="1371600" y="2065867"/>
            <a:ext cx="9601200" cy="3801533"/>
          </a:xfrm>
        </p:spPr>
        <p:txBody>
          <a:bodyPr>
            <a:normAutofit/>
          </a:bodyPr>
          <a:lstStyle/>
          <a:p>
            <a:pPr algn="l"/>
            <a:r>
              <a:rPr lang="en-GB" sz="2600" dirty="0" err="1">
                <a:effectLst/>
                <a:latin typeface="Times New Roman" panose="02020603050405020304" pitchFamily="18" charset="0"/>
                <a:ea typeface="Calibri" panose="020F0502020204030204" pitchFamily="34" charset="0"/>
                <a:cs typeface="Arial" panose="020B0604020202020204" pitchFamily="34" charset="0"/>
              </a:rPr>
              <a:t>DesiginiteJava</a:t>
            </a:r>
            <a:r>
              <a:rPr lang="en-GB" sz="2600" dirty="0">
                <a:effectLst/>
                <a:latin typeface="Times New Roman" panose="02020603050405020304" pitchFamily="18" charset="0"/>
                <a:ea typeface="Calibri" panose="020F0502020204030204" pitchFamily="34" charset="0"/>
                <a:cs typeface="Arial" panose="020B0604020202020204" pitchFamily="34" charset="0"/>
              </a:rPr>
              <a:t> tool is used for code smells detection and metrics extraction, CSVs of metrics and the corresponding code smell are generated.</a:t>
            </a: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Data balancing is a key factor for ML classification performance,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SMOTE</a:t>
            </a:r>
            <a:r>
              <a:rPr lang="en-GB" sz="2600" dirty="0">
                <a:effectLst/>
                <a:latin typeface="Times New Roman" panose="02020603050405020304" pitchFamily="18" charset="0"/>
                <a:ea typeface="Calibri" panose="020F0502020204030204" pitchFamily="34" charset="0"/>
                <a:cs typeface="Arial" panose="020B0604020202020204" pitchFamily="34" charset="0"/>
              </a:rPr>
              <a:t> is applied to Feature envy code smell to construct more balanced training data.</a:t>
            </a:r>
          </a:p>
        </p:txBody>
      </p:sp>
      <p:graphicFrame>
        <p:nvGraphicFramePr>
          <p:cNvPr id="5" name="Table 4">
            <a:extLst>
              <a:ext uri="{FF2B5EF4-FFF2-40B4-BE49-F238E27FC236}">
                <a16:creationId xmlns:a16="http://schemas.microsoft.com/office/drawing/2014/main" id="{4C9BB16B-1597-6434-9339-13BABCBDEFD7}"/>
              </a:ext>
            </a:extLst>
          </p:cNvPr>
          <p:cNvGraphicFramePr>
            <a:graphicFrameLocks noGrp="1"/>
          </p:cNvGraphicFramePr>
          <p:nvPr>
            <p:extLst>
              <p:ext uri="{D42A27DB-BD31-4B8C-83A1-F6EECF244321}">
                <p14:modId xmlns:p14="http://schemas.microsoft.com/office/powerpoint/2010/main" val="309574115"/>
              </p:ext>
            </p:extLst>
          </p:nvPr>
        </p:nvGraphicFramePr>
        <p:xfrm>
          <a:off x="5301924" y="5179213"/>
          <a:ext cx="6118576" cy="879730"/>
        </p:xfrm>
        <a:graphic>
          <a:graphicData uri="http://schemas.openxmlformats.org/drawingml/2006/table">
            <a:tbl>
              <a:tblPr>
                <a:tableStyleId>{5C22544A-7EE6-4342-B048-85BDC9FD1C3A}</a:tableStyleId>
              </a:tblPr>
              <a:tblGrid>
                <a:gridCol w="1143659">
                  <a:extLst>
                    <a:ext uri="{9D8B030D-6E8A-4147-A177-3AD203B41FA5}">
                      <a16:colId xmlns:a16="http://schemas.microsoft.com/office/drawing/2014/main" val="2509370835"/>
                    </a:ext>
                  </a:extLst>
                </a:gridCol>
                <a:gridCol w="1029293">
                  <a:extLst>
                    <a:ext uri="{9D8B030D-6E8A-4147-A177-3AD203B41FA5}">
                      <a16:colId xmlns:a16="http://schemas.microsoft.com/office/drawing/2014/main" val="289827542"/>
                    </a:ext>
                  </a:extLst>
                </a:gridCol>
                <a:gridCol w="1200842">
                  <a:extLst>
                    <a:ext uri="{9D8B030D-6E8A-4147-A177-3AD203B41FA5}">
                      <a16:colId xmlns:a16="http://schemas.microsoft.com/office/drawing/2014/main" val="493942165"/>
                    </a:ext>
                  </a:extLst>
                </a:gridCol>
                <a:gridCol w="1372391">
                  <a:extLst>
                    <a:ext uri="{9D8B030D-6E8A-4147-A177-3AD203B41FA5}">
                      <a16:colId xmlns:a16="http://schemas.microsoft.com/office/drawing/2014/main" val="2620410319"/>
                    </a:ext>
                  </a:extLst>
                </a:gridCol>
                <a:gridCol w="1372391">
                  <a:extLst>
                    <a:ext uri="{9D8B030D-6E8A-4147-A177-3AD203B41FA5}">
                      <a16:colId xmlns:a16="http://schemas.microsoft.com/office/drawing/2014/main" val="937703485"/>
                    </a:ext>
                  </a:extLst>
                </a:gridCol>
              </a:tblGrid>
              <a:tr h="188595">
                <a:tc rowSpan="2">
                  <a:txBody>
                    <a:bodyPr/>
                    <a:lstStyle/>
                    <a:p>
                      <a:pPr marL="0" marR="0" algn="ctr">
                        <a:lnSpc>
                          <a:spcPct val="115000"/>
                        </a:lnSpc>
                        <a:spcBef>
                          <a:spcPts val="0"/>
                        </a:spcBef>
                        <a:spcAft>
                          <a:spcPts val="0"/>
                        </a:spcAft>
                      </a:pPr>
                      <a:r>
                        <a:rPr lang="en-GB" sz="1800" dirty="0">
                          <a:effectLst/>
                        </a:rPr>
                        <a:t>Classifier</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gridSpan="2">
                  <a:txBody>
                    <a:bodyPr/>
                    <a:lstStyle/>
                    <a:p>
                      <a:pPr marL="0" marR="0" algn="ctr">
                        <a:lnSpc>
                          <a:spcPct val="115000"/>
                        </a:lnSpc>
                        <a:spcBef>
                          <a:spcPts val="0"/>
                        </a:spcBef>
                        <a:spcAft>
                          <a:spcPts val="0"/>
                        </a:spcAft>
                      </a:pPr>
                      <a:r>
                        <a:rPr lang="en-GB" sz="1800">
                          <a:effectLst/>
                        </a:rPr>
                        <a:t>Dataset</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1000"/>
                        </a:spcAft>
                      </a:pPr>
                      <a:r>
                        <a:rPr lang="en-GB" sz="1800" dirty="0">
                          <a:effectLst/>
                        </a:rPr>
                        <a:t>Dataset after SMOTE</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0024054"/>
                  </a:ext>
                </a:extLst>
              </a:tr>
              <a:tr h="187325">
                <a:tc vMerge="1">
                  <a:txBody>
                    <a:bodyPr/>
                    <a:lstStyle/>
                    <a:p>
                      <a:endParaRPr lang="en-US"/>
                    </a:p>
                  </a:txBody>
                  <a:tcPr/>
                </a:tc>
                <a:tc>
                  <a:txBody>
                    <a:bodyPr/>
                    <a:lstStyle/>
                    <a:p>
                      <a:pPr marL="0" marR="0" algn="ctr">
                        <a:lnSpc>
                          <a:spcPct val="115000"/>
                        </a:lnSpc>
                        <a:spcBef>
                          <a:spcPts val="0"/>
                        </a:spcBef>
                        <a:spcAft>
                          <a:spcPts val="0"/>
                        </a:spcAft>
                      </a:pPr>
                      <a:r>
                        <a:rPr lang="en-GB" sz="1800" dirty="0">
                          <a:effectLst/>
                        </a:rPr>
                        <a:t>Positive</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GB" sz="1800" dirty="0">
                          <a:effectLst/>
                        </a:rPr>
                        <a:t>Negative</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GB" sz="1800">
                          <a:effectLst/>
                        </a:rPr>
                        <a:t>Positive</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GB" sz="1800">
                          <a:effectLst/>
                        </a:rPr>
                        <a:t>Negative</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13832427"/>
                  </a:ext>
                </a:extLst>
              </a:tr>
              <a:tr h="299720">
                <a:tc>
                  <a:txBody>
                    <a:bodyPr/>
                    <a:lstStyle/>
                    <a:p>
                      <a:pPr marL="0" marR="0" algn="just">
                        <a:lnSpc>
                          <a:spcPct val="107000"/>
                        </a:lnSpc>
                        <a:spcBef>
                          <a:spcPts val="0"/>
                        </a:spcBef>
                        <a:spcAft>
                          <a:spcPts val="0"/>
                        </a:spcAft>
                      </a:pPr>
                      <a:r>
                        <a:rPr lang="en-GB" sz="1800" dirty="0">
                          <a:effectLst/>
                        </a:rPr>
                        <a:t>FE</a:t>
                      </a:r>
                      <a:endParaRPr lang="en-US"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GB" sz="1800" dirty="0">
                          <a:effectLst/>
                        </a:rPr>
                        <a:t>790</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GB" sz="1800" dirty="0">
                          <a:effectLst/>
                        </a:rPr>
                        <a:t>68,658</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GB" sz="1800" dirty="0">
                          <a:effectLst/>
                        </a:rPr>
                        <a:t>12,640</a:t>
                      </a:r>
                      <a:endParaRPr lang="en-US" sz="1800" dirty="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GB" sz="1800" dirty="0">
                          <a:effectLst/>
                        </a:rPr>
                        <a:t>68,658</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46067264"/>
                  </a:ext>
                </a:extLst>
              </a:tr>
            </a:tbl>
          </a:graphicData>
        </a:graphic>
      </p:graphicFrame>
    </p:spTree>
    <p:extLst>
      <p:ext uri="{BB962C8B-B14F-4D97-AF65-F5344CB8AC3E}">
        <p14:creationId xmlns:p14="http://schemas.microsoft.com/office/powerpoint/2010/main" val="189918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Machine Learning Approach</a:t>
            </a:r>
            <a:br>
              <a:rPr lang="en-US" dirty="0"/>
            </a:br>
            <a:r>
              <a:rPr lang="en-US" sz="3600" dirty="0"/>
              <a:t>ML Algorithms</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71B6E6CC-6948-4181-8A82-FE47DDE61065}"/>
              </a:ext>
            </a:extLst>
          </p:cNvPr>
          <p:cNvSpPr>
            <a:spLocks noGrp="1"/>
          </p:cNvSpPr>
          <p:nvPr>
            <p:ph idx="1"/>
          </p:nvPr>
        </p:nvSpPr>
        <p:spPr/>
        <p:txBody>
          <a:bodyPr numCol="2">
            <a:noAutofit/>
          </a:bodyPr>
          <a:lstStyle/>
          <a:p>
            <a:pPr marL="0" indent="0" algn="l">
              <a:buNone/>
            </a:pPr>
            <a:r>
              <a:rPr lang="en-GB" sz="2600" dirty="0">
                <a:latin typeface="Times New Roman" panose="02020603050405020304" pitchFamily="18" charset="0"/>
                <a:ea typeface="Calibri" panose="020F0502020204030204" pitchFamily="34" charset="0"/>
                <a:cs typeface="Arial" panose="020B0604020202020204" pitchFamily="34" charset="0"/>
              </a:rPr>
              <a:t>Eleven</a:t>
            </a:r>
            <a:r>
              <a:rPr lang="en-GB" sz="2600" dirty="0">
                <a:effectLst/>
                <a:latin typeface="Times New Roman" panose="02020603050405020304" pitchFamily="18" charset="0"/>
                <a:ea typeface="Calibri" panose="020F0502020204030204" pitchFamily="34" charset="0"/>
                <a:cs typeface="Arial" panose="020B0604020202020204" pitchFamily="34" charset="0"/>
              </a:rPr>
              <a:t> ML Classifiers:</a:t>
            </a:r>
          </a:p>
          <a:p>
            <a:r>
              <a:rPr lang="en-US" sz="2600" b="0" i="0" u="none" strike="noStrike" baseline="0" dirty="0">
                <a:latin typeface="TimesNewRoman"/>
              </a:rPr>
              <a:t>Decision Table (DT)</a:t>
            </a:r>
          </a:p>
          <a:p>
            <a:r>
              <a:rPr lang="en-US" sz="2600" dirty="0">
                <a:latin typeface="TimesNewRoman"/>
              </a:rPr>
              <a:t>Instance-based learning with parameter k (IBK)</a:t>
            </a:r>
          </a:p>
          <a:p>
            <a:pPr algn="l"/>
            <a:r>
              <a:rPr lang="en-US" sz="2600" b="0" i="0" u="none" strike="noStrike" baseline="0" dirty="0">
                <a:latin typeface="TimesNewRoman"/>
              </a:rPr>
              <a:t>J48</a:t>
            </a:r>
          </a:p>
          <a:p>
            <a:pPr algn="l"/>
            <a:r>
              <a:rPr lang="en-US" sz="2600" b="0" i="0" u="none" strike="noStrike" baseline="0" dirty="0" err="1">
                <a:latin typeface="TimesNewRoman"/>
              </a:rPr>
              <a:t>JRip</a:t>
            </a:r>
            <a:endParaRPr lang="en-US" sz="2600" b="0" i="0" u="none" strike="noStrike" baseline="0" dirty="0">
              <a:latin typeface="TimesNewRoman"/>
            </a:endParaRPr>
          </a:p>
          <a:p>
            <a:pPr algn="l"/>
            <a:r>
              <a:rPr lang="en-US" sz="2600" b="0" i="0" u="none" strike="noStrike" baseline="0" dirty="0">
                <a:latin typeface="TimesNewRoman"/>
              </a:rPr>
              <a:t>Multilayer Perception (MLP)</a:t>
            </a:r>
          </a:p>
          <a:p>
            <a:pPr algn="l"/>
            <a:r>
              <a:rPr lang="en-US" sz="2600" b="0" i="0" u="none" strike="noStrike" baseline="0" dirty="0">
                <a:latin typeface="TimesNewRoman"/>
              </a:rPr>
              <a:t>Naïve Bayes (NB)</a:t>
            </a:r>
          </a:p>
          <a:p>
            <a:pPr algn="l"/>
            <a:r>
              <a:rPr lang="en-US" sz="2600" b="0" i="0" u="none" strike="noStrike" baseline="0" dirty="0">
                <a:latin typeface="TimesNewRoman"/>
              </a:rPr>
              <a:t>Random Forest (RF)</a:t>
            </a:r>
          </a:p>
          <a:p>
            <a:pPr algn="l"/>
            <a:r>
              <a:rPr lang="en-US" sz="2600" b="0" i="0" u="none" strike="noStrike" baseline="0" dirty="0">
                <a:latin typeface="TimesNewRoman"/>
              </a:rPr>
              <a:t>Simple Logistics (SL)</a:t>
            </a:r>
          </a:p>
          <a:p>
            <a:pPr algn="l"/>
            <a:r>
              <a:rPr lang="en-US" sz="2600" b="0" i="0" u="none" strike="noStrike" baseline="0" dirty="0">
                <a:latin typeface="TimesNewRoman"/>
              </a:rPr>
              <a:t>Sequential minimal optimization (SMO)</a:t>
            </a:r>
          </a:p>
          <a:p>
            <a:pPr algn="l"/>
            <a:r>
              <a:rPr lang="en-US" sz="2600" b="0" i="0" u="none" strike="noStrike" baseline="0" dirty="0">
                <a:latin typeface="TimesNewRoman"/>
              </a:rPr>
              <a:t>AdaBoost</a:t>
            </a:r>
          </a:p>
          <a:p>
            <a:pPr algn="l"/>
            <a:r>
              <a:rPr lang="en-US" sz="2600" b="0" i="0" u="none" strike="noStrike" baseline="0" dirty="0">
                <a:latin typeface="TimesNewRoman"/>
              </a:rPr>
              <a:t>Bagging</a:t>
            </a:r>
          </a:p>
        </p:txBody>
      </p:sp>
    </p:spTree>
    <p:extLst>
      <p:ext uri="{BB962C8B-B14F-4D97-AF65-F5344CB8AC3E}">
        <p14:creationId xmlns:p14="http://schemas.microsoft.com/office/powerpoint/2010/main" val="6072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Machine Learning Approach</a:t>
            </a:r>
            <a:br>
              <a:rPr lang="en-US" dirty="0"/>
            </a:br>
            <a:r>
              <a:rPr lang="en-US" sz="3600" dirty="0"/>
              <a:t>Training Phase</a:t>
            </a:r>
            <a:br>
              <a:rPr lang="en-US" dirty="0"/>
            </a:br>
            <a:br>
              <a:rPr lang="en-US" dirty="0"/>
            </a:br>
            <a:endParaRPr lang="en-US" dirty="0"/>
          </a:p>
        </p:txBody>
      </p:sp>
      <p:sp>
        <p:nvSpPr>
          <p:cNvPr id="4" name="Content Placeholder 3">
            <a:extLst>
              <a:ext uri="{FF2B5EF4-FFF2-40B4-BE49-F238E27FC236}">
                <a16:creationId xmlns:a16="http://schemas.microsoft.com/office/drawing/2014/main" id="{FEBCF0AB-CC23-4657-AA00-AD49802B4587}"/>
              </a:ext>
            </a:extLst>
          </p:cNvPr>
          <p:cNvSpPr>
            <a:spLocks noGrp="1"/>
          </p:cNvSpPr>
          <p:nvPr>
            <p:ph idx="1"/>
          </p:nvPr>
        </p:nvSpPr>
        <p:spPr/>
        <p:txBody>
          <a:bodyPr/>
          <a:lstStyle/>
          <a:p>
            <a:r>
              <a:rPr lang="en-GB" sz="2600" dirty="0">
                <a:effectLst/>
                <a:latin typeface="Times New Roman" panose="02020603050405020304" pitchFamily="18" charset="0"/>
                <a:ea typeface="Calibri" panose="020F0502020204030204" pitchFamily="34" charset="0"/>
                <a:cs typeface="Arial" panose="020B0604020202020204" pitchFamily="34" charset="0"/>
              </a:rPr>
              <a:t>All classifiers are trained using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Weka</a:t>
            </a:r>
            <a:r>
              <a:rPr lang="en-GB" sz="2600" dirty="0">
                <a:effectLst/>
                <a:latin typeface="Times New Roman" panose="02020603050405020304" pitchFamily="18" charset="0"/>
                <a:ea typeface="Calibri" panose="020F0502020204030204" pitchFamily="34" charset="0"/>
                <a:cs typeface="Arial" panose="020B0604020202020204" pitchFamily="34" charset="0"/>
              </a:rPr>
              <a:t>.</a:t>
            </a:r>
          </a:p>
          <a:p>
            <a:r>
              <a:rPr lang="en-GB" sz="2600" dirty="0">
                <a:latin typeface="Times New Roman" panose="02020603050405020304" pitchFamily="18" charset="0"/>
                <a:ea typeface="Calibri" panose="020F0502020204030204" pitchFamily="34" charset="0"/>
                <a:cs typeface="Arial" panose="020B0604020202020204" pitchFamily="34" charset="0"/>
              </a:rPr>
              <a:t>D</a:t>
            </a:r>
            <a:r>
              <a:rPr lang="en-GB" sz="2600" dirty="0">
                <a:effectLst/>
                <a:latin typeface="Times New Roman" panose="02020603050405020304" pitchFamily="18" charset="0"/>
                <a:ea typeface="Calibri" panose="020F0502020204030204" pitchFamily="34" charset="0"/>
                <a:cs typeface="Arial" panose="020B0604020202020204" pitchFamily="34" charset="0"/>
              </a:rPr>
              <a:t>ata is split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70%</a:t>
            </a:r>
            <a:r>
              <a:rPr lang="en-GB" sz="2600" dirty="0">
                <a:effectLst/>
                <a:latin typeface="Times New Roman" panose="02020603050405020304" pitchFamily="18" charset="0"/>
                <a:ea typeface="Calibri" panose="020F0502020204030204" pitchFamily="34" charset="0"/>
                <a:cs typeface="Arial" panose="020B0604020202020204" pitchFamily="34" charset="0"/>
              </a:rPr>
              <a:t> training set and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30%</a:t>
            </a:r>
            <a:r>
              <a:rPr lang="en-GB" sz="2600" dirty="0">
                <a:effectLst/>
                <a:latin typeface="Times New Roman" panose="02020603050405020304" pitchFamily="18" charset="0"/>
                <a:ea typeface="Calibri" panose="020F0502020204030204" pitchFamily="34" charset="0"/>
                <a:cs typeface="Arial" panose="020B0604020202020204" pitchFamily="34" charset="0"/>
              </a:rPr>
              <a:t> testing set</a:t>
            </a:r>
          </a:p>
          <a:p>
            <a:endParaRPr lang="en-US" dirty="0"/>
          </a:p>
        </p:txBody>
      </p:sp>
    </p:spTree>
    <p:extLst>
      <p:ext uri="{BB962C8B-B14F-4D97-AF65-F5344CB8AC3E}">
        <p14:creationId xmlns:p14="http://schemas.microsoft.com/office/powerpoint/2010/main" val="19954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Machine Learning Approach</a:t>
            </a:r>
            <a:br>
              <a:rPr lang="en-US" dirty="0"/>
            </a:br>
            <a:r>
              <a:rPr lang="en-US" sz="3600" dirty="0"/>
              <a:t>Results-Feature Envy</a:t>
            </a:r>
            <a:br>
              <a:rPr lang="en-US" dirty="0"/>
            </a:br>
            <a:br>
              <a:rPr lang="en-US" dirty="0"/>
            </a:br>
            <a:endParaRPr lang="en-US" dirty="0"/>
          </a:p>
        </p:txBody>
      </p:sp>
      <p:graphicFrame>
        <p:nvGraphicFramePr>
          <p:cNvPr id="8" name="Content Placeholder 7">
            <a:extLst>
              <a:ext uri="{FF2B5EF4-FFF2-40B4-BE49-F238E27FC236}">
                <a16:creationId xmlns:a16="http://schemas.microsoft.com/office/drawing/2014/main" id="{2D28D6D7-35EA-434D-BB5E-2247B1E73388}"/>
              </a:ext>
            </a:extLst>
          </p:cNvPr>
          <p:cNvGraphicFramePr>
            <a:graphicFrameLocks noGrp="1"/>
          </p:cNvGraphicFramePr>
          <p:nvPr>
            <p:ph idx="1"/>
          </p:nvPr>
        </p:nvGraphicFramePr>
        <p:xfrm>
          <a:off x="1371600" y="2286000"/>
          <a:ext cx="9601200" cy="358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899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normAutofit fontScale="90000"/>
          </a:bodyPr>
          <a:lstStyle/>
          <a:p>
            <a:pPr algn="ctr"/>
            <a:r>
              <a:rPr lang="en-US" dirty="0"/>
              <a:t>Deep Learning Approach</a:t>
            </a:r>
            <a:br>
              <a:rPr lang="en-US" dirty="0"/>
            </a:br>
            <a:r>
              <a:rPr lang="en-US" sz="3600" dirty="0"/>
              <a:t>Java Tokenizer</a:t>
            </a:r>
            <a:br>
              <a:rPr lang="en-US" dirty="0"/>
            </a:br>
            <a:endParaRPr lang="en-US" sz="3600" dirty="0"/>
          </a:p>
        </p:txBody>
      </p:sp>
      <p:pic>
        <p:nvPicPr>
          <p:cNvPr id="5" name="Picture 4" descr="Graphical user interface, application&#10;&#10;Description automatically generated">
            <a:extLst>
              <a:ext uri="{FF2B5EF4-FFF2-40B4-BE49-F238E27FC236}">
                <a16:creationId xmlns:a16="http://schemas.microsoft.com/office/drawing/2014/main" id="{2C49E519-E57C-4ED3-BE7E-FB807D31E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049" y="73378"/>
            <a:ext cx="3661176" cy="6784622"/>
          </a:xfrm>
          <a:prstGeom prst="rect">
            <a:avLst/>
          </a:prstGeom>
        </p:spPr>
      </p:pic>
      <p:sp>
        <p:nvSpPr>
          <p:cNvPr id="8" name="TextBox 7">
            <a:extLst>
              <a:ext uri="{FF2B5EF4-FFF2-40B4-BE49-F238E27FC236}">
                <a16:creationId xmlns:a16="http://schemas.microsoft.com/office/drawing/2014/main" id="{AC1E9F5D-F2A9-4C45-9F62-FF774AB04010}"/>
              </a:ext>
            </a:extLst>
          </p:cNvPr>
          <p:cNvSpPr txBox="1"/>
          <p:nvPr/>
        </p:nvSpPr>
        <p:spPr>
          <a:xfrm>
            <a:off x="1371600" y="2691363"/>
            <a:ext cx="6742449" cy="2474011"/>
          </a:xfrm>
          <a:prstGeom prst="rect">
            <a:avLst/>
          </a:prstGeom>
          <a:noFill/>
        </p:spPr>
        <p:txBody>
          <a:bodyPr wrap="square">
            <a:spAutoFit/>
          </a:bodyPr>
          <a:lstStyle/>
          <a:p>
            <a:pPr marL="384048" indent="-384048" defTabSz="914400">
              <a:lnSpc>
                <a:spcPct val="94000"/>
              </a:lnSpc>
              <a:spcBef>
                <a:spcPts val="1000"/>
              </a:spcBef>
              <a:spcAft>
                <a:spcPts val="200"/>
              </a:spcAft>
              <a:buFont typeface="Franklin Gothic Book" panose="020B0503020102020204" pitchFamily="34" charset="0"/>
              <a:buChar char="■"/>
              <a:defRPr/>
            </a:pPr>
            <a:r>
              <a:rPr kumimoji="0" lang="en-GB" sz="2600" b="0" i="0" u="none" strike="noStrike" kern="1200" cap="none" spc="0" normalizeH="0" baseline="0" noProof="0" dirty="0" err="1">
                <a:ln>
                  <a:noFill/>
                </a:ln>
                <a:solidFill>
                  <a:srgbClr val="191B0E"/>
                </a:solidFill>
                <a:effectLst/>
                <a:uLnTx/>
                <a:uFillTx/>
                <a:latin typeface="Times New Roman" panose="02020603050405020304" pitchFamily="18" charset="0"/>
                <a:ea typeface="Calibri" panose="020F0502020204030204" pitchFamily="34" charset="0"/>
                <a:cs typeface="Arial" panose="020B0604020202020204" pitchFamily="34" charset="0"/>
              </a:rPr>
              <a:t>JavaTokenizer</a:t>
            </a:r>
            <a:r>
              <a:rPr kumimoji="0" lang="en-GB" sz="2600" b="0" i="0" u="none" strike="noStrike" kern="1200" cap="none" spc="0" normalizeH="0" baseline="0" noProof="0" dirty="0">
                <a:ln>
                  <a:noFill/>
                </a:ln>
                <a:solidFill>
                  <a:srgbClr val="191B0E"/>
                </a:solidFill>
                <a:effectLst/>
                <a:uLnTx/>
                <a:uFillTx/>
                <a:latin typeface="Times New Roman" panose="02020603050405020304" pitchFamily="18" charset="0"/>
                <a:ea typeface="Calibri" panose="020F0502020204030204" pitchFamily="34" charset="0"/>
                <a:cs typeface="Arial" panose="020B0604020202020204" pitchFamily="34" charset="0"/>
              </a:rPr>
              <a:t> tool </a:t>
            </a:r>
            <a:r>
              <a:rPr lang="en-GB" sz="2600" dirty="0">
                <a:effectLst/>
                <a:latin typeface="Times New Roman" panose="02020603050405020304" pitchFamily="18" charset="0"/>
                <a:ea typeface="Calibri" panose="020F0502020204030204" pitchFamily="34" charset="0"/>
                <a:cs typeface="Arial" panose="020B0604020202020204" pitchFamily="34" charset="0"/>
              </a:rPr>
              <a:t>is an open-source tool based on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AST</a:t>
            </a:r>
            <a:r>
              <a:rPr lang="en-GB" sz="2600" dirty="0">
                <a:effectLst/>
                <a:latin typeface="Times New Roman" panose="02020603050405020304" pitchFamily="18" charset="0"/>
                <a:ea typeface="Calibri" panose="020F0502020204030204" pitchFamily="34" charset="0"/>
                <a:cs typeface="Arial" panose="020B0604020202020204" pitchFamily="34" charset="0"/>
              </a:rPr>
              <a:t>, to extract the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textual</a:t>
            </a:r>
            <a:r>
              <a:rPr lang="en-GB" sz="2600" dirty="0">
                <a:effectLst/>
                <a:latin typeface="Times New Roman" panose="02020603050405020304" pitchFamily="18" charset="0"/>
                <a:ea typeface="Calibri" panose="020F0502020204030204" pitchFamily="34" charset="0"/>
                <a:cs typeface="Arial" panose="020B0604020202020204" pitchFamily="34" charset="0"/>
              </a:rPr>
              <a:t> features from Java source code by transforming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tokens</a:t>
            </a:r>
            <a:r>
              <a:rPr lang="en-GB" sz="2600" dirty="0">
                <a:effectLst/>
                <a:latin typeface="Times New Roman" panose="02020603050405020304" pitchFamily="18" charset="0"/>
                <a:ea typeface="Calibri" panose="020F0502020204030204" pitchFamily="34" charset="0"/>
                <a:cs typeface="Arial" panose="020B0604020202020204" pitchFamily="34" charset="0"/>
              </a:rPr>
              <a:t> into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vectors</a:t>
            </a:r>
            <a:r>
              <a:rPr lang="en-GB" sz="2600" dirty="0">
                <a:effectLst/>
                <a:latin typeface="Times New Roman" panose="02020603050405020304" pitchFamily="18" charset="0"/>
                <a:ea typeface="Calibri" panose="020F0502020204030204" pitchFamily="34" charset="0"/>
                <a:cs typeface="Arial" panose="020B0604020202020204" pitchFamily="34" charset="0"/>
              </a:rPr>
              <a:t> of integers honouring the Java language rules and keywords.</a:t>
            </a:r>
            <a:endParaRPr lang="en-US" sz="2600" dirty="0">
              <a:effectLst/>
              <a:latin typeface="Times New Roman" panose="02020603050405020304" pitchFamily="18" charset="0"/>
              <a:ea typeface="Calibri" panose="020F0502020204030204" pitchFamily="34" charset="0"/>
              <a:cs typeface="Arial" panose="020B0604020202020204" pitchFamily="34" charset="0"/>
            </a:endParaRP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endParaRPr kumimoji="0" lang="en-GB" sz="2400" b="0" i="0" u="none" strike="noStrike" kern="1200" cap="none" spc="0" normalizeH="0" baseline="0" noProof="0" dirty="0">
              <a:ln>
                <a:noFill/>
              </a:ln>
              <a:solidFill>
                <a:srgbClr val="191B0E"/>
              </a:solidFill>
              <a:effectLst/>
              <a:uLnTx/>
              <a:uFillTx/>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345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Deep Learning Approach</a:t>
            </a:r>
            <a:br>
              <a:rPr lang="en-US" dirty="0"/>
            </a:br>
            <a:r>
              <a:rPr lang="en-US" sz="3600" dirty="0"/>
              <a:t>Data Preprocessing</a:t>
            </a:r>
            <a:br>
              <a:rPr lang="en-US" dirty="0"/>
            </a:br>
            <a:br>
              <a:rPr lang="en-US" dirty="0"/>
            </a:br>
            <a:endParaRPr lang="en-US" dirty="0"/>
          </a:p>
        </p:txBody>
      </p:sp>
      <p:sp>
        <p:nvSpPr>
          <p:cNvPr id="3" name="Content Placeholder 2">
            <a:extLst>
              <a:ext uri="{FF2B5EF4-FFF2-40B4-BE49-F238E27FC236}">
                <a16:creationId xmlns:a16="http://schemas.microsoft.com/office/drawing/2014/main" id="{71B6E6CC-6948-4181-8A82-FE47DDE61065}"/>
              </a:ext>
            </a:extLst>
          </p:cNvPr>
          <p:cNvSpPr>
            <a:spLocks noGrp="1"/>
          </p:cNvSpPr>
          <p:nvPr>
            <p:ph idx="1"/>
          </p:nvPr>
        </p:nvSpPr>
        <p:spPr/>
        <p:txBody>
          <a:bodyPr>
            <a:normAutofit/>
          </a:bodyPr>
          <a:lstStyle/>
          <a:p>
            <a:pPr algn="l"/>
            <a:r>
              <a:rPr lang="en-GB" sz="2600" dirty="0" err="1">
                <a:effectLst/>
                <a:latin typeface="Times New Roman" panose="02020603050405020304" pitchFamily="18" charset="0"/>
                <a:ea typeface="Calibri" panose="020F0502020204030204" pitchFamily="34" charset="0"/>
                <a:cs typeface="Arial" panose="020B0604020202020204" pitchFamily="34" charset="0"/>
              </a:rPr>
              <a:t>JavaTokenizer</a:t>
            </a:r>
            <a:r>
              <a:rPr lang="en-GB" sz="2600" dirty="0">
                <a:effectLst/>
                <a:latin typeface="Times New Roman" panose="02020603050405020304" pitchFamily="18" charset="0"/>
                <a:ea typeface="Calibri" panose="020F0502020204030204" pitchFamily="34" charset="0"/>
                <a:cs typeface="Arial" panose="020B0604020202020204" pitchFamily="34" charset="0"/>
              </a:rPr>
              <a:t> tool is used to extract the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textual</a:t>
            </a:r>
            <a:r>
              <a:rPr lang="en-GB" sz="2600" dirty="0">
                <a:effectLst/>
                <a:latin typeface="Times New Roman" panose="02020603050405020304" pitchFamily="18" charset="0"/>
                <a:ea typeface="Calibri" panose="020F0502020204030204" pitchFamily="34" charset="0"/>
                <a:cs typeface="Arial" panose="020B0604020202020204" pitchFamily="34" charset="0"/>
              </a:rPr>
              <a:t> features, the data processing module map each class to its corresponding tokenized file.</a:t>
            </a:r>
          </a:p>
          <a:p>
            <a:pPr algn="l"/>
            <a:r>
              <a:rPr lang="en-GB" sz="2600" dirty="0">
                <a:latin typeface="Times New Roman" panose="02020603050405020304" pitchFamily="18" charset="0"/>
                <a:ea typeface="Calibri" panose="020F0502020204030204" pitchFamily="34" charset="0"/>
                <a:cs typeface="Arial" panose="020B0604020202020204" pitchFamily="34" charset="0"/>
              </a:rPr>
              <a:t>A</a:t>
            </a:r>
            <a:r>
              <a:rPr lang="en-GB" sz="2600" dirty="0">
                <a:effectLst/>
                <a:latin typeface="Times New Roman" panose="02020603050405020304" pitchFamily="18" charset="0"/>
                <a:ea typeface="Calibri" panose="020F0502020204030204" pitchFamily="34" charset="0"/>
                <a:cs typeface="Arial" panose="020B0604020202020204" pitchFamily="34" charset="0"/>
              </a:rPr>
              <a:t>pplying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SMOTE</a:t>
            </a:r>
            <a:r>
              <a:rPr lang="en-GB" sz="2600" dirty="0">
                <a:effectLst/>
                <a:latin typeface="Times New Roman" panose="02020603050405020304" pitchFamily="18" charset="0"/>
                <a:ea typeface="Calibri" panose="020F0502020204030204" pitchFamily="34" charset="0"/>
                <a:cs typeface="Arial" panose="020B0604020202020204" pitchFamily="34" charset="0"/>
              </a:rPr>
              <a:t> to FE, more positive samples are generated to become 1/6 from the whole dataset</a:t>
            </a:r>
            <a:r>
              <a:rPr lang="en-GB" sz="2600" dirty="0">
                <a:latin typeface="Times New Roman" panose="02020603050405020304" pitchFamily="18" charset="0"/>
                <a:ea typeface="Calibri" panose="020F0502020204030204" pitchFamily="34" charset="0"/>
                <a:cs typeface="Arial" panose="020B0604020202020204" pitchFamily="34" charset="0"/>
              </a:rPr>
              <a:t>.</a:t>
            </a:r>
          </a:p>
          <a:p>
            <a:pPr algn="l"/>
            <a:endParaRPr lang="en-GB" sz="2400" dirty="0">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D9B04685-FD4D-451D-9745-FD0E99F5DCA9}"/>
              </a:ext>
            </a:extLst>
          </p:cNvPr>
          <p:cNvGraphicFramePr>
            <a:graphicFrameLocks noGrp="1"/>
          </p:cNvGraphicFramePr>
          <p:nvPr>
            <p:extLst>
              <p:ext uri="{D42A27DB-BD31-4B8C-83A1-F6EECF244321}">
                <p14:modId xmlns:p14="http://schemas.microsoft.com/office/powerpoint/2010/main" val="4040656616"/>
              </p:ext>
            </p:extLst>
          </p:nvPr>
        </p:nvGraphicFramePr>
        <p:xfrm>
          <a:off x="5301924" y="4987670"/>
          <a:ext cx="6118576" cy="879730"/>
        </p:xfrm>
        <a:graphic>
          <a:graphicData uri="http://schemas.openxmlformats.org/drawingml/2006/table">
            <a:tbl>
              <a:tblPr>
                <a:tableStyleId>{5C22544A-7EE6-4342-B048-85BDC9FD1C3A}</a:tableStyleId>
              </a:tblPr>
              <a:tblGrid>
                <a:gridCol w="1143659">
                  <a:extLst>
                    <a:ext uri="{9D8B030D-6E8A-4147-A177-3AD203B41FA5}">
                      <a16:colId xmlns:a16="http://schemas.microsoft.com/office/drawing/2014/main" val="2509370835"/>
                    </a:ext>
                  </a:extLst>
                </a:gridCol>
                <a:gridCol w="1029293">
                  <a:extLst>
                    <a:ext uri="{9D8B030D-6E8A-4147-A177-3AD203B41FA5}">
                      <a16:colId xmlns:a16="http://schemas.microsoft.com/office/drawing/2014/main" val="289827542"/>
                    </a:ext>
                  </a:extLst>
                </a:gridCol>
                <a:gridCol w="1200842">
                  <a:extLst>
                    <a:ext uri="{9D8B030D-6E8A-4147-A177-3AD203B41FA5}">
                      <a16:colId xmlns:a16="http://schemas.microsoft.com/office/drawing/2014/main" val="493942165"/>
                    </a:ext>
                  </a:extLst>
                </a:gridCol>
                <a:gridCol w="1372391">
                  <a:extLst>
                    <a:ext uri="{9D8B030D-6E8A-4147-A177-3AD203B41FA5}">
                      <a16:colId xmlns:a16="http://schemas.microsoft.com/office/drawing/2014/main" val="2620410319"/>
                    </a:ext>
                  </a:extLst>
                </a:gridCol>
                <a:gridCol w="1372391">
                  <a:extLst>
                    <a:ext uri="{9D8B030D-6E8A-4147-A177-3AD203B41FA5}">
                      <a16:colId xmlns:a16="http://schemas.microsoft.com/office/drawing/2014/main" val="937703485"/>
                    </a:ext>
                  </a:extLst>
                </a:gridCol>
              </a:tblGrid>
              <a:tr h="188595">
                <a:tc rowSpan="2">
                  <a:txBody>
                    <a:bodyPr/>
                    <a:lstStyle/>
                    <a:p>
                      <a:pPr marL="0" marR="0" algn="ctr">
                        <a:lnSpc>
                          <a:spcPct val="115000"/>
                        </a:lnSpc>
                        <a:spcBef>
                          <a:spcPts val="0"/>
                        </a:spcBef>
                        <a:spcAft>
                          <a:spcPts val="0"/>
                        </a:spcAft>
                      </a:pPr>
                      <a:r>
                        <a:rPr lang="en-GB" sz="1800" dirty="0">
                          <a:effectLst/>
                        </a:rPr>
                        <a:t>Classifier</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gridSpan="2">
                  <a:txBody>
                    <a:bodyPr/>
                    <a:lstStyle/>
                    <a:p>
                      <a:pPr marL="0" marR="0" algn="ctr">
                        <a:lnSpc>
                          <a:spcPct val="115000"/>
                        </a:lnSpc>
                        <a:spcBef>
                          <a:spcPts val="0"/>
                        </a:spcBef>
                        <a:spcAft>
                          <a:spcPts val="0"/>
                        </a:spcAft>
                      </a:pPr>
                      <a:r>
                        <a:rPr lang="en-GB" sz="1800">
                          <a:effectLst/>
                        </a:rPr>
                        <a:t>Dataset</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1000"/>
                        </a:spcAft>
                      </a:pPr>
                      <a:r>
                        <a:rPr lang="en-GB" sz="1800" dirty="0">
                          <a:effectLst/>
                        </a:rPr>
                        <a:t>Dataset after SMOTE</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0024054"/>
                  </a:ext>
                </a:extLst>
              </a:tr>
              <a:tr h="187325">
                <a:tc vMerge="1">
                  <a:txBody>
                    <a:bodyPr/>
                    <a:lstStyle/>
                    <a:p>
                      <a:endParaRPr lang="en-US"/>
                    </a:p>
                  </a:txBody>
                  <a:tcPr/>
                </a:tc>
                <a:tc>
                  <a:txBody>
                    <a:bodyPr/>
                    <a:lstStyle/>
                    <a:p>
                      <a:pPr marL="0" marR="0" algn="ctr">
                        <a:lnSpc>
                          <a:spcPct val="115000"/>
                        </a:lnSpc>
                        <a:spcBef>
                          <a:spcPts val="0"/>
                        </a:spcBef>
                        <a:spcAft>
                          <a:spcPts val="0"/>
                        </a:spcAft>
                      </a:pPr>
                      <a:r>
                        <a:rPr lang="en-GB" sz="1800" dirty="0">
                          <a:effectLst/>
                        </a:rPr>
                        <a:t>Positive</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GB" sz="1800" dirty="0">
                          <a:effectLst/>
                        </a:rPr>
                        <a:t>Negative</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GB" sz="1800">
                          <a:effectLst/>
                        </a:rPr>
                        <a:t>Positive</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GB" sz="1800">
                          <a:effectLst/>
                        </a:rPr>
                        <a:t>Negative</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13832427"/>
                  </a:ext>
                </a:extLst>
              </a:tr>
              <a:tr h="299720">
                <a:tc>
                  <a:txBody>
                    <a:bodyPr/>
                    <a:lstStyle/>
                    <a:p>
                      <a:pPr marL="0" marR="0" algn="just">
                        <a:lnSpc>
                          <a:spcPct val="107000"/>
                        </a:lnSpc>
                        <a:spcBef>
                          <a:spcPts val="0"/>
                        </a:spcBef>
                        <a:spcAft>
                          <a:spcPts val="0"/>
                        </a:spcAft>
                      </a:pPr>
                      <a:r>
                        <a:rPr lang="en-GB" sz="1800" dirty="0">
                          <a:effectLst/>
                        </a:rPr>
                        <a:t>FE</a:t>
                      </a:r>
                      <a:endParaRPr lang="en-US" sz="18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GB" sz="1800" dirty="0">
                          <a:effectLst/>
                        </a:rPr>
                        <a:t>628</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GB" sz="1800" dirty="0">
                          <a:effectLst/>
                        </a:rPr>
                        <a:t>88,063</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GB" sz="1800" dirty="0">
                          <a:effectLst/>
                        </a:rPr>
                        <a:t>17,612</a:t>
                      </a:r>
                      <a:endParaRPr lang="en-US" sz="1800" dirty="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GB" sz="1800" dirty="0">
                          <a:effectLst/>
                        </a:rPr>
                        <a:t>88,063</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46067264"/>
                  </a:ext>
                </a:extLst>
              </a:tr>
            </a:tbl>
          </a:graphicData>
        </a:graphic>
      </p:graphicFrame>
    </p:spTree>
    <p:extLst>
      <p:ext uri="{BB962C8B-B14F-4D97-AF65-F5344CB8AC3E}">
        <p14:creationId xmlns:p14="http://schemas.microsoft.com/office/powerpoint/2010/main" val="16336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Deep Learning Approach</a:t>
            </a:r>
            <a:br>
              <a:rPr lang="en-US" dirty="0"/>
            </a:br>
            <a:r>
              <a:rPr lang="en-US" sz="3600" dirty="0"/>
              <a:t>DL Architectures</a:t>
            </a:r>
            <a:br>
              <a:rPr lang="en-US" dirty="0"/>
            </a:br>
            <a:br>
              <a:rPr lang="en-US" dirty="0"/>
            </a:br>
            <a:endParaRPr lang="en-US" dirty="0"/>
          </a:p>
        </p:txBody>
      </p:sp>
      <p:sp>
        <p:nvSpPr>
          <p:cNvPr id="3" name="Content Placeholder 2">
            <a:extLst>
              <a:ext uri="{FF2B5EF4-FFF2-40B4-BE49-F238E27FC236}">
                <a16:creationId xmlns:a16="http://schemas.microsoft.com/office/drawing/2014/main" id="{71B6E6CC-6948-4181-8A82-FE47DDE61065}"/>
              </a:ext>
            </a:extLst>
          </p:cNvPr>
          <p:cNvSpPr>
            <a:spLocks noGrp="1"/>
          </p:cNvSpPr>
          <p:nvPr>
            <p:ph idx="1"/>
          </p:nvPr>
        </p:nvSpPr>
        <p:spPr/>
        <p:txBody>
          <a:bodyPr>
            <a:normAutofit lnSpcReduction="10000"/>
          </a:bodyPr>
          <a:lstStyle/>
          <a:p>
            <a:pPr marL="0" indent="0" algn="l">
              <a:buNone/>
            </a:pPr>
            <a:r>
              <a:rPr lang="en-GB" sz="2600" dirty="0">
                <a:latin typeface="Times New Roman" panose="02020603050405020304" pitchFamily="18" charset="0"/>
                <a:ea typeface="Calibri" panose="020F0502020204030204" pitchFamily="34" charset="0"/>
                <a:cs typeface="Arial" panose="020B0604020202020204" pitchFamily="34" charset="0"/>
              </a:rPr>
              <a:t>S</a:t>
            </a:r>
            <a:r>
              <a:rPr lang="en-GB" sz="2600" dirty="0">
                <a:effectLst/>
                <a:latin typeface="Times New Roman" panose="02020603050405020304" pitchFamily="18" charset="0"/>
                <a:ea typeface="Calibri" panose="020F0502020204030204" pitchFamily="34" charset="0"/>
                <a:cs typeface="Arial" panose="020B0604020202020204" pitchFamily="34" charset="0"/>
              </a:rPr>
              <a:t>ix DL architectures are </a:t>
            </a:r>
            <a:r>
              <a:rPr lang="en-GB" sz="2600" dirty="0">
                <a:latin typeface="Times New Roman" panose="02020603050405020304" pitchFamily="18" charset="0"/>
                <a:ea typeface="Calibri" panose="020F0502020204030204" pitchFamily="34" charset="0"/>
                <a:cs typeface="Arial" panose="020B0604020202020204" pitchFamily="34" charset="0"/>
              </a:rPr>
              <a:t>trained.</a:t>
            </a:r>
            <a:endParaRPr lang="en-GB" sz="2600" dirty="0">
              <a:effectLst/>
              <a:latin typeface="Times New Roman" panose="02020603050405020304" pitchFamily="18" charset="0"/>
              <a:ea typeface="Calibri" panose="020F0502020204030204" pitchFamily="34" charset="0"/>
              <a:cs typeface="Arial" panose="020B0604020202020204" pitchFamily="34" charset="0"/>
            </a:endParaRP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CNN </a:t>
            </a: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LSTM</a:t>
            </a:r>
            <a:endParaRPr lang="en-US" sz="2600" b="0" i="0" u="none" strike="noStrike" baseline="0" dirty="0">
              <a:latin typeface="TimesNewRoman"/>
            </a:endParaRP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BI_LSTM</a:t>
            </a:r>
            <a:endParaRPr lang="en-US" sz="2600" b="0" i="0" u="none" strike="noStrike" baseline="0" dirty="0">
              <a:latin typeface="TimesNewRoman"/>
            </a:endParaRP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GRU</a:t>
            </a:r>
            <a:endParaRPr lang="en-US" sz="2600" b="0" i="0" u="none" strike="noStrike" baseline="0" dirty="0">
              <a:latin typeface="TimesNewRoman"/>
            </a:endParaRP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BI_GRU </a:t>
            </a:r>
          </a:p>
          <a:p>
            <a:pPr algn="l"/>
            <a:r>
              <a:rPr lang="en-GB" sz="2600" dirty="0" err="1">
                <a:effectLst/>
                <a:latin typeface="Times New Roman" panose="02020603050405020304" pitchFamily="18" charset="0"/>
                <a:ea typeface="Calibri" panose="020F0502020204030204" pitchFamily="34" charset="0"/>
                <a:cs typeface="Arial" panose="020B0604020202020204" pitchFamily="34" charset="0"/>
              </a:rPr>
              <a:t>AutoEncoders</a:t>
            </a:r>
            <a:r>
              <a:rPr lang="en-GB" sz="2600" dirty="0">
                <a:effectLst/>
                <a:latin typeface="Times New Roman" panose="02020603050405020304" pitchFamily="18" charset="0"/>
                <a:ea typeface="Calibri" panose="020F0502020204030204" pitchFamily="34" charset="0"/>
                <a:cs typeface="Arial" panose="020B0604020202020204" pitchFamily="34" charset="0"/>
              </a:rPr>
              <a:t> </a:t>
            </a:r>
          </a:p>
          <a:p>
            <a:pPr algn="l"/>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6" name="Picture 5" descr="A picture containing text, electronics, black&#10;&#10;Description automatically generated">
            <a:extLst>
              <a:ext uri="{FF2B5EF4-FFF2-40B4-BE49-F238E27FC236}">
                <a16:creationId xmlns:a16="http://schemas.microsoft.com/office/drawing/2014/main" id="{4D46E308-7F88-4650-8C7D-8F1C57B10E8F}"/>
              </a:ext>
            </a:extLst>
          </p:cNvPr>
          <p:cNvPicPr>
            <a:picLocks noChangeAspect="1"/>
          </p:cNvPicPr>
          <p:nvPr/>
        </p:nvPicPr>
        <p:blipFill>
          <a:blip r:embed="rId3"/>
          <a:stretch>
            <a:fillRect/>
          </a:stretch>
        </p:blipFill>
        <p:spPr>
          <a:xfrm>
            <a:off x="4195633" y="2286000"/>
            <a:ext cx="7996367" cy="4815993"/>
          </a:xfrm>
          <a:prstGeom prst="rect">
            <a:avLst/>
          </a:prstGeom>
        </p:spPr>
      </p:pic>
    </p:spTree>
    <p:extLst>
      <p:ext uri="{BB962C8B-B14F-4D97-AF65-F5344CB8AC3E}">
        <p14:creationId xmlns:p14="http://schemas.microsoft.com/office/powerpoint/2010/main" val="311215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Deep Learning Approach</a:t>
            </a:r>
            <a:br>
              <a:rPr lang="en-US" dirty="0"/>
            </a:br>
            <a:r>
              <a:rPr lang="en-US" sz="3600" dirty="0"/>
              <a:t>Training Phase</a:t>
            </a:r>
            <a:br>
              <a:rPr lang="en-US" dirty="0"/>
            </a:br>
            <a:br>
              <a:rPr lang="en-US" dirty="0"/>
            </a:br>
            <a:endParaRPr lang="en-US" dirty="0"/>
          </a:p>
        </p:txBody>
      </p:sp>
      <p:sp>
        <p:nvSpPr>
          <p:cNvPr id="4" name="Content Placeholder 3">
            <a:extLst>
              <a:ext uri="{FF2B5EF4-FFF2-40B4-BE49-F238E27FC236}">
                <a16:creationId xmlns:a16="http://schemas.microsoft.com/office/drawing/2014/main" id="{FEBCF0AB-CC23-4657-AA00-AD49802B4587}"/>
              </a:ext>
            </a:extLst>
          </p:cNvPr>
          <p:cNvSpPr>
            <a:spLocks noGrp="1"/>
          </p:cNvSpPr>
          <p:nvPr>
            <p:ph idx="1"/>
          </p:nvPr>
        </p:nvSpPr>
        <p:spPr/>
        <p:txBody>
          <a:bodyPr/>
          <a:lstStyle/>
          <a:p>
            <a:r>
              <a:rPr lang="en-GB" sz="2600" dirty="0">
                <a:effectLst/>
                <a:latin typeface="Times New Roman" panose="02020603050405020304" pitchFamily="18" charset="0"/>
                <a:ea typeface="Calibri" panose="020F0502020204030204" pitchFamily="34" charset="0"/>
                <a:cs typeface="Arial" panose="020B0604020202020204" pitchFamily="34" charset="0"/>
              </a:rPr>
              <a:t>All classifiers are trained using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TensorFlow</a:t>
            </a:r>
            <a:r>
              <a:rPr lang="en-GB" sz="2600" dirty="0">
                <a:effectLst/>
                <a:latin typeface="Times New Roman" panose="02020603050405020304" pitchFamily="18" charset="0"/>
                <a:ea typeface="Calibri" panose="020F0502020204030204" pitchFamily="34" charset="0"/>
                <a:cs typeface="Arial" panose="020B0604020202020204" pitchFamily="34" charset="0"/>
              </a:rPr>
              <a:t> and </a:t>
            </a:r>
            <a:r>
              <a:rPr lang="en-GB" sz="2600" dirty="0" err="1">
                <a:solidFill>
                  <a:srgbClr val="FF0000"/>
                </a:solidFill>
                <a:effectLst/>
                <a:latin typeface="Times New Roman" panose="02020603050405020304" pitchFamily="18" charset="0"/>
                <a:ea typeface="Calibri" panose="020F0502020204030204" pitchFamily="34" charset="0"/>
                <a:cs typeface="Arial" panose="020B0604020202020204" pitchFamily="34" charset="0"/>
              </a:rPr>
              <a:t>Keras</a:t>
            </a:r>
            <a:r>
              <a:rPr lang="en-GB" sz="2600" dirty="0">
                <a:effectLst/>
                <a:latin typeface="Times New Roman" panose="02020603050405020304" pitchFamily="18" charset="0"/>
                <a:ea typeface="Calibri" panose="020F0502020204030204" pitchFamily="34" charset="0"/>
                <a:cs typeface="Arial" panose="020B0604020202020204" pitchFamily="34" charset="0"/>
              </a:rPr>
              <a:t>.</a:t>
            </a:r>
          </a:p>
          <a:p>
            <a:r>
              <a:rPr lang="en-GB" sz="2600" dirty="0">
                <a:latin typeface="Times New Roman" panose="02020603050405020304" pitchFamily="18" charset="0"/>
                <a:ea typeface="Calibri" panose="020F0502020204030204" pitchFamily="34" charset="0"/>
                <a:cs typeface="Arial" panose="020B0604020202020204" pitchFamily="34" charset="0"/>
              </a:rPr>
              <a:t>D</a:t>
            </a:r>
            <a:r>
              <a:rPr lang="en-GB" sz="2600" dirty="0">
                <a:effectLst/>
                <a:latin typeface="Times New Roman" panose="02020603050405020304" pitchFamily="18" charset="0"/>
                <a:ea typeface="Calibri" panose="020F0502020204030204" pitchFamily="34" charset="0"/>
                <a:cs typeface="Arial" panose="020B0604020202020204" pitchFamily="34" charset="0"/>
              </a:rPr>
              <a:t>ata is split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70%</a:t>
            </a:r>
            <a:r>
              <a:rPr lang="en-GB" sz="2600" dirty="0">
                <a:effectLst/>
                <a:latin typeface="Times New Roman" panose="02020603050405020304" pitchFamily="18" charset="0"/>
                <a:ea typeface="Calibri" panose="020F0502020204030204" pitchFamily="34" charset="0"/>
                <a:cs typeface="Arial" panose="020B0604020202020204" pitchFamily="34" charset="0"/>
              </a:rPr>
              <a:t> training set and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30%</a:t>
            </a:r>
            <a:r>
              <a:rPr lang="en-GB" sz="2600" dirty="0">
                <a:effectLst/>
                <a:latin typeface="Times New Roman" panose="02020603050405020304" pitchFamily="18" charset="0"/>
                <a:ea typeface="Calibri" panose="020F0502020204030204" pitchFamily="34" charset="0"/>
                <a:cs typeface="Arial" panose="020B0604020202020204" pitchFamily="34" charset="0"/>
              </a:rPr>
              <a:t> testing set</a:t>
            </a:r>
          </a:p>
          <a:p>
            <a:endParaRPr lang="en-US" dirty="0"/>
          </a:p>
        </p:txBody>
      </p:sp>
    </p:spTree>
    <p:extLst>
      <p:ext uri="{BB962C8B-B14F-4D97-AF65-F5344CB8AC3E}">
        <p14:creationId xmlns:p14="http://schemas.microsoft.com/office/powerpoint/2010/main" val="18938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Deep Learning Approach</a:t>
            </a:r>
            <a:br>
              <a:rPr lang="en-US" dirty="0"/>
            </a:br>
            <a:r>
              <a:rPr lang="en-US" sz="3600" dirty="0"/>
              <a:t>Results-Feature Envy</a:t>
            </a:r>
            <a:br>
              <a:rPr lang="en-US" dirty="0"/>
            </a:br>
            <a:br>
              <a:rPr lang="en-US" dirty="0"/>
            </a:br>
            <a:endParaRPr lang="en-US" dirty="0"/>
          </a:p>
        </p:txBody>
      </p:sp>
      <p:graphicFrame>
        <p:nvGraphicFramePr>
          <p:cNvPr id="6" name="Content Placeholder 5">
            <a:extLst>
              <a:ext uri="{FF2B5EF4-FFF2-40B4-BE49-F238E27FC236}">
                <a16:creationId xmlns:a16="http://schemas.microsoft.com/office/drawing/2014/main" id="{9A4CDC21-F07C-47A3-8392-11D03CBCC638}"/>
              </a:ext>
            </a:extLst>
          </p:cNvPr>
          <p:cNvGraphicFramePr>
            <a:graphicFrameLocks noGrp="1"/>
          </p:cNvGraphicFramePr>
          <p:nvPr>
            <p:ph idx="1"/>
          </p:nvPr>
        </p:nvGraphicFramePr>
        <p:xfrm>
          <a:off x="1371600" y="2286000"/>
          <a:ext cx="9601200" cy="358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640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CA1A-0CC0-4BD7-AC0B-62038B7767B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40F1A47-4C48-47DA-8B87-39026D8BEFB0}"/>
              </a:ext>
            </a:extLst>
          </p:cNvPr>
          <p:cNvSpPr>
            <a:spLocks noGrp="1"/>
          </p:cNvSpPr>
          <p:nvPr>
            <p:ph idx="1"/>
          </p:nvPr>
        </p:nvSpPr>
        <p:spPr>
          <a:xfrm>
            <a:off x="1371600" y="2171700"/>
            <a:ext cx="9601200" cy="3695700"/>
          </a:xfrm>
        </p:spPr>
        <p:txBody>
          <a:bodyPr>
            <a:normAutofit/>
          </a:bodyPr>
          <a:lstStyle/>
          <a:p>
            <a:r>
              <a:rPr lang="en-US" sz="2800" dirty="0"/>
              <a:t>Problem Statement</a:t>
            </a:r>
          </a:p>
          <a:p>
            <a:r>
              <a:rPr lang="en-US" sz="2800" dirty="0"/>
              <a:t>Paper Contribution </a:t>
            </a:r>
          </a:p>
          <a:p>
            <a:r>
              <a:rPr lang="en-US" sz="2800" dirty="0"/>
              <a:t>Proposed Solution</a:t>
            </a:r>
          </a:p>
          <a:p>
            <a:r>
              <a:rPr lang="en-US" sz="2800" dirty="0"/>
              <a:t>Results and Discussions</a:t>
            </a:r>
          </a:p>
          <a:p>
            <a:r>
              <a:rPr lang="en-US" sz="2800" dirty="0"/>
              <a:t>Conclusion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38609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normAutofit fontScale="90000"/>
          </a:bodyPr>
          <a:lstStyle/>
          <a:p>
            <a:pPr algn="ctr"/>
            <a:r>
              <a:rPr lang="en-US" dirty="0"/>
              <a:t>Results and Discussion</a:t>
            </a:r>
            <a:br>
              <a:rPr lang="en-US" dirty="0"/>
            </a:br>
            <a:br>
              <a:rPr lang="en-US" dirty="0"/>
            </a:br>
            <a:endParaRPr lang="en-US" dirty="0"/>
          </a:p>
        </p:txBody>
      </p:sp>
      <p:graphicFrame>
        <p:nvGraphicFramePr>
          <p:cNvPr id="4" name="Content Placeholder 3">
            <a:extLst>
              <a:ext uri="{FF2B5EF4-FFF2-40B4-BE49-F238E27FC236}">
                <a16:creationId xmlns:a16="http://schemas.microsoft.com/office/drawing/2014/main" id="{B19AF9CB-3E8E-401E-9305-A615A520916D}"/>
              </a:ext>
            </a:extLst>
          </p:cNvPr>
          <p:cNvGraphicFramePr>
            <a:graphicFrameLocks noGrp="1"/>
          </p:cNvGraphicFramePr>
          <p:nvPr>
            <p:ph idx="1"/>
          </p:nvPr>
        </p:nvGraphicFramePr>
        <p:xfrm>
          <a:off x="1371600" y="2286000"/>
          <a:ext cx="9601200" cy="358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4328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lstStyle/>
          <a:p>
            <a:pPr algn="ctr"/>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71B6E6CC-6948-4181-8A82-FE47DDE61065}"/>
              </a:ext>
            </a:extLst>
          </p:cNvPr>
          <p:cNvSpPr>
            <a:spLocks noGrp="1"/>
          </p:cNvSpPr>
          <p:nvPr>
            <p:ph idx="1"/>
          </p:nvPr>
        </p:nvSpPr>
        <p:spPr>
          <a:xfrm>
            <a:off x="1371600" y="1940312"/>
            <a:ext cx="9601200" cy="4231888"/>
          </a:xfrm>
        </p:spPr>
        <p:txBody>
          <a:bodyPr>
            <a:noAutofit/>
          </a:bodyPr>
          <a:lstStyle/>
          <a:p>
            <a:pPr marL="0" indent="0" algn="l">
              <a:buNone/>
            </a:pPr>
            <a:r>
              <a:rPr lang="en-US" sz="2600" b="1" dirty="0">
                <a:latin typeface="TimesNewRoman"/>
              </a:rPr>
              <a:t>T</a:t>
            </a:r>
            <a:r>
              <a:rPr lang="en-US" sz="2600" b="1" i="0" u="none" strike="noStrike" baseline="0" dirty="0">
                <a:latin typeface="TimesNewRoman"/>
              </a:rPr>
              <a:t>his work highlight the following:</a:t>
            </a: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Random forest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outperforms</a:t>
            </a:r>
            <a:r>
              <a:rPr lang="en-GB" sz="2600" dirty="0">
                <a:effectLst/>
                <a:latin typeface="Times New Roman" panose="02020603050405020304" pitchFamily="18" charset="0"/>
                <a:ea typeface="Calibri" panose="020F0502020204030204" pitchFamily="34" charset="0"/>
                <a:cs typeface="Arial" panose="020B0604020202020204" pitchFamily="34" charset="0"/>
              </a:rPr>
              <a:t> the other classifiers.</a:t>
            </a: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The DL approach is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promising</a:t>
            </a:r>
            <a:r>
              <a:rPr lang="en-GB" sz="2600" dirty="0">
                <a:effectLst/>
                <a:latin typeface="Times New Roman" panose="02020603050405020304" pitchFamily="18" charset="0"/>
                <a:ea typeface="Calibri" panose="020F0502020204030204" pitchFamily="34" charset="0"/>
                <a:cs typeface="Arial" panose="020B0604020202020204" pitchFamily="34" charset="0"/>
              </a:rPr>
              <a:t> and tends to achieve good results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compared</a:t>
            </a:r>
            <a:r>
              <a:rPr lang="en-GB" sz="2600" dirty="0">
                <a:effectLst/>
                <a:latin typeface="Times New Roman" panose="02020603050405020304" pitchFamily="18" charset="0"/>
                <a:ea typeface="Calibri" panose="020F0502020204030204" pitchFamily="34" charset="0"/>
                <a:cs typeface="Arial" panose="020B0604020202020204" pitchFamily="34" charset="0"/>
              </a:rPr>
              <a:t> to the ML approach</a:t>
            </a:r>
            <a:r>
              <a:rPr lang="en-GB" sz="2600" dirty="0">
                <a:latin typeface="Times New Roman" panose="02020603050405020304" pitchFamily="18" charset="0"/>
                <a:ea typeface="Calibri" panose="020F0502020204030204" pitchFamily="34" charset="0"/>
                <a:cs typeface="Arial" panose="020B0604020202020204" pitchFamily="34" charset="0"/>
              </a:rPr>
              <a:t>.</a:t>
            </a:r>
          </a:p>
          <a:p>
            <a:r>
              <a:rPr lang="en-US" sz="2600" dirty="0">
                <a:latin typeface="Times New Roman" panose="02020603050405020304" pitchFamily="18" charset="0"/>
                <a:cs typeface="Arial" panose="020B0604020202020204" pitchFamily="34" charset="0"/>
              </a:rPr>
              <a:t>ML and DL techniques have the potential to </a:t>
            </a:r>
            <a:r>
              <a:rPr lang="en-US" sz="2600" dirty="0">
                <a:solidFill>
                  <a:srgbClr val="FF0000"/>
                </a:solidFill>
                <a:latin typeface="Times New Roman" panose="02020603050405020304" pitchFamily="18" charset="0"/>
                <a:ea typeface="Calibri" panose="020F0502020204030204" pitchFamily="34" charset="0"/>
                <a:cs typeface="Arial" panose="020B0604020202020204" pitchFamily="34" charset="0"/>
              </a:rPr>
              <a:t>complement</a:t>
            </a:r>
            <a:r>
              <a:rPr lang="en-US" sz="2600" dirty="0">
                <a:latin typeface="Times New Roman" panose="02020603050405020304" pitchFamily="18" charset="0"/>
                <a:cs typeface="Arial" panose="020B0604020202020204" pitchFamily="34" charset="0"/>
              </a:rPr>
              <a:t> deterministic tools by </a:t>
            </a:r>
            <a:r>
              <a:rPr lang="en-US" sz="2600" dirty="0">
                <a:solidFill>
                  <a:srgbClr val="FF0000"/>
                </a:solidFill>
                <a:latin typeface="Times New Roman" panose="02020603050405020304" pitchFamily="18" charset="0"/>
                <a:cs typeface="Arial" panose="020B0604020202020204" pitchFamily="34" charset="0"/>
              </a:rPr>
              <a:t>capturing more nuanced patterns </a:t>
            </a:r>
            <a:r>
              <a:rPr lang="en-US" sz="2600" dirty="0">
                <a:latin typeface="Times New Roman" panose="02020603050405020304" pitchFamily="18" charset="0"/>
                <a:cs typeface="Arial" panose="020B0604020202020204" pitchFamily="34" charset="0"/>
              </a:rPr>
              <a:t>and identifying complex issues.</a:t>
            </a:r>
            <a:endParaRPr lang="en-GB" sz="2600"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1356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652E-51D5-4F78-A02A-48F2E6D0334D}"/>
              </a:ext>
            </a:extLst>
          </p:cNvPr>
          <p:cNvSpPr>
            <a:spLocks noGrp="1"/>
          </p:cNvSpPr>
          <p:nvPr>
            <p:ph type="title"/>
          </p:nvPr>
        </p:nvSpPr>
        <p:spPr/>
        <p:txBody>
          <a:bodyPr/>
          <a:lstStyle/>
          <a:p>
            <a:pPr algn="ctr"/>
            <a:r>
              <a:rPr lang="en-US" dirty="0"/>
              <a:t>Future Work</a:t>
            </a:r>
            <a:br>
              <a:rPr lang="en-US" dirty="0"/>
            </a:br>
            <a:endParaRPr lang="en-US" dirty="0"/>
          </a:p>
        </p:txBody>
      </p:sp>
      <p:sp>
        <p:nvSpPr>
          <p:cNvPr id="3" name="Content Placeholder 2">
            <a:extLst>
              <a:ext uri="{FF2B5EF4-FFF2-40B4-BE49-F238E27FC236}">
                <a16:creationId xmlns:a16="http://schemas.microsoft.com/office/drawing/2014/main" id="{71B6E6CC-6948-4181-8A82-FE47DDE61065}"/>
              </a:ext>
            </a:extLst>
          </p:cNvPr>
          <p:cNvSpPr>
            <a:spLocks noGrp="1"/>
          </p:cNvSpPr>
          <p:nvPr>
            <p:ph idx="1"/>
          </p:nvPr>
        </p:nvSpPr>
        <p:spPr>
          <a:xfrm>
            <a:off x="1371600" y="2280356"/>
            <a:ext cx="9601200" cy="4267200"/>
          </a:xfrm>
        </p:spPr>
        <p:txBody>
          <a:bodyPr>
            <a:noAutofit/>
          </a:bodyPr>
          <a:lstStyle/>
          <a:p>
            <a:pPr algn="l"/>
            <a:r>
              <a:rPr lang="en-GB" sz="2600" dirty="0">
                <a:latin typeface="Times New Roman" panose="02020603050405020304" pitchFamily="18" charset="0"/>
                <a:ea typeface="Calibri" panose="020F0502020204030204" pitchFamily="34" charset="0"/>
                <a:cs typeface="Arial" panose="020B0604020202020204" pitchFamily="34" charset="0"/>
              </a:rPr>
              <a:t>T</a:t>
            </a:r>
            <a:r>
              <a:rPr lang="en-GB" sz="2600" dirty="0">
                <a:effectLst/>
                <a:latin typeface="Times New Roman" panose="02020603050405020304" pitchFamily="18" charset="0"/>
                <a:ea typeface="Calibri" panose="020F0502020204030204" pitchFamily="34" charset="0"/>
                <a:cs typeface="Arial" panose="020B0604020202020204" pitchFamily="34" charset="0"/>
              </a:rPr>
              <a:t>he exterminated techniques will be applied to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large scale commercial </a:t>
            </a:r>
            <a:r>
              <a:rPr lang="en-GB" sz="2600" dirty="0">
                <a:effectLst/>
                <a:latin typeface="Times New Roman" panose="02020603050405020304" pitchFamily="18" charset="0"/>
                <a:ea typeface="Calibri" panose="020F0502020204030204" pitchFamily="34" charset="0"/>
                <a:cs typeface="Arial" panose="020B0604020202020204" pitchFamily="34" charset="0"/>
              </a:rPr>
              <a:t>software projects to generalize our results. </a:t>
            </a:r>
          </a:p>
          <a:p>
            <a:pPr algn="l"/>
            <a:r>
              <a:rPr lang="en-GB" sz="2600" dirty="0">
                <a:effectLst/>
                <a:latin typeface="Times New Roman" panose="02020603050405020304" pitchFamily="18" charset="0"/>
                <a:ea typeface="Calibri" panose="020F0502020204030204" pitchFamily="34" charset="0"/>
                <a:cs typeface="Arial" panose="020B0604020202020204" pitchFamily="34" charset="0"/>
              </a:rPr>
              <a:t>ML algorithms and the DL architectures should be experimented on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several setups </a:t>
            </a:r>
            <a:r>
              <a:rPr lang="en-GB" sz="2600" dirty="0">
                <a:effectLst/>
                <a:latin typeface="Times New Roman" panose="02020603050405020304" pitchFamily="18" charset="0"/>
                <a:ea typeface="Calibri" panose="020F0502020204030204" pitchFamily="34" charset="0"/>
                <a:cs typeface="Arial" panose="020B0604020202020204" pitchFamily="34" charset="0"/>
              </a:rPr>
              <a:t>to select the best configurations to obtain better results</a:t>
            </a:r>
          </a:p>
        </p:txBody>
      </p:sp>
    </p:spTree>
    <p:extLst>
      <p:ext uri="{BB962C8B-B14F-4D97-AF65-F5344CB8AC3E}">
        <p14:creationId xmlns:p14="http://schemas.microsoft.com/office/powerpoint/2010/main" val="13530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C104E-884D-45B6-A941-91309BDEDC86}"/>
              </a:ext>
            </a:extLst>
          </p:cNvPr>
          <p:cNvSpPr>
            <a:spLocks noGrp="1"/>
          </p:cNvSpPr>
          <p:nvPr>
            <p:ph type="ctrTitle"/>
          </p:nvPr>
        </p:nvSpPr>
        <p:spPr>
          <a:xfrm>
            <a:off x="6711885" y="634028"/>
            <a:ext cx="4798243" cy="3732835"/>
          </a:xfrm>
          <a:solidFill>
            <a:schemeClr val="bg1"/>
          </a:solidFill>
        </p:spPr>
        <p:txBody>
          <a:bodyPr>
            <a:normAutofit/>
          </a:bodyPr>
          <a:lstStyle/>
          <a:p>
            <a:r>
              <a:rPr lang="en-US" sz="6100" b="0" i="0" u="none" strike="noStrike" baseline="0" dirty="0">
                <a:latin typeface="TimesNewRoman"/>
              </a:rPr>
              <a:t>Any Questions</a:t>
            </a:r>
            <a:endParaRPr lang="en-US" sz="6100" dirty="0"/>
          </a:p>
        </p:txBody>
      </p:sp>
      <p:sp>
        <p:nvSpPr>
          <p:cNvPr id="3" name="Subtitle 2">
            <a:extLst>
              <a:ext uri="{FF2B5EF4-FFF2-40B4-BE49-F238E27FC236}">
                <a16:creationId xmlns:a16="http://schemas.microsoft.com/office/drawing/2014/main" id="{4D464004-3D0F-407B-84A2-39A9F5A286B2}"/>
              </a:ext>
            </a:extLst>
          </p:cNvPr>
          <p:cNvSpPr>
            <a:spLocks noGrp="1"/>
          </p:cNvSpPr>
          <p:nvPr>
            <p:ph type="subTitle" idx="1"/>
          </p:nvPr>
        </p:nvSpPr>
        <p:spPr>
          <a:xfrm>
            <a:off x="6711885" y="4436462"/>
            <a:ext cx="4798243" cy="1794656"/>
          </a:xfrm>
        </p:spPr>
        <p:txBody>
          <a:bodyPr>
            <a:normAutofit/>
          </a:bodyPr>
          <a:lstStyle/>
          <a:p>
            <a:pPr>
              <a:spcAft>
                <a:spcPts val="600"/>
              </a:spcAft>
            </a:pPr>
            <a:r>
              <a:rPr lang="en-US" dirty="0"/>
              <a:t>Thank you</a:t>
            </a:r>
            <a:endParaRPr lang="en-US"/>
          </a:p>
        </p:txBody>
      </p:sp>
      <p:sp>
        <p:nvSpPr>
          <p:cNvPr id="1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phic 6" descr="Help">
            <a:extLst>
              <a:ext uri="{FF2B5EF4-FFF2-40B4-BE49-F238E27FC236}">
                <a16:creationId xmlns:a16="http://schemas.microsoft.com/office/drawing/2014/main" id="{7D2E23AA-E792-3B06-ADF8-6E3C072D3F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35979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lstStyle/>
          <a:p>
            <a:pPr algn="ctr"/>
            <a:r>
              <a:rPr lang="en-US" dirty="0"/>
              <a:t>Code Smells</a:t>
            </a:r>
          </a:p>
        </p:txBody>
      </p:sp>
      <p:sp>
        <p:nvSpPr>
          <p:cNvPr id="3" name="Content Placeholder 2">
            <a:extLst>
              <a:ext uri="{FF2B5EF4-FFF2-40B4-BE49-F238E27FC236}">
                <a16:creationId xmlns:a16="http://schemas.microsoft.com/office/drawing/2014/main" id="{EBEEF4A4-4BFA-4405-980B-748121D4FE71}"/>
              </a:ext>
            </a:extLst>
          </p:cNvPr>
          <p:cNvSpPr>
            <a:spLocks noGrp="1"/>
          </p:cNvSpPr>
          <p:nvPr>
            <p:ph idx="1"/>
          </p:nvPr>
        </p:nvSpPr>
        <p:spPr>
          <a:xfrm>
            <a:off x="1371600" y="2286000"/>
            <a:ext cx="9601200" cy="4159956"/>
          </a:xfrm>
        </p:spPr>
        <p:txBody>
          <a:bodyPr>
            <a:noAutofit/>
          </a:bodyPr>
          <a:lstStyle/>
          <a:p>
            <a:r>
              <a:rPr lang="en-US" sz="2600" b="0" i="0" u="none" strike="noStrike" baseline="0" dirty="0">
                <a:solidFill>
                  <a:srgbClr val="000000"/>
                </a:solidFill>
                <a:latin typeface="Times New Roman" panose="02020603050405020304" pitchFamily="18" charset="0"/>
                <a:cs typeface="Times New Roman" panose="02020603050405020304" pitchFamily="18" charset="0"/>
              </a:rPr>
              <a:t>The global software business is expanding rapidly with a total of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$4.2 trillion</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 in 2021 and an increase of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8.6%</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 from </a:t>
            </a:r>
            <a:r>
              <a:rPr lang="en-US" sz="2600" dirty="0">
                <a:solidFill>
                  <a:srgbClr val="000000"/>
                </a:solidFill>
                <a:latin typeface="Times New Roman" panose="02020603050405020304" pitchFamily="18" charset="0"/>
                <a:cs typeface="Times New Roman" panose="02020603050405020304" pitchFamily="18" charset="0"/>
              </a:rPr>
              <a:t>2020, which raises the </a:t>
            </a:r>
            <a:r>
              <a:rPr lang="en-US" sz="2600" dirty="0">
                <a:solidFill>
                  <a:srgbClr val="FF0000"/>
                </a:solidFill>
                <a:latin typeface="Times New Roman" panose="02020603050405020304" pitchFamily="18" charset="0"/>
                <a:cs typeface="Times New Roman" panose="02020603050405020304" pitchFamily="18" charset="0"/>
              </a:rPr>
              <a:t>demand</a:t>
            </a:r>
            <a:r>
              <a:rPr lang="en-US" sz="2600" dirty="0">
                <a:solidFill>
                  <a:srgbClr val="000000"/>
                </a:solidFill>
                <a:latin typeface="Times New Roman" panose="02020603050405020304" pitchFamily="18" charset="0"/>
                <a:cs typeface="Times New Roman" panose="02020603050405020304" pitchFamily="18" charset="0"/>
              </a:rPr>
              <a:t> to detect the </a:t>
            </a:r>
            <a:r>
              <a:rPr lang="en-US" sz="2600" dirty="0">
                <a:solidFill>
                  <a:srgbClr val="FF0000"/>
                </a:solidFill>
                <a:latin typeface="Times New Roman" panose="02020603050405020304" pitchFamily="18" charset="0"/>
                <a:cs typeface="Times New Roman" panose="02020603050405020304" pitchFamily="18" charset="0"/>
              </a:rPr>
              <a:t>quality</a:t>
            </a:r>
            <a:r>
              <a:rPr lang="en-US" sz="2600" dirty="0">
                <a:solidFill>
                  <a:srgbClr val="000000"/>
                </a:solidFill>
                <a:latin typeface="Times New Roman" panose="02020603050405020304" pitchFamily="18" charset="0"/>
                <a:cs typeface="Times New Roman" panose="02020603050405020304" pitchFamily="18" charset="0"/>
              </a:rPr>
              <a:t> issues in the software </a:t>
            </a:r>
            <a:r>
              <a:rPr lang="en-US" sz="2600" dirty="0">
                <a:solidFill>
                  <a:srgbClr val="FF0000"/>
                </a:solidFill>
                <a:latin typeface="Times New Roman" panose="02020603050405020304" pitchFamily="18" charset="0"/>
                <a:cs typeface="Times New Roman" panose="02020603050405020304" pitchFamily="18" charset="0"/>
              </a:rPr>
              <a:t>earlier</a:t>
            </a:r>
            <a:r>
              <a:rPr lang="en-US" sz="2600" dirty="0">
                <a:solidFill>
                  <a:srgbClr val="000000"/>
                </a:solidFill>
                <a:latin typeface="Times New Roman" panose="02020603050405020304" pitchFamily="18" charset="0"/>
                <a:cs typeface="Times New Roman" panose="02020603050405020304" pitchFamily="18" charset="0"/>
              </a:rPr>
              <a:t> stages </a:t>
            </a:r>
          </a:p>
          <a:p>
            <a:pPr algn="l"/>
            <a:r>
              <a:rPr lang="en-GB" sz="2600" dirty="0">
                <a:effectLst/>
                <a:latin typeface="Times New Roman" panose="02020603050405020304" pitchFamily="18" charset="0"/>
                <a:ea typeface="Calibri" panose="020F0502020204030204" pitchFamily="34" charset="0"/>
                <a:cs typeface="Times New Roman" panose="02020603050405020304" pitchFamily="18" charset="0"/>
              </a:rPr>
              <a:t>Features addition, adjustments, urgent maintenance, and </a:t>
            </a:r>
            <a:r>
              <a:rPr lang="en-GB" sz="2600" dirty="0">
                <a:latin typeface="Times New Roman" panose="02020603050405020304" pitchFamily="18" charset="0"/>
                <a:ea typeface="Calibri" panose="020F0502020204030204" pitchFamily="34" charset="0"/>
                <a:cs typeface="Times New Roman" panose="02020603050405020304" pitchFamily="18" charset="0"/>
              </a:rPr>
              <a:t>software defects</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 fixes are </a:t>
            </a:r>
            <a:r>
              <a:rPr lang="en-GB"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continuously</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 requested in all software projects, developers must handle all these variations within </a:t>
            </a:r>
            <a:r>
              <a:rPr lang="en-GB"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tight</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deadlines</a:t>
            </a:r>
            <a:endParaRPr lang="en-US" sz="2600" b="0" i="0" u="none" strike="noStrike" baseline="0" dirty="0">
              <a:solidFill>
                <a:srgbClr val="FF0000"/>
              </a:solidFill>
              <a:latin typeface="Times New Roman" panose="02020603050405020304" pitchFamily="18" charset="0"/>
              <a:cs typeface="Times New Roman" panose="02020603050405020304" pitchFamily="18" charset="0"/>
            </a:endParaRPr>
          </a:p>
          <a:p>
            <a:pPr algn="l"/>
            <a:r>
              <a:rPr lang="en-US" sz="2600" b="0" i="0" u="none" strike="noStrike" baseline="0" dirty="0">
                <a:solidFill>
                  <a:srgbClr val="000000"/>
                </a:solidFill>
                <a:latin typeface="Times New Roman" panose="02020603050405020304" pitchFamily="18" charset="0"/>
                <a:cs typeface="Times New Roman" panose="02020603050405020304" pitchFamily="18" charset="0"/>
              </a:rPr>
              <a:t>“Code Smell” was coined in late 1990, that related to </a:t>
            </a:r>
            <a:r>
              <a:rPr lang="en-US" sz="2600" b="0" i="0" u="none" strike="noStrike" baseline="0" dirty="0">
                <a:latin typeface="Times New Roman" panose="02020603050405020304" pitchFamily="18" charset="0"/>
                <a:cs typeface="Times New Roman" panose="02020603050405020304" pitchFamily="18" charset="0"/>
              </a:rPr>
              <a:t>any sign that possibly can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negatively</a:t>
            </a:r>
            <a:r>
              <a:rPr lang="en-US" sz="2600" b="0" i="0" u="none" strike="noStrike" baseline="0" dirty="0">
                <a:latin typeface="Times New Roman" panose="02020603050405020304" pitchFamily="18" charset="0"/>
                <a:cs typeface="Times New Roman" panose="02020603050405020304" pitchFamily="18" charset="0"/>
              </a:rPr>
              <a:t> affect the software process in a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deeper</a:t>
            </a:r>
            <a:r>
              <a:rPr lang="en-US" sz="2600" b="0" i="0" u="none" strike="noStrike" baseline="0" dirty="0">
                <a:latin typeface="Times New Roman" panose="02020603050405020304" pitchFamily="18" charset="0"/>
                <a:cs typeface="Times New Roman" panose="02020603050405020304" pitchFamily="18" charset="0"/>
              </a:rPr>
              <a:t> way affecting the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quality</a:t>
            </a:r>
            <a:r>
              <a:rPr lang="en-US" sz="2600" b="0" i="0" u="none" strike="noStrike" baseline="0" dirty="0">
                <a:latin typeface="Times New Roman" panose="02020603050405020304" pitchFamily="18" charset="0"/>
                <a:cs typeface="Times New Roman" panose="02020603050405020304" pitchFamily="18" charset="0"/>
              </a:rPr>
              <a:t> and </a:t>
            </a:r>
            <a:r>
              <a:rPr lang="en-US" sz="2600" b="0" i="0" u="none" strike="noStrike" baseline="0" dirty="0">
                <a:solidFill>
                  <a:srgbClr val="FF0000"/>
                </a:solidFill>
                <a:latin typeface="Times New Roman" panose="02020603050405020304" pitchFamily="18" charset="0"/>
                <a:cs typeface="Times New Roman" panose="02020603050405020304" pitchFamily="18" charset="0"/>
              </a:rPr>
              <a:t>maintainability</a:t>
            </a:r>
            <a:r>
              <a:rPr lang="en-US" sz="2600" b="0" i="0" u="none" strike="noStrike" baseline="0" dirty="0">
                <a:latin typeface="Times New Roman" panose="02020603050405020304" pitchFamily="18" charset="0"/>
                <a:cs typeface="Times New Roman" panose="02020603050405020304" pitchFamily="18" charset="0"/>
              </a:rPr>
              <a:t> of software.</a:t>
            </a:r>
          </a:p>
        </p:txBody>
      </p:sp>
    </p:spTree>
    <p:extLst>
      <p:ext uri="{BB962C8B-B14F-4D97-AF65-F5344CB8AC3E}">
        <p14:creationId xmlns:p14="http://schemas.microsoft.com/office/powerpoint/2010/main" val="294953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lstStyle/>
          <a:p>
            <a:pPr algn="ctr"/>
            <a:r>
              <a:rPr lang="en-US" dirty="0"/>
              <a:t>Refactoring</a:t>
            </a:r>
          </a:p>
        </p:txBody>
      </p:sp>
      <p:sp>
        <p:nvSpPr>
          <p:cNvPr id="3" name="Content Placeholder 2">
            <a:extLst>
              <a:ext uri="{FF2B5EF4-FFF2-40B4-BE49-F238E27FC236}">
                <a16:creationId xmlns:a16="http://schemas.microsoft.com/office/drawing/2014/main" id="{EBEEF4A4-4BFA-4405-980B-748121D4FE71}"/>
              </a:ext>
            </a:extLst>
          </p:cNvPr>
          <p:cNvSpPr>
            <a:spLocks noGrp="1"/>
          </p:cNvSpPr>
          <p:nvPr>
            <p:ph idx="1"/>
          </p:nvPr>
        </p:nvSpPr>
        <p:spPr/>
        <p:txBody>
          <a:bodyPr>
            <a:normAutofit lnSpcReduction="10000"/>
          </a:bodyPr>
          <a:lstStyle/>
          <a:p>
            <a:pPr algn="l"/>
            <a:r>
              <a:rPr lang="en-US" sz="2600" b="0" i="0" u="none" strike="noStrike" baseline="0" dirty="0">
                <a:latin typeface="TimesNewRoman"/>
              </a:rPr>
              <a:t>The term “Refactoring” was introduced remove code smells.</a:t>
            </a:r>
          </a:p>
          <a:p>
            <a:pPr algn="l"/>
            <a:r>
              <a:rPr lang="en-US" sz="2600" b="0" i="0" u="none" strike="noStrike" baseline="0" dirty="0">
                <a:latin typeface="TimesNewRoman"/>
              </a:rPr>
              <a:t>Refactoring is a </a:t>
            </a:r>
            <a:r>
              <a:rPr lang="fr-FR" sz="2600" dirty="0">
                <a:latin typeface="TimesNewRoman"/>
              </a:rPr>
              <a:t>technique to </a:t>
            </a:r>
            <a:r>
              <a:rPr lang="fr-FR" sz="2600" dirty="0">
                <a:solidFill>
                  <a:srgbClr val="FF0000"/>
                </a:solidFill>
                <a:latin typeface="TimesNewRoman"/>
              </a:rPr>
              <a:t>fix</a:t>
            </a:r>
            <a:r>
              <a:rPr lang="fr-FR" sz="2600" dirty="0">
                <a:latin typeface="TimesNewRoman"/>
              </a:rPr>
              <a:t> the code </a:t>
            </a:r>
            <a:r>
              <a:rPr lang="fr-FR" sz="2600" dirty="0" err="1">
                <a:latin typeface="TimesNewRoman"/>
              </a:rPr>
              <a:t>smells</a:t>
            </a:r>
            <a:r>
              <a:rPr lang="fr-FR" sz="2600" dirty="0">
                <a:latin typeface="TimesNewRoman"/>
              </a:rPr>
              <a:t>,</a:t>
            </a:r>
            <a:r>
              <a:rPr lang="en-US" sz="2600" dirty="0">
                <a:latin typeface="TimesNewRoman"/>
              </a:rPr>
              <a:t> aims </a:t>
            </a:r>
            <a:r>
              <a:rPr lang="en-US" sz="2600" b="0" i="0" u="none" strike="noStrike" baseline="0" dirty="0">
                <a:latin typeface="TimesNewRoman"/>
              </a:rPr>
              <a:t>to change the </a:t>
            </a:r>
            <a:r>
              <a:rPr lang="en-US" sz="2600" b="0" i="0" u="none" strike="noStrike" baseline="0" dirty="0">
                <a:solidFill>
                  <a:srgbClr val="FF0000"/>
                </a:solidFill>
                <a:latin typeface="TimesNewRoman"/>
              </a:rPr>
              <a:t>internal code structure </a:t>
            </a:r>
            <a:r>
              <a:rPr lang="en-US" sz="2600" b="0" i="0" u="none" strike="noStrike" baseline="0" dirty="0">
                <a:latin typeface="TimesNewRoman"/>
              </a:rPr>
              <a:t>without </a:t>
            </a:r>
            <a:r>
              <a:rPr lang="en-US" sz="2600" b="0" i="0" u="none" strike="noStrike" baseline="0" dirty="0">
                <a:solidFill>
                  <a:srgbClr val="FF0000"/>
                </a:solidFill>
                <a:latin typeface="TimesNewRoman"/>
              </a:rPr>
              <a:t>changing the external behavior</a:t>
            </a:r>
            <a:r>
              <a:rPr lang="en-US" sz="2600" b="0" i="0" u="none" strike="noStrike" baseline="0" dirty="0">
                <a:latin typeface="TimesNewRoman"/>
              </a:rPr>
              <a:t>.</a:t>
            </a:r>
          </a:p>
          <a:p>
            <a:pPr algn="l"/>
            <a:r>
              <a:rPr lang="en-US" sz="2600" b="0" i="0" u="none" strike="noStrike" baseline="0" dirty="0">
                <a:latin typeface="TimesNewRoman"/>
              </a:rPr>
              <a:t>Refactoring is done by applying a sequence of small transformations preserving the </a:t>
            </a:r>
            <a:r>
              <a:rPr lang="en-US" sz="2600" b="0" i="0" u="none" strike="noStrike" baseline="0" dirty="0">
                <a:solidFill>
                  <a:srgbClr val="FF0000"/>
                </a:solidFill>
                <a:latin typeface="TimesNewRoman"/>
              </a:rPr>
              <a:t>same functionality</a:t>
            </a:r>
            <a:r>
              <a:rPr lang="en-US" sz="2600" b="0" i="0" u="none" strike="noStrike" baseline="0" dirty="0">
                <a:latin typeface="TimesNewRoman"/>
              </a:rPr>
              <a:t>.</a:t>
            </a:r>
          </a:p>
          <a:p>
            <a:r>
              <a:rPr lang="en-US" sz="2600" dirty="0">
                <a:latin typeface="TimesNewRoman"/>
              </a:rPr>
              <a:t>Although software refactoring is a </a:t>
            </a:r>
            <a:r>
              <a:rPr lang="en-US" sz="2600" dirty="0">
                <a:solidFill>
                  <a:srgbClr val="FF0000"/>
                </a:solidFill>
                <a:latin typeface="TimesNewRoman"/>
              </a:rPr>
              <a:t>time-consuming</a:t>
            </a:r>
            <a:r>
              <a:rPr lang="en-US" sz="2600" dirty="0">
                <a:latin typeface="TimesNewRoman"/>
              </a:rPr>
              <a:t> process that does not reflect </a:t>
            </a:r>
            <a:r>
              <a:rPr lang="en-US" sz="2600" dirty="0">
                <a:solidFill>
                  <a:srgbClr val="FF0000"/>
                </a:solidFill>
                <a:latin typeface="TimesNewRoman"/>
              </a:rPr>
              <a:t>immediate</a:t>
            </a:r>
            <a:r>
              <a:rPr lang="en-US" sz="2600" dirty="0">
                <a:latin typeface="TimesNewRoman"/>
              </a:rPr>
              <a:t> benefits like adding new features or fixing software defects, it allows any developer to </a:t>
            </a:r>
            <a:r>
              <a:rPr lang="en-US" sz="2600" dirty="0">
                <a:solidFill>
                  <a:srgbClr val="FF0000"/>
                </a:solidFill>
                <a:latin typeface="TimesNewRoman"/>
              </a:rPr>
              <a:t>read</a:t>
            </a:r>
            <a:r>
              <a:rPr lang="en-US" sz="2600" dirty="0">
                <a:latin typeface="TimesNewRoman"/>
              </a:rPr>
              <a:t>, </a:t>
            </a:r>
            <a:r>
              <a:rPr lang="en-US" sz="2600" dirty="0">
                <a:solidFill>
                  <a:srgbClr val="FF0000"/>
                </a:solidFill>
                <a:latin typeface="TimesNewRoman"/>
              </a:rPr>
              <a:t>maintain</a:t>
            </a:r>
            <a:r>
              <a:rPr lang="en-US" sz="2600" dirty="0">
                <a:latin typeface="TimesNewRoman"/>
              </a:rPr>
              <a:t>, </a:t>
            </a:r>
            <a:r>
              <a:rPr lang="en-US" sz="2600" dirty="0">
                <a:solidFill>
                  <a:srgbClr val="FF0000"/>
                </a:solidFill>
                <a:latin typeface="TimesNewRoman"/>
              </a:rPr>
              <a:t>understand</a:t>
            </a:r>
            <a:r>
              <a:rPr lang="en-US" sz="2600" dirty="0">
                <a:latin typeface="TimesNewRoman"/>
              </a:rPr>
              <a:t> and easily </a:t>
            </a:r>
            <a:r>
              <a:rPr lang="en-US" sz="2600" dirty="0">
                <a:solidFill>
                  <a:srgbClr val="FF0000"/>
                </a:solidFill>
                <a:latin typeface="TimesNewRoman"/>
              </a:rPr>
              <a:t>extend</a:t>
            </a:r>
            <a:r>
              <a:rPr lang="en-US" sz="2600" dirty="0">
                <a:latin typeface="TimesNewRoman"/>
              </a:rPr>
              <a:t> any software system</a:t>
            </a:r>
          </a:p>
          <a:p>
            <a:pPr algn="l"/>
            <a:endParaRPr lang="en-US" sz="2400" b="0" i="0" u="none" strike="noStrike" baseline="0" dirty="0">
              <a:latin typeface="TimesNewRoman"/>
            </a:endParaRPr>
          </a:p>
          <a:p>
            <a:pPr algn="l"/>
            <a:endParaRPr lang="en-US" sz="1800" b="0" i="0" u="none" strike="noStrike" baseline="0" dirty="0">
              <a:latin typeface="TimesNewRoman"/>
            </a:endParaRPr>
          </a:p>
          <a:p>
            <a:pPr algn="l"/>
            <a:endParaRPr lang="en-US" sz="1800" b="0" i="0" u="none" strike="noStrike" baseline="0" dirty="0">
              <a:latin typeface="TimesNewRoman"/>
            </a:endParaRPr>
          </a:p>
          <a:p>
            <a:pPr algn="l"/>
            <a:endParaRPr lang="en-US" sz="1800" dirty="0">
              <a:latin typeface="TimesNewRoman"/>
            </a:endParaRPr>
          </a:p>
        </p:txBody>
      </p:sp>
    </p:spTree>
    <p:extLst>
      <p:ext uri="{BB962C8B-B14F-4D97-AF65-F5344CB8AC3E}">
        <p14:creationId xmlns:p14="http://schemas.microsoft.com/office/powerpoint/2010/main" val="111938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lstStyle/>
          <a:p>
            <a:pPr algn="ctr"/>
            <a:r>
              <a:rPr lang="en-US" dirty="0"/>
              <a:t>Literature Review and Motivation</a:t>
            </a:r>
          </a:p>
        </p:txBody>
      </p:sp>
      <p:sp>
        <p:nvSpPr>
          <p:cNvPr id="3" name="Content Placeholder 2">
            <a:extLst>
              <a:ext uri="{FF2B5EF4-FFF2-40B4-BE49-F238E27FC236}">
                <a16:creationId xmlns:a16="http://schemas.microsoft.com/office/drawing/2014/main" id="{EBEEF4A4-4BFA-4405-980B-748121D4FE71}"/>
              </a:ext>
            </a:extLst>
          </p:cNvPr>
          <p:cNvSpPr>
            <a:spLocks noGrp="1"/>
          </p:cNvSpPr>
          <p:nvPr>
            <p:ph idx="1"/>
          </p:nvPr>
        </p:nvSpPr>
        <p:spPr>
          <a:xfrm>
            <a:off x="1371600" y="1727200"/>
            <a:ext cx="9601200" cy="4445000"/>
          </a:xfrm>
        </p:spPr>
        <p:txBody>
          <a:bodyPr>
            <a:normAutofit/>
          </a:bodyPr>
          <a:lstStyle/>
          <a:p>
            <a:r>
              <a:rPr lang="en-US" sz="2400" dirty="0">
                <a:latin typeface="Times New Roman" panose="02020603050405020304" pitchFamily="18" charset="0"/>
                <a:ea typeface="Calibri" panose="020F0502020204030204" pitchFamily="34" charset="0"/>
                <a:cs typeface="Arial" panose="020B0604020202020204" pitchFamily="34" charset="0"/>
              </a:rPr>
              <a:t>Most of the existing tools exploit the Machine learning approach that is based on </a:t>
            </a:r>
            <a:r>
              <a:rPr lang="en-US" sz="2400" dirty="0">
                <a:solidFill>
                  <a:srgbClr val="FF0000"/>
                </a:solidFill>
                <a:latin typeface="Times New Roman" panose="02020603050405020304" pitchFamily="18" charset="0"/>
                <a:ea typeface="Calibri" panose="020F0502020204030204" pitchFamily="34" charset="0"/>
                <a:cs typeface="Arial" panose="020B0604020202020204" pitchFamily="34" charset="0"/>
              </a:rPr>
              <a:t>structural</a:t>
            </a:r>
            <a:r>
              <a:rPr lang="en-US" sz="2400" dirty="0">
                <a:latin typeface="Times New Roman" panose="02020603050405020304" pitchFamily="18" charset="0"/>
                <a:ea typeface="Calibri" panose="020F0502020204030204" pitchFamily="34" charset="0"/>
                <a:cs typeface="Arial" panose="020B0604020202020204" pitchFamily="34" charset="0"/>
              </a:rPr>
              <a:t> information without capturing the code </a:t>
            </a:r>
            <a:r>
              <a:rPr lang="en-US" sz="2400" dirty="0">
                <a:solidFill>
                  <a:srgbClr val="FF0000"/>
                </a:solidFill>
                <a:latin typeface="Times New Roman" panose="02020603050405020304" pitchFamily="18" charset="0"/>
                <a:ea typeface="Calibri" panose="020F0502020204030204" pitchFamily="34" charset="0"/>
                <a:cs typeface="Arial" panose="020B0604020202020204" pitchFamily="34" charset="0"/>
              </a:rPr>
              <a:t>semantical</a:t>
            </a:r>
            <a:r>
              <a:rPr lang="en-US" sz="2400" dirty="0">
                <a:latin typeface="Times New Roman" panose="02020603050405020304" pitchFamily="18" charset="0"/>
                <a:ea typeface="Calibri" panose="020F0502020204030204" pitchFamily="34" charset="0"/>
                <a:cs typeface="Arial" panose="020B0604020202020204" pitchFamily="34" charset="0"/>
              </a:rPr>
              <a:t> features that reflect the complex semantic relationships in the textual code</a:t>
            </a:r>
          </a:p>
          <a:p>
            <a:r>
              <a:rPr lang="en-US" sz="2400" dirty="0">
                <a:latin typeface="Times New Roman" panose="02020603050405020304" pitchFamily="18" charset="0"/>
                <a:ea typeface="Calibri" panose="020F0502020204030204" pitchFamily="34" charset="0"/>
                <a:cs typeface="Arial" panose="020B0604020202020204" pitchFamily="34" charset="0"/>
              </a:rPr>
              <a:t>While fewer tools exploit deep learning based on the </a:t>
            </a:r>
            <a:r>
              <a:rPr lang="en-US" sz="2400" dirty="0">
                <a:solidFill>
                  <a:srgbClr val="FF0000"/>
                </a:solidFill>
                <a:latin typeface="Times New Roman" panose="02020603050405020304" pitchFamily="18" charset="0"/>
                <a:ea typeface="Calibri" panose="020F0502020204030204" pitchFamily="34" charset="0"/>
                <a:cs typeface="Arial" panose="020B0604020202020204" pitchFamily="34" charset="0"/>
              </a:rPr>
              <a:t>textual</a:t>
            </a:r>
            <a:r>
              <a:rPr lang="en-US" sz="2400" dirty="0">
                <a:latin typeface="Times New Roman" panose="02020603050405020304" pitchFamily="18" charset="0"/>
                <a:ea typeface="Calibri" panose="020F0502020204030204" pitchFamily="34" charset="0"/>
                <a:cs typeface="Arial" panose="020B0604020202020204" pitchFamily="34" charset="0"/>
              </a:rPr>
              <a:t> features approach</a:t>
            </a:r>
          </a:p>
          <a:p>
            <a:r>
              <a:rPr lang="en-US" sz="2400" dirty="0">
                <a:latin typeface="Times New Roman" panose="02020603050405020304" pitchFamily="18" charset="0"/>
                <a:ea typeface="Calibri" panose="020F0502020204030204" pitchFamily="34" charset="0"/>
                <a:cs typeface="Arial" panose="020B0604020202020204" pitchFamily="34" charset="0"/>
              </a:rPr>
              <a:t>Our paper aim is to propose a detection system that exploits both the </a:t>
            </a:r>
            <a:r>
              <a:rPr lang="en-US" sz="2400" dirty="0">
                <a:solidFill>
                  <a:srgbClr val="FF0000"/>
                </a:solidFill>
                <a:latin typeface="Times New Roman" panose="02020603050405020304" pitchFamily="18" charset="0"/>
                <a:ea typeface="Calibri" panose="020F0502020204030204" pitchFamily="34" charset="0"/>
                <a:cs typeface="Arial" panose="020B0604020202020204" pitchFamily="34" charset="0"/>
              </a:rPr>
              <a:t>ML</a:t>
            </a:r>
            <a:r>
              <a:rPr lang="en-US" sz="2400" dirty="0">
                <a:latin typeface="Times New Roman" panose="02020603050405020304" pitchFamily="18" charset="0"/>
                <a:ea typeface="Calibri" panose="020F0502020204030204" pitchFamily="34" charset="0"/>
                <a:cs typeface="Arial" panose="020B0604020202020204" pitchFamily="34" charset="0"/>
              </a:rPr>
              <a:t> and </a:t>
            </a:r>
            <a:r>
              <a:rPr lang="en-US" sz="2400" dirty="0">
                <a:solidFill>
                  <a:srgbClr val="FF0000"/>
                </a:solidFill>
                <a:latin typeface="Times New Roman" panose="02020603050405020304" pitchFamily="18" charset="0"/>
                <a:ea typeface="Calibri" panose="020F0502020204030204" pitchFamily="34" charset="0"/>
                <a:cs typeface="Arial" panose="020B0604020202020204" pitchFamily="34" charset="0"/>
              </a:rPr>
              <a:t>DL</a:t>
            </a:r>
            <a:r>
              <a:rPr lang="en-US" sz="2400" dirty="0">
                <a:latin typeface="Times New Roman" panose="02020603050405020304" pitchFamily="18" charset="0"/>
                <a:ea typeface="Calibri" panose="020F0502020204030204" pitchFamily="34" charset="0"/>
                <a:cs typeface="Arial" panose="020B0604020202020204" pitchFamily="34" charset="0"/>
              </a:rPr>
              <a:t> techniques and </a:t>
            </a:r>
            <a:r>
              <a:rPr lang="en-US" sz="2400" dirty="0">
                <a:solidFill>
                  <a:srgbClr val="FF0000"/>
                </a:solidFill>
                <a:latin typeface="Times New Roman" panose="02020603050405020304" pitchFamily="18" charset="0"/>
                <a:ea typeface="Calibri" panose="020F0502020204030204" pitchFamily="34" charset="0"/>
                <a:cs typeface="Arial" panose="020B0604020202020204" pitchFamily="34" charset="0"/>
              </a:rPr>
              <a:t>compares</a:t>
            </a:r>
            <a:r>
              <a:rPr lang="en-US" sz="2400" dirty="0">
                <a:latin typeface="Times New Roman" panose="02020603050405020304" pitchFamily="18" charset="0"/>
                <a:ea typeface="Calibri" panose="020F0502020204030204" pitchFamily="34" charset="0"/>
                <a:cs typeface="Arial" panose="020B0604020202020204" pitchFamily="34" charset="0"/>
              </a:rPr>
              <a:t> them.</a:t>
            </a:r>
          </a:p>
          <a:p>
            <a:pPr marL="0" indent="0">
              <a:buNone/>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latin typeface="TimesNewRoman"/>
            </a:endParaRPr>
          </a:p>
        </p:txBody>
      </p:sp>
    </p:spTree>
    <p:extLst>
      <p:ext uri="{BB962C8B-B14F-4D97-AF65-F5344CB8AC3E}">
        <p14:creationId xmlns:p14="http://schemas.microsoft.com/office/powerpoint/2010/main" val="146817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lstStyle/>
          <a:p>
            <a:pPr algn="ctr"/>
            <a:r>
              <a:rPr lang="en-US" dirty="0"/>
              <a:t>Prior Studies</a:t>
            </a:r>
          </a:p>
        </p:txBody>
      </p:sp>
      <p:sp>
        <p:nvSpPr>
          <p:cNvPr id="3" name="Content Placeholder 2">
            <a:extLst>
              <a:ext uri="{FF2B5EF4-FFF2-40B4-BE49-F238E27FC236}">
                <a16:creationId xmlns:a16="http://schemas.microsoft.com/office/drawing/2014/main" id="{EBEEF4A4-4BFA-4405-980B-748121D4FE71}"/>
              </a:ext>
            </a:extLst>
          </p:cNvPr>
          <p:cNvSpPr>
            <a:spLocks noGrp="1"/>
          </p:cNvSpPr>
          <p:nvPr>
            <p:ph idx="1"/>
          </p:nvPr>
        </p:nvSpPr>
        <p:spPr>
          <a:xfrm>
            <a:off x="1371600" y="1569157"/>
            <a:ext cx="9601200" cy="5000976"/>
          </a:xfrm>
        </p:spPr>
        <p:txBody>
          <a:bodyPr>
            <a:normAutofit/>
          </a:bodyPr>
          <a:lstStyle/>
          <a:p>
            <a:pPr marL="0" indent="0">
              <a:buNone/>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latin typeface="TimesNewRoman"/>
            </a:endParaRPr>
          </a:p>
        </p:txBody>
      </p:sp>
      <p:graphicFrame>
        <p:nvGraphicFramePr>
          <p:cNvPr id="4" name="Chart 3">
            <a:extLst>
              <a:ext uri="{FF2B5EF4-FFF2-40B4-BE49-F238E27FC236}">
                <a16:creationId xmlns:a16="http://schemas.microsoft.com/office/drawing/2014/main" id="{8634FD9E-B12D-4A9C-8987-CD1DE2D0D689}"/>
              </a:ext>
            </a:extLst>
          </p:cNvPr>
          <p:cNvGraphicFramePr>
            <a:graphicFrameLocks/>
          </p:cNvGraphicFramePr>
          <p:nvPr>
            <p:extLst>
              <p:ext uri="{D42A27DB-BD31-4B8C-83A1-F6EECF244321}">
                <p14:modId xmlns:p14="http://schemas.microsoft.com/office/powerpoint/2010/main" val="4172307079"/>
              </p:ext>
            </p:extLst>
          </p:nvPr>
        </p:nvGraphicFramePr>
        <p:xfrm>
          <a:off x="2020711" y="1388533"/>
          <a:ext cx="8602133" cy="52570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015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lstStyle/>
          <a:p>
            <a:pPr algn="ctr"/>
            <a:r>
              <a:rPr lang="en-US" dirty="0"/>
              <a:t>Our Contribution </a:t>
            </a:r>
          </a:p>
        </p:txBody>
      </p:sp>
      <p:sp>
        <p:nvSpPr>
          <p:cNvPr id="3" name="Content Placeholder 2">
            <a:extLst>
              <a:ext uri="{FF2B5EF4-FFF2-40B4-BE49-F238E27FC236}">
                <a16:creationId xmlns:a16="http://schemas.microsoft.com/office/drawing/2014/main" id="{EBEEF4A4-4BFA-4405-980B-748121D4FE71}"/>
              </a:ext>
            </a:extLst>
          </p:cNvPr>
          <p:cNvSpPr>
            <a:spLocks noGrp="1"/>
          </p:cNvSpPr>
          <p:nvPr>
            <p:ph idx="1"/>
          </p:nvPr>
        </p:nvSpPr>
        <p:spPr>
          <a:xfrm>
            <a:off x="1371600" y="2285999"/>
            <a:ext cx="9601200" cy="4205111"/>
          </a:xfrm>
        </p:spPr>
        <p:txBody>
          <a:bodyPr>
            <a:normAutofit/>
          </a:bodyPr>
          <a:lstStyle/>
          <a:p>
            <a:r>
              <a:rPr lang="en-US" sz="2600" dirty="0">
                <a:effectLst/>
                <a:latin typeface="Times New Roman" panose="02020603050405020304" pitchFamily="18" charset="0"/>
                <a:ea typeface="Calibri" panose="020F0502020204030204" pitchFamily="34" charset="0"/>
                <a:cs typeface="Arial" panose="020B0604020202020204" pitchFamily="34" charset="0"/>
              </a:rPr>
              <a:t>ML Approach, eleven various </a:t>
            </a:r>
            <a:r>
              <a:rPr lang="en-US"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ML</a:t>
            </a:r>
            <a:r>
              <a:rPr lang="en-US" sz="2600" dirty="0">
                <a:effectLst/>
                <a:latin typeface="Times New Roman" panose="02020603050405020304" pitchFamily="18" charset="0"/>
                <a:ea typeface="Calibri" panose="020F0502020204030204" pitchFamily="34" charset="0"/>
                <a:cs typeface="Arial" panose="020B0604020202020204" pitchFamily="34" charset="0"/>
              </a:rPr>
              <a:t> classifiers are applied to the extracted </a:t>
            </a:r>
            <a:r>
              <a:rPr lang="en-US" sz="2600" dirty="0">
                <a:solidFill>
                  <a:srgbClr val="FF0000"/>
                </a:solidFill>
                <a:latin typeface="Times New Roman" panose="02020603050405020304" pitchFamily="18" charset="0"/>
                <a:ea typeface="Calibri" panose="020F0502020204030204" pitchFamily="34" charset="0"/>
                <a:cs typeface="Arial" panose="020B0604020202020204" pitchFamily="34" charset="0"/>
              </a:rPr>
              <a:t>structural</a:t>
            </a:r>
            <a:r>
              <a:rPr lang="en-US" sz="2600" dirty="0">
                <a:latin typeface="Times New Roman" panose="02020603050405020304" pitchFamily="18" charset="0"/>
                <a:ea typeface="Calibri" panose="020F0502020204030204" pitchFamily="34" charset="0"/>
                <a:cs typeface="Arial" panose="020B0604020202020204" pitchFamily="34" charset="0"/>
              </a:rPr>
              <a:t> features. </a:t>
            </a:r>
            <a:endParaRPr lang="en-US" sz="2600" dirty="0">
              <a:effectLst/>
              <a:latin typeface="Times New Roman" panose="02020603050405020304" pitchFamily="18" charset="0"/>
              <a:ea typeface="Calibri" panose="020F0502020204030204" pitchFamily="34" charset="0"/>
              <a:cs typeface="Arial" panose="020B0604020202020204" pitchFamily="34" charset="0"/>
            </a:endParaRPr>
          </a:p>
          <a:p>
            <a:r>
              <a:rPr lang="en-US" sz="2600" dirty="0">
                <a:effectLst/>
                <a:latin typeface="Times New Roman" panose="02020603050405020304" pitchFamily="18" charset="0"/>
                <a:ea typeface="Calibri" panose="020F0502020204030204" pitchFamily="34" charset="0"/>
                <a:cs typeface="Arial" panose="020B0604020202020204" pitchFamily="34" charset="0"/>
              </a:rPr>
              <a:t>DL Approach, Exploring the feasibility of applying six </a:t>
            </a:r>
            <a:r>
              <a:rPr lang="en-US"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DL</a:t>
            </a:r>
            <a:r>
              <a:rPr lang="en-US" sz="2600" dirty="0">
                <a:effectLst/>
                <a:latin typeface="Times New Roman" panose="02020603050405020304" pitchFamily="18" charset="0"/>
                <a:ea typeface="Calibri" panose="020F0502020204030204" pitchFamily="34" charset="0"/>
                <a:cs typeface="Arial" panose="020B0604020202020204" pitchFamily="34" charset="0"/>
              </a:rPr>
              <a:t> classifiers to the </a:t>
            </a:r>
            <a:r>
              <a:rPr lang="en-US"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textual</a:t>
            </a:r>
            <a:r>
              <a:rPr lang="en-US" sz="2600" dirty="0">
                <a:effectLst/>
                <a:latin typeface="Times New Roman" panose="02020603050405020304" pitchFamily="18" charset="0"/>
                <a:ea typeface="Calibri" panose="020F0502020204030204" pitchFamily="34" charset="0"/>
                <a:cs typeface="Arial" panose="020B0604020202020204" pitchFamily="34" charset="0"/>
              </a:rPr>
              <a:t> features, and comparing the results to the ML approach.</a:t>
            </a:r>
          </a:p>
          <a:p>
            <a:r>
              <a:rPr lang="en-US" sz="2600" dirty="0">
                <a:latin typeface="Times New Roman" panose="02020603050405020304" pitchFamily="18" charset="0"/>
                <a:ea typeface="Calibri" panose="020F0502020204030204" pitchFamily="34" charset="0"/>
                <a:cs typeface="Arial" panose="020B0604020202020204" pitchFamily="34" charset="0"/>
              </a:rPr>
              <a:t>Our experiments are conducted on an </a:t>
            </a:r>
            <a:r>
              <a:rPr lang="en-US" sz="2600" dirty="0">
                <a:solidFill>
                  <a:srgbClr val="FF0000"/>
                </a:solidFill>
                <a:latin typeface="Times New Roman" panose="02020603050405020304" pitchFamily="18" charset="0"/>
                <a:ea typeface="Calibri" panose="020F0502020204030204" pitchFamily="34" charset="0"/>
                <a:cs typeface="Arial" panose="020B0604020202020204" pitchFamily="34" charset="0"/>
              </a:rPr>
              <a:t>open-source</a:t>
            </a:r>
            <a:r>
              <a:rPr lang="en-US" sz="2600" dirty="0">
                <a:latin typeface="Times New Roman" panose="02020603050405020304" pitchFamily="18" charset="0"/>
                <a:ea typeface="Calibri" panose="020F0502020204030204" pitchFamily="34" charset="0"/>
                <a:cs typeface="Arial" panose="020B0604020202020204" pitchFamily="34" charset="0"/>
              </a:rPr>
              <a:t> dataset to compare our methods performance to the other ones.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latin typeface="TimesNewRoman"/>
            </a:endParaRPr>
          </a:p>
        </p:txBody>
      </p:sp>
    </p:spTree>
    <p:extLst>
      <p:ext uri="{BB962C8B-B14F-4D97-AF65-F5344CB8AC3E}">
        <p14:creationId xmlns:p14="http://schemas.microsoft.com/office/powerpoint/2010/main" val="37969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lstStyle/>
          <a:p>
            <a:pPr algn="ctr"/>
            <a:r>
              <a:rPr lang="en-US" dirty="0"/>
              <a:t>Code Smells Selection</a:t>
            </a:r>
            <a:br>
              <a:rPr lang="en-US" dirty="0"/>
            </a:br>
            <a:r>
              <a:rPr lang="en-US" sz="3200" dirty="0"/>
              <a:t>Feature Envy</a:t>
            </a:r>
          </a:p>
        </p:txBody>
      </p:sp>
      <p:sp>
        <p:nvSpPr>
          <p:cNvPr id="3" name="Content Placeholder 2">
            <a:extLst>
              <a:ext uri="{FF2B5EF4-FFF2-40B4-BE49-F238E27FC236}">
                <a16:creationId xmlns:a16="http://schemas.microsoft.com/office/drawing/2014/main" id="{EBEEF4A4-4BFA-4405-980B-748121D4FE71}"/>
              </a:ext>
            </a:extLst>
          </p:cNvPr>
          <p:cNvSpPr>
            <a:spLocks noGrp="1"/>
          </p:cNvSpPr>
          <p:nvPr>
            <p:ph idx="1"/>
          </p:nvPr>
        </p:nvSpPr>
        <p:spPr/>
        <p:txBody>
          <a:bodyPr>
            <a:normAutofit/>
          </a:bodyPr>
          <a:lstStyle/>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latin typeface="TimesNewRoman"/>
            </a:endParaRPr>
          </a:p>
        </p:txBody>
      </p:sp>
      <p:sp>
        <p:nvSpPr>
          <p:cNvPr id="7" name="Content Placeholder 2">
            <a:extLst>
              <a:ext uri="{FF2B5EF4-FFF2-40B4-BE49-F238E27FC236}">
                <a16:creationId xmlns:a16="http://schemas.microsoft.com/office/drawing/2014/main" id="{2ABD93DC-B812-4445-8C51-40D62619C114}"/>
              </a:ext>
            </a:extLst>
          </p:cNvPr>
          <p:cNvSpPr txBox="1">
            <a:spLocks/>
          </p:cNvSpPr>
          <p:nvPr/>
        </p:nvSpPr>
        <p:spPr>
          <a:xfrm>
            <a:off x="1524000" y="24384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2600" dirty="0">
                <a:latin typeface="Times New Roman" panose="02020603050405020304" pitchFamily="18" charset="0"/>
                <a:ea typeface="Calibri" panose="020F0502020204030204" pitchFamily="34" charset="0"/>
                <a:cs typeface="Arial" panose="020B0604020202020204" pitchFamily="34" charset="0"/>
              </a:rPr>
              <a:t>A</a:t>
            </a:r>
            <a:r>
              <a:rPr lang="en-GB" sz="2600" dirty="0">
                <a:effectLst/>
                <a:latin typeface="Times New Roman" panose="02020603050405020304" pitchFamily="18" charset="0"/>
                <a:ea typeface="Calibri" panose="020F0502020204030204" pitchFamily="34" charset="0"/>
                <a:cs typeface="Arial" panose="020B0604020202020204" pitchFamily="34" charset="0"/>
              </a:rPr>
              <a:t> method that accesses </a:t>
            </a:r>
            <a:r>
              <a:rPr lang="en-GB" sz="2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foreign</a:t>
            </a:r>
            <a:r>
              <a:rPr lang="en-GB" sz="2600" dirty="0">
                <a:effectLst/>
                <a:latin typeface="Times New Roman" panose="02020603050405020304" pitchFamily="18" charset="0"/>
                <a:ea typeface="Calibri" panose="020F0502020204030204" pitchFamily="34" charset="0"/>
                <a:cs typeface="Arial" panose="020B0604020202020204" pitchFamily="34" charset="0"/>
              </a:rPr>
              <a:t> data from another class more than its class. </a:t>
            </a:r>
          </a:p>
          <a:p>
            <a:r>
              <a:rPr lang="en-GB" sz="2600" dirty="0">
                <a:effectLst/>
                <a:latin typeface="Times New Roman" panose="02020603050405020304" pitchFamily="18" charset="0"/>
                <a:ea typeface="Calibri" panose="020F0502020204030204" pitchFamily="34" charset="0"/>
                <a:cs typeface="Arial" panose="020B0604020202020204" pitchFamily="34" charset="0"/>
              </a:rPr>
              <a:t>This method should be moved for better </a:t>
            </a:r>
            <a:r>
              <a:rPr lang="en-GB" sz="2600">
                <a:effectLst/>
                <a:latin typeface="Times New Roman" panose="02020603050405020304" pitchFamily="18" charset="0"/>
                <a:ea typeface="Calibri" panose="020F0502020204030204" pitchFamily="34" charset="0"/>
                <a:cs typeface="Arial" panose="020B0604020202020204" pitchFamily="34" charset="0"/>
              </a:rPr>
              <a:t>code organization.</a:t>
            </a:r>
            <a:endParaRPr lang="en-GB" sz="26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NewRoman"/>
            </a:endParaRPr>
          </a:p>
        </p:txBody>
      </p:sp>
      <p:pic>
        <p:nvPicPr>
          <p:cNvPr id="6" name="Picture 5" descr="Graphical user interface, application&#10;&#10;Description automatically generated">
            <a:extLst>
              <a:ext uri="{FF2B5EF4-FFF2-40B4-BE49-F238E27FC236}">
                <a16:creationId xmlns:a16="http://schemas.microsoft.com/office/drawing/2014/main" id="{24651149-1491-4933-96BF-67683CD9C9AB}"/>
              </a:ext>
            </a:extLst>
          </p:cNvPr>
          <p:cNvPicPr>
            <a:picLocks noChangeAspect="1"/>
          </p:cNvPicPr>
          <p:nvPr/>
        </p:nvPicPr>
        <p:blipFill>
          <a:blip r:embed="rId3"/>
          <a:stretch>
            <a:fillRect/>
          </a:stretch>
        </p:blipFill>
        <p:spPr>
          <a:xfrm>
            <a:off x="6366932" y="3953727"/>
            <a:ext cx="5689601" cy="3039195"/>
          </a:xfrm>
          <a:prstGeom prst="rect">
            <a:avLst/>
          </a:prstGeom>
        </p:spPr>
      </p:pic>
    </p:spTree>
    <p:extLst>
      <p:ext uri="{BB962C8B-B14F-4D97-AF65-F5344CB8AC3E}">
        <p14:creationId xmlns:p14="http://schemas.microsoft.com/office/powerpoint/2010/main" val="6887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4018-E14F-4B48-A66C-36F15B6DF6AD}"/>
              </a:ext>
            </a:extLst>
          </p:cNvPr>
          <p:cNvSpPr>
            <a:spLocks noGrp="1"/>
          </p:cNvSpPr>
          <p:nvPr>
            <p:ph type="title"/>
          </p:nvPr>
        </p:nvSpPr>
        <p:spPr/>
        <p:txBody>
          <a:bodyPr/>
          <a:lstStyle/>
          <a:p>
            <a:pPr algn="ctr"/>
            <a:r>
              <a:rPr lang="en-US" dirty="0"/>
              <a:t>Proposed Detection System</a:t>
            </a:r>
          </a:p>
        </p:txBody>
      </p:sp>
      <p:sp>
        <p:nvSpPr>
          <p:cNvPr id="3" name="Content Placeholder 2">
            <a:extLst>
              <a:ext uri="{FF2B5EF4-FFF2-40B4-BE49-F238E27FC236}">
                <a16:creationId xmlns:a16="http://schemas.microsoft.com/office/drawing/2014/main" id="{EBEEF4A4-4BFA-4405-980B-748121D4FE71}"/>
              </a:ext>
            </a:extLst>
          </p:cNvPr>
          <p:cNvSpPr>
            <a:spLocks noGrp="1"/>
          </p:cNvSpPr>
          <p:nvPr>
            <p:ph idx="1"/>
          </p:nvPr>
        </p:nvSpPr>
        <p:spPr/>
        <p:txBody>
          <a:bodyPr>
            <a:normAutofit/>
          </a:bodyPr>
          <a:lstStyle/>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US" sz="1800" dirty="0">
              <a:latin typeface="TimesNewRoman"/>
            </a:endParaRPr>
          </a:p>
        </p:txBody>
      </p:sp>
      <p:sp>
        <p:nvSpPr>
          <p:cNvPr id="7" name="Content Placeholder 2">
            <a:extLst>
              <a:ext uri="{FF2B5EF4-FFF2-40B4-BE49-F238E27FC236}">
                <a16:creationId xmlns:a16="http://schemas.microsoft.com/office/drawing/2014/main" id="{2ABD93DC-B812-4445-8C51-40D62619C114}"/>
              </a:ext>
            </a:extLst>
          </p:cNvPr>
          <p:cNvSpPr txBox="1">
            <a:spLocks/>
          </p:cNvSpPr>
          <p:nvPr/>
        </p:nvSpPr>
        <p:spPr>
          <a:xfrm>
            <a:off x="1524000" y="24384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 New Roman" panose="02020603050405020304" pitchFamily="18" charset="0"/>
              <a:ea typeface="Calibri" panose="020F0502020204030204" pitchFamily="34" charset="0"/>
              <a:cs typeface="Arial" panose="020B0604020202020204" pitchFamily="34" charset="0"/>
            </a:endParaRPr>
          </a:p>
          <a:p>
            <a:endParaRPr lang="en-US" sz="1800" dirty="0">
              <a:latin typeface="TimesNewRoman"/>
            </a:endParaRPr>
          </a:p>
        </p:txBody>
      </p:sp>
      <p:pic>
        <p:nvPicPr>
          <p:cNvPr id="5" name="Picture 4" descr="Graphical user interface&#10;&#10;Description automatically generated">
            <a:extLst>
              <a:ext uri="{FF2B5EF4-FFF2-40B4-BE49-F238E27FC236}">
                <a16:creationId xmlns:a16="http://schemas.microsoft.com/office/drawing/2014/main" id="{537B4BEF-CE4A-4C31-9CA9-4B946705068A}"/>
              </a:ext>
            </a:extLst>
          </p:cNvPr>
          <p:cNvPicPr>
            <a:picLocks noChangeAspect="1"/>
          </p:cNvPicPr>
          <p:nvPr/>
        </p:nvPicPr>
        <p:blipFill>
          <a:blip r:embed="rId3"/>
          <a:stretch>
            <a:fillRect/>
          </a:stretch>
        </p:blipFill>
        <p:spPr>
          <a:xfrm>
            <a:off x="722488" y="2554317"/>
            <a:ext cx="11390489" cy="3044765"/>
          </a:xfrm>
          <a:prstGeom prst="rect">
            <a:avLst/>
          </a:prstGeom>
        </p:spPr>
      </p:pic>
    </p:spTree>
    <p:extLst>
      <p:ext uri="{BB962C8B-B14F-4D97-AF65-F5344CB8AC3E}">
        <p14:creationId xmlns:p14="http://schemas.microsoft.com/office/powerpoint/2010/main" val="117711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{EB82C9D6-EFC2-435C-B496-D8927DFE8AC2}tf10001105</Template>
  <TotalTime>8803</TotalTime>
  <Words>3403</Words>
  <Application>Microsoft Office PowerPoint</Application>
  <PresentationFormat>Widescreen</PresentationFormat>
  <Paragraphs>252</Paragraphs>
  <Slides>23</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-apple-system</vt:lpstr>
      <vt:lpstr>Arial</vt:lpstr>
      <vt:lpstr>Calibri</vt:lpstr>
      <vt:lpstr>Franklin Gothic Book</vt:lpstr>
      <vt:lpstr>NimbusRomNo9L-Regu</vt:lpstr>
      <vt:lpstr>source-serif-pro</vt:lpstr>
      <vt:lpstr>Symbol</vt:lpstr>
      <vt:lpstr>t1-gul-regular</vt:lpstr>
      <vt:lpstr>Times New Roman</vt:lpstr>
      <vt:lpstr>TimesNewRoman</vt:lpstr>
      <vt:lpstr>TimesNewRomanPSMT</vt:lpstr>
      <vt:lpstr>Crop</vt:lpstr>
      <vt:lpstr>Comparing the Effectiveness of Machine Learning and Deep Learning Techniques for Feature Envy Detection in Software Systems</vt:lpstr>
      <vt:lpstr>Agenda:</vt:lpstr>
      <vt:lpstr>Code Smells</vt:lpstr>
      <vt:lpstr>Refactoring</vt:lpstr>
      <vt:lpstr>Literature Review and Motivation</vt:lpstr>
      <vt:lpstr>Prior Studies</vt:lpstr>
      <vt:lpstr>Our Contribution </vt:lpstr>
      <vt:lpstr>Code Smells Selection Feature Envy</vt:lpstr>
      <vt:lpstr>Proposed Detection System</vt:lpstr>
      <vt:lpstr>Data Preparation</vt:lpstr>
      <vt:lpstr>Machine Learning Approach Data Preprocessing  </vt:lpstr>
      <vt:lpstr>Machine Learning Approach ML Algorithms   </vt:lpstr>
      <vt:lpstr>Machine Learning Approach Training Phase  </vt:lpstr>
      <vt:lpstr>Machine Learning Approach Results-Feature Envy  </vt:lpstr>
      <vt:lpstr>Deep Learning Approach Java Tokenizer </vt:lpstr>
      <vt:lpstr>Deep Learning Approach Data Preprocessing  </vt:lpstr>
      <vt:lpstr>Deep Learning Approach DL Architectures  </vt:lpstr>
      <vt:lpstr>Deep Learning Approach Training Phase  </vt:lpstr>
      <vt:lpstr>Deep Learning Approach Results-Feature Envy  </vt:lpstr>
      <vt:lpstr>Results and Discussion  </vt:lpstr>
      <vt:lpstr>Conclusion </vt:lpstr>
      <vt:lpstr>Future Work </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Smells and Detection Techniques:  A survey</dc:title>
  <dc:creator>مصطفى سامى منشاوى عثمان على عبود ( 318180076 )</dc:creator>
  <cp:lastModifiedBy>مصطفى سامى منشاوى عثمان على عبود ( 318180076 )</cp:lastModifiedBy>
  <cp:revision>202</cp:revision>
  <dcterms:created xsi:type="dcterms:W3CDTF">2021-05-23T16:21:28Z</dcterms:created>
  <dcterms:modified xsi:type="dcterms:W3CDTF">2023-07-15T14:50:21Z</dcterms:modified>
</cp:coreProperties>
</file>