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24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838" y="191846"/>
            <a:ext cx="756432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62811"/>
            <a:ext cx="5181600" cy="465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6122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imag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25" dirty="0"/>
              <a:t> </a:t>
            </a:r>
            <a:r>
              <a:rPr spc="-20" dirty="0"/>
              <a:t>Hypertext</a:t>
            </a:r>
            <a:r>
              <a:rPr dirty="0"/>
              <a:t> </a:t>
            </a:r>
            <a:r>
              <a:rPr spc="-10" dirty="0"/>
              <a:t>Markup</a:t>
            </a:r>
            <a:r>
              <a:rPr spc="-15" dirty="0"/>
              <a:t> </a:t>
            </a:r>
            <a:r>
              <a:rPr spc="-10" dirty="0"/>
              <a:t>Language</a:t>
            </a:r>
          </a:p>
          <a:p>
            <a:pPr marL="1905"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Components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905000"/>
            <a:ext cx="7816850" cy="2750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composed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components</a:t>
            </a:r>
            <a:endParaRPr sz="20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b="1" spc="-50" dirty="0">
                <a:latin typeface="Calibri"/>
                <a:cs typeface="Calibri"/>
              </a:rPr>
              <a:t>Tags</a:t>
            </a:r>
            <a:r>
              <a:rPr sz="2000" b="1" spc="-65" dirty="0">
                <a:latin typeface="Calibri"/>
                <a:cs typeface="Calibri"/>
              </a:rPr>
              <a:t> </a:t>
            </a:r>
            <a:endParaRPr sz="2000" b="1" dirty="0">
              <a:latin typeface="Calibri"/>
              <a:cs typeface="Calibri"/>
            </a:endParaRPr>
          </a:p>
          <a:p>
            <a:pPr marL="756285" lvl="1" indent="-287020" algn="just">
              <a:lnSpc>
                <a:spcPts val="3115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b="1" spc="-15" dirty="0">
                <a:latin typeface="Calibri"/>
                <a:cs typeface="Calibri"/>
              </a:rPr>
              <a:t>Attributes</a:t>
            </a:r>
            <a:endParaRPr lang="en-US" sz="2000" b="1" spc="-15" dirty="0">
              <a:latin typeface="Calibri"/>
              <a:cs typeface="Calibri"/>
            </a:endParaRPr>
          </a:p>
          <a:p>
            <a:pPr marL="756285" lvl="1" indent="-287020" algn="just">
              <a:lnSpc>
                <a:spcPts val="3115"/>
              </a:lnSpc>
              <a:buFont typeface="Arial MT"/>
              <a:buChar char="–"/>
              <a:tabLst>
                <a:tab pos="756920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Both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togather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 </a:t>
            </a:r>
            <a:r>
              <a:rPr sz="2000" spc="-5" dirty="0">
                <a:latin typeface="Calibri"/>
                <a:cs typeface="Calibri"/>
              </a:rPr>
              <a:t>parts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tell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browser </a:t>
            </a:r>
            <a:r>
              <a:rPr sz="2000" spc="-10" dirty="0">
                <a:latin typeface="Calibri"/>
                <a:cs typeface="Calibri"/>
              </a:rPr>
              <a:t>how 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display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E.g.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Tag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specify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chunk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information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5" dirty="0">
                <a:latin typeface="Calibri"/>
                <a:cs typeface="Calibri"/>
              </a:rPr>
              <a:t>paragraph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something else. </a:t>
            </a:r>
            <a:r>
              <a:rPr sz="2000" spc="-10" dirty="0">
                <a:latin typeface="Calibri"/>
                <a:cs typeface="Calibri"/>
              </a:rPr>
              <a:t>Whereas </a:t>
            </a:r>
            <a:r>
              <a:rPr sz="2000" spc="-15" dirty="0">
                <a:latin typeface="Calibri"/>
                <a:cs typeface="Calibri"/>
              </a:rPr>
              <a:t>attributes are </a:t>
            </a:r>
            <a:r>
              <a:rPr sz="2000" spc="-5" dirty="0">
                <a:latin typeface="Calibri"/>
                <a:cs typeface="Calibri"/>
              </a:rPr>
              <a:t>optional </a:t>
            </a:r>
            <a:r>
              <a:rPr sz="2000" spc="-6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of </a:t>
            </a:r>
            <a:r>
              <a:rPr sz="2000" spc="-10" dirty="0">
                <a:latin typeface="Calibri"/>
                <a:cs typeface="Calibri"/>
              </a:rPr>
              <a:t>tags </a:t>
            </a:r>
            <a:r>
              <a:rPr sz="2000" spc="-5" dirty="0">
                <a:latin typeface="Calibri"/>
                <a:cs typeface="Calibri"/>
              </a:rPr>
              <a:t>specify </a:t>
            </a:r>
            <a:r>
              <a:rPr sz="2000" spc="-15" dirty="0">
                <a:latin typeface="Calibri"/>
                <a:cs typeface="Calibri"/>
              </a:rPr>
              <a:t>information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thoroughly explains </a:t>
            </a:r>
            <a:r>
              <a:rPr sz="2000" dirty="0">
                <a:latin typeface="Calibri"/>
                <a:cs typeface="Calibri"/>
              </a:rPr>
              <a:t>about a </a:t>
            </a: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spc="-15" dirty="0">
                <a:latin typeface="Calibri"/>
                <a:cs typeface="Calibri"/>
              </a:rPr>
              <a:t>tag </a:t>
            </a: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Color,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aligenment,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height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576124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r>
              <a:rPr lang="en-IN" spc="-890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06815"/>
            <a:ext cx="569277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Description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Lists</a:t>
            </a:r>
            <a:r>
              <a:rPr lang="en-US"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&lt;dl&gt;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812800" lvl="1"/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&lt;dt&gt;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Term</a:t>
            </a: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&lt;/dt&gt;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812800" lvl="1"/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&lt;dd&gt;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Description</a:t>
            </a: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&lt;/dd&gt;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&lt;/dl&gt;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749" y="4003793"/>
            <a:ext cx="4717415" cy="1688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i="1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&lt;dl&gt;</a:t>
            </a:r>
            <a:endParaRPr lang="en-US" i="1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69900" lvl="1">
              <a:spcBef>
                <a:spcPts val="105"/>
              </a:spcBef>
            </a:pPr>
            <a:r>
              <a:rPr i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&lt;dt&gt;Coffee&lt;/dt&gt;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69900" lvl="1"/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&lt;dd&gt;-</a:t>
            </a:r>
            <a:r>
              <a:rPr i="1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black</a:t>
            </a:r>
            <a:r>
              <a:rPr i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hot</a:t>
            </a: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drink&lt;/dd&gt;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69900" lvl="1"/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&lt;dt&gt;Milk&lt;/dt&gt;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69900" lvl="1"/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&lt;dd&gt;-</a:t>
            </a:r>
            <a:r>
              <a:rPr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white</a:t>
            </a: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cold</a:t>
            </a:r>
            <a:r>
              <a:rPr i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drink&lt;/dd&gt;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&lt;/dl&gt;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651" y="4214431"/>
            <a:ext cx="3276600" cy="14776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 MT"/>
                <a:cs typeface="Arial MT"/>
              </a:rPr>
              <a:t>Coffee</a:t>
            </a:r>
            <a:endParaRPr sz="1800" dirty="0">
              <a:latin typeface="Arial MT"/>
              <a:cs typeface="Arial MT"/>
            </a:endParaRPr>
          </a:p>
          <a:p>
            <a:pPr marL="802005" indent="-140970">
              <a:lnSpc>
                <a:spcPct val="100000"/>
              </a:lnSpc>
              <a:buChar char="-"/>
              <a:tabLst>
                <a:tab pos="802640" algn="l"/>
              </a:tabLst>
            </a:pPr>
            <a:r>
              <a:rPr sz="1800" spc="-5" dirty="0">
                <a:latin typeface="Arial MT"/>
                <a:cs typeface="Arial MT"/>
              </a:rPr>
              <a:t>black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drink</a:t>
            </a:r>
            <a:endParaRPr sz="1800" dirty="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Milk</a:t>
            </a:r>
            <a:endParaRPr sz="1800" dirty="0">
              <a:latin typeface="Arial MT"/>
              <a:cs typeface="Arial MT"/>
            </a:endParaRPr>
          </a:p>
          <a:p>
            <a:pPr marL="802005" indent="-140970">
              <a:lnSpc>
                <a:spcPct val="100000"/>
              </a:lnSpc>
              <a:buChar char="-"/>
              <a:tabLst>
                <a:tab pos="802640" algn="l"/>
              </a:tabLst>
            </a:pPr>
            <a:r>
              <a:rPr sz="1800" spc="-15" dirty="0">
                <a:latin typeface="Arial MT"/>
                <a:cs typeface="Arial MT"/>
              </a:rPr>
              <a:t>white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drink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685800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72309" y="2209800"/>
            <a:ext cx="8028940" cy="30655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Block Elements: Elements </a:t>
            </a:r>
            <a:r>
              <a:rPr spc="-10" dirty="0">
                <a:latin typeface="Calibri"/>
                <a:cs typeface="Calibri"/>
              </a:rPr>
              <a:t>are defined </a:t>
            </a:r>
            <a:r>
              <a:rPr dirty="0">
                <a:latin typeface="Calibri"/>
                <a:cs typeface="Calibri"/>
              </a:rPr>
              <a:t>as </a:t>
            </a:r>
            <a:r>
              <a:rPr b="1" dirty="0">
                <a:latin typeface="Calibri"/>
                <a:cs typeface="Calibri"/>
              </a:rPr>
              <a:t>block </a:t>
            </a:r>
            <a:r>
              <a:rPr b="1" spc="-7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level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inline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elements.</a:t>
            </a:r>
            <a:endParaRPr lang="en-US" spc="-5" dirty="0">
              <a:latin typeface="Calibri"/>
              <a:cs typeface="Calibri"/>
            </a:endParaRPr>
          </a:p>
          <a:p>
            <a:pPr marL="355600" marR="139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b="1" spc="-5" dirty="0">
                <a:latin typeface="Calibri"/>
                <a:cs typeface="Calibri"/>
              </a:rPr>
              <a:t>Block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level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elements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normally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start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end)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 </a:t>
            </a:r>
            <a:r>
              <a:rPr spc="-6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new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line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when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displayed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browser.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Examples:</a:t>
            </a:r>
            <a:endParaRPr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&lt;h1&gt;,</a:t>
            </a:r>
            <a:r>
              <a:rPr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&lt;p&gt;,</a:t>
            </a:r>
            <a:r>
              <a:rPr spc="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&lt;ul&gt;,</a:t>
            </a:r>
            <a:r>
              <a:rPr spc="2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&lt;div&gt;,</a:t>
            </a:r>
            <a:r>
              <a:rPr spc="2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&lt;table&gt;</a:t>
            </a:r>
            <a:endParaRPr lang="en-US" spc="-1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756285" marR="46291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b="1" spc="-5" dirty="0">
                <a:latin typeface="Calibri"/>
                <a:cs typeface="Calibri"/>
              </a:rPr>
              <a:t>Inline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elements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are</a:t>
            </a:r>
            <a:r>
              <a:rPr spc="-10" dirty="0">
                <a:latin typeface="Calibri"/>
                <a:cs typeface="Calibri"/>
              </a:rPr>
              <a:t> normally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displayed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without </a:t>
            </a:r>
            <a:r>
              <a:rPr spc="-6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new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line.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Examples:</a:t>
            </a:r>
            <a:r>
              <a:rPr dirty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756285" marR="46291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&lt;b&gt;,</a:t>
            </a:r>
            <a:r>
              <a:rPr spc="2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&lt;td&gt;,</a:t>
            </a:r>
            <a:r>
              <a:rPr spc="2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&lt;a&gt;,&lt;img&gt;,</a:t>
            </a:r>
            <a:r>
              <a:rPr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&lt;span&gt;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609600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r>
              <a:rPr spc="-890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64705" y="1752600"/>
            <a:ext cx="7945120" cy="323537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The HTML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&lt;div&gt;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Element: </a:t>
            </a:r>
            <a:r>
              <a:rPr b="1" dirty="0">
                <a:latin typeface="Calibri"/>
                <a:cs typeface="Calibri"/>
              </a:rPr>
              <a:t>block </a:t>
            </a:r>
            <a:r>
              <a:rPr spc="-10" dirty="0">
                <a:latin typeface="Calibri"/>
                <a:cs typeface="Calibri"/>
              </a:rPr>
              <a:t>level </a:t>
            </a:r>
            <a:r>
              <a:rPr spc="-5" dirty="0">
                <a:latin typeface="Calibri"/>
                <a:cs typeface="Calibri"/>
              </a:rPr>
              <a:t>element </a:t>
            </a:r>
            <a:r>
              <a:rPr spc="-10" dirty="0">
                <a:latin typeface="Calibri"/>
                <a:cs typeface="Calibri"/>
              </a:rPr>
              <a:t>that can </a:t>
            </a:r>
            <a:r>
              <a:rPr spc="-6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 used </a:t>
            </a:r>
            <a:r>
              <a:rPr dirty="0">
                <a:latin typeface="Calibri"/>
                <a:cs typeface="Calibri"/>
              </a:rPr>
              <a:t>as a </a:t>
            </a:r>
            <a:r>
              <a:rPr spc="-15" dirty="0">
                <a:latin typeface="Calibri"/>
                <a:cs typeface="Calibri"/>
              </a:rPr>
              <a:t>container </a:t>
            </a:r>
            <a:r>
              <a:rPr spc="-25" dirty="0">
                <a:latin typeface="Calibri"/>
                <a:cs typeface="Calibri"/>
              </a:rPr>
              <a:t>for </a:t>
            </a:r>
            <a:r>
              <a:rPr spc="-10" dirty="0">
                <a:latin typeface="Calibri"/>
                <a:cs typeface="Calibri"/>
              </a:rPr>
              <a:t>grouping </a:t>
            </a:r>
            <a:r>
              <a:rPr dirty="0">
                <a:latin typeface="Calibri"/>
                <a:cs typeface="Calibri"/>
              </a:rPr>
              <a:t>other </a:t>
            </a:r>
            <a:r>
              <a:rPr spc="-5" dirty="0">
                <a:latin typeface="Calibri"/>
                <a:cs typeface="Calibri"/>
              </a:rPr>
              <a:t>HTML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elements. </a:t>
            </a:r>
            <a:r>
              <a:rPr dirty="0">
                <a:latin typeface="Calibri"/>
                <a:cs typeface="Calibri"/>
              </a:rPr>
              <a:t>Its </a:t>
            </a:r>
            <a:r>
              <a:rPr spc="-5" dirty="0">
                <a:latin typeface="Calibri"/>
                <a:cs typeface="Calibri"/>
              </a:rPr>
              <a:t>block </a:t>
            </a:r>
            <a:r>
              <a:rPr spc="-10" dirty="0">
                <a:latin typeface="Calibri"/>
                <a:cs typeface="Calibri"/>
              </a:rPr>
              <a:t>level </a:t>
            </a:r>
            <a:r>
              <a:rPr spc="-5" dirty="0">
                <a:latin typeface="Calibri"/>
                <a:cs typeface="Calibri"/>
              </a:rPr>
              <a:t>element,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20" dirty="0">
                <a:latin typeface="Calibri"/>
                <a:cs typeface="Calibri"/>
              </a:rPr>
              <a:t>browser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display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line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break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before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after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it.</a:t>
            </a:r>
          </a:p>
          <a:p>
            <a:pPr marL="355600" marR="473075" indent="-342900">
              <a:lnSpc>
                <a:spcPts val="259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&lt;div&gt;</a:t>
            </a:r>
            <a:r>
              <a:rPr spc="-5" dirty="0">
                <a:latin typeface="Calibri"/>
                <a:cs typeface="Calibri"/>
              </a:rPr>
              <a:t> element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spc="-5" dirty="0">
                <a:latin typeface="Calibri"/>
                <a:cs typeface="Calibri"/>
              </a:rPr>
              <a:t>be used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spc="-10" dirty="0">
                <a:latin typeface="Calibri"/>
                <a:cs typeface="Calibri"/>
              </a:rPr>
              <a:t>set style </a:t>
            </a:r>
            <a:r>
              <a:rPr spc="-15" dirty="0">
                <a:latin typeface="Calibri"/>
                <a:cs typeface="Calibri"/>
              </a:rPr>
              <a:t>attributes to </a:t>
            </a:r>
            <a:r>
              <a:rPr spc="-60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large </a:t>
            </a:r>
            <a:r>
              <a:rPr spc="-10" dirty="0">
                <a:latin typeface="Calibri"/>
                <a:cs typeface="Calibri"/>
              </a:rPr>
              <a:t>blocks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5" dirty="0">
                <a:latin typeface="Calibri"/>
                <a:cs typeface="Calibri"/>
              </a:rPr>
              <a:t>content, </a:t>
            </a:r>
            <a:r>
              <a:rPr spc="-10" dirty="0">
                <a:latin typeface="Calibri"/>
                <a:cs typeface="Calibri"/>
              </a:rPr>
              <a:t>&lt;table&gt; </a:t>
            </a:r>
            <a:r>
              <a:rPr spc="-5" dirty="0">
                <a:latin typeface="Calibri"/>
                <a:cs typeface="Calibri"/>
              </a:rPr>
              <a:t>element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not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recommended usage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5" dirty="0">
                <a:latin typeface="Calibri"/>
                <a:cs typeface="Calibri"/>
              </a:rPr>
              <a:t>layout content. </a:t>
            </a:r>
            <a:r>
              <a:rPr spc="-5" dirty="0">
                <a:latin typeface="Calibri"/>
                <a:cs typeface="Calibri"/>
              </a:rPr>
              <a:t>Div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good </a:t>
            </a:r>
            <a:r>
              <a:rPr spc="-6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option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design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layout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elements</a:t>
            </a:r>
            <a:r>
              <a:rPr lang="en-US" spc="-5" dirty="0">
                <a:latin typeface="Calibri"/>
                <a:cs typeface="Calibri"/>
              </a:rPr>
              <a:t>.</a:t>
            </a:r>
          </a:p>
          <a:p>
            <a:pPr marL="355600" marR="473075" indent="-342900">
              <a:lnSpc>
                <a:spcPts val="259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dirty="0">
              <a:latin typeface="Calibri"/>
              <a:cs typeface="Calibri"/>
            </a:endParaRPr>
          </a:p>
          <a:p>
            <a:pPr marL="355600" marR="5107940" indent="-342900">
              <a:lnSpc>
                <a:spcPct val="80000"/>
              </a:lnSpc>
              <a:spcBef>
                <a:spcPts val="680"/>
              </a:spcBef>
            </a:pPr>
            <a:r>
              <a:rPr b="1" u="sng" dirty="0">
                <a:latin typeface="Calibri"/>
                <a:cs typeface="Calibri"/>
              </a:rPr>
              <a:t>Align</a:t>
            </a:r>
            <a:r>
              <a:rPr b="1" u="sng" spc="-45" dirty="0">
                <a:latin typeface="Calibri"/>
                <a:cs typeface="Calibri"/>
              </a:rPr>
              <a:t> </a:t>
            </a:r>
            <a:r>
              <a:rPr b="1" u="sng" spc="-15" dirty="0">
                <a:latin typeface="Calibri"/>
                <a:cs typeface="Calibri"/>
              </a:rPr>
              <a:t>attribute</a:t>
            </a:r>
            <a:r>
              <a:rPr b="1" u="sng" spc="-65" dirty="0">
                <a:latin typeface="Calibri"/>
                <a:cs typeface="Calibri"/>
              </a:rPr>
              <a:t> </a:t>
            </a:r>
            <a:r>
              <a:rPr lang="en-US" b="1" u="sng" spc="-65" dirty="0">
                <a:latin typeface="Calibri"/>
                <a:cs typeface="Calibri"/>
              </a:rPr>
              <a:t>:</a:t>
            </a:r>
          </a:p>
          <a:p>
            <a:pPr marL="355600" marR="5107940" indent="-342900">
              <a:lnSpc>
                <a:spcPct val="80000"/>
              </a:lnSpc>
              <a:spcBef>
                <a:spcPts val="680"/>
              </a:spcBef>
            </a:pPr>
            <a:r>
              <a:rPr lang="en-IN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0" dirty="0" err="1">
                <a:solidFill>
                  <a:srgbClr val="FF0000"/>
                </a:solidFill>
                <a:latin typeface="Calibri"/>
                <a:cs typeface="Calibri"/>
              </a:rPr>
              <a:t>eft</a:t>
            </a:r>
            <a:r>
              <a:rPr lang="en-US" spc="-10" dirty="0" err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pc="-10" dirty="0" err="1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pc="-10" dirty="0" err="1">
                <a:solidFill>
                  <a:srgbClr val="FF0000"/>
                </a:solidFill>
                <a:latin typeface="Calibri"/>
                <a:cs typeface="Calibri"/>
              </a:rPr>
              <a:t>cente</a:t>
            </a:r>
            <a:r>
              <a:rPr lang="en-IN" spc="-10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IN" spc="-5" dirty="0" err="1">
                <a:solidFill>
                  <a:srgbClr val="FF0000"/>
                </a:solidFill>
                <a:latin typeface="Calibri"/>
                <a:cs typeface="Calibri"/>
              </a:rPr>
              <a:t>,justify</a:t>
            </a:r>
            <a:endParaRPr lang="en-IN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609600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r>
              <a:rPr spc="-890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43116" y="1926665"/>
            <a:ext cx="7966709" cy="218393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HTML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&lt;span&gt;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</a:t>
            </a:r>
            <a:endParaRPr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&lt;span&gt;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inline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that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7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 </a:t>
            </a:r>
            <a:r>
              <a:rPr dirty="0">
                <a:latin typeface="Calibri"/>
                <a:cs typeface="Calibri"/>
              </a:rPr>
              <a:t>as a </a:t>
            </a:r>
            <a:r>
              <a:rPr spc="-10" dirty="0">
                <a:latin typeface="Calibri"/>
                <a:cs typeface="Calibri"/>
              </a:rPr>
              <a:t>container </a:t>
            </a:r>
            <a:r>
              <a:rPr spc="-30" dirty="0">
                <a:latin typeface="Calibri"/>
                <a:cs typeface="Calibri"/>
              </a:rPr>
              <a:t>for </a:t>
            </a:r>
            <a:r>
              <a:rPr spc="-15" dirty="0">
                <a:latin typeface="Calibri"/>
                <a:cs typeface="Calibri"/>
              </a:rPr>
              <a:t>text.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&lt;span&gt;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 used </a:t>
            </a:r>
            <a:r>
              <a:rPr spc="-25" dirty="0">
                <a:latin typeface="Calibri"/>
                <a:cs typeface="Calibri"/>
              </a:rPr>
              <a:t>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style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attributes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to 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parts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text.</a:t>
            </a:r>
            <a:endParaRPr lang="en-US" spc="-1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endParaRPr dirty="0">
              <a:latin typeface="Calibri"/>
              <a:cs typeface="Calibri"/>
            </a:endParaRPr>
          </a:p>
          <a:p>
            <a:pPr marL="355600" marR="660400" indent="-342900">
              <a:lnSpc>
                <a:spcPct val="100000"/>
              </a:lnSpc>
              <a:spcBef>
                <a:spcPts val="775"/>
              </a:spcBef>
            </a:pPr>
            <a:r>
              <a:rPr spc="-10" dirty="0">
                <a:latin typeface="Calibri"/>
                <a:cs typeface="Calibri"/>
              </a:rPr>
              <a:t>Example: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&lt;p&gt;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mother has &lt;span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style="color:blue"&gt;blue&lt;/span&gt;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eyes.&lt;/p&gt;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Output: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mother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has </a:t>
            </a:r>
            <a:r>
              <a:rPr spc="-5" dirty="0">
                <a:solidFill>
                  <a:srgbClr val="1F487C"/>
                </a:solidFill>
                <a:latin typeface="Calibri"/>
                <a:cs typeface="Calibri"/>
              </a:rPr>
              <a:t>blue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eyes.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17" y="461594"/>
            <a:ext cx="3524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Inline</a:t>
            </a:r>
            <a:r>
              <a:rPr sz="4400" spc="-60" dirty="0"/>
              <a:t> </a:t>
            </a:r>
            <a:r>
              <a:rPr sz="4400" spc="-5" dirty="0"/>
              <a:t>elements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973059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0" algn="l"/>
              </a:tabLst>
            </a:pPr>
            <a:r>
              <a:rPr sz="2200" b="1" spc="-10" dirty="0">
                <a:latin typeface="Calibri"/>
                <a:cs typeface="Calibri"/>
              </a:rPr>
              <a:t>&lt;em&gt;&lt;/em&gt;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Emphasis;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importance.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85335" algn="l"/>
              </a:tabLst>
            </a:pPr>
            <a:r>
              <a:rPr sz="2200" b="1" spc="-15" dirty="0">
                <a:latin typeface="Calibri"/>
                <a:cs typeface="Calibri"/>
              </a:rPr>
              <a:t>&lt;strong&gt;&lt;/strong&gt;</a:t>
            </a:r>
            <a:r>
              <a:rPr sz="2200" b="1" spc="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Strong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emphasis;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very important.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&lt;abbr&gt;&lt;/abbr&gt;</a:t>
            </a:r>
            <a:r>
              <a:rPr sz="2200" b="1" spc="20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Abbreviation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term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61970"/>
            <a:ext cx="1805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&lt;code&gt;&lt;/code&gt;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&lt;q&gt;...&lt;/q&gt;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561970"/>
            <a:ext cx="604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Inline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quotation.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32785"/>
            <a:ext cx="3155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&lt;sup&gt;...&lt;/sup&gt;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Superscript;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&lt;sub&gt;...&lt;/sub&gt;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Subscript;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3232785"/>
            <a:ext cx="4374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reduce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raise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content.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lower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903345"/>
            <a:ext cx="64433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0" algn="l"/>
              </a:tabLst>
            </a:pPr>
            <a:r>
              <a:rPr sz="2200" b="1" spc="-20" dirty="0">
                <a:latin typeface="Calibri"/>
                <a:cs typeface="Calibri"/>
              </a:rPr>
              <a:t>&lt;strike&gt;...&lt;/strike&gt;	</a:t>
            </a:r>
            <a:r>
              <a:rPr sz="2200" spc="-15" dirty="0">
                <a:latin typeface="Calibri"/>
                <a:cs typeface="Calibri"/>
              </a:rPr>
              <a:t>Deleted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edited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2200" b="1" spc="-5" dirty="0">
                <a:latin typeface="Calibri"/>
                <a:cs typeface="Calibri"/>
              </a:rPr>
              <a:t>&lt;big&gt;&lt;/big&gt;	</a:t>
            </a:r>
            <a:r>
              <a:rPr sz="2200" spc="-10" dirty="0">
                <a:latin typeface="Calibri"/>
                <a:cs typeface="Calibri"/>
              </a:rPr>
              <a:t>Increases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somewhat.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035175" algn="l"/>
              </a:tabLst>
            </a:pPr>
            <a:r>
              <a:rPr sz="2200" b="1" spc="-10" dirty="0">
                <a:latin typeface="Calibri"/>
                <a:cs typeface="Calibri"/>
              </a:rPr>
              <a:t>&lt;small&gt;&lt;/small&gt;	</a:t>
            </a:r>
            <a:r>
              <a:rPr sz="2200" spc="-10" dirty="0">
                <a:latin typeface="Calibri"/>
                <a:cs typeface="Calibri"/>
              </a:rPr>
              <a:t>Decreases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somewhat.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130810"/>
            <a:ext cx="75628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20" dirty="0"/>
              <a:t>Hypertext</a:t>
            </a:r>
            <a:r>
              <a:rPr spc="15" dirty="0"/>
              <a:t> </a:t>
            </a:r>
            <a:r>
              <a:rPr spc="-15" dirty="0"/>
              <a:t>Markup</a:t>
            </a:r>
            <a:r>
              <a:rPr spc="-5" dirty="0"/>
              <a:t> </a:t>
            </a:r>
            <a:r>
              <a:rPr spc="-10" dirty="0"/>
              <a:t>Language </a:t>
            </a:r>
            <a:r>
              <a:rPr spc="-890" dirty="0"/>
              <a:t> </a:t>
            </a:r>
            <a:endParaRPr spc="-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4047" y="838200"/>
            <a:ext cx="7875778" cy="545585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i="1" spc="-5" dirty="0">
                <a:solidFill>
                  <a:schemeClr val="accent1"/>
                </a:solidFill>
              </a:rPr>
              <a:t>&lt;!</a:t>
            </a:r>
            <a:r>
              <a:rPr sz="1400" i="1" spc="5" dirty="0">
                <a:solidFill>
                  <a:schemeClr val="accent1"/>
                </a:solidFill>
              </a:rPr>
              <a:t>D</a:t>
            </a:r>
            <a:r>
              <a:rPr sz="1400" i="1" spc="-5" dirty="0">
                <a:solidFill>
                  <a:schemeClr val="accent1"/>
                </a:solidFill>
              </a:rPr>
              <a:t>OCT</a:t>
            </a:r>
            <a:r>
              <a:rPr sz="1400" i="1" dirty="0">
                <a:solidFill>
                  <a:schemeClr val="accent1"/>
                </a:solidFill>
              </a:rPr>
              <a:t>YPE</a:t>
            </a:r>
            <a:r>
              <a:rPr sz="1400" i="1" spc="-4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h</a:t>
            </a:r>
            <a:r>
              <a:rPr sz="1400" i="1" dirty="0">
                <a:solidFill>
                  <a:schemeClr val="accent1"/>
                </a:solidFill>
              </a:rPr>
              <a:t>t</a:t>
            </a:r>
            <a:r>
              <a:rPr sz="1400" i="1" spc="5" dirty="0">
                <a:solidFill>
                  <a:schemeClr val="accent1"/>
                </a:solidFill>
              </a:rPr>
              <a:t>m</a:t>
            </a:r>
            <a:r>
              <a:rPr sz="1400" i="1" dirty="0">
                <a:solidFill>
                  <a:schemeClr val="accent1"/>
                </a:solidFill>
              </a:rPr>
              <a:t>l&gt;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solidFill>
                  <a:schemeClr val="accent1"/>
                </a:solidFill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i="1" dirty="0">
                <a:solidFill>
                  <a:schemeClr val="accent1"/>
                </a:solidFill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i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solidFill>
                  <a:schemeClr val="accent1"/>
                </a:solidFill>
              </a:rPr>
              <a:t>&lt;div</a:t>
            </a:r>
            <a:r>
              <a:rPr sz="1400" i="1" spc="-20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id="container"</a:t>
            </a:r>
            <a:r>
              <a:rPr sz="1400" i="1" spc="-40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style="width:500px"&gt;</a:t>
            </a:r>
            <a:endParaRPr lang="en-US" sz="1400" i="1" spc="-5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</a:pPr>
            <a:endParaRPr sz="1400" i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solidFill>
                  <a:schemeClr val="accent1"/>
                </a:solidFill>
              </a:rPr>
              <a:t>&lt;div</a:t>
            </a:r>
            <a:r>
              <a:rPr sz="1400" i="1" spc="-10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id="header"</a:t>
            </a:r>
            <a:r>
              <a:rPr sz="1400" i="1" spc="-10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style="background-color:#FFA500;"&gt;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i="1" spc="-5" dirty="0">
                <a:solidFill>
                  <a:schemeClr val="accent1"/>
                </a:solidFill>
              </a:rPr>
              <a:t>&lt;h1</a:t>
            </a:r>
            <a:r>
              <a:rPr sz="1400" i="1" spc="-1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style="margin-bottom:0;"&gt;Header</a:t>
            </a:r>
            <a:r>
              <a:rPr sz="1400" i="1" spc="-3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of</a:t>
            </a:r>
            <a:r>
              <a:rPr sz="1400" i="1" spc="-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Web</a:t>
            </a:r>
            <a:r>
              <a:rPr sz="1400" i="1" spc="-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Page&lt;/h1&gt;&lt;/div&gt;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i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solidFill>
                  <a:schemeClr val="accent1"/>
                </a:solidFill>
              </a:rPr>
              <a:t>&lt;div</a:t>
            </a:r>
            <a:r>
              <a:rPr sz="1400" i="1" spc="1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id="menu"</a:t>
            </a:r>
            <a:r>
              <a:rPr sz="1400" i="1" spc="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style="background-color:#FFD700;height:200px;width:100px;float:left;"&gt;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US" sz="1400" i="1" spc="-5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i="1" spc="-5" dirty="0">
                <a:solidFill>
                  <a:schemeClr val="accent1"/>
                </a:solidFill>
              </a:rPr>
              <a:t>&lt;b&gt;Menu&lt;/b&gt;&lt;br&gt;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i="1" spc="-5" dirty="0">
                <a:solidFill>
                  <a:schemeClr val="accent1"/>
                </a:solidFill>
              </a:rPr>
              <a:t>&lt;a</a:t>
            </a:r>
            <a:r>
              <a:rPr sz="1400" i="1" spc="-2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href="#"&gt;About</a:t>
            </a:r>
            <a:r>
              <a:rPr sz="1400" i="1" spc="-3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Me&lt;/a&gt;&lt;br&gt;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00" i="1" spc="-5" dirty="0">
                <a:solidFill>
                  <a:schemeClr val="accent1"/>
                </a:solidFill>
              </a:rPr>
              <a:t>&lt;a</a:t>
            </a:r>
            <a:r>
              <a:rPr sz="1400" i="1" spc="-20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href="#"&gt;Research</a:t>
            </a:r>
            <a:r>
              <a:rPr sz="1400" i="1" spc="-3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Work&lt;/a&gt;&lt;br&gt;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i="1" dirty="0">
              <a:solidFill>
                <a:schemeClr val="accent1"/>
              </a:solidFill>
            </a:endParaRPr>
          </a:p>
          <a:p>
            <a:pPr marL="12700" marR="5080">
              <a:lnSpc>
                <a:spcPct val="120000"/>
              </a:lnSpc>
            </a:pPr>
            <a:r>
              <a:rPr sz="1400" i="1" spc="-5" dirty="0">
                <a:solidFill>
                  <a:schemeClr val="accent1"/>
                </a:solidFill>
              </a:rPr>
              <a:t>&lt;div</a:t>
            </a:r>
            <a:r>
              <a:rPr sz="1400" i="1" spc="2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id="content"</a:t>
            </a:r>
            <a:r>
              <a:rPr sz="1400" i="1" spc="-1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style="background-color:#EEEEEE;height:200px;width:400px;float:left;"&gt; </a:t>
            </a:r>
            <a:r>
              <a:rPr sz="1400" i="1" spc="-229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Content</a:t>
            </a:r>
            <a:r>
              <a:rPr sz="1400" i="1" spc="-50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goes</a:t>
            </a:r>
            <a:r>
              <a:rPr sz="1400" i="1" spc="-30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here&lt;/div&gt;</a:t>
            </a:r>
          </a:p>
          <a:p>
            <a:pPr marL="12700" marR="539750">
              <a:lnSpc>
                <a:spcPct val="120200"/>
              </a:lnSpc>
            </a:pPr>
            <a:r>
              <a:rPr sz="1400" i="1" spc="-5" dirty="0">
                <a:solidFill>
                  <a:schemeClr val="accent1"/>
                </a:solidFill>
              </a:rPr>
              <a:t>&lt;div</a:t>
            </a:r>
            <a:r>
              <a:rPr sz="1400" i="1" spc="2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id="footer"</a:t>
            </a:r>
            <a:r>
              <a:rPr sz="1400" i="1" spc="-5" dirty="0">
                <a:solidFill>
                  <a:schemeClr val="accent1"/>
                </a:solidFill>
              </a:rPr>
              <a:t> style="background-color:#FFA500;clear:both;text-align:center;"&gt; </a:t>
            </a:r>
            <a:r>
              <a:rPr sz="1400" i="1" spc="-23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Copyright</a:t>
            </a:r>
            <a:r>
              <a:rPr sz="1400" i="1" spc="-45" dirty="0">
                <a:solidFill>
                  <a:schemeClr val="accent1"/>
                </a:solidFill>
              </a:rPr>
              <a:t> </a:t>
            </a:r>
            <a:r>
              <a:rPr sz="1400" i="1" dirty="0">
                <a:solidFill>
                  <a:schemeClr val="accent1"/>
                </a:solidFill>
              </a:rPr>
              <a:t>©</a:t>
            </a:r>
            <a:r>
              <a:rPr sz="1400" i="1" spc="-15" dirty="0">
                <a:solidFill>
                  <a:schemeClr val="accent1"/>
                </a:solidFill>
              </a:rPr>
              <a:t> </a:t>
            </a:r>
            <a:r>
              <a:rPr sz="1400" i="1" spc="-5" dirty="0">
                <a:solidFill>
                  <a:schemeClr val="accent1"/>
                </a:solidFill>
              </a:rPr>
              <a:t>mydomain.com&lt;/div&gt;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i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dirty="0">
                <a:solidFill>
                  <a:schemeClr val="accent1"/>
                </a:solidFill>
              </a:rPr>
              <a:t>&lt;/div&gt;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en-IN" sz="1400" i="1" dirty="0">
                <a:solidFill>
                  <a:schemeClr val="accent1"/>
                </a:solidFill>
              </a:rPr>
              <a:t>/body&gt;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en-IN" sz="1400" i="1" dirty="0">
                <a:solidFill>
                  <a:schemeClr val="accent1"/>
                </a:solidFill>
              </a:rPr>
              <a:t>/html&gt;</a:t>
            </a:r>
            <a:endParaRPr sz="1400" i="1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431787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125603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spc="-10" dirty="0">
                <a:latin typeface="Calibri"/>
                <a:cs typeface="Calibri"/>
              </a:rPr>
              <a:t>&lt;html&gt;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&lt;head&gt;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8328"/>
            <a:ext cx="4756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&lt;title&gt;First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spc="-10" dirty="0">
                <a:latin typeface="Calibri"/>
                <a:cs typeface="Calibri"/>
              </a:rPr>
              <a:t> Page&lt;/title&gt;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66541"/>
            <a:ext cx="1414145" cy="23672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libri"/>
                <a:cs typeface="Calibri"/>
              </a:rPr>
              <a:t>&lt;/head&gt;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&lt;body&gt;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&lt;/body&gt;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Calibri"/>
                <a:cs typeface="Calibri"/>
              </a:rPr>
              <a:t>&lt;/html&gt;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38928" y="2400300"/>
            <a:ext cx="789940" cy="1343025"/>
            <a:chOff x="5138928" y="2400300"/>
            <a:chExt cx="789940" cy="1343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8928" y="2400300"/>
              <a:ext cx="789431" cy="13426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81600" y="243840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78617" y="1506"/>
                  </a:lnTo>
                  <a:lnTo>
                    <a:pt x="150789" y="5798"/>
                  </a:lnTo>
                  <a:lnTo>
                    <a:pt x="214457" y="12536"/>
                  </a:lnTo>
                  <a:lnTo>
                    <a:pt x="267561" y="21380"/>
                  </a:lnTo>
                  <a:lnTo>
                    <a:pt x="308043" y="31990"/>
                  </a:lnTo>
                  <a:lnTo>
                    <a:pt x="342900" y="57150"/>
                  </a:lnTo>
                  <a:lnTo>
                    <a:pt x="342900" y="552450"/>
                  </a:lnTo>
                  <a:lnTo>
                    <a:pt x="351957" y="565572"/>
                  </a:lnTo>
                  <a:lnTo>
                    <a:pt x="418238" y="588219"/>
                  </a:lnTo>
                  <a:lnTo>
                    <a:pt x="471342" y="597063"/>
                  </a:lnTo>
                  <a:lnTo>
                    <a:pt x="535010" y="603801"/>
                  </a:lnTo>
                  <a:lnTo>
                    <a:pt x="607182" y="608093"/>
                  </a:lnTo>
                  <a:lnTo>
                    <a:pt x="685800" y="609600"/>
                  </a:lnTo>
                  <a:lnTo>
                    <a:pt x="607182" y="611106"/>
                  </a:lnTo>
                  <a:lnTo>
                    <a:pt x="535010" y="615398"/>
                  </a:lnTo>
                  <a:lnTo>
                    <a:pt x="471342" y="622136"/>
                  </a:lnTo>
                  <a:lnTo>
                    <a:pt x="418238" y="630980"/>
                  </a:lnTo>
                  <a:lnTo>
                    <a:pt x="377756" y="641590"/>
                  </a:lnTo>
                  <a:lnTo>
                    <a:pt x="342900" y="666750"/>
                  </a:lnTo>
                  <a:lnTo>
                    <a:pt x="342900" y="1162050"/>
                  </a:lnTo>
                  <a:lnTo>
                    <a:pt x="333842" y="1175172"/>
                  </a:lnTo>
                  <a:lnTo>
                    <a:pt x="308043" y="1187209"/>
                  </a:lnTo>
                  <a:lnTo>
                    <a:pt x="267561" y="1197819"/>
                  </a:lnTo>
                  <a:lnTo>
                    <a:pt x="214457" y="1206663"/>
                  </a:lnTo>
                  <a:lnTo>
                    <a:pt x="150789" y="1213401"/>
                  </a:lnTo>
                  <a:lnTo>
                    <a:pt x="78617" y="1217693"/>
                  </a:lnTo>
                  <a:lnTo>
                    <a:pt x="0" y="1219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3228" y="2846959"/>
            <a:ext cx="99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Tag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1647" y="1723640"/>
            <a:ext cx="542925" cy="3839210"/>
            <a:chOff x="7281647" y="1723640"/>
            <a:chExt cx="542925" cy="38392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1647" y="1723640"/>
              <a:ext cx="542593" cy="38389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15199" y="1752599"/>
              <a:ext cx="457200" cy="3733800"/>
            </a:xfrm>
            <a:custGeom>
              <a:avLst/>
              <a:gdLst/>
              <a:ahLst/>
              <a:cxnLst/>
              <a:rect l="l" t="t" r="r" b="b"/>
              <a:pathLst>
                <a:path w="457200" h="3733800">
                  <a:moveTo>
                    <a:pt x="0" y="0"/>
                  </a:moveTo>
                  <a:lnTo>
                    <a:pt x="72249" y="1938"/>
                  </a:lnTo>
                  <a:lnTo>
                    <a:pt x="135002" y="7339"/>
                  </a:lnTo>
                  <a:lnTo>
                    <a:pt x="184489" y="15581"/>
                  </a:lnTo>
                  <a:lnTo>
                    <a:pt x="228600" y="38100"/>
                  </a:lnTo>
                  <a:lnTo>
                    <a:pt x="228600" y="1828800"/>
                  </a:lnTo>
                  <a:lnTo>
                    <a:pt x="240255" y="1840857"/>
                  </a:lnTo>
                  <a:lnTo>
                    <a:pt x="272710" y="1851318"/>
                  </a:lnTo>
                  <a:lnTo>
                    <a:pt x="322197" y="1859560"/>
                  </a:lnTo>
                  <a:lnTo>
                    <a:pt x="384950" y="1864961"/>
                  </a:lnTo>
                  <a:lnTo>
                    <a:pt x="457200" y="1866900"/>
                  </a:lnTo>
                  <a:lnTo>
                    <a:pt x="384950" y="1868838"/>
                  </a:lnTo>
                  <a:lnTo>
                    <a:pt x="322197" y="1874239"/>
                  </a:lnTo>
                  <a:lnTo>
                    <a:pt x="272710" y="1882481"/>
                  </a:lnTo>
                  <a:lnTo>
                    <a:pt x="240255" y="1892942"/>
                  </a:lnTo>
                  <a:lnTo>
                    <a:pt x="228600" y="1905000"/>
                  </a:lnTo>
                  <a:lnTo>
                    <a:pt x="228600" y="3695700"/>
                  </a:lnTo>
                  <a:lnTo>
                    <a:pt x="184489" y="3718218"/>
                  </a:lnTo>
                  <a:lnTo>
                    <a:pt x="135002" y="3726460"/>
                  </a:lnTo>
                  <a:lnTo>
                    <a:pt x="72249" y="3731861"/>
                  </a:lnTo>
                  <a:lnTo>
                    <a:pt x="0" y="3733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2409" y="3456813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ML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9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0030" y="4162044"/>
            <a:ext cx="309880" cy="791210"/>
            <a:chOff x="2100030" y="4162044"/>
            <a:chExt cx="309880" cy="7912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0030" y="4162044"/>
              <a:ext cx="309476" cy="7909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33599" y="4191000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0"/>
                  </a:moveTo>
                  <a:lnTo>
                    <a:pt x="44487" y="1494"/>
                  </a:lnTo>
                  <a:lnTo>
                    <a:pt x="80819" y="5572"/>
                  </a:lnTo>
                  <a:lnTo>
                    <a:pt x="105316" y="11626"/>
                  </a:lnTo>
                  <a:lnTo>
                    <a:pt x="114300" y="19050"/>
                  </a:lnTo>
                  <a:lnTo>
                    <a:pt x="114300" y="323850"/>
                  </a:lnTo>
                  <a:lnTo>
                    <a:pt x="123283" y="331273"/>
                  </a:lnTo>
                  <a:lnTo>
                    <a:pt x="147780" y="337327"/>
                  </a:lnTo>
                  <a:lnTo>
                    <a:pt x="184112" y="341405"/>
                  </a:lnTo>
                  <a:lnTo>
                    <a:pt x="228600" y="342900"/>
                  </a:lnTo>
                  <a:lnTo>
                    <a:pt x="184112" y="344394"/>
                  </a:lnTo>
                  <a:lnTo>
                    <a:pt x="147780" y="348472"/>
                  </a:lnTo>
                  <a:lnTo>
                    <a:pt x="123283" y="354526"/>
                  </a:lnTo>
                  <a:lnTo>
                    <a:pt x="114300" y="361950"/>
                  </a:lnTo>
                  <a:lnTo>
                    <a:pt x="114300" y="666750"/>
                  </a:lnTo>
                  <a:lnTo>
                    <a:pt x="105316" y="674173"/>
                  </a:lnTo>
                  <a:lnTo>
                    <a:pt x="80819" y="680227"/>
                  </a:lnTo>
                  <a:lnTo>
                    <a:pt x="44487" y="684305"/>
                  </a:lnTo>
                  <a:lnTo>
                    <a:pt x="0" y="685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93594" y="4371594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Body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Tag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145" y="461594"/>
            <a:ext cx="7680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“Hello</a:t>
            </a:r>
            <a:r>
              <a:rPr sz="4400" spc="-40" dirty="0"/>
              <a:t> </a:t>
            </a:r>
            <a:r>
              <a:rPr sz="4400" spc="-30" dirty="0"/>
              <a:t>World!”</a:t>
            </a:r>
            <a:r>
              <a:rPr sz="4400" spc="-10" dirty="0"/>
              <a:t> </a:t>
            </a:r>
            <a:r>
              <a:rPr sz="4400" dirty="0"/>
              <a:t>in HTML</a:t>
            </a:r>
            <a:r>
              <a:rPr sz="4400" spc="-5" dirty="0"/>
              <a:t> </a:t>
            </a:r>
            <a:r>
              <a:rPr sz="4400" dirty="0"/>
              <a:t>4.01</a:t>
            </a:r>
            <a:r>
              <a:rPr sz="4400" spc="-25" dirty="0"/>
              <a:t> </a:t>
            </a:r>
            <a:r>
              <a:rPr sz="4400" spc="-10" dirty="0"/>
              <a:t>style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97393" cy="341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&lt;!DOCTYPE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"-//W3C//DTD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spc="-10" dirty="0">
                <a:latin typeface="Calibri"/>
                <a:cs typeface="Calibri"/>
              </a:rPr>
              <a:t> 4.01//EN"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  <a:hlinkClick r:id="rId2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  <a:hlinkClick r:id="rId2"/>
              </a:rPr>
              <a:t>tp://www.w3.org/TR/html4/strict.dtd"&gt;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&lt;html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55600" marR="446405" indent="-342900">
              <a:lnSpc>
                <a:spcPct val="80000"/>
              </a:lnSpc>
              <a:spcBef>
                <a:spcPts val="600"/>
              </a:spcBef>
            </a:pPr>
            <a:r>
              <a:rPr sz="2000" spc="-15" dirty="0">
                <a:latin typeface="Calibri"/>
                <a:cs typeface="Calibri"/>
              </a:rPr>
              <a:t>&lt;meta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http-equiv="content-type"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content="text/html; </a:t>
            </a:r>
            <a:r>
              <a:rPr sz="2000" spc="-5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charset=UTF-8" /&gt;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&lt;title&gt;Hello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World!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&lt;/title&gt;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469900" lvl="1"/>
            <a:r>
              <a:rPr sz="2000" spc="-10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469900" lvl="1"/>
            <a:r>
              <a:rPr sz="2000" spc="-5" dirty="0">
                <a:latin typeface="Calibri"/>
                <a:cs typeface="Calibri"/>
              </a:rPr>
              <a:t>&lt;p&gt;Hello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World!&lt;/p&gt;</a:t>
            </a:r>
            <a:endParaRPr sz="2000" dirty="0">
              <a:latin typeface="Calibri"/>
              <a:cs typeface="Calibri"/>
            </a:endParaRPr>
          </a:p>
          <a:p>
            <a:pPr marL="469900" lvl="1"/>
            <a:r>
              <a:rPr sz="2000" spc="-10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191846"/>
            <a:ext cx="75526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DOCTYPE:</a:t>
            </a:r>
            <a:r>
              <a:rPr spc="-10" dirty="0"/>
              <a:t> </a:t>
            </a:r>
            <a:r>
              <a:rPr spc="-20" dirty="0"/>
              <a:t>difference</a:t>
            </a:r>
            <a:r>
              <a:rPr spc="-25" dirty="0"/>
              <a:t> </a:t>
            </a:r>
            <a:r>
              <a:rPr spc="-10" dirty="0"/>
              <a:t>between</a:t>
            </a:r>
            <a:r>
              <a:rPr spc="-5" dirty="0"/>
              <a:t> </a:t>
            </a:r>
            <a:r>
              <a:rPr spc="-10" dirty="0"/>
              <a:t>HTML</a:t>
            </a:r>
            <a:br>
              <a:rPr lang="en-US" spc="-10" dirty="0"/>
            </a:br>
            <a:r>
              <a:rPr lang="en-IN" spc="-10" dirty="0"/>
              <a:t> </a:t>
            </a:r>
            <a:r>
              <a:rPr lang="en-IN" spc="-5" dirty="0"/>
              <a:t>4.01</a:t>
            </a:r>
            <a:r>
              <a:rPr lang="en-IN" spc="-15" dirty="0"/>
              <a:t> </a:t>
            </a:r>
            <a:r>
              <a:rPr lang="en-IN" spc="-5" dirty="0"/>
              <a:t>and</a:t>
            </a:r>
            <a:r>
              <a:rPr lang="en-IN" spc="-15" dirty="0"/>
              <a:t> </a:t>
            </a:r>
            <a:r>
              <a:rPr lang="en-IN" spc="-10" dirty="0"/>
              <a:t>HTML</a:t>
            </a:r>
            <a:r>
              <a:rPr lang="en-IN" spc="-5" dirty="0"/>
              <a:t> 5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8226425" cy="339195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368550">
              <a:lnSpc>
                <a:spcPct val="100000"/>
              </a:lnSpc>
              <a:spcBef>
                <a:spcPts val="1310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1640"/>
              </a:spcBef>
            </a:pPr>
            <a:r>
              <a:rPr sz="2000" spc="-15" dirty="0">
                <a:latin typeface="Calibri"/>
                <a:cs typeface="Calibri"/>
              </a:rPr>
              <a:t>There are </a:t>
            </a:r>
            <a:r>
              <a:rPr sz="2000" spc="-10" dirty="0">
                <a:latin typeface="Calibri"/>
                <a:cs typeface="Calibri"/>
              </a:rPr>
              <a:t>three </a:t>
            </a:r>
            <a:r>
              <a:rPr sz="2000" spc="-2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&lt;!DOCTYPE&gt; </a:t>
            </a:r>
            <a:r>
              <a:rPr sz="2000" spc="-10" dirty="0">
                <a:latin typeface="Calibri"/>
                <a:cs typeface="Calibri"/>
              </a:rPr>
              <a:t>declarations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6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4.01.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HTML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only one: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288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&lt;!DOCTYPE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dirty="0">
                <a:latin typeface="Calibri"/>
                <a:cs typeface="Calibri"/>
              </a:rPr>
              <a:t>HTML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4.01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Strict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&lt;!DOCTYPE HTML PUBLIC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"-//W3C//DTD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HTML4.01//EN“</a:t>
            </a:r>
            <a:r>
              <a:rPr sz="16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http://www.w3.org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/TR/html4/strict.dtd"&gt;</a:t>
            </a:r>
            <a:r>
              <a:rPr sz="1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6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2000" spc="-66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DTD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5" dirty="0" err="1">
                <a:latin typeface="Calibri"/>
                <a:cs typeface="Calibri"/>
              </a:rPr>
              <a:t>attributes,</a:t>
            </a:r>
            <a:r>
              <a:rPr sz="2000" spc="-5" dirty="0" err="1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spc="-30" dirty="0">
                <a:latin typeface="Calibri"/>
                <a:cs typeface="Calibri"/>
              </a:rPr>
              <a:t>NOT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INCLUDE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presentational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deprecated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(like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font).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Framesets</a:t>
            </a:r>
            <a:r>
              <a:rPr sz="2000" spc="-15" dirty="0">
                <a:latin typeface="Calibri"/>
                <a:cs typeface="Calibri"/>
              </a:rPr>
              <a:t> 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6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allowed.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191846"/>
            <a:ext cx="75526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DOCTYPE:</a:t>
            </a:r>
            <a:r>
              <a:rPr spc="-10" dirty="0"/>
              <a:t> </a:t>
            </a:r>
            <a:r>
              <a:rPr spc="-20" dirty="0"/>
              <a:t>difference</a:t>
            </a:r>
            <a:r>
              <a:rPr spc="-25" dirty="0"/>
              <a:t> </a:t>
            </a:r>
            <a:r>
              <a:rPr spc="-10" dirty="0"/>
              <a:t>between</a:t>
            </a:r>
            <a:r>
              <a:rPr spc="-5" dirty="0"/>
              <a:t> </a:t>
            </a:r>
            <a:r>
              <a:rPr spc="-10" dirty="0"/>
              <a:t>HTML</a:t>
            </a:r>
            <a:br>
              <a:rPr lang="en-US" spc="-10" dirty="0"/>
            </a:br>
            <a:r>
              <a:rPr lang="en-IN" spc="-5" dirty="0"/>
              <a:t>4.01</a:t>
            </a:r>
            <a:r>
              <a:rPr lang="en-IN" spc="-15" dirty="0"/>
              <a:t> </a:t>
            </a:r>
            <a:r>
              <a:rPr lang="en-IN" spc="-5" dirty="0"/>
              <a:t>and</a:t>
            </a:r>
            <a:r>
              <a:rPr lang="en-IN" spc="-15" dirty="0"/>
              <a:t> </a:t>
            </a:r>
            <a:r>
              <a:rPr lang="en-IN" spc="-10" dirty="0"/>
              <a:t>HTML</a:t>
            </a:r>
            <a:r>
              <a:rPr lang="en-IN" spc="-5" dirty="0"/>
              <a:t> 5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362200"/>
            <a:ext cx="8361045" cy="2568652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HTML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4.01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Transitional</a:t>
            </a:r>
            <a:endParaRPr sz="24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&lt;!DOCTYPE</a:t>
            </a:r>
            <a:r>
              <a:rPr sz="1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1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"-//W3C//DTD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HTML4.01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Transitional//EN" 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"h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tp://www.w3.org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/TR/html4/loose.dtd"&gt;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2400" spc="-7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IN" sz="2400" spc="-7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DTD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INCLUDING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presentational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deprecated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(like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font).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191846"/>
            <a:ext cx="75526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DOCTYPE:</a:t>
            </a:r>
            <a:r>
              <a:rPr spc="-10" dirty="0"/>
              <a:t> </a:t>
            </a:r>
            <a:r>
              <a:rPr spc="-20" dirty="0"/>
              <a:t>difference</a:t>
            </a:r>
            <a:r>
              <a:rPr spc="-25" dirty="0"/>
              <a:t> </a:t>
            </a:r>
            <a:r>
              <a:rPr spc="-10" dirty="0"/>
              <a:t>between</a:t>
            </a:r>
            <a:r>
              <a:rPr spc="-5" dirty="0"/>
              <a:t> </a:t>
            </a:r>
            <a:r>
              <a:rPr spc="-10" dirty="0"/>
              <a:t>HTML</a:t>
            </a:r>
            <a:br>
              <a:rPr lang="en-US" spc="-10" dirty="0"/>
            </a:br>
            <a:r>
              <a:rPr lang="en-IN" spc="-5" dirty="0"/>
              <a:t>4.01</a:t>
            </a:r>
            <a:r>
              <a:rPr lang="en-IN" spc="-15" dirty="0"/>
              <a:t> </a:t>
            </a:r>
            <a:r>
              <a:rPr lang="en-IN" spc="-5" dirty="0"/>
              <a:t>and</a:t>
            </a:r>
            <a:r>
              <a:rPr lang="en-IN" spc="-15" dirty="0"/>
              <a:t> </a:t>
            </a:r>
            <a:r>
              <a:rPr lang="en-IN" spc="-10" dirty="0"/>
              <a:t>HTML</a:t>
            </a:r>
            <a:r>
              <a:rPr lang="en-IN" spc="-5" dirty="0"/>
              <a:t> 5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99744" y="1447800"/>
            <a:ext cx="7912734" cy="387503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292350">
              <a:lnSpc>
                <a:spcPct val="100000"/>
              </a:lnSpc>
              <a:spcBef>
                <a:spcPts val="2025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HTML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4.01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Frameset</a:t>
            </a:r>
            <a:endParaRPr sz="24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&lt;!DOCTYPE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"-//W3C//DTD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endParaRPr lang="da-DK" sz="24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lang="da-DK" sz="2400" dirty="0">
                <a:solidFill>
                  <a:srgbClr val="FF0000"/>
                </a:solidFill>
                <a:latin typeface="Calibri"/>
                <a:cs typeface="Calibri"/>
              </a:rPr>
              <a:t>4.01 </a:t>
            </a:r>
            <a:r>
              <a:rPr lang="da-DK" sz="2400" spc="-10" dirty="0">
                <a:solidFill>
                  <a:srgbClr val="FF0000"/>
                </a:solidFill>
                <a:latin typeface="Calibri"/>
                <a:cs typeface="Calibri"/>
              </a:rPr>
              <a:t>Frameset//EN" </a:t>
            </a:r>
            <a:r>
              <a:rPr lang="da-DK"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da-DK" sz="2400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"h</a:t>
            </a:r>
            <a:r>
              <a:rPr lang="da-DK" sz="24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da-DK" sz="2400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tp://www.w3.org</a:t>
            </a:r>
            <a:r>
              <a:rPr lang="da-DK" sz="2400" spc="-15" dirty="0">
                <a:solidFill>
                  <a:srgbClr val="FF0000"/>
                </a:solidFill>
                <a:latin typeface="Calibri"/>
                <a:cs typeface="Calibri"/>
              </a:rPr>
              <a:t>/TR/html4/frameset.dtd"&gt;</a:t>
            </a:r>
            <a:endParaRPr lang="da-DK"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2400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DTD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4.01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Transitional,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spc="-15" dirty="0">
                <a:latin typeface="Calibri"/>
                <a:cs typeface="Calibri"/>
              </a:rPr>
              <a:t>frameset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7" y="457200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45463" y="1409487"/>
            <a:ext cx="8053070" cy="503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libri"/>
                <a:cs typeface="Calibri"/>
              </a:rPr>
              <a:t>Head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Tag: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container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other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elements,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Title,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Scripts,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stylesheet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(CSS),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meta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tag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etc.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Calibri"/>
                <a:cs typeface="Calibri"/>
              </a:rPr>
              <a:t>&lt;Title&gt;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...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&lt;/Title&gt;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Calibri"/>
                <a:cs typeface="Calibri"/>
              </a:rPr>
              <a:t>&lt;Link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rel=”stylesheet”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type=”text/css”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href=”mystyle.css”&gt;</a:t>
            </a:r>
            <a:endParaRPr dirty="0">
              <a:latin typeface="Calibri"/>
              <a:cs typeface="Calibri"/>
            </a:endParaRPr>
          </a:p>
          <a:p>
            <a:pPr marL="756285"/>
            <a:r>
              <a:rPr spc="-5" dirty="0">
                <a:latin typeface="Calibri"/>
                <a:cs typeface="Calibri"/>
              </a:rPr>
              <a:t>&lt;style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type=”text/css”&gt;</a:t>
            </a:r>
            <a:endParaRPr dirty="0">
              <a:latin typeface="Calibri"/>
              <a:cs typeface="Calibri"/>
            </a:endParaRPr>
          </a:p>
          <a:p>
            <a:pPr marL="756285" marR="5403215"/>
            <a:r>
              <a:rPr dirty="0">
                <a:latin typeface="Calibri"/>
                <a:cs typeface="Calibri"/>
              </a:rPr>
              <a:t>Body { </a:t>
            </a:r>
            <a:r>
              <a:rPr spc="-5" dirty="0">
                <a:latin typeface="Calibri"/>
                <a:cs typeface="Calibri"/>
              </a:rPr>
              <a:t>background-color:yellow;}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P{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color:blue;}</a:t>
            </a:r>
          </a:p>
          <a:p>
            <a:pPr marL="756285"/>
            <a:r>
              <a:rPr dirty="0">
                <a:latin typeface="Calibri"/>
                <a:cs typeface="Calibri"/>
              </a:rPr>
              <a:t>&lt;/style&gt;</a:t>
            </a:r>
          </a:p>
          <a:p>
            <a:pPr marL="756285" lvl="1" indent="-287020"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latin typeface="Calibri"/>
                <a:cs typeface="Calibri"/>
              </a:rPr>
              <a:t>&lt;base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  <a:hlinkClick r:id="rId2"/>
              </a:rPr>
              <a:t>ref=http:</a:t>
            </a:r>
            <a:r>
              <a:rPr spc="-5" dirty="0">
                <a:latin typeface="Calibri"/>
                <a:cs typeface="Calibri"/>
              </a:rPr>
              <a:t>//ww</a:t>
            </a:r>
            <a:r>
              <a:rPr spc="-5" dirty="0">
                <a:latin typeface="Calibri"/>
                <a:cs typeface="Calibri"/>
                <a:hlinkClick r:id="rId2"/>
              </a:rPr>
              <a:t>w.w3schools.com/images/</a:t>
            </a:r>
            <a:r>
              <a:rPr spc="-45" dirty="0">
                <a:latin typeface="Calibri"/>
                <a:cs typeface="Calibri"/>
                <a:hlinkClick r:id="rId2"/>
              </a:rPr>
              <a:t> </a:t>
            </a:r>
            <a:r>
              <a:rPr dirty="0">
                <a:latin typeface="Calibri"/>
                <a:cs typeface="Calibri"/>
              </a:rPr>
              <a:t>target=”_blank”&gt;</a:t>
            </a:r>
          </a:p>
          <a:p>
            <a:pPr marL="756285" marR="520700" lvl="1" indent="-287020">
              <a:spcBef>
                <a:spcPts val="25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Calibri"/>
                <a:cs typeface="Calibri"/>
              </a:rPr>
              <a:t>Meta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tags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provides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metadata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about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HTML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document.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elements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typically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specify page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  <a:r>
              <a:rPr spc="-5" dirty="0">
                <a:latin typeface="Calibri"/>
                <a:cs typeface="Calibri"/>
              </a:rPr>
              <a:t>, 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keywords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author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document,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last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modified,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other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metadata.</a:t>
            </a:r>
          </a:p>
          <a:p>
            <a:pPr marL="1155700" lvl="2" indent="-229235"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pc="-10" dirty="0">
                <a:latin typeface="Calibri"/>
                <a:cs typeface="Calibri"/>
              </a:rPr>
              <a:t>&lt;meta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name="keywords"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content="HTML,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CSS,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XML,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XHTML,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JavaScript"&gt;</a:t>
            </a:r>
            <a:endParaRPr dirty="0">
              <a:latin typeface="Calibri"/>
              <a:cs typeface="Calibri"/>
            </a:endParaRPr>
          </a:p>
          <a:p>
            <a:pPr marL="1155700" lvl="2" indent="-229235"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pc="-10" dirty="0">
                <a:latin typeface="Calibri"/>
                <a:cs typeface="Calibri"/>
              </a:rPr>
              <a:t>&lt;meta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name="description"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content=“about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your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webpage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description"&gt;</a:t>
            </a:r>
            <a:endParaRPr dirty="0">
              <a:latin typeface="Calibri"/>
              <a:cs typeface="Calibri"/>
            </a:endParaRPr>
          </a:p>
          <a:p>
            <a:pPr marL="1155700" lvl="2" indent="-229235"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pc="-10" dirty="0">
                <a:latin typeface="Calibri"/>
                <a:cs typeface="Calibri"/>
              </a:rPr>
              <a:t>&lt;meta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name="author"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content=“Author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Name"&gt;</a:t>
            </a:r>
            <a:endParaRPr dirty="0">
              <a:latin typeface="Calibri"/>
              <a:cs typeface="Calibri"/>
            </a:endParaRPr>
          </a:p>
          <a:p>
            <a:pPr marL="1155700" lvl="2" indent="-229235"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pc="-10" dirty="0">
                <a:latin typeface="Calibri"/>
                <a:cs typeface="Calibri"/>
              </a:rPr>
              <a:t>&lt;meta </a:t>
            </a:r>
            <a:r>
              <a:rPr spc="-5" dirty="0">
                <a:latin typeface="Calibri"/>
                <a:cs typeface="Calibri"/>
              </a:rPr>
              <a:t>http-equiv="refresh"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content="30"&gt;</a:t>
            </a:r>
            <a:endParaRPr dirty="0">
              <a:latin typeface="Calibri"/>
              <a:cs typeface="Calibri"/>
            </a:endParaRPr>
          </a:p>
          <a:p>
            <a:pPr lvl="2">
              <a:spcBef>
                <a:spcPts val="25"/>
              </a:spcBef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459142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8097393" cy="417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&lt;body</a:t>
            </a:r>
            <a:r>
              <a:rPr lang="en-US" spc="2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text="red"</a:t>
            </a:r>
            <a:r>
              <a:rPr lang="en-US" spc="6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bgcolor</a:t>
            </a:r>
            <a:r>
              <a:rPr lang="en-US" spc="-10" dirty="0">
                <a:cs typeface="Calibri"/>
              </a:rPr>
              <a:t>="yellow"</a:t>
            </a:r>
            <a:r>
              <a:rPr lang="en-US" spc="4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background=“image</a:t>
            </a:r>
            <a:r>
              <a:rPr lang="en-US" spc="6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file"&gt;</a:t>
            </a:r>
            <a:endParaRPr lang="en-US" dirty="0">
              <a:cs typeface="Calibri"/>
            </a:endParaRPr>
          </a:p>
          <a:p>
            <a:pPr marL="355600" indent="-342900"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Heading</a:t>
            </a:r>
            <a:r>
              <a:rPr lang="en-US" spc="1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Tags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-&lt;H1&gt;...............&lt;H6&gt;</a:t>
            </a:r>
            <a:endParaRPr lang="en-IN" spc="-10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10" dirty="0">
                <a:cs typeface="Calibri"/>
              </a:rPr>
              <a:t>Paragraph</a:t>
            </a:r>
            <a:r>
              <a:rPr lang="en-IN" spc="-40" dirty="0">
                <a:cs typeface="Calibri"/>
              </a:rPr>
              <a:t> </a:t>
            </a:r>
            <a:r>
              <a:rPr lang="en-IN" spc="-35" dirty="0">
                <a:cs typeface="Calibri"/>
              </a:rPr>
              <a:t>Tag</a:t>
            </a:r>
            <a:r>
              <a:rPr lang="en-IN" spc="-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&lt;p&gt;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10" dirty="0">
                <a:cs typeface="Calibri"/>
              </a:rPr>
              <a:t>Horizontal </a:t>
            </a:r>
            <a:r>
              <a:rPr lang="en-IN" spc="-5" dirty="0">
                <a:cs typeface="Calibri"/>
              </a:rPr>
              <a:t>line </a:t>
            </a:r>
            <a:r>
              <a:rPr lang="en-IN" spc="-10" dirty="0">
                <a:cs typeface="Calibri"/>
              </a:rPr>
              <a:t>tag</a:t>
            </a:r>
            <a:r>
              <a:rPr lang="en-IN" spc="-5" dirty="0">
                <a:cs typeface="Calibri"/>
              </a:rPr>
              <a:t> &lt;hr&gt;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5" dirty="0">
                <a:cs typeface="Calibri"/>
              </a:rPr>
              <a:t>Bold and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Italic</a:t>
            </a:r>
            <a:r>
              <a:rPr lang="en-IN" dirty="0">
                <a:cs typeface="Calibri"/>
              </a:rPr>
              <a:t> </a:t>
            </a:r>
            <a:r>
              <a:rPr lang="en-IN" spc="-40" dirty="0">
                <a:cs typeface="Calibri"/>
              </a:rPr>
              <a:t>Text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&lt;b&gt;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and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</a:t>
            </a:r>
            <a:r>
              <a:rPr lang="en-IN" spc="-5" dirty="0" err="1">
                <a:cs typeface="Calibri"/>
              </a:rPr>
              <a:t>i</a:t>
            </a:r>
            <a:r>
              <a:rPr lang="en-IN" spc="-5" dirty="0">
                <a:cs typeface="Calibri"/>
              </a:rPr>
              <a:t>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10" dirty="0">
                <a:cs typeface="Calibri"/>
              </a:rPr>
              <a:t>&lt;strong&gt;</a:t>
            </a:r>
            <a:r>
              <a:rPr lang="en-IN" spc="2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or</a:t>
            </a:r>
            <a:r>
              <a:rPr lang="en-IN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</a:t>
            </a:r>
            <a:r>
              <a:rPr lang="en-IN" spc="-5" dirty="0" err="1">
                <a:cs typeface="Calibri"/>
              </a:rPr>
              <a:t>em</a:t>
            </a:r>
            <a:r>
              <a:rPr lang="en-IN" spc="-5" dirty="0">
                <a:cs typeface="Calibri"/>
              </a:rPr>
              <a:t>&gt;</a:t>
            </a:r>
            <a:r>
              <a:rPr lang="en-IN" spc="2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means</a:t>
            </a:r>
            <a:r>
              <a:rPr lang="en-IN" spc="3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that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you</a:t>
            </a:r>
            <a:r>
              <a:rPr lang="en-IN" spc="2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want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the</a:t>
            </a:r>
            <a:r>
              <a:rPr lang="en-IN" spc="20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text</a:t>
            </a:r>
            <a:r>
              <a:rPr lang="en-IN" spc="3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to</a:t>
            </a:r>
            <a:r>
              <a:rPr lang="en-IN" spc="2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be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rendered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in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a</a:t>
            </a:r>
            <a:r>
              <a:rPr lang="en-IN" spc="15" dirty="0">
                <a:cs typeface="Calibri"/>
              </a:rPr>
              <a:t> </a:t>
            </a:r>
            <a:r>
              <a:rPr lang="en-IN" spc="-20" dirty="0">
                <a:cs typeface="Calibri"/>
              </a:rPr>
              <a:t>way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that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the</a:t>
            </a:r>
            <a:r>
              <a:rPr lang="en-IN" spc="2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user</a:t>
            </a:r>
            <a:r>
              <a:rPr lang="en-IN" spc="3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understands</a:t>
            </a:r>
            <a:r>
              <a:rPr lang="en-IN" spc="3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as</a:t>
            </a:r>
            <a:r>
              <a:rPr lang="en-IN" spc="2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"important".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5" dirty="0">
                <a:cs typeface="Calibri"/>
              </a:rPr>
              <a:t>&lt;!--</a:t>
            </a:r>
            <a:r>
              <a:rPr lang="en-IN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Write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your</a:t>
            </a:r>
            <a:r>
              <a:rPr lang="en-IN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comments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here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--&gt;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5" dirty="0">
                <a:cs typeface="Calibri"/>
              </a:rPr>
              <a:t>&lt;!--</a:t>
            </a:r>
            <a:r>
              <a:rPr lang="en-IN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Do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not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display</a:t>
            </a:r>
            <a:r>
              <a:rPr lang="en-IN" spc="2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this</a:t>
            </a:r>
            <a:r>
              <a:rPr lang="en-IN" spc="1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at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the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moment</a:t>
            </a:r>
            <a:endParaRPr lang="en-IN" dirty="0">
              <a:cs typeface="Calibri"/>
            </a:endParaRPr>
          </a:p>
          <a:p>
            <a:pPr marL="355600"/>
            <a:r>
              <a:rPr lang="en-IN" spc="-5" dirty="0">
                <a:cs typeface="Calibri"/>
              </a:rPr>
              <a:t>&lt;</a:t>
            </a:r>
            <a:r>
              <a:rPr lang="en-IN" spc="-5" dirty="0" err="1">
                <a:cs typeface="Calibri"/>
              </a:rPr>
              <a:t>img</a:t>
            </a:r>
            <a:r>
              <a:rPr lang="en-IN" spc="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border="0"</a:t>
            </a:r>
            <a:r>
              <a:rPr lang="en-IN" spc="20" dirty="0">
                <a:cs typeface="Calibri"/>
              </a:rPr>
              <a:t> </a:t>
            </a:r>
            <a:r>
              <a:rPr lang="en-IN" spc="-5" dirty="0" err="1">
                <a:cs typeface="Calibri"/>
              </a:rPr>
              <a:t>src</a:t>
            </a:r>
            <a:r>
              <a:rPr lang="en-IN" spc="-5" dirty="0">
                <a:cs typeface="Calibri"/>
              </a:rPr>
              <a:t>="/images/pulpit.jpg"</a:t>
            </a:r>
            <a:r>
              <a:rPr lang="en-IN" spc="5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alt="Pulpit</a:t>
            </a:r>
            <a:r>
              <a:rPr lang="en-IN" spc="4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rock"</a:t>
            </a:r>
            <a:r>
              <a:rPr lang="en-IN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width="304"</a:t>
            </a:r>
            <a:r>
              <a:rPr lang="en-IN" spc="5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height="228"&gt;</a:t>
            </a:r>
            <a:endParaRPr lang="en-IN" dirty="0">
              <a:cs typeface="Calibri"/>
            </a:endParaRPr>
          </a:p>
          <a:p>
            <a:pPr marL="355600"/>
            <a:r>
              <a:rPr lang="en-IN" spc="-5" dirty="0">
                <a:cs typeface="Calibri"/>
              </a:rPr>
              <a:t>--&gt;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10" dirty="0">
                <a:cs typeface="Calibri"/>
              </a:rPr>
              <a:t>Image</a:t>
            </a:r>
            <a:r>
              <a:rPr lang="en-IN" spc="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tag</a:t>
            </a:r>
            <a:r>
              <a:rPr lang="en-IN" spc="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</a:t>
            </a:r>
            <a:r>
              <a:rPr lang="en-IN" spc="-5" dirty="0" err="1">
                <a:cs typeface="Calibri"/>
              </a:rPr>
              <a:t>img</a:t>
            </a:r>
            <a:r>
              <a:rPr lang="en-IN" spc="20" dirty="0">
                <a:cs typeface="Calibri"/>
              </a:rPr>
              <a:t> </a:t>
            </a:r>
            <a:r>
              <a:rPr lang="en-IN" spc="-10" dirty="0" err="1">
                <a:cs typeface="Calibri"/>
              </a:rPr>
              <a:t>src</a:t>
            </a:r>
            <a:r>
              <a:rPr lang="en-IN" spc="-10" dirty="0">
                <a:cs typeface="Calibri"/>
              </a:rPr>
              <a:t>=”file</a:t>
            </a:r>
            <a:r>
              <a:rPr lang="en-IN" spc="3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name”</a:t>
            </a:r>
            <a:r>
              <a:rPr lang="en-IN" spc="34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alt=”tooltip</a:t>
            </a:r>
            <a:r>
              <a:rPr lang="en-IN" spc="4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info”</a:t>
            </a:r>
            <a:r>
              <a:rPr lang="en-IN" spc="3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width=””</a:t>
            </a:r>
            <a:r>
              <a:rPr lang="en-IN" spc="4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height=””&gt;</a:t>
            </a:r>
            <a:endParaRPr lang="en-IN" dirty="0"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pc="-5" dirty="0">
                <a:cs typeface="Calibri"/>
              </a:rPr>
              <a:t>&lt;sup&gt;,</a:t>
            </a:r>
            <a:r>
              <a:rPr lang="en-IN" spc="1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&lt;sub&gt;,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&lt;big&gt;,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&lt;small&gt;,</a:t>
            </a:r>
            <a:r>
              <a:rPr lang="en-IN" spc="3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&lt;pre&gt;,</a:t>
            </a:r>
            <a:r>
              <a:rPr lang="en-IN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</a:t>
            </a:r>
            <a:r>
              <a:rPr lang="en-IN" spc="-5" dirty="0" err="1">
                <a:cs typeface="Calibri"/>
              </a:rPr>
              <a:t>i</a:t>
            </a:r>
            <a:r>
              <a:rPr lang="en-IN" spc="-5" dirty="0">
                <a:cs typeface="Calibri"/>
              </a:rPr>
              <a:t>&gt;,</a:t>
            </a:r>
            <a:r>
              <a:rPr lang="en-IN" spc="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&lt;u&gt;,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&lt;address&gt;,</a:t>
            </a:r>
            <a:r>
              <a:rPr lang="en-IN" spc="3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&lt;font&gt;</a:t>
            </a:r>
            <a:r>
              <a:rPr lang="en-IN" spc="1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etc.</a:t>
            </a:r>
            <a:endParaRPr lang="en-IN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51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507647"/>
            <a:ext cx="7564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205" marR="5080" indent="-3152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 – </a:t>
            </a:r>
            <a:r>
              <a:rPr spc="-20" dirty="0"/>
              <a:t>Hypertext </a:t>
            </a:r>
            <a:r>
              <a:rPr spc="-10" dirty="0"/>
              <a:t>Markup Language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95923"/>
            <a:ext cx="7160260" cy="73289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HTML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Lists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 </a:t>
            </a:r>
            <a:r>
              <a:rPr sz="2000" spc="-10" dirty="0">
                <a:latin typeface="Calibri"/>
                <a:cs typeface="Calibri"/>
              </a:rPr>
              <a:t>lists</a:t>
            </a:r>
            <a:r>
              <a:rPr sz="2000" spc="-15" dirty="0">
                <a:latin typeface="Calibri"/>
                <a:cs typeface="Calibri"/>
              </a:rPr>
              <a:t> 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ordered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5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unordered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lists:</a:t>
            </a:r>
            <a:endParaRPr lang="en-US" sz="2200" spc="-5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2200" spc="-5" dirty="0">
                <a:latin typeface="Arial MT"/>
                <a:cs typeface="Arial MT"/>
              </a:rPr>
              <a:t>–	</a:t>
            </a:r>
            <a:r>
              <a:rPr sz="2200" i="1" spc="-5" dirty="0">
                <a:latin typeface="Calibri"/>
                <a:cs typeface="Calibri"/>
              </a:rPr>
              <a:t>An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Unordered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List</a:t>
            </a:r>
            <a:endParaRPr sz="2200" i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322160"/>
            <a:ext cx="2070100" cy="3567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&lt;ul&gt;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ts val="2115"/>
              </a:lnSpc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&lt;li&gt;Coffee&lt;/li&gt;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ts val="2375"/>
              </a:lnSpc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&lt;li&gt;Milk&lt;/li&gt;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&lt;li&gt;Tea&lt;/li&gt;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&lt;/ul&gt;</a:t>
            </a:r>
            <a:endParaRPr lang="en-US" spc="-1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2200" spc="-5" dirty="0">
                <a:latin typeface="Arial MT"/>
                <a:cs typeface="Arial MT"/>
              </a:rPr>
              <a:t>–	</a:t>
            </a:r>
            <a:r>
              <a:rPr sz="2200" i="1" spc="-5" dirty="0">
                <a:latin typeface="Calibri"/>
                <a:cs typeface="Calibri"/>
              </a:rPr>
              <a:t>An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Ordered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List</a:t>
            </a:r>
            <a:endParaRPr sz="2200" i="1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0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&lt;ol&gt;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ts val="2110"/>
              </a:lnSpc>
            </a:pPr>
            <a:r>
              <a:rPr sz="20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&lt;li&gt;Coffee&lt;/li&gt;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ts val="2375"/>
              </a:lnSpc>
            </a:pPr>
            <a:r>
              <a:rPr sz="20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&lt;li&gt;Milk&lt;/li&gt;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&lt;li&gt;Milk&lt;/li&gt;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&lt;/ol&gt;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2975473"/>
            <a:ext cx="1854200" cy="787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90880" indent="-130175">
              <a:lnSpc>
                <a:spcPts val="1905"/>
              </a:lnSpc>
              <a:buFont typeface="Arial MT"/>
              <a:buChar char="•"/>
              <a:tabLst>
                <a:tab pos="69088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Coffee</a:t>
            </a:r>
            <a:endParaRPr sz="1800" dirty="0">
              <a:latin typeface="Calibri"/>
              <a:cs typeface="Calibri"/>
            </a:endParaRPr>
          </a:p>
          <a:p>
            <a:pPr marL="868680" indent="-287020">
              <a:lnSpc>
                <a:spcPct val="100000"/>
              </a:lnSpc>
              <a:buFont typeface="Arial MT"/>
              <a:buChar char="•"/>
              <a:tabLst>
                <a:tab pos="868680" algn="l"/>
                <a:tab pos="86931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Milk</a:t>
            </a:r>
            <a:endParaRPr sz="1800" dirty="0">
              <a:latin typeface="Calibri"/>
              <a:cs typeface="Calibri"/>
            </a:endParaRPr>
          </a:p>
          <a:p>
            <a:pPr marL="939165" indent="-340995">
              <a:lnSpc>
                <a:spcPts val="2135"/>
              </a:lnSpc>
              <a:buFont typeface="Arial MT"/>
              <a:buChar char="•"/>
              <a:tabLst>
                <a:tab pos="939165" algn="l"/>
                <a:tab pos="93980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Tea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4100" y="4800600"/>
            <a:ext cx="1854200" cy="787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97560" indent="-342900">
              <a:lnSpc>
                <a:spcPts val="1910"/>
              </a:lnSpc>
              <a:buAutoNum type="arabicPeriod"/>
              <a:tabLst>
                <a:tab pos="796925" algn="l"/>
                <a:tab pos="79756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Coffee</a:t>
            </a:r>
            <a:endParaRPr sz="1800" dirty="0">
              <a:latin typeface="Calibri"/>
              <a:cs typeface="Calibri"/>
            </a:endParaRPr>
          </a:p>
          <a:p>
            <a:pPr marL="975360" indent="-498475">
              <a:lnSpc>
                <a:spcPct val="100000"/>
              </a:lnSpc>
              <a:buAutoNum type="arabicPeriod"/>
              <a:tabLst>
                <a:tab pos="975360" algn="l"/>
                <a:tab pos="975994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Milk</a:t>
            </a:r>
            <a:endParaRPr sz="1800" dirty="0">
              <a:latin typeface="Calibri"/>
              <a:cs typeface="Calibri"/>
            </a:endParaRPr>
          </a:p>
          <a:p>
            <a:pPr marL="1043940" indent="-550545">
              <a:lnSpc>
                <a:spcPts val="2130"/>
              </a:lnSpc>
              <a:buAutoNum type="arabicPeriod"/>
              <a:tabLst>
                <a:tab pos="1043940" algn="l"/>
                <a:tab pos="1044575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Tea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1524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Calibri</vt:lpstr>
      <vt:lpstr>Office Theme</vt:lpstr>
      <vt:lpstr>HTML – Hypertext Markup Language Components of HTML</vt:lpstr>
      <vt:lpstr>HTML – Hypertext Markup Language</vt:lpstr>
      <vt:lpstr>“Hello World!” in HTML 4.01 style</vt:lpstr>
      <vt:lpstr>DOCTYPE: difference between HTML  4.01 and HTML 5</vt:lpstr>
      <vt:lpstr>DOCTYPE: difference between HTML 4.01 and HTML 5</vt:lpstr>
      <vt:lpstr>DOCTYPE: difference between HTML 4.01 and HTML 5</vt:lpstr>
      <vt:lpstr>HTML – Hypertext Markup Language </vt:lpstr>
      <vt:lpstr>HTML – Hypertext Markup Language </vt:lpstr>
      <vt:lpstr>HTML – Hypertext Markup Language</vt:lpstr>
      <vt:lpstr>HTML – Hypertext Markup Language  </vt:lpstr>
      <vt:lpstr>HTML – Hypertext Markup Language </vt:lpstr>
      <vt:lpstr>HTML – Hypertext Markup Language  </vt:lpstr>
      <vt:lpstr>HTML – Hypertext Markup Language  </vt:lpstr>
      <vt:lpstr>Inline elements</vt:lpstr>
      <vt:lpstr>HTML – Hypertext Markup Language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LENOVO</cp:lastModifiedBy>
  <cp:revision>97</cp:revision>
  <dcterms:created xsi:type="dcterms:W3CDTF">2024-11-11T09:53:26Z</dcterms:created>
  <dcterms:modified xsi:type="dcterms:W3CDTF">2024-11-16T10:59:45Z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2024-11-11T00:00:00Z</vt:filetime>
  </property>
</Properties>
</file>