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4" r:id="rId20"/>
    <p:sldId id="275" r:id="rId21"/>
    <p:sldId id="276" r:id="rId22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2096" y="496950"/>
            <a:ext cx="7699806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29942"/>
            <a:ext cx="7933690" cy="4512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86318" y="6446122"/>
            <a:ext cx="2597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105"/>
              </a:spcBef>
            </a:pPr>
            <a:r>
              <a:rPr dirty="0"/>
              <a:t>CSS</a:t>
            </a:r>
            <a:r>
              <a:rPr spc="-55" dirty="0"/>
              <a:t> </a:t>
            </a:r>
            <a:r>
              <a:rPr dirty="0"/>
              <a:t>–</a:t>
            </a:r>
            <a:r>
              <a:rPr spc="-50" dirty="0"/>
              <a:t> </a:t>
            </a:r>
            <a:r>
              <a:rPr dirty="0"/>
              <a:t>Cascading</a:t>
            </a:r>
            <a:r>
              <a:rPr spc="-30" dirty="0"/>
              <a:t> </a:t>
            </a:r>
            <a:r>
              <a:rPr dirty="0"/>
              <a:t>Style</a:t>
            </a:r>
            <a:r>
              <a:rPr spc="-45" dirty="0"/>
              <a:t> </a:t>
            </a:r>
            <a:r>
              <a:rPr spc="-10" dirty="0"/>
              <a:t>Sheet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703"/>
            <a:ext cx="7707630" cy="364074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dirty="0">
                <a:latin typeface="Calibri"/>
                <a:cs typeface="Calibri"/>
              </a:rPr>
              <a:t>What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CSS?</a:t>
            </a:r>
            <a:endParaRPr sz="28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b="1" dirty="0">
                <a:latin typeface="Calibri"/>
                <a:cs typeface="Calibri"/>
              </a:rPr>
              <a:t>CSS</a:t>
            </a:r>
            <a:r>
              <a:rPr sz="2800" b="1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stands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ascading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tyle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heets</a:t>
            </a:r>
            <a:endParaRPr sz="28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dirty="0">
                <a:latin typeface="Calibri"/>
                <a:cs typeface="Calibri"/>
              </a:rPr>
              <a:t>Styles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define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how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to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display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HTML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elements</a:t>
            </a:r>
            <a:endParaRPr sz="2800" dirty="0">
              <a:latin typeface="Calibri"/>
              <a:cs typeface="Calibri"/>
            </a:endParaRPr>
          </a:p>
          <a:p>
            <a:pPr marL="355600" marR="514984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Styles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were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HTML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4.0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to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solve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spc="-50" dirty="0">
                <a:latin typeface="Calibri"/>
                <a:cs typeface="Calibri"/>
              </a:rPr>
              <a:t>a </a:t>
            </a:r>
            <a:r>
              <a:rPr sz="2800" b="1" spc="-10" dirty="0">
                <a:latin typeface="Calibri"/>
                <a:cs typeface="Calibri"/>
              </a:rPr>
              <a:t>problem</a:t>
            </a:r>
            <a:endParaRPr sz="28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b="1" dirty="0">
                <a:latin typeface="Calibri"/>
                <a:cs typeface="Calibri"/>
              </a:rPr>
              <a:t>External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Style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Sheets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save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work</a:t>
            </a:r>
            <a:endParaRPr sz="28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dirty="0">
                <a:latin typeface="Calibri"/>
                <a:cs typeface="Calibri"/>
              </a:rPr>
              <a:t>External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Style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Sheets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stored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CSS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files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Multiple</a:t>
            </a:r>
            <a:r>
              <a:rPr sz="4000" spc="-55" dirty="0"/>
              <a:t> </a:t>
            </a:r>
            <a:r>
              <a:rPr sz="4000" dirty="0"/>
              <a:t>Styles</a:t>
            </a:r>
            <a:r>
              <a:rPr sz="4000" spc="-60" dirty="0"/>
              <a:t> </a:t>
            </a:r>
            <a:r>
              <a:rPr sz="4000" dirty="0"/>
              <a:t>Will</a:t>
            </a:r>
            <a:r>
              <a:rPr sz="4000" spc="-55" dirty="0"/>
              <a:t> </a:t>
            </a:r>
            <a:r>
              <a:rPr sz="4000" dirty="0"/>
              <a:t>Cascade</a:t>
            </a:r>
            <a:r>
              <a:rPr sz="4000" spc="-55" dirty="0"/>
              <a:t> </a:t>
            </a:r>
            <a:r>
              <a:rPr sz="4000" dirty="0"/>
              <a:t>into</a:t>
            </a:r>
            <a:r>
              <a:rPr sz="4000" spc="-60" dirty="0"/>
              <a:t> </a:t>
            </a:r>
            <a:r>
              <a:rPr sz="4000" spc="-25" dirty="0"/>
              <a:t>One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07212"/>
            <a:ext cx="6628765" cy="39211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dirty="0">
                <a:latin typeface="Calibri"/>
                <a:cs typeface="Calibri"/>
              </a:rPr>
              <a:t>Styles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specified: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55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inside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HTML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inside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head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section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HTML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page</a:t>
            </a:r>
            <a:endParaRPr sz="28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4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in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external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CSS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file</a:t>
            </a:r>
            <a:endParaRPr sz="28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3549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Cascading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order</a:t>
            </a:r>
            <a:endParaRPr sz="28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55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spc="-10" dirty="0">
                <a:latin typeface="Calibri"/>
                <a:cs typeface="Calibri"/>
              </a:rPr>
              <a:t>Browser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default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External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style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sheet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40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Internal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style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sheet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(in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head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section)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5445963"/>
            <a:ext cx="5659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140" dirty="0">
                <a:latin typeface="Arial MT"/>
                <a:cs typeface="Arial MT"/>
              </a:rPr>
              <a:t> </a:t>
            </a:r>
            <a:r>
              <a:rPr sz="2800" dirty="0">
                <a:latin typeface="Calibri"/>
                <a:cs typeface="Calibri"/>
              </a:rPr>
              <a:t>Inline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style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(inside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HTML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element)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05600" y="5486400"/>
            <a:ext cx="1981200" cy="533400"/>
          </a:xfrm>
          <a:custGeom>
            <a:avLst/>
            <a:gdLst/>
            <a:ahLst/>
            <a:cxnLst/>
            <a:rect l="l" t="t" r="r" b="b"/>
            <a:pathLst>
              <a:path w="1981200" h="533400">
                <a:moveTo>
                  <a:pt x="0" y="266700"/>
                </a:moveTo>
                <a:lnTo>
                  <a:pt x="266700" y="0"/>
                </a:lnTo>
                <a:lnTo>
                  <a:pt x="266700" y="133350"/>
                </a:lnTo>
                <a:lnTo>
                  <a:pt x="1981200" y="133350"/>
                </a:lnTo>
                <a:lnTo>
                  <a:pt x="1981200" y="400050"/>
                </a:lnTo>
                <a:lnTo>
                  <a:pt x="266700" y="400050"/>
                </a:lnTo>
                <a:lnTo>
                  <a:pt x="266700" y="533400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33641" y="5589523"/>
            <a:ext cx="146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Highest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priority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2595">
              <a:lnSpc>
                <a:spcPct val="100000"/>
              </a:lnSpc>
              <a:spcBef>
                <a:spcPts val="105"/>
              </a:spcBef>
            </a:pPr>
            <a:r>
              <a:rPr dirty="0"/>
              <a:t>All</a:t>
            </a:r>
            <a:r>
              <a:rPr spc="-60" dirty="0"/>
              <a:t> </a:t>
            </a:r>
            <a:r>
              <a:rPr dirty="0"/>
              <a:t>CSS</a:t>
            </a:r>
            <a:r>
              <a:rPr spc="-65" dirty="0"/>
              <a:t> </a:t>
            </a:r>
            <a:r>
              <a:rPr dirty="0"/>
              <a:t>Background</a:t>
            </a:r>
            <a:r>
              <a:rPr spc="-60" dirty="0"/>
              <a:t> </a:t>
            </a:r>
            <a:r>
              <a:rPr spc="-10" dirty="0"/>
              <a:t>Properties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93850"/>
          <a:ext cx="8229600" cy="4027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Property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Description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background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8735" marR="7747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Sets</a:t>
                      </a:r>
                      <a:r>
                        <a:rPr sz="18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all</a:t>
                      </a:r>
                      <a:r>
                        <a:rPr sz="18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background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properties</a:t>
                      </a:r>
                      <a:r>
                        <a:rPr sz="18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8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one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declaration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8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background-attachment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735" marR="22796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Sets</a:t>
                      </a:r>
                      <a:r>
                        <a:rPr sz="18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whether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background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image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is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fixed</a:t>
                      </a:r>
                      <a:r>
                        <a:rPr sz="18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or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scrolls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with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rest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page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background-color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Sets</a:t>
                      </a:r>
                      <a:r>
                        <a:rPr sz="18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background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color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an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element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background-image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735" marR="91186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Sets</a:t>
                      </a:r>
                      <a:r>
                        <a:rPr sz="18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background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image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for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an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element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background-position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Sets</a:t>
                      </a:r>
                      <a:r>
                        <a:rPr sz="18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starting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position</a:t>
                      </a:r>
                      <a:r>
                        <a:rPr sz="18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0" dirty="0">
                          <a:latin typeface="Verdana"/>
                          <a:cs typeface="Verdana"/>
                        </a:rPr>
                        <a:t>a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background</a:t>
                      </a:r>
                      <a:r>
                        <a:rPr sz="18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image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10" dirty="0">
                          <a:solidFill>
                            <a:srgbClr val="B72800"/>
                          </a:solidFill>
                          <a:latin typeface="Verdana"/>
                          <a:cs typeface="Verdana"/>
                        </a:rPr>
                        <a:t>background-repeat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735" marR="54038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Sets</a:t>
                      </a:r>
                      <a:r>
                        <a:rPr sz="18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how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background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image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will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be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repeated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7882" y="148793"/>
            <a:ext cx="18872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CSS</a:t>
            </a:r>
            <a:r>
              <a:rPr spc="-70" dirty="0"/>
              <a:t> </a:t>
            </a:r>
            <a:r>
              <a:rPr spc="-90" dirty="0"/>
              <a:t>Text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8450" y="831850"/>
          <a:ext cx="8293735" cy="6017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405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Property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2860" marR="5778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Description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Verdana"/>
                          <a:cs typeface="Verdana"/>
                        </a:rPr>
                        <a:t>color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8735" marR="5778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Sets</a:t>
                      </a:r>
                      <a:r>
                        <a:rPr sz="18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color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text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11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Verdana"/>
                          <a:cs typeface="Verdana"/>
                        </a:rPr>
                        <a:t>direction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735" marR="5778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Specifies</a:t>
                      </a:r>
                      <a:r>
                        <a:rPr sz="18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text</a:t>
                      </a:r>
                      <a:r>
                        <a:rPr sz="18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direction/writing</a:t>
                      </a:r>
                      <a:r>
                        <a:rPr sz="18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direction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8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u="sng" spc="-2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Verdana"/>
                          <a:cs typeface="Verdana"/>
                        </a:rPr>
                        <a:t>letter-</a:t>
                      </a:r>
                      <a:r>
                        <a:rPr sz="18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Verdana"/>
                          <a:cs typeface="Verdana"/>
                        </a:rPr>
                        <a:t>spacing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8735" marR="69786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Increases</a:t>
                      </a:r>
                      <a:r>
                        <a:rPr sz="18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or</a:t>
                      </a:r>
                      <a:r>
                        <a:rPr sz="18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decreases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space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between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characters</a:t>
                      </a:r>
                      <a:r>
                        <a:rPr sz="18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text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Verdana"/>
                          <a:cs typeface="Verdana"/>
                        </a:rPr>
                        <a:t>line-height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735" marR="5778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Sets</a:t>
                      </a:r>
                      <a:r>
                        <a:rPr sz="18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line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height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11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u="sng" spc="-3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Verdana"/>
                          <a:cs typeface="Verdana"/>
                        </a:rPr>
                        <a:t>text-</a:t>
                      </a:r>
                      <a:r>
                        <a:rPr sz="18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Verdana"/>
                          <a:cs typeface="Verdana"/>
                        </a:rPr>
                        <a:t>align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8735" marR="5778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Specifies</a:t>
                      </a:r>
                      <a:r>
                        <a:rPr sz="18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horizontal</a:t>
                      </a:r>
                      <a:r>
                        <a:rPr sz="1800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alignment</a:t>
                      </a:r>
                      <a:r>
                        <a:rPr sz="18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8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text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11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u="sng" spc="-2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Verdana"/>
                          <a:cs typeface="Verdana"/>
                        </a:rPr>
                        <a:t>text-</a:t>
                      </a:r>
                      <a:r>
                        <a:rPr sz="18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Verdana"/>
                          <a:cs typeface="Verdana"/>
                        </a:rPr>
                        <a:t>decoration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735" marR="5778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Specifies</a:t>
                      </a:r>
                      <a:r>
                        <a:rPr sz="18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decoration</a:t>
                      </a:r>
                      <a:r>
                        <a:rPr sz="18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added</a:t>
                      </a:r>
                      <a:r>
                        <a:rPr sz="18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8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text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u="sng" spc="-2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Verdana"/>
                          <a:cs typeface="Verdana"/>
                        </a:rPr>
                        <a:t>text-</a:t>
                      </a:r>
                      <a:r>
                        <a:rPr sz="18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Verdana"/>
                          <a:cs typeface="Verdana"/>
                        </a:rPr>
                        <a:t>indent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8735" marR="5778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Specifies</a:t>
                      </a:r>
                      <a:r>
                        <a:rPr sz="18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indentation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first</a:t>
                      </a:r>
                      <a:r>
                        <a:rPr sz="18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line</a:t>
                      </a:r>
                      <a:r>
                        <a:rPr sz="18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8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0" dirty="0">
                          <a:latin typeface="Verdana"/>
                          <a:cs typeface="Verdana"/>
                        </a:rPr>
                        <a:t>a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38735" marR="57785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Verdana"/>
                          <a:cs typeface="Verdana"/>
                        </a:rPr>
                        <a:t>text-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block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11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u="sng" spc="-2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Verdana"/>
                          <a:cs typeface="Verdana"/>
                        </a:rPr>
                        <a:t>text-</a:t>
                      </a:r>
                      <a:r>
                        <a:rPr sz="18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Verdana"/>
                          <a:cs typeface="Verdana"/>
                        </a:rPr>
                        <a:t>shadow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735" marR="5778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Specifies</a:t>
                      </a:r>
                      <a:r>
                        <a:rPr sz="18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shadow</a:t>
                      </a:r>
                      <a:r>
                        <a:rPr sz="18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effect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added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8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text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u="sng" spc="-2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Verdana"/>
                          <a:cs typeface="Verdana"/>
                        </a:rPr>
                        <a:t>text-</a:t>
                      </a:r>
                      <a:r>
                        <a:rPr sz="18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Verdana"/>
                          <a:cs typeface="Verdana"/>
                        </a:rPr>
                        <a:t>transform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8735" marR="5778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Controls</a:t>
                      </a:r>
                      <a:r>
                        <a:rPr sz="18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capitalization</a:t>
                      </a:r>
                      <a:r>
                        <a:rPr sz="18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text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0396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Verdana"/>
                          <a:cs typeface="Verdana"/>
                        </a:rPr>
                        <a:t>unicode-</a:t>
                      </a:r>
                      <a:r>
                        <a:rPr sz="1800" u="sng" spc="-2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Verdana"/>
                          <a:cs typeface="Verdana"/>
                        </a:rPr>
                        <a:t>bidi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735" marR="49403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Used</a:t>
                      </a:r>
                      <a:r>
                        <a:rPr sz="18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together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with</a:t>
                      </a:r>
                      <a:r>
                        <a:rPr sz="18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Verdana"/>
                          <a:cs typeface="Verdana"/>
                        </a:rPr>
                        <a:t>direction</a:t>
                      </a:r>
                      <a:r>
                        <a:rPr sz="1800" spc="-30" dirty="0">
                          <a:solidFill>
                            <a:srgbClr val="0000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property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to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set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or</a:t>
                      </a:r>
                      <a:r>
                        <a:rPr sz="18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return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whether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text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should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be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overridden</a:t>
                      </a:r>
                      <a:r>
                        <a:rPr sz="18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8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support</a:t>
                      </a:r>
                      <a:r>
                        <a:rPr sz="18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multiple</a:t>
                      </a:r>
                      <a:r>
                        <a:rPr sz="18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languages</a:t>
                      </a:r>
                      <a:r>
                        <a:rPr sz="18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in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same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document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Verdana"/>
                          <a:cs typeface="Verdana"/>
                        </a:rPr>
                        <a:t>vertical-</a:t>
                      </a:r>
                      <a:r>
                        <a:rPr sz="1800" u="sng" spc="-2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Verdana"/>
                          <a:cs typeface="Verdana"/>
                        </a:rPr>
                        <a:t>align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440"/>
                        </a:spcBef>
                        <a:tabLst>
                          <a:tab pos="5452110" algn="l"/>
                        </a:tabLst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Sets</a:t>
                      </a:r>
                      <a:r>
                        <a:rPr sz="18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vertical</a:t>
                      </a:r>
                      <a:r>
                        <a:rPr sz="18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alignment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an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element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	</a:t>
                      </a:r>
                      <a:r>
                        <a:rPr sz="1800" spc="-37" baseline="55555" dirty="0">
                          <a:solidFill>
                            <a:srgbClr val="88888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1800" baseline="55555">
                        <a:latin typeface="Arial MT"/>
                        <a:cs typeface="Arial MT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9114" y="286257"/>
            <a:ext cx="19875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CSS</a:t>
            </a:r>
            <a:r>
              <a:rPr spc="-70" dirty="0"/>
              <a:t> </a:t>
            </a:r>
            <a:r>
              <a:rPr spc="-20" dirty="0"/>
              <a:t>Font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50365"/>
            <a:ext cx="7425690" cy="4540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7399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CSS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font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properties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font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family, </a:t>
            </a:r>
            <a:r>
              <a:rPr sz="3200" dirty="0">
                <a:latin typeface="Calibri"/>
                <a:cs typeface="Calibri"/>
              </a:rPr>
              <a:t>boldness,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size,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style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text.</a:t>
            </a:r>
            <a:endParaRPr sz="32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b="1" dirty="0">
                <a:latin typeface="Calibri"/>
                <a:cs typeface="Calibri"/>
              </a:rPr>
              <a:t>CSS</a:t>
            </a:r>
            <a:r>
              <a:rPr sz="3200" b="1" spc="-6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Font</a:t>
            </a:r>
            <a:r>
              <a:rPr sz="3200" b="1" spc="-6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Families</a:t>
            </a:r>
            <a:endParaRPr sz="3200" dirty="0">
              <a:latin typeface="Calibri"/>
              <a:cs typeface="Calibri"/>
            </a:endParaRPr>
          </a:p>
          <a:p>
            <a:pPr marL="355600" marR="33782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CSS,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there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two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types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font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family names:</a:t>
            </a:r>
            <a:endParaRPr sz="3200" dirty="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85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b="1" dirty="0">
                <a:latin typeface="Calibri"/>
                <a:cs typeface="Calibri"/>
              </a:rPr>
              <a:t>generic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family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group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font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families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a </a:t>
            </a:r>
            <a:r>
              <a:rPr sz="2800" dirty="0">
                <a:latin typeface="Calibri"/>
                <a:cs typeface="Calibri"/>
              </a:rPr>
              <a:t>similar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look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(like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"Serif"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"Monospace")</a:t>
            </a:r>
            <a:endParaRPr sz="2800" dirty="0">
              <a:latin typeface="Calibri"/>
              <a:cs typeface="Calibri"/>
            </a:endParaRPr>
          </a:p>
          <a:p>
            <a:pPr marL="756285" marR="76200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b="1" dirty="0">
                <a:latin typeface="Calibri"/>
                <a:cs typeface="Calibri"/>
              </a:rPr>
              <a:t>font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family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specific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font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family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(like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"Times </a:t>
            </a:r>
            <a:r>
              <a:rPr sz="2800" dirty="0">
                <a:latin typeface="Calibri"/>
                <a:cs typeface="Calibri"/>
              </a:rPr>
              <a:t>New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Roman"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"Arial")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73910">
              <a:lnSpc>
                <a:spcPct val="100000"/>
              </a:lnSpc>
              <a:spcBef>
                <a:spcPts val="105"/>
              </a:spcBef>
            </a:pPr>
            <a:r>
              <a:rPr dirty="0"/>
              <a:t>CSS</a:t>
            </a:r>
            <a:r>
              <a:rPr spc="-95" dirty="0"/>
              <a:t> </a:t>
            </a:r>
            <a:r>
              <a:rPr dirty="0"/>
              <a:t>Font</a:t>
            </a:r>
            <a:r>
              <a:rPr spc="-85" dirty="0"/>
              <a:t> </a:t>
            </a:r>
            <a:r>
              <a:rPr spc="-10" dirty="0"/>
              <a:t>Family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93850"/>
          <a:ext cx="8229600" cy="3432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Generic</a:t>
                      </a:r>
                      <a:r>
                        <a:rPr sz="1800" b="1" spc="-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family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Font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family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Description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00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Serif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Times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Roman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Georgia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8735" marR="19685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Serif</a:t>
                      </a:r>
                      <a:r>
                        <a:rPr sz="18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fonts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have</a:t>
                      </a:r>
                      <a:r>
                        <a:rPr sz="18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small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lines</a:t>
                      </a:r>
                      <a:r>
                        <a:rPr sz="18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at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ends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on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some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characters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396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Sans-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serif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Arial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Verdana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"Sans"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means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without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  <a:p>
                      <a:pPr marL="38735" marR="3295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sz="18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these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fonts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do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not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have</a:t>
                      </a:r>
                      <a:r>
                        <a:rPr sz="18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lines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at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ends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characters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Monospace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212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Courier</a:t>
                      </a:r>
                      <a:r>
                        <a:rPr sz="18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New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8735">
                        <a:lnSpc>
                          <a:spcPts val="2120"/>
                        </a:lnSpc>
                      </a:pPr>
                      <a:r>
                        <a:rPr sz="1800" dirty="0">
                          <a:latin typeface="Lucida Console"/>
                          <a:cs typeface="Lucida Console"/>
                        </a:rPr>
                        <a:t>Lucida</a:t>
                      </a:r>
                      <a:r>
                        <a:rPr sz="1800" spc="-6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800" spc="-10" dirty="0">
                          <a:latin typeface="Lucida Console"/>
                          <a:cs typeface="Lucida Console"/>
                        </a:rPr>
                        <a:t>Console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8735" marR="42418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All</a:t>
                      </a:r>
                      <a:r>
                        <a:rPr sz="18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monospace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characters</a:t>
                      </a:r>
                      <a:r>
                        <a:rPr sz="18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have</a:t>
                      </a:r>
                      <a:r>
                        <a:rPr sz="18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same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width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24785">
              <a:lnSpc>
                <a:spcPct val="100000"/>
              </a:lnSpc>
              <a:spcBef>
                <a:spcPts val="105"/>
              </a:spcBef>
            </a:pPr>
            <a:r>
              <a:rPr dirty="0"/>
              <a:t>Font</a:t>
            </a:r>
            <a:r>
              <a:rPr spc="-135" dirty="0"/>
              <a:t> </a:t>
            </a:r>
            <a:r>
              <a:rPr spc="-10" dirty="0"/>
              <a:t>Style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870"/>
            <a:ext cx="7830820" cy="3792319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marR="56515" indent="-342900">
              <a:lnSpc>
                <a:spcPct val="80000"/>
              </a:lnSpc>
              <a:spcBef>
                <a:spcPts val="819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font-</a:t>
            </a:r>
            <a:r>
              <a:rPr sz="2400" dirty="0">
                <a:latin typeface="Calibri"/>
                <a:cs typeface="Calibri"/>
              </a:rPr>
              <a:t>style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property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mostly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specify </a:t>
            </a:r>
            <a:r>
              <a:rPr sz="2400" dirty="0">
                <a:latin typeface="Calibri"/>
                <a:cs typeface="Calibri"/>
              </a:rPr>
              <a:t>italic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text.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property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three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0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b="1" dirty="0">
                <a:latin typeface="Calibri"/>
                <a:cs typeface="Calibri"/>
              </a:rPr>
              <a:t>normal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shown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normally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–"/>
              <a:tabLst>
                <a:tab pos="756285" algn="l"/>
              </a:tabLst>
            </a:pPr>
            <a:r>
              <a:rPr sz="2400" b="1" dirty="0">
                <a:latin typeface="Calibri"/>
                <a:cs typeface="Calibri"/>
              </a:rPr>
              <a:t>italic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shown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italics</a:t>
            </a:r>
            <a:endParaRPr sz="2400" dirty="0">
              <a:latin typeface="Calibri"/>
              <a:cs typeface="Calibri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625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b="1" dirty="0">
                <a:latin typeface="Calibri"/>
                <a:cs typeface="Calibri"/>
              </a:rPr>
              <a:t>oblique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"leaning"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(oblique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similar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italic,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less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supported)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e.g.</a:t>
            </a:r>
            <a:endParaRPr sz="2400" dirty="0">
              <a:latin typeface="Calibri"/>
              <a:cs typeface="Calibri"/>
            </a:endParaRPr>
          </a:p>
          <a:p>
            <a:pPr marL="756285" marR="3052445">
              <a:spcBef>
                <a:spcPts val="600"/>
              </a:spcBef>
            </a:pPr>
            <a:r>
              <a:rPr sz="2200" i="1" dirty="0">
                <a:solidFill>
                  <a:srgbClr val="00B0F0"/>
                </a:solidFill>
                <a:latin typeface="Calibri"/>
                <a:cs typeface="Calibri"/>
              </a:rPr>
              <a:t>p.normal</a:t>
            </a:r>
            <a:r>
              <a:rPr sz="2200" i="1" spc="-4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200" i="1" spc="-30" dirty="0">
                <a:solidFill>
                  <a:srgbClr val="00B0F0"/>
                </a:solidFill>
                <a:latin typeface="Calibri"/>
                <a:cs typeface="Calibri"/>
              </a:rPr>
              <a:t>{</a:t>
            </a:r>
            <a:r>
              <a:rPr sz="2200" i="1" spc="-30" dirty="0" err="1">
                <a:solidFill>
                  <a:srgbClr val="00B0F0"/>
                </a:solidFill>
                <a:latin typeface="Calibri"/>
                <a:cs typeface="Calibri"/>
              </a:rPr>
              <a:t>font-</a:t>
            </a:r>
            <a:r>
              <a:rPr sz="2200" i="1" spc="-10" dirty="0" err="1">
                <a:solidFill>
                  <a:srgbClr val="00B0F0"/>
                </a:solidFill>
                <a:latin typeface="Calibri"/>
                <a:cs typeface="Calibri"/>
              </a:rPr>
              <a:t>style:normal</a:t>
            </a:r>
            <a:r>
              <a:rPr sz="2200" i="1" spc="-10" dirty="0">
                <a:solidFill>
                  <a:srgbClr val="00B0F0"/>
                </a:solidFill>
                <a:latin typeface="Calibri"/>
                <a:cs typeface="Calibri"/>
              </a:rPr>
              <a:t>;}</a:t>
            </a:r>
            <a:endParaRPr lang="en-US" sz="2200" i="1" spc="-10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756285" marR="3052445">
              <a:spcBef>
                <a:spcPts val="600"/>
              </a:spcBef>
            </a:pPr>
            <a:r>
              <a:rPr sz="2200" i="1" dirty="0" err="1">
                <a:solidFill>
                  <a:srgbClr val="00B0F0"/>
                </a:solidFill>
                <a:latin typeface="Calibri"/>
                <a:cs typeface="Calibri"/>
              </a:rPr>
              <a:t>p.italic</a:t>
            </a:r>
            <a:r>
              <a:rPr sz="2200" i="1" spc="-6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200" i="1" spc="-30" dirty="0">
                <a:solidFill>
                  <a:srgbClr val="00B0F0"/>
                </a:solidFill>
                <a:latin typeface="Calibri"/>
                <a:cs typeface="Calibri"/>
              </a:rPr>
              <a:t>{font-</a:t>
            </a:r>
            <a:r>
              <a:rPr sz="2200" i="1" spc="-10" dirty="0">
                <a:solidFill>
                  <a:srgbClr val="00B0F0"/>
                </a:solidFill>
                <a:latin typeface="Calibri"/>
                <a:cs typeface="Calibri"/>
              </a:rPr>
              <a:t>style:italic;}</a:t>
            </a:r>
            <a:r>
              <a:rPr sz="2200" i="1" spc="-10" dirty="0">
                <a:latin typeface="Calibri"/>
                <a:cs typeface="Calibri"/>
              </a:rPr>
              <a:t> </a:t>
            </a:r>
            <a:endParaRPr lang="en-US" sz="2200" i="1" spc="-10" dirty="0">
              <a:latin typeface="Calibri"/>
              <a:cs typeface="Calibri"/>
            </a:endParaRPr>
          </a:p>
          <a:p>
            <a:pPr marL="756285" marR="3052445">
              <a:spcBef>
                <a:spcPts val="600"/>
              </a:spcBef>
            </a:pPr>
            <a:r>
              <a:rPr sz="2200" i="1" dirty="0" err="1">
                <a:solidFill>
                  <a:srgbClr val="00B0F0"/>
                </a:solidFill>
                <a:latin typeface="Calibri"/>
                <a:cs typeface="Calibri"/>
              </a:rPr>
              <a:t>p.oblique</a:t>
            </a:r>
            <a:r>
              <a:rPr sz="2200" i="1" spc="-1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200" i="1" spc="-30" dirty="0">
                <a:solidFill>
                  <a:srgbClr val="00B0F0"/>
                </a:solidFill>
                <a:latin typeface="Calibri"/>
                <a:cs typeface="Calibri"/>
              </a:rPr>
              <a:t>{font-</a:t>
            </a:r>
            <a:r>
              <a:rPr sz="2200" i="1" spc="-10" dirty="0">
                <a:solidFill>
                  <a:srgbClr val="00B0F0"/>
                </a:solidFill>
                <a:latin typeface="Calibri"/>
                <a:cs typeface="Calibri"/>
              </a:rPr>
              <a:t>style:oblique;}</a:t>
            </a:r>
            <a:endParaRPr sz="2200" i="1" dirty="0">
              <a:solidFill>
                <a:srgbClr val="00B0F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40355">
              <a:lnSpc>
                <a:spcPct val="100000"/>
              </a:lnSpc>
              <a:spcBef>
                <a:spcPts val="105"/>
              </a:spcBef>
            </a:pPr>
            <a:r>
              <a:rPr dirty="0"/>
              <a:t>Font</a:t>
            </a:r>
            <a:r>
              <a:rPr spc="-135" dirty="0"/>
              <a:t> </a:t>
            </a:r>
            <a:r>
              <a:rPr spc="-20" dirty="0"/>
              <a:t>Size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32661"/>
            <a:ext cx="7360284" cy="448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30" dirty="0">
                <a:latin typeface="Calibri"/>
                <a:cs typeface="Calibri"/>
              </a:rPr>
              <a:t>font-</a:t>
            </a:r>
            <a:r>
              <a:rPr sz="2700" dirty="0">
                <a:latin typeface="Calibri"/>
                <a:cs typeface="Calibri"/>
              </a:rPr>
              <a:t>size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property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sets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size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text.</a:t>
            </a:r>
            <a:endParaRPr sz="27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700" b="1" dirty="0">
                <a:latin typeface="Calibri"/>
                <a:cs typeface="Calibri"/>
              </a:rPr>
              <a:t>Set</a:t>
            </a:r>
            <a:r>
              <a:rPr sz="2700" b="1" spc="-6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Font</a:t>
            </a:r>
            <a:r>
              <a:rPr sz="2700" b="1" spc="-5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Size</a:t>
            </a:r>
            <a:r>
              <a:rPr sz="2700" b="1" spc="-5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With</a:t>
            </a:r>
            <a:r>
              <a:rPr sz="2700" b="1" spc="-5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Pixels</a:t>
            </a:r>
            <a:endParaRPr sz="2700" dirty="0">
              <a:latin typeface="Calibri"/>
              <a:cs typeface="Calibri"/>
            </a:endParaRPr>
          </a:p>
          <a:p>
            <a:pPr marL="756285" marR="4210050" indent="-83820" algn="just">
              <a:lnSpc>
                <a:spcPct val="80000"/>
              </a:lnSpc>
              <a:spcBef>
                <a:spcPts val="590"/>
              </a:spcBef>
            </a:pP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0B0F0"/>
                </a:solidFill>
                <a:latin typeface="Calibri"/>
                <a:cs typeface="Calibri"/>
              </a:rPr>
              <a:t>h1</a:t>
            </a:r>
            <a:r>
              <a:rPr sz="2400" i="1" spc="4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400" i="1" spc="-30" dirty="0">
                <a:solidFill>
                  <a:srgbClr val="00B0F0"/>
                </a:solidFill>
                <a:latin typeface="Calibri"/>
                <a:cs typeface="Calibri"/>
              </a:rPr>
              <a:t>{font-</a:t>
            </a:r>
            <a:r>
              <a:rPr sz="2400" i="1" spc="-10" dirty="0">
                <a:solidFill>
                  <a:srgbClr val="00B0F0"/>
                </a:solidFill>
                <a:latin typeface="Calibri"/>
                <a:cs typeface="Calibri"/>
              </a:rPr>
              <a:t>size:40px;} </a:t>
            </a:r>
            <a:r>
              <a:rPr sz="2400" i="1" dirty="0">
                <a:solidFill>
                  <a:srgbClr val="00B0F0"/>
                </a:solidFill>
                <a:latin typeface="Calibri"/>
                <a:cs typeface="Calibri"/>
              </a:rPr>
              <a:t>h2</a:t>
            </a:r>
            <a:r>
              <a:rPr sz="2400" i="1" spc="3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400" i="1" spc="-30" dirty="0">
                <a:solidFill>
                  <a:srgbClr val="00B0F0"/>
                </a:solidFill>
                <a:latin typeface="Calibri"/>
                <a:cs typeface="Calibri"/>
              </a:rPr>
              <a:t>{font-</a:t>
            </a:r>
            <a:r>
              <a:rPr sz="2400" i="1" spc="-10" dirty="0">
                <a:solidFill>
                  <a:srgbClr val="00B0F0"/>
                </a:solidFill>
                <a:latin typeface="Calibri"/>
                <a:cs typeface="Calibri"/>
              </a:rPr>
              <a:t>size:30px;} </a:t>
            </a:r>
            <a:r>
              <a:rPr sz="2400" i="1" dirty="0">
                <a:solidFill>
                  <a:srgbClr val="00B0F0"/>
                </a:solidFill>
                <a:latin typeface="Calibri"/>
                <a:cs typeface="Calibri"/>
              </a:rPr>
              <a:t>p</a:t>
            </a:r>
            <a:r>
              <a:rPr sz="2400" i="1" spc="2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400" i="1" spc="-30" dirty="0">
                <a:solidFill>
                  <a:srgbClr val="00B0F0"/>
                </a:solidFill>
                <a:latin typeface="Calibri"/>
                <a:cs typeface="Calibri"/>
              </a:rPr>
              <a:t>{font-</a:t>
            </a:r>
            <a:r>
              <a:rPr sz="2400" i="1" spc="-10" dirty="0">
                <a:solidFill>
                  <a:srgbClr val="00B0F0"/>
                </a:solidFill>
                <a:latin typeface="Calibri"/>
                <a:cs typeface="Calibri"/>
              </a:rPr>
              <a:t>size:14px;}</a:t>
            </a:r>
            <a:endParaRPr sz="2400" i="1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354965" indent="-342265">
              <a:lnSpc>
                <a:spcPts val="3229"/>
              </a:lnSpc>
              <a:buFont typeface="Arial MT"/>
              <a:buChar char="•"/>
              <a:tabLst>
                <a:tab pos="354965" algn="l"/>
              </a:tabLst>
            </a:pPr>
            <a:r>
              <a:rPr sz="2700" b="1" dirty="0">
                <a:latin typeface="Calibri"/>
                <a:cs typeface="Calibri"/>
              </a:rPr>
              <a:t>Set</a:t>
            </a:r>
            <a:r>
              <a:rPr sz="2700" b="1" spc="-6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Font</a:t>
            </a:r>
            <a:r>
              <a:rPr sz="2700" b="1" spc="-5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Size</a:t>
            </a:r>
            <a:r>
              <a:rPr sz="2700" b="1" spc="-5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With</a:t>
            </a:r>
            <a:r>
              <a:rPr sz="2700" b="1" spc="-50" dirty="0">
                <a:latin typeface="Calibri"/>
                <a:cs typeface="Calibri"/>
              </a:rPr>
              <a:t> </a:t>
            </a:r>
            <a:r>
              <a:rPr sz="2700" b="1" spc="-25" dirty="0">
                <a:latin typeface="Calibri"/>
                <a:cs typeface="Calibri"/>
              </a:rPr>
              <a:t>Em</a:t>
            </a:r>
            <a:endParaRPr sz="2700" dirty="0">
              <a:latin typeface="Calibri"/>
              <a:cs typeface="Calibri"/>
            </a:endParaRPr>
          </a:p>
          <a:p>
            <a:pPr marL="756285" marR="5080" indent="-287020">
              <a:lnSpc>
                <a:spcPts val="2300"/>
              </a:lnSpc>
              <a:spcBef>
                <a:spcPts val="570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-110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avoid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resizing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problem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older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versions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Internet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Explorer,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developers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instead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pixels.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size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recommended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W3C.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5"/>
              </a:spcBef>
            </a:pPr>
            <a:r>
              <a:rPr sz="2400" spc="-10" dirty="0">
                <a:latin typeface="Calibri"/>
                <a:cs typeface="Calibri"/>
              </a:rPr>
              <a:t>Example:</a:t>
            </a:r>
            <a:endParaRPr sz="2400" dirty="0">
              <a:latin typeface="Calibri"/>
              <a:cs typeface="Calibri"/>
            </a:endParaRPr>
          </a:p>
          <a:p>
            <a:pPr marL="756285">
              <a:lnSpc>
                <a:spcPts val="2590"/>
              </a:lnSpc>
            </a:pPr>
            <a:r>
              <a:rPr sz="2200" i="1" dirty="0">
                <a:solidFill>
                  <a:srgbClr val="00B0F0"/>
                </a:solidFill>
                <a:latin typeface="Calibri"/>
                <a:cs typeface="Calibri"/>
              </a:rPr>
              <a:t>h1</a:t>
            </a:r>
            <a:r>
              <a:rPr sz="2200" i="1" spc="-6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200" i="1" spc="-30" dirty="0">
                <a:solidFill>
                  <a:srgbClr val="00B0F0"/>
                </a:solidFill>
                <a:latin typeface="Calibri"/>
                <a:cs typeface="Calibri"/>
              </a:rPr>
              <a:t>{font-</a:t>
            </a:r>
            <a:r>
              <a:rPr sz="2200" i="1" dirty="0">
                <a:solidFill>
                  <a:srgbClr val="00B0F0"/>
                </a:solidFill>
                <a:latin typeface="Calibri"/>
                <a:cs typeface="Calibri"/>
              </a:rPr>
              <a:t>size:2.5em;}</a:t>
            </a:r>
            <a:r>
              <a:rPr sz="2200" i="1" spc="-8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00B0F0"/>
                </a:solidFill>
                <a:latin typeface="Calibri"/>
                <a:cs typeface="Calibri"/>
              </a:rPr>
              <a:t>/*</a:t>
            </a:r>
            <a:r>
              <a:rPr sz="2200" i="1" spc="-5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00B0F0"/>
                </a:solidFill>
                <a:latin typeface="Calibri"/>
                <a:cs typeface="Calibri"/>
              </a:rPr>
              <a:t>40px/16=2.5em</a:t>
            </a:r>
            <a:r>
              <a:rPr sz="2200" i="1" spc="-5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200" i="1" spc="-25" dirty="0">
                <a:solidFill>
                  <a:srgbClr val="00B0F0"/>
                </a:solidFill>
                <a:latin typeface="Calibri"/>
                <a:cs typeface="Calibri"/>
              </a:rPr>
              <a:t>*/</a:t>
            </a:r>
            <a:endParaRPr sz="2200" i="1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756285" marR="716915">
              <a:lnSpc>
                <a:spcPts val="2310"/>
              </a:lnSpc>
              <a:spcBef>
                <a:spcPts val="260"/>
              </a:spcBef>
            </a:pPr>
            <a:r>
              <a:rPr sz="2200" i="1" dirty="0">
                <a:solidFill>
                  <a:srgbClr val="00B0F0"/>
                </a:solidFill>
                <a:latin typeface="Calibri"/>
                <a:cs typeface="Calibri"/>
              </a:rPr>
              <a:t>h2</a:t>
            </a:r>
            <a:r>
              <a:rPr sz="2200" i="1" spc="-3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200" i="1" spc="-30" dirty="0">
                <a:solidFill>
                  <a:srgbClr val="00B0F0"/>
                </a:solidFill>
                <a:latin typeface="Calibri"/>
                <a:cs typeface="Calibri"/>
              </a:rPr>
              <a:t>{font-</a:t>
            </a:r>
            <a:r>
              <a:rPr sz="2200" i="1" dirty="0">
                <a:solidFill>
                  <a:srgbClr val="00B0F0"/>
                </a:solidFill>
                <a:latin typeface="Calibri"/>
                <a:cs typeface="Calibri"/>
              </a:rPr>
              <a:t>size:1.875em;}</a:t>
            </a:r>
            <a:r>
              <a:rPr sz="2200" i="1" spc="-5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00B0F0"/>
                </a:solidFill>
                <a:latin typeface="Calibri"/>
                <a:cs typeface="Calibri"/>
              </a:rPr>
              <a:t>/*</a:t>
            </a:r>
            <a:r>
              <a:rPr sz="2200" i="1" spc="-1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00B0F0"/>
                </a:solidFill>
                <a:latin typeface="Calibri"/>
                <a:cs typeface="Calibri"/>
              </a:rPr>
              <a:t>30px/16=1.875em</a:t>
            </a:r>
            <a:r>
              <a:rPr sz="2200" i="1" spc="-25" dirty="0">
                <a:solidFill>
                  <a:srgbClr val="00B0F0"/>
                </a:solidFill>
                <a:latin typeface="Calibri"/>
                <a:cs typeface="Calibri"/>
              </a:rPr>
              <a:t> */ </a:t>
            </a:r>
            <a:r>
              <a:rPr sz="2200" i="1" dirty="0">
                <a:solidFill>
                  <a:srgbClr val="00B0F0"/>
                </a:solidFill>
                <a:latin typeface="Calibri"/>
                <a:cs typeface="Calibri"/>
              </a:rPr>
              <a:t>p</a:t>
            </a:r>
            <a:r>
              <a:rPr sz="2200" i="1" spc="-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200" i="1" spc="-25" dirty="0">
                <a:solidFill>
                  <a:srgbClr val="00B0F0"/>
                </a:solidFill>
                <a:latin typeface="Calibri"/>
                <a:cs typeface="Calibri"/>
              </a:rPr>
              <a:t>{font-</a:t>
            </a:r>
            <a:r>
              <a:rPr sz="2200" i="1" spc="-10" dirty="0">
                <a:solidFill>
                  <a:srgbClr val="00B0F0"/>
                </a:solidFill>
                <a:latin typeface="Calibri"/>
                <a:cs typeface="Calibri"/>
              </a:rPr>
              <a:t>size:0.875em;}</a:t>
            </a:r>
            <a:r>
              <a:rPr sz="2200" i="1" spc="-2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00B0F0"/>
                </a:solidFill>
                <a:latin typeface="Calibri"/>
                <a:cs typeface="Calibri"/>
              </a:rPr>
              <a:t>/*</a:t>
            </a:r>
            <a:r>
              <a:rPr sz="2200" i="1" spc="1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00B0F0"/>
                </a:solidFill>
                <a:latin typeface="Calibri"/>
                <a:cs typeface="Calibri"/>
              </a:rPr>
              <a:t>14px/16=0.875em</a:t>
            </a:r>
            <a:r>
              <a:rPr sz="2200" i="1" spc="-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200" i="1" spc="-25" dirty="0">
                <a:solidFill>
                  <a:srgbClr val="00B0F0"/>
                </a:solidFill>
                <a:latin typeface="Calibri"/>
                <a:cs typeface="Calibri"/>
              </a:rPr>
              <a:t>*/</a:t>
            </a:r>
            <a:endParaRPr sz="2200" i="1" dirty="0">
              <a:solidFill>
                <a:srgbClr val="00B0F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65350">
              <a:lnSpc>
                <a:spcPct val="100000"/>
              </a:lnSpc>
              <a:spcBef>
                <a:spcPts val="105"/>
              </a:spcBef>
            </a:pPr>
            <a:r>
              <a:rPr dirty="0"/>
              <a:t>CSS</a:t>
            </a:r>
            <a:r>
              <a:rPr spc="-85" dirty="0"/>
              <a:t> </a:t>
            </a:r>
            <a:r>
              <a:rPr dirty="0"/>
              <a:t>Box</a:t>
            </a:r>
            <a:r>
              <a:rPr spc="-95" dirty="0"/>
              <a:t> </a:t>
            </a:r>
            <a:r>
              <a:rPr spc="-2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9942"/>
            <a:ext cx="7920990" cy="45123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4965" indent="-342265" algn="just">
              <a:lnSpc>
                <a:spcPct val="100000"/>
              </a:lnSpc>
              <a:spcBef>
                <a:spcPts val="42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CSS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Box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Model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2920"/>
              </a:lnSpc>
              <a:spcBef>
                <a:spcPts val="69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All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HTML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considered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boxes.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CSS,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"box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model"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talking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about </a:t>
            </a:r>
            <a:r>
              <a:rPr sz="2400" dirty="0">
                <a:latin typeface="Calibri"/>
                <a:cs typeface="Calibri"/>
              </a:rPr>
              <a:t>design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layout.</a:t>
            </a:r>
            <a:endParaRPr sz="2400" dirty="0">
              <a:latin typeface="Calibri"/>
              <a:cs typeface="Calibri"/>
            </a:endParaRPr>
          </a:p>
          <a:p>
            <a:pPr marL="355600" marR="447040" indent="-342900" algn="just">
              <a:lnSpc>
                <a:spcPts val="2920"/>
              </a:lnSpc>
              <a:spcBef>
                <a:spcPts val="63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CSS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box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essentially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box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wraps </a:t>
            </a:r>
            <a:r>
              <a:rPr sz="2400" dirty="0">
                <a:latin typeface="Calibri"/>
                <a:cs typeface="Calibri"/>
              </a:rPr>
              <a:t>around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HTML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elements,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consists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margins, </a:t>
            </a:r>
            <a:r>
              <a:rPr sz="2400" dirty="0">
                <a:latin typeface="Calibri"/>
                <a:cs typeface="Calibri"/>
              </a:rPr>
              <a:t>borders,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padding,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actual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content.</a:t>
            </a:r>
            <a:endParaRPr sz="2400" dirty="0">
              <a:latin typeface="Calibri"/>
              <a:cs typeface="Calibri"/>
            </a:endParaRPr>
          </a:p>
          <a:p>
            <a:pPr marL="355600" marR="629920" indent="-342900" algn="just">
              <a:lnSpc>
                <a:spcPts val="2920"/>
              </a:lnSpc>
              <a:spcBef>
                <a:spcPts val="64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box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allows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place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border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around </a:t>
            </a:r>
            <a:r>
              <a:rPr sz="2400" dirty="0">
                <a:latin typeface="Calibri"/>
                <a:cs typeface="Calibri"/>
              </a:rPr>
              <a:t>elements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space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other elements.</a:t>
            </a:r>
            <a:endParaRPr sz="2400" dirty="0">
              <a:latin typeface="Calibri"/>
              <a:cs typeface="Calibri"/>
            </a:endParaRPr>
          </a:p>
          <a:p>
            <a:pPr marL="354965" indent="-342265" algn="just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below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illustrates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box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model: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65350">
              <a:lnSpc>
                <a:spcPct val="100000"/>
              </a:lnSpc>
              <a:spcBef>
                <a:spcPts val="105"/>
              </a:spcBef>
            </a:pPr>
            <a:r>
              <a:rPr dirty="0"/>
              <a:t>CSS</a:t>
            </a:r>
            <a:r>
              <a:rPr spc="-85" dirty="0"/>
              <a:t> </a:t>
            </a:r>
            <a:r>
              <a:rPr dirty="0"/>
              <a:t>Box</a:t>
            </a:r>
            <a:r>
              <a:rPr spc="-95" dirty="0"/>
              <a:t> </a:t>
            </a:r>
            <a:r>
              <a:rPr spc="-2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9942"/>
            <a:ext cx="7920990" cy="2947602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4965" indent="-342265" algn="just">
              <a:lnSpc>
                <a:spcPct val="100000"/>
              </a:lnSpc>
              <a:spcBef>
                <a:spcPts val="425"/>
              </a:spcBef>
              <a:buFont typeface="Arial MT"/>
              <a:buChar char="•"/>
              <a:tabLst>
                <a:tab pos="354965" algn="l"/>
              </a:tabLst>
            </a:pPr>
            <a:r>
              <a:rPr lang="en-US" sz="2400" dirty="0">
                <a:latin typeface="Calibri"/>
                <a:cs typeface="Calibri"/>
              </a:rPr>
              <a:t>The box model has following components</a:t>
            </a:r>
          </a:p>
          <a:p>
            <a:pPr marL="354965" indent="-342265" algn="just">
              <a:lnSpc>
                <a:spcPct val="100000"/>
              </a:lnSpc>
              <a:spcBef>
                <a:spcPts val="425"/>
              </a:spcBef>
              <a:buFont typeface="Arial MT"/>
              <a:buChar char="•"/>
              <a:tabLst>
                <a:tab pos="354965" algn="l"/>
              </a:tabLst>
            </a:pPr>
            <a:endParaRPr lang="en-US" sz="2400" dirty="0">
              <a:latin typeface="Calibri"/>
              <a:cs typeface="Calibri"/>
            </a:endParaRPr>
          </a:p>
          <a:p>
            <a:pPr marL="354965" indent="-342265" algn="just">
              <a:lnSpc>
                <a:spcPct val="100000"/>
              </a:lnSpc>
              <a:spcBef>
                <a:spcPts val="425"/>
              </a:spcBef>
              <a:buFont typeface="Arial MT"/>
              <a:buChar char="•"/>
              <a:tabLst>
                <a:tab pos="354965" algn="l"/>
              </a:tabLst>
            </a:pPr>
            <a:r>
              <a:rPr lang="en-US" sz="2400" dirty="0">
                <a:latin typeface="Calibri"/>
                <a:cs typeface="Calibri"/>
              </a:rPr>
              <a:t>Content</a:t>
            </a:r>
          </a:p>
          <a:p>
            <a:pPr marL="354965" indent="-342265" algn="just">
              <a:lnSpc>
                <a:spcPct val="100000"/>
              </a:lnSpc>
              <a:spcBef>
                <a:spcPts val="425"/>
              </a:spcBef>
              <a:buFont typeface="Arial MT"/>
              <a:buChar char="•"/>
              <a:tabLst>
                <a:tab pos="354965" algn="l"/>
              </a:tabLst>
            </a:pPr>
            <a:r>
              <a:rPr lang="en-US" sz="2400" spc="-10" dirty="0">
                <a:latin typeface="Calibri"/>
                <a:cs typeface="Calibri"/>
              </a:rPr>
              <a:t>Padding</a:t>
            </a:r>
          </a:p>
          <a:p>
            <a:pPr marL="354965" indent="-342265" algn="just">
              <a:lnSpc>
                <a:spcPct val="100000"/>
              </a:lnSpc>
              <a:spcBef>
                <a:spcPts val="425"/>
              </a:spcBef>
              <a:buFont typeface="Arial MT"/>
              <a:buChar char="•"/>
              <a:tabLst>
                <a:tab pos="354965" algn="l"/>
              </a:tabLst>
            </a:pPr>
            <a:r>
              <a:rPr lang="en-US" sz="2400" spc="-10" dirty="0">
                <a:latin typeface="Calibri"/>
                <a:cs typeface="Calibri"/>
              </a:rPr>
              <a:t>Border</a:t>
            </a:r>
          </a:p>
          <a:p>
            <a:pPr marL="354965" indent="-342265" algn="just">
              <a:lnSpc>
                <a:spcPct val="100000"/>
              </a:lnSpc>
              <a:spcBef>
                <a:spcPts val="425"/>
              </a:spcBef>
              <a:buFont typeface="Arial MT"/>
              <a:buChar char="•"/>
              <a:tabLst>
                <a:tab pos="354965" algn="l"/>
              </a:tabLst>
            </a:pPr>
            <a:r>
              <a:rPr lang="en-US" sz="2400" spc="-10" dirty="0">
                <a:latin typeface="Calibri"/>
                <a:cs typeface="Calibri"/>
              </a:rPr>
              <a:t>Margin</a:t>
            </a:r>
          </a:p>
          <a:p>
            <a:pPr marL="354965" indent="-342265" algn="just">
              <a:lnSpc>
                <a:spcPct val="100000"/>
              </a:lnSpc>
              <a:spcBef>
                <a:spcPts val="425"/>
              </a:spcBef>
              <a:buFont typeface="Arial MT"/>
              <a:buChar char="•"/>
              <a:tabLst>
                <a:tab pos="354965" algn="l"/>
              </a:tabLst>
            </a:pPr>
            <a:endParaRPr lang="en-US" sz="2400" spc="-10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8FF918-CA87-4715-8B37-98CE3C3FD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057400"/>
            <a:ext cx="4182059" cy="301032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ACCDC8-0310-4239-B401-0E06FC108056}"/>
              </a:ext>
            </a:extLst>
          </p:cNvPr>
          <p:cNvCxnSpPr>
            <a:cxnSpLocks/>
          </p:cNvCxnSpPr>
          <p:nvPr/>
        </p:nvCxnSpPr>
        <p:spPr>
          <a:xfrm>
            <a:off x="1981200" y="2590800"/>
            <a:ext cx="3505200" cy="9522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9C1B7E-98A1-4B16-B94F-66E11602C355}"/>
              </a:ext>
            </a:extLst>
          </p:cNvPr>
          <p:cNvCxnSpPr>
            <a:cxnSpLocks/>
          </p:cNvCxnSpPr>
          <p:nvPr/>
        </p:nvCxnSpPr>
        <p:spPr>
          <a:xfrm>
            <a:off x="1981200" y="3003743"/>
            <a:ext cx="3124200" cy="8062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9C70E5-B9AD-46AD-99E8-B9076E248697}"/>
              </a:ext>
            </a:extLst>
          </p:cNvPr>
          <p:cNvCxnSpPr>
            <a:cxnSpLocks/>
          </p:cNvCxnSpPr>
          <p:nvPr/>
        </p:nvCxnSpPr>
        <p:spPr>
          <a:xfrm>
            <a:off x="1828800" y="3471436"/>
            <a:ext cx="3005430" cy="7720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30564E-A33F-4F11-B427-D941F611DEF4}"/>
              </a:ext>
            </a:extLst>
          </p:cNvPr>
          <p:cNvCxnSpPr>
            <a:cxnSpLocks/>
          </p:cNvCxnSpPr>
          <p:nvPr/>
        </p:nvCxnSpPr>
        <p:spPr>
          <a:xfrm>
            <a:off x="1828800" y="3898879"/>
            <a:ext cx="2743199" cy="7917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229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097" y="376033"/>
            <a:ext cx="7699806" cy="635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4884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55" dirty="0"/>
              <a:t> </a:t>
            </a:r>
            <a:r>
              <a:rPr dirty="0"/>
              <a:t>Box</a:t>
            </a:r>
            <a:r>
              <a:rPr spc="-40" dirty="0"/>
              <a:t> </a:t>
            </a:r>
            <a:r>
              <a:rPr spc="-20" dirty="0"/>
              <a:t>Model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6200" y="1203219"/>
            <a:ext cx="8991600" cy="469532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dirty="0"/>
              <a:t>Explanation</a:t>
            </a:r>
            <a:r>
              <a:rPr sz="2400" spc="-85" dirty="0"/>
              <a:t> </a:t>
            </a:r>
            <a:r>
              <a:rPr sz="2400" dirty="0"/>
              <a:t>of</a:t>
            </a:r>
            <a:r>
              <a:rPr sz="2400" spc="-45" dirty="0"/>
              <a:t> </a:t>
            </a:r>
            <a:r>
              <a:rPr sz="2400" dirty="0"/>
              <a:t>the</a:t>
            </a:r>
            <a:r>
              <a:rPr sz="2400" spc="-45" dirty="0"/>
              <a:t> </a:t>
            </a:r>
            <a:r>
              <a:rPr sz="2400" spc="-10" dirty="0"/>
              <a:t>different</a:t>
            </a:r>
            <a:r>
              <a:rPr sz="2400" spc="-70" dirty="0"/>
              <a:t> </a:t>
            </a:r>
            <a:r>
              <a:rPr sz="2400" spc="-10" dirty="0"/>
              <a:t>parts:</a:t>
            </a:r>
          </a:p>
          <a:p>
            <a:pPr marL="355600" marR="5080" indent="-342900">
              <a:lnSpc>
                <a:spcPts val="2920"/>
              </a:lnSpc>
              <a:spcBef>
                <a:spcPts val="69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Margin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dirty="0"/>
              <a:t>-</a:t>
            </a:r>
            <a:r>
              <a:rPr sz="2400" spc="-40" dirty="0"/>
              <a:t> </a:t>
            </a:r>
            <a:r>
              <a:rPr sz="2400" dirty="0"/>
              <a:t>Clears</a:t>
            </a:r>
            <a:r>
              <a:rPr sz="2400" spc="-55" dirty="0"/>
              <a:t> </a:t>
            </a:r>
            <a:r>
              <a:rPr sz="2400" dirty="0"/>
              <a:t>an</a:t>
            </a:r>
            <a:r>
              <a:rPr sz="2400" spc="-45" dirty="0"/>
              <a:t> </a:t>
            </a:r>
            <a:r>
              <a:rPr sz="2400" dirty="0"/>
              <a:t>area</a:t>
            </a:r>
            <a:r>
              <a:rPr sz="2400" spc="-60" dirty="0"/>
              <a:t> </a:t>
            </a:r>
            <a:r>
              <a:rPr sz="2400" dirty="0"/>
              <a:t>around</a:t>
            </a:r>
            <a:r>
              <a:rPr sz="2400" spc="-50" dirty="0"/>
              <a:t> </a:t>
            </a:r>
            <a:r>
              <a:rPr sz="2400" dirty="0"/>
              <a:t>the</a:t>
            </a:r>
            <a:r>
              <a:rPr sz="2400" spc="-60" dirty="0"/>
              <a:t> </a:t>
            </a:r>
            <a:r>
              <a:rPr sz="2400" spc="-35" dirty="0"/>
              <a:t>border.</a:t>
            </a:r>
            <a:r>
              <a:rPr sz="2400" spc="-45" dirty="0"/>
              <a:t> </a:t>
            </a:r>
            <a:r>
              <a:rPr sz="2400" dirty="0"/>
              <a:t>The</a:t>
            </a:r>
            <a:r>
              <a:rPr sz="2400" spc="-50" dirty="0"/>
              <a:t> </a:t>
            </a:r>
            <a:r>
              <a:rPr sz="2400" spc="-10" dirty="0"/>
              <a:t>margin </a:t>
            </a:r>
            <a:r>
              <a:rPr sz="2400" dirty="0"/>
              <a:t>does</a:t>
            </a:r>
            <a:r>
              <a:rPr sz="2400" spc="-75" dirty="0"/>
              <a:t> </a:t>
            </a:r>
            <a:r>
              <a:rPr sz="2400" dirty="0"/>
              <a:t>not</a:t>
            </a:r>
            <a:r>
              <a:rPr sz="2400" spc="-45" dirty="0"/>
              <a:t> </a:t>
            </a:r>
            <a:r>
              <a:rPr sz="2400" dirty="0"/>
              <a:t>have</a:t>
            </a:r>
            <a:r>
              <a:rPr sz="2400" spc="-45" dirty="0"/>
              <a:t> </a:t>
            </a:r>
            <a:r>
              <a:rPr sz="2400" dirty="0"/>
              <a:t>a</a:t>
            </a:r>
            <a:r>
              <a:rPr sz="2400" spc="-45" dirty="0"/>
              <a:t> </a:t>
            </a:r>
            <a:r>
              <a:rPr sz="2400" dirty="0"/>
              <a:t>background</a:t>
            </a:r>
            <a:r>
              <a:rPr sz="2400" spc="-65" dirty="0"/>
              <a:t> </a:t>
            </a:r>
            <a:r>
              <a:rPr sz="2400" spc="-35" dirty="0"/>
              <a:t>color,</a:t>
            </a:r>
            <a:r>
              <a:rPr sz="2400" spc="-40" dirty="0"/>
              <a:t> </a:t>
            </a:r>
            <a:r>
              <a:rPr sz="2400" dirty="0"/>
              <a:t>it</a:t>
            </a:r>
            <a:r>
              <a:rPr sz="2400" spc="-40" dirty="0"/>
              <a:t> </a:t>
            </a:r>
            <a:r>
              <a:rPr sz="2400" dirty="0"/>
              <a:t>is</a:t>
            </a:r>
            <a:r>
              <a:rPr sz="2400" spc="-45" dirty="0"/>
              <a:t> </a:t>
            </a:r>
            <a:r>
              <a:rPr sz="2400" spc="-10" dirty="0"/>
              <a:t>completely transparent</a:t>
            </a:r>
            <a:r>
              <a:rPr lang="en-US" sz="2400" spc="-10" dirty="0"/>
              <a:t>.</a:t>
            </a:r>
          </a:p>
          <a:p>
            <a:pPr marL="12700" marR="5080">
              <a:lnSpc>
                <a:spcPts val="2920"/>
              </a:lnSpc>
              <a:spcBef>
                <a:spcPts val="690"/>
              </a:spcBef>
              <a:tabLst>
                <a:tab pos="355600" algn="l"/>
              </a:tabLst>
            </a:pPr>
            <a:endParaRPr lang="en-US" sz="2400" spc="-10" dirty="0"/>
          </a:p>
          <a:p>
            <a:pPr marL="355600" marR="330200" indent="-342900">
              <a:lnSpc>
                <a:spcPts val="2920"/>
              </a:lnSpc>
              <a:spcBef>
                <a:spcPts val="63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Border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dirty="0"/>
              <a:t>-</a:t>
            </a:r>
            <a:r>
              <a:rPr sz="2400" spc="-30" dirty="0"/>
              <a:t> </a:t>
            </a:r>
            <a:r>
              <a:rPr sz="2400" dirty="0"/>
              <a:t>A</a:t>
            </a:r>
            <a:r>
              <a:rPr sz="2400" spc="-35" dirty="0"/>
              <a:t> </a:t>
            </a:r>
            <a:r>
              <a:rPr sz="2400" dirty="0"/>
              <a:t>border</a:t>
            </a:r>
            <a:r>
              <a:rPr sz="2400" spc="-55" dirty="0"/>
              <a:t> </a:t>
            </a:r>
            <a:r>
              <a:rPr sz="2400" dirty="0"/>
              <a:t>that</a:t>
            </a:r>
            <a:r>
              <a:rPr sz="2400" spc="-50" dirty="0"/>
              <a:t> </a:t>
            </a:r>
            <a:r>
              <a:rPr sz="2400" dirty="0"/>
              <a:t>goes</a:t>
            </a:r>
            <a:r>
              <a:rPr sz="2400" spc="-40" dirty="0"/>
              <a:t> </a:t>
            </a:r>
            <a:r>
              <a:rPr sz="2400" dirty="0"/>
              <a:t>around</a:t>
            </a:r>
            <a:r>
              <a:rPr sz="2400" spc="-45" dirty="0"/>
              <a:t> </a:t>
            </a:r>
            <a:r>
              <a:rPr sz="2400" dirty="0"/>
              <a:t>the</a:t>
            </a:r>
            <a:r>
              <a:rPr sz="2400" spc="-55" dirty="0"/>
              <a:t> </a:t>
            </a:r>
            <a:r>
              <a:rPr sz="2400" dirty="0"/>
              <a:t>padding</a:t>
            </a:r>
            <a:r>
              <a:rPr sz="2400" spc="-50" dirty="0"/>
              <a:t> </a:t>
            </a:r>
            <a:r>
              <a:rPr sz="2400" spc="-25" dirty="0"/>
              <a:t>and </a:t>
            </a:r>
            <a:r>
              <a:rPr sz="2400" spc="-10" dirty="0"/>
              <a:t>content.</a:t>
            </a:r>
            <a:r>
              <a:rPr sz="2400" spc="-80" dirty="0"/>
              <a:t> </a:t>
            </a:r>
            <a:r>
              <a:rPr sz="2400" dirty="0"/>
              <a:t>The</a:t>
            </a:r>
            <a:r>
              <a:rPr sz="2400" spc="-40" dirty="0"/>
              <a:t> </a:t>
            </a:r>
            <a:r>
              <a:rPr sz="2400" dirty="0"/>
              <a:t>border</a:t>
            </a:r>
            <a:r>
              <a:rPr sz="2400" spc="-55" dirty="0"/>
              <a:t> </a:t>
            </a:r>
            <a:r>
              <a:rPr sz="2400" dirty="0"/>
              <a:t>is</a:t>
            </a:r>
            <a:r>
              <a:rPr sz="2400" spc="-45" dirty="0"/>
              <a:t> </a:t>
            </a:r>
            <a:r>
              <a:rPr sz="2400" dirty="0"/>
              <a:t>inherited</a:t>
            </a:r>
            <a:r>
              <a:rPr sz="2400" spc="-65" dirty="0"/>
              <a:t> </a:t>
            </a:r>
            <a:r>
              <a:rPr sz="2400" dirty="0"/>
              <a:t>from</a:t>
            </a:r>
            <a:r>
              <a:rPr sz="2400" spc="-25" dirty="0"/>
              <a:t> </a:t>
            </a:r>
            <a:r>
              <a:rPr sz="2400" dirty="0"/>
              <a:t>the</a:t>
            </a:r>
            <a:r>
              <a:rPr sz="2400" spc="-60" dirty="0"/>
              <a:t> </a:t>
            </a:r>
            <a:r>
              <a:rPr sz="2400" spc="-10" dirty="0"/>
              <a:t>color </a:t>
            </a:r>
            <a:r>
              <a:rPr sz="2400" dirty="0"/>
              <a:t>property</a:t>
            </a:r>
            <a:r>
              <a:rPr sz="2400" spc="-60" dirty="0"/>
              <a:t> </a:t>
            </a:r>
            <a:r>
              <a:rPr sz="2400" dirty="0"/>
              <a:t>of</a:t>
            </a:r>
            <a:r>
              <a:rPr sz="2400" spc="-25" dirty="0"/>
              <a:t> </a:t>
            </a:r>
            <a:r>
              <a:rPr sz="2400" dirty="0"/>
              <a:t>the</a:t>
            </a:r>
            <a:r>
              <a:rPr sz="2400" spc="-55" dirty="0"/>
              <a:t> </a:t>
            </a:r>
            <a:r>
              <a:rPr sz="2400" spc="-25" dirty="0"/>
              <a:t>box</a:t>
            </a:r>
            <a:r>
              <a:rPr lang="en-US" sz="2400" spc="-25" dirty="0"/>
              <a:t>.</a:t>
            </a:r>
          </a:p>
          <a:p>
            <a:pPr marL="355600" marR="330200" indent="-342900">
              <a:lnSpc>
                <a:spcPts val="2920"/>
              </a:lnSpc>
              <a:spcBef>
                <a:spcPts val="635"/>
              </a:spcBef>
              <a:buFont typeface="Arial MT"/>
              <a:buChar char="•"/>
              <a:tabLst>
                <a:tab pos="355600" algn="l"/>
              </a:tabLst>
            </a:pPr>
            <a:endParaRPr sz="2400" spc="-25" dirty="0"/>
          </a:p>
          <a:p>
            <a:pPr marL="355600" marR="12700" indent="-342900">
              <a:lnSpc>
                <a:spcPts val="2920"/>
              </a:lnSpc>
              <a:spcBef>
                <a:spcPts val="64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b="1" spc="-10" dirty="0">
                <a:latin typeface="Calibri"/>
                <a:cs typeface="Calibri"/>
              </a:rPr>
              <a:t>Padding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dirty="0"/>
              <a:t>-</a:t>
            </a:r>
            <a:r>
              <a:rPr sz="2400" spc="-40" dirty="0"/>
              <a:t> </a:t>
            </a:r>
            <a:r>
              <a:rPr sz="2400" dirty="0"/>
              <a:t>Clears</a:t>
            </a:r>
            <a:r>
              <a:rPr sz="2400" spc="-65" dirty="0"/>
              <a:t> </a:t>
            </a:r>
            <a:r>
              <a:rPr sz="2400" dirty="0"/>
              <a:t>an</a:t>
            </a:r>
            <a:r>
              <a:rPr sz="2400" spc="-50" dirty="0"/>
              <a:t> </a:t>
            </a:r>
            <a:r>
              <a:rPr sz="2400" dirty="0"/>
              <a:t>area</a:t>
            </a:r>
            <a:r>
              <a:rPr sz="2400" spc="-60" dirty="0"/>
              <a:t> </a:t>
            </a:r>
            <a:r>
              <a:rPr sz="2400" dirty="0"/>
              <a:t>around</a:t>
            </a:r>
            <a:r>
              <a:rPr sz="2400" spc="-55" dirty="0"/>
              <a:t> </a:t>
            </a:r>
            <a:r>
              <a:rPr sz="2400" dirty="0"/>
              <a:t>the</a:t>
            </a:r>
            <a:r>
              <a:rPr sz="2400" spc="-60" dirty="0"/>
              <a:t> </a:t>
            </a:r>
            <a:r>
              <a:rPr sz="2400" spc="-10" dirty="0"/>
              <a:t>content.</a:t>
            </a:r>
            <a:r>
              <a:rPr sz="2400" spc="-55" dirty="0"/>
              <a:t> </a:t>
            </a:r>
            <a:r>
              <a:rPr sz="2400" spc="-25" dirty="0"/>
              <a:t>The </a:t>
            </a:r>
            <a:r>
              <a:rPr sz="2400" dirty="0"/>
              <a:t>padding</a:t>
            </a:r>
            <a:r>
              <a:rPr sz="2400" spc="-65" dirty="0"/>
              <a:t> </a:t>
            </a:r>
            <a:r>
              <a:rPr sz="2400" dirty="0"/>
              <a:t>is</a:t>
            </a:r>
            <a:r>
              <a:rPr sz="2400" spc="-40" dirty="0"/>
              <a:t> </a:t>
            </a:r>
            <a:r>
              <a:rPr sz="2400" spc="-10" dirty="0"/>
              <a:t>affected</a:t>
            </a:r>
            <a:r>
              <a:rPr sz="2400" spc="-65" dirty="0"/>
              <a:t> </a:t>
            </a:r>
            <a:r>
              <a:rPr sz="2400" dirty="0"/>
              <a:t>by</a:t>
            </a:r>
            <a:r>
              <a:rPr sz="2400" spc="-35" dirty="0"/>
              <a:t> </a:t>
            </a:r>
            <a:r>
              <a:rPr sz="2400" dirty="0"/>
              <a:t>the</a:t>
            </a:r>
            <a:r>
              <a:rPr sz="2400" spc="-45" dirty="0"/>
              <a:t> </a:t>
            </a:r>
            <a:r>
              <a:rPr sz="2400" dirty="0"/>
              <a:t>background</a:t>
            </a:r>
            <a:r>
              <a:rPr sz="2400" spc="-55" dirty="0"/>
              <a:t> </a:t>
            </a:r>
            <a:r>
              <a:rPr sz="2400" dirty="0"/>
              <a:t>color</a:t>
            </a:r>
            <a:r>
              <a:rPr sz="2400" spc="-30" dirty="0"/>
              <a:t> </a:t>
            </a:r>
            <a:r>
              <a:rPr sz="2400" dirty="0"/>
              <a:t>of</a:t>
            </a:r>
            <a:r>
              <a:rPr sz="2400" spc="-35" dirty="0"/>
              <a:t> </a:t>
            </a:r>
            <a:r>
              <a:rPr sz="2400" dirty="0"/>
              <a:t>the</a:t>
            </a:r>
            <a:r>
              <a:rPr sz="2400" spc="-40" dirty="0"/>
              <a:t> </a:t>
            </a:r>
            <a:r>
              <a:rPr sz="2400" spc="-25" dirty="0"/>
              <a:t>box</a:t>
            </a:r>
            <a:r>
              <a:rPr lang="en-US" sz="2400" spc="-25" dirty="0"/>
              <a:t>.</a:t>
            </a:r>
          </a:p>
          <a:p>
            <a:pPr marL="355600" marR="12700" indent="-342900">
              <a:lnSpc>
                <a:spcPts val="2920"/>
              </a:lnSpc>
              <a:spcBef>
                <a:spcPts val="640"/>
              </a:spcBef>
              <a:buFont typeface="Arial MT"/>
              <a:buChar char="•"/>
              <a:tabLst>
                <a:tab pos="355600" algn="l"/>
              </a:tabLst>
            </a:pPr>
            <a:endParaRPr sz="2400" spc="-25" dirty="0"/>
          </a:p>
          <a:p>
            <a:pPr marL="355600" marR="765810" indent="-342900">
              <a:lnSpc>
                <a:spcPts val="2920"/>
              </a:lnSpc>
              <a:spcBef>
                <a:spcPts val="64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b="1" spc="-10" dirty="0">
                <a:latin typeface="Calibri"/>
                <a:cs typeface="Calibri"/>
              </a:rPr>
              <a:t>Content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dirty="0"/>
              <a:t>-</a:t>
            </a:r>
            <a:r>
              <a:rPr sz="2400" spc="-40" dirty="0"/>
              <a:t> </a:t>
            </a:r>
            <a:r>
              <a:rPr sz="2400" dirty="0"/>
              <a:t>The</a:t>
            </a:r>
            <a:r>
              <a:rPr sz="2400" spc="-50" dirty="0"/>
              <a:t> </a:t>
            </a:r>
            <a:r>
              <a:rPr sz="2400" spc="-10" dirty="0"/>
              <a:t>content</a:t>
            </a:r>
            <a:r>
              <a:rPr sz="2400" spc="-65" dirty="0"/>
              <a:t> </a:t>
            </a:r>
            <a:r>
              <a:rPr sz="2400" dirty="0"/>
              <a:t>of</a:t>
            </a:r>
            <a:r>
              <a:rPr sz="2400" spc="-45" dirty="0"/>
              <a:t> </a:t>
            </a:r>
            <a:r>
              <a:rPr sz="2400" dirty="0"/>
              <a:t>the</a:t>
            </a:r>
            <a:r>
              <a:rPr sz="2400" spc="-55" dirty="0"/>
              <a:t> </a:t>
            </a:r>
            <a:r>
              <a:rPr sz="2400" dirty="0"/>
              <a:t>box,</a:t>
            </a:r>
            <a:r>
              <a:rPr sz="2400" spc="-35" dirty="0"/>
              <a:t> </a:t>
            </a:r>
            <a:r>
              <a:rPr sz="2400" dirty="0"/>
              <a:t>where</a:t>
            </a:r>
            <a:r>
              <a:rPr sz="2400" spc="-65" dirty="0"/>
              <a:t> </a:t>
            </a:r>
            <a:r>
              <a:rPr sz="2400" dirty="0"/>
              <a:t>text</a:t>
            </a:r>
            <a:r>
              <a:rPr sz="2400" spc="-55" dirty="0"/>
              <a:t> </a:t>
            </a:r>
            <a:r>
              <a:rPr sz="2400" spc="-25" dirty="0"/>
              <a:t>and</a:t>
            </a:r>
            <a:r>
              <a:rPr lang="en-IN" sz="2400" spc="-25" dirty="0"/>
              <a:t> </a:t>
            </a:r>
            <a:r>
              <a:rPr sz="2400" dirty="0"/>
              <a:t>images</a:t>
            </a:r>
            <a:r>
              <a:rPr lang="en-US" sz="2400" spc="-105" dirty="0"/>
              <a:t> </a:t>
            </a:r>
            <a:r>
              <a:rPr sz="2400" spc="-10" dirty="0"/>
              <a:t>appear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097" y="381000"/>
            <a:ext cx="7699806" cy="635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4855">
              <a:lnSpc>
                <a:spcPct val="100000"/>
              </a:lnSpc>
              <a:spcBef>
                <a:spcPts val="105"/>
              </a:spcBef>
            </a:pPr>
            <a:r>
              <a:rPr dirty="0"/>
              <a:t>Styles</a:t>
            </a:r>
            <a:r>
              <a:rPr spc="-45" dirty="0"/>
              <a:t> </a:t>
            </a:r>
            <a:r>
              <a:rPr dirty="0"/>
              <a:t>Solved</a:t>
            </a:r>
            <a:r>
              <a:rPr spc="-4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Big</a:t>
            </a:r>
            <a:r>
              <a:rPr spc="-35" dirty="0"/>
              <a:t> </a:t>
            </a:r>
            <a:r>
              <a:rPr spc="-1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8353" y="1437271"/>
            <a:ext cx="7847965" cy="4989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 algn="just"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sz="2100" dirty="0">
                <a:latin typeface="Calibri"/>
                <a:cs typeface="Calibri"/>
              </a:rPr>
              <a:t>HTML</a:t>
            </a:r>
            <a:r>
              <a:rPr sz="2100" spc="-7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was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never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intended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to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contain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tags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for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formatting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document.</a:t>
            </a:r>
            <a:endParaRPr sz="2100" dirty="0">
              <a:latin typeface="Calibri"/>
              <a:cs typeface="Calibri"/>
            </a:endParaRPr>
          </a:p>
          <a:p>
            <a:pPr marL="354965" indent="-342265" algn="just">
              <a:spcBef>
                <a:spcPts val="5"/>
              </a:spcBef>
              <a:buFont typeface="Arial MT"/>
              <a:buChar char="•"/>
              <a:tabLst>
                <a:tab pos="354965" algn="l"/>
              </a:tabLst>
            </a:pPr>
            <a:r>
              <a:rPr sz="2100" dirty="0">
                <a:latin typeface="Calibri"/>
                <a:cs typeface="Calibri"/>
              </a:rPr>
              <a:t>HTML</a:t>
            </a:r>
            <a:r>
              <a:rPr sz="2100" spc="-6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was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intended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to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define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content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of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document,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like:</a:t>
            </a:r>
            <a:endParaRPr sz="2100" dirty="0">
              <a:latin typeface="Calibri"/>
              <a:cs typeface="Calibri"/>
            </a:endParaRPr>
          </a:p>
          <a:p>
            <a:pPr marL="354965" indent="-342265" algn="just">
              <a:buFont typeface="Arial MT"/>
              <a:buChar char="•"/>
              <a:tabLst>
                <a:tab pos="354965" algn="l"/>
              </a:tabLst>
            </a:pPr>
            <a:r>
              <a:rPr sz="2100" dirty="0">
                <a:latin typeface="Calibri"/>
                <a:cs typeface="Calibri"/>
              </a:rPr>
              <a:t>&lt;h1&gt;This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is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heading&lt;/h1&gt;</a:t>
            </a:r>
            <a:endParaRPr sz="2100" dirty="0">
              <a:latin typeface="Calibri"/>
              <a:cs typeface="Calibri"/>
            </a:endParaRPr>
          </a:p>
          <a:p>
            <a:pPr marL="354965" indent="-342265" algn="just">
              <a:buFont typeface="Arial MT"/>
              <a:buChar char="•"/>
              <a:tabLst>
                <a:tab pos="354965" algn="l"/>
              </a:tabLst>
            </a:pPr>
            <a:r>
              <a:rPr sz="2100" dirty="0">
                <a:latin typeface="Calibri"/>
                <a:cs typeface="Calibri"/>
              </a:rPr>
              <a:t>&lt;p&gt;This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is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paragraph.&lt;/p&gt;</a:t>
            </a:r>
            <a:endParaRPr sz="2100" dirty="0">
              <a:latin typeface="Calibri"/>
              <a:cs typeface="Calibri"/>
            </a:endParaRPr>
          </a:p>
          <a:p>
            <a:pPr marL="355600" marR="5080" indent="-342900" algn="just"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100" dirty="0">
                <a:latin typeface="Calibri"/>
                <a:cs typeface="Calibri"/>
              </a:rPr>
              <a:t>When</a:t>
            </a:r>
            <a:r>
              <a:rPr sz="2100" spc="-7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tags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like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&lt;font&gt;,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and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color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attributes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were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added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to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HTML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3.2 </a:t>
            </a:r>
            <a:r>
              <a:rPr sz="2100" spc="-10" dirty="0">
                <a:latin typeface="Calibri"/>
                <a:cs typeface="Calibri"/>
              </a:rPr>
              <a:t>specification,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it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started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nightmare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for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web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developers.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Development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of </a:t>
            </a:r>
            <a:r>
              <a:rPr sz="2100" dirty="0">
                <a:latin typeface="Calibri"/>
                <a:cs typeface="Calibri"/>
              </a:rPr>
              <a:t>large</a:t>
            </a:r>
            <a:r>
              <a:rPr sz="2100" spc="-7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web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sites,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where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fonts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and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color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information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were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added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to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every </a:t>
            </a:r>
            <a:r>
              <a:rPr sz="2100" dirty="0">
                <a:latin typeface="Calibri"/>
                <a:cs typeface="Calibri"/>
              </a:rPr>
              <a:t>single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page,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became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long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and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expensive</a:t>
            </a:r>
            <a:r>
              <a:rPr sz="2100" spc="-10" dirty="0">
                <a:latin typeface="Calibri"/>
                <a:cs typeface="Calibri"/>
              </a:rPr>
              <a:t> process.</a:t>
            </a:r>
            <a:endParaRPr sz="2100" dirty="0">
              <a:latin typeface="Calibri"/>
              <a:cs typeface="Calibri"/>
            </a:endParaRPr>
          </a:p>
          <a:p>
            <a:pPr marL="354965" indent="-342265" algn="just">
              <a:buFont typeface="Arial MT"/>
              <a:buChar char="•"/>
              <a:tabLst>
                <a:tab pos="354965" algn="l"/>
              </a:tabLst>
            </a:pPr>
            <a:r>
              <a:rPr sz="2100" spc="-95" dirty="0">
                <a:latin typeface="Calibri"/>
                <a:cs typeface="Calibri"/>
              </a:rPr>
              <a:t>To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solve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this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problem,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World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Wide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Web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Consortium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(W3C)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created</a:t>
            </a:r>
            <a:endParaRPr sz="2100" dirty="0">
              <a:latin typeface="Calibri"/>
              <a:cs typeface="Calibri"/>
            </a:endParaRPr>
          </a:p>
          <a:p>
            <a:pPr marL="355600" algn="just"/>
            <a:r>
              <a:rPr sz="2100" spc="-20" dirty="0">
                <a:latin typeface="Calibri"/>
                <a:cs typeface="Calibri"/>
              </a:rPr>
              <a:t>CSS.</a:t>
            </a:r>
            <a:endParaRPr sz="2100" dirty="0">
              <a:latin typeface="Calibri"/>
              <a:cs typeface="Calibri"/>
            </a:endParaRPr>
          </a:p>
          <a:p>
            <a:pPr marL="355600" marR="17780" indent="-342900" algn="just">
              <a:spcBef>
                <a:spcPts val="459"/>
              </a:spcBef>
              <a:buFont typeface="Arial MT"/>
              <a:buChar char="•"/>
              <a:tabLst>
                <a:tab pos="355600" algn="l"/>
              </a:tabLst>
            </a:pPr>
            <a:r>
              <a:rPr sz="2100" dirty="0">
                <a:latin typeface="Calibri"/>
                <a:cs typeface="Calibri"/>
              </a:rPr>
              <a:t>In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HTML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4.0,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all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formatting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could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be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removed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from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HTML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document, </a:t>
            </a:r>
            <a:r>
              <a:rPr sz="2100" dirty="0">
                <a:latin typeface="Calibri"/>
                <a:cs typeface="Calibri"/>
              </a:rPr>
              <a:t>and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stored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in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separate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CSS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file.</a:t>
            </a:r>
            <a:endParaRPr sz="2100" dirty="0">
              <a:latin typeface="Calibri"/>
              <a:cs typeface="Calibri"/>
            </a:endParaRPr>
          </a:p>
          <a:p>
            <a:pPr marL="354965" indent="-342265" algn="just">
              <a:spcBef>
                <a:spcPts val="20"/>
              </a:spcBef>
              <a:buFont typeface="Arial MT"/>
              <a:buChar char="•"/>
              <a:tabLst>
                <a:tab pos="354965" algn="l"/>
              </a:tabLst>
            </a:pPr>
            <a:r>
              <a:rPr sz="2100" dirty="0">
                <a:latin typeface="Calibri"/>
                <a:cs typeface="Calibri"/>
              </a:rPr>
              <a:t>All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browsers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support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CSS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today.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105"/>
              </a:spcBef>
            </a:pPr>
            <a:r>
              <a:rPr dirty="0"/>
              <a:t>Width</a:t>
            </a:r>
            <a:r>
              <a:rPr spc="-4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Height</a:t>
            </a:r>
            <a:r>
              <a:rPr spc="-3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an</a:t>
            </a:r>
            <a:r>
              <a:rPr spc="-20" dirty="0"/>
              <a:t> </a:t>
            </a:r>
            <a:r>
              <a:rPr spc="-10" dirty="0"/>
              <a:t>Element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5445"/>
            <a:ext cx="7703820" cy="47026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ts val="2375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dirty="0">
                <a:latin typeface="Calibri"/>
                <a:cs typeface="Calibri"/>
              </a:rPr>
              <a:t>In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order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width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height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element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correctly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all</a:t>
            </a:r>
            <a:endParaRPr sz="2200" dirty="0">
              <a:latin typeface="Calibri"/>
              <a:cs typeface="Calibri"/>
            </a:endParaRPr>
          </a:p>
          <a:p>
            <a:pPr marL="355600">
              <a:lnSpc>
                <a:spcPts val="2375"/>
              </a:lnSpc>
            </a:pPr>
            <a:r>
              <a:rPr sz="2200" spc="-10" dirty="0">
                <a:latin typeface="Calibri"/>
                <a:cs typeface="Calibri"/>
              </a:rPr>
              <a:t>browsers,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you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know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how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box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works.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E.g.</a:t>
            </a:r>
            <a:endParaRPr sz="2200" dirty="0">
              <a:latin typeface="Calibri"/>
              <a:cs typeface="Calibri"/>
            </a:endParaRPr>
          </a:p>
          <a:p>
            <a:pPr marL="12700" marR="655955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total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width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element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example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below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300px</a:t>
            </a:r>
            <a:r>
              <a:rPr lang="en-US" sz="2200" spc="-10" dirty="0">
                <a:latin typeface="Calibri"/>
                <a:cs typeface="Calibri"/>
              </a:rPr>
              <a:t> for </a:t>
            </a:r>
            <a:r>
              <a:rPr lang="en-US" sz="2200" spc="-10" dirty="0">
                <a:solidFill>
                  <a:srgbClr val="FF0000"/>
                </a:solidFill>
                <a:latin typeface="Calibri"/>
                <a:cs typeface="Calibri"/>
              </a:rPr>
              <a:t>box-sizing: content-box</a:t>
            </a:r>
            <a:r>
              <a:rPr sz="2200" spc="-10" dirty="0">
                <a:latin typeface="Calibri"/>
                <a:cs typeface="Calibri"/>
              </a:rPr>
              <a:t>: </a:t>
            </a:r>
            <a:r>
              <a:rPr lang="en-US" sz="2200" spc="-10" dirty="0">
                <a:latin typeface="Calibri"/>
                <a:cs typeface="Calibri"/>
              </a:rPr>
              <a:t>   </a:t>
            </a:r>
          </a:p>
          <a:p>
            <a:pPr marL="12700" marR="655955"/>
            <a:r>
              <a:rPr lang="en-US" sz="2200" spc="-10" dirty="0">
                <a:latin typeface="Calibri"/>
                <a:cs typeface="Calibri"/>
              </a:rPr>
              <a:t> </a:t>
            </a:r>
            <a:r>
              <a:rPr lang="en-IN" sz="2200" spc="-10" dirty="0">
                <a:latin typeface="Calibri"/>
                <a:cs typeface="Calibri"/>
              </a:rPr>
              <a:t>     </a:t>
            </a:r>
            <a:r>
              <a:rPr lang="en-IN" sz="2200" i="1" spc="-10" dirty="0">
                <a:solidFill>
                  <a:srgbClr val="00B0F0"/>
                </a:solidFill>
                <a:latin typeface="Calibri"/>
                <a:cs typeface="Calibri"/>
              </a:rPr>
              <a:t>width: 250px;</a:t>
            </a:r>
            <a:endParaRPr sz="2200" i="1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355600"/>
            <a:r>
              <a:rPr sz="2200" i="1" spc="-10" dirty="0">
                <a:solidFill>
                  <a:srgbClr val="00B0F0"/>
                </a:solidFill>
                <a:latin typeface="Calibri"/>
                <a:cs typeface="Calibri"/>
              </a:rPr>
              <a:t>padding:</a:t>
            </a:r>
            <a:r>
              <a:rPr lang="en-US" sz="2200" i="1" spc="-1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00B0F0"/>
                </a:solidFill>
                <a:latin typeface="Calibri"/>
                <a:cs typeface="Calibri"/>
              </a:rPr>
              <a:t>10px;</a:t>
            </a:r>
            <a:endParaRPr lang="en-US" sz="2200" i="1" spc="-10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355600"/>
            <a:r>
              <a:rPr lang="en-US" sz="2200" i="1" spc="-10" dirty="0">
                <a:solidFill>
                  <a:srgbClr val="00B0F0"/>
                </a:solidFill>
                <a:latin typeface="Calibri"/>
                <a:cs typeface="Calibri"/>
              </a:rPr>
              <a:t>b</a:t>
            </a:r>
            <a:r>
              <a:rPr lang="en-IN" sz="2200" i="1" spc="-10" dirty="0">
                <a:solidFill>
                  <a:srgbClr val="00B0F0"/>
                </a:solidFill>
                <a:latin typeface="Calibri"/>
                <a:cs typeface="Calibri"/>
              </a:rPr>
              <a:t>order: 5px solid grey;</a:t>
            </a:r>
            <a:endParaRPr sz="2200" i="1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355600" marR="4886325">
              <a:spcBef>
                <a:spcPts val="265"/>
              </a:spcBef>
            </a:pPr>
            <a:r>
              <a:rPr sz="2200" i="1" spc="-10" dirty="0">
                <a:solidFill>
                  <a:srgbClr val="00B0F0"/>
                </a:solidFill>
                <a:latin typeface="Calibri"/>
                <a:cs typeface="Calibri"/>
              </a:rPr>
              <a:t>margin:</a:t>
            </a:r>
            <a:r>
              <a:rPr lang="en-US" sz="2200" i="1" spc="-1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00B0F0"/>
                </a:solidFill>
                <a:latin typeface="Calibri"/>
                <a:cs typeface="Calibri"/>
              </a:rPr>
              <a:t>10px;</a:t>
            </a:r>
            <a:endParaRPr lang="en-US" sz="2200" i="1" spc="-10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355600" marR="4886325">
              <a:lnSpc>
                <a:spcPct val="80000"/>
              </a:lnSpc>
              <a:spcBef>
                <a:spcPts val="265"/>
              </a:spcBef>
            </a:pPr>
            <a:endParaRPr sz="2200" i="1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355600" marR="5631815" indent="-342900">
              <a:lnSpc>
                <a:spcPct val="80000"/>
              </a:lnSpc>
              <a:spcBef>
                <a:spcPts val="530"/>
              </a:spcBef>
            </a:pPr>
            <a:r>
              <a:rPr sz="2200" dirty="0">
                <a:latin typeface="Calibri"/>
                <a:cs typeface="Calibri"/>
              </a:rPr>
              <a:t>Let's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math: </a:t>
            </a:r>
            <a:r>
              <a:rPr sz="2200" dirty="0">
                <a:latin typeface="Calibri"/>
                <a:cs typeface="Calibri"/>
              </a:rPr>
              <a:t>250px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(width)</a:t>
            </a:r>
            <a:endParaRPr sz="2200" dirty="0">
              <a:latin typeface="Calibri"/>
              <a:cs typeface="Calibri"/>
            </a:endParaRPr>
          </a:p>
          <a:p>
            <a:pPr marL="355600">
              <a:lnSpc>
                <a:spcPts val="1850"/>
              </a:lnSpc>
            </a:pPr>
            <a:r>
              <a:rPr sz="2200" dirty="0">
                <a:latin typeface="Calibri"/>
                <a:cs typeface="Calibri"/>
              </a:rPr>
              <a:t>+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20px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(left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+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right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padding)</a:t>
            </a:r>
            <a:endParaRPr sz="2200" dirty="0">
              <a:latin typeface="Calibri"/>
              <a:cs typeface="Calibri"/>
            </a:endParaRPr>
          </a:p>
          <a:p>
            <a:pPr marL="355600">
              <a:lnSpc>
                <a:spcPts val="2110"/>
              </a:lnSpc>
            </a:pPr>
            <a:r>
              <a:rPr sz="2200" dirty="0">
                <a:latin typeface="Calibri"/>
                <a:cs typeface="Calibri"/>
              </a:rPr>
              <a:t>+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10px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(left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+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right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border)</a:t>
            </a:r>
            <a:endParaRPr sz="2200" dirty="0">
              <a:latin typeface="Calibri"/>
              <a:cs typeface="Calibri"/>
            </a:endParaRPr>
          </a:p>
          <a:p>
            <a:pPr marL="355600">
              <a:lnSpc>
                <a:spcPts val="2110"/>
              </a:lnSpc>
            </a:pPr>
            <a:r>
              <a:rPr sz="2200" dirty="0">
                <a:latin typeface="Calibri"/>
                <a:cs typeface="Calibri"/>
              </a:rPr>
              <a:t>+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20px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(left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+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right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margin)</a:t>
            </a:r>
            <a:endParaRPr sz="2200" dirty="0">
              <a:latin typeface="Calibri"/>
              <a:cs typeface="Calibri"/>
            </a:endParaRPr>
          </a:p>
          <a:p>
            <a:pPr marL="355600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=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300px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105"/>
              </a:spcBef>
            </a:pPr>
            <a:r>
              <a:rPr dirty="0"/>
              <a:t>Width</a:t>
            </a:r>
            <a:r>
              <a:rPr spc="-4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Height</a:t>
            </a:r>
            <a:r>
              <a:rPr spc="-3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an</a:t>
            </a:r>
            <a:r>
              <a:rPr spc="-20" dirty="0"/>
              <a:t> </a:t>
            </a:r>
            <a:r>
              <a:rPr spc="-10" dirty="0"/>
              <a:t>Element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7538"/>
            <a:ext cx="8051800" cy="4309321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55600" marR="88265" indent="-342900">
              <a:lnSpc>
                <a:spcPts val="2590"/>
              </a:lnSpc>
              <a:spcBef>
                <a:spcPts val="730"/>
              </a:spcBef>
              <a:buFont typeface="Arial MT"/>
              <a:buChar char="•"/>
              <a:tabLst>
                <a:tab pos="355600" algn="l"/>
              </a:tabLst>
            </a:pPr>
            <a:endParaRPr lang="en-US" sz="2700" dirty="0">
              <a:latin typeface="Calibri"/>
              <a:cs typeface="Calibri"/>
            </a:endParaRPr>
          </a:p>
          <a:p>
            <a:pPr marL="355600" marR="88265" indent="-342900">
              <a:lnSpc>
                <a:spcPts val="2590"/>
              </a:lnSpc>
              <a:spcBef>
                <a:spcPts val="730"/>
              </a:spcBef>
              <a:buFont typeface="Arial MT"/>
              <a:buChar char="•"/>
              <a:tabLst>
                <a:tab pos="355600" algn="l"/>
              </a:tabLst>
            </a:pPr>
            <a:endParaRPr lang="en-US" sz="2700" dirty="0">
              <a:latin typeface="Calibri"/>
              <a:cs typeface="Calibri"/>
            </a:endParaRPr>
          </a:p>
          <a:p>
            <a:pPr marL="355600" marR="88265" indent="-342900">
              <a:lnSpc>
                <a:spcPts val="2590"/>
              </a:lnSpc>
              <a:spcBef>
                <a:spcPts val="730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total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width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element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should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calculated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like </a:t>
            </a:r>
            <a:r>
              <a:rPr sz="2700" spc="-10" dirty="0">
                <a:latin typeface="Calibri"/>
                <a:cs typeface="Calibri"/>
              </a:rPr>
              <a:t>this:</a:t>
            </a:r>
            <a:endParaRPr sz="2700" dirty="0">
              <a:latin typeface="Calibri"/>
              <a:cs typeface="Calibri"/>
            </a:endParaRPr>
          </a:p>
          <a:p>
            <a:pPr marL="469900" lvl="1">
              <a:lnSpc>
                <a:spcPts val="2590"/>
              </a:lnSpc>
              <a:spcBef>
                <a:spcPts val="35"/>
              </a:spcBef>
              <a:tabLst>
                <a:tab pos="755650" algn="l"/>
              </a:tabLst>
            </a:pPr>
            <a:r>
              <a:rPr lang="en-US" sz="2000" i="1" spc="-45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      </a:t>
            </a:r>
            <a:r>
              <a:rPr sz="2000" i="1" spc="-45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Total</a:t>
            </a:r>
            <a:r>
              <a:rPr sz="2000" i="1" spc="-55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element</a:t>
            </a:r>
            <a:r>
              <a:rPr sz="2000" i="1" spc="-55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width</a:t>
            </a:r>
            <a:r>
              <a:rPr sz="2000" i="1" spc="-6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=</a:t>
            </a:r>
            <a:r>
              <a:rPr sz="2000" i="1" spc="-45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width</a:t>
            </a:r>
            <a:r>
              <a:rPr sz="2000" i="1" spc="-45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+</a:t>
            </a:r>
            <a:r>
              <a:rPr sz="2000" i="1" spc="-45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left</a:t>
            </a:r>
            <a:r>
              <a:rPr sz="2000" i="1" spc="-45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padding</a:t>
            </a:r>
            <a:r>
              <a:rPr sz="2000" i="1" spc="-4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+</a:t>
            </a:r>
            <a:r>
              <a:rPr sz="2000" i="1" spc="-45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right</a:t>
            </a:r>
            <a:r>
              <a:rPr sz="2000" i="1" spc="-55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padding</a:t>
            </a:r>
            <a:endParaRPr sz="2000" i="1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  <a:p>
            <a:pPr marL="756285">
              <a:lnSpc>
                <a:spcPts val="2585"/>
              </a:lnSpc>
            </a:pPr>
            <a:r>
              <a:rPr sz="2000" i="1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+</a:t>
            </a:r>
            <a:r>
              <a:rPr sz="2000" i="1" spc="-5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left</a:t>
            </a:r>
            <a:r>
              <a:rPr sz="2000" i="1" spc="-5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border</a:t>
            </a:r>
            <a:r>
              <a:rPr sz="2000" i="1" spc="-35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+</a:t>
            </a:r>
            <a:r>
              <a:rPr sz="2000" i="1" spc="-45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right</a:t>
            </a:r>
            <a:r>
              <a:rPr sz="2000" i="1" spc="-55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border</a:t>
            </a:r>
            <a:r>
              <a:rPr sz="2000" i="1" spc="-35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+</a:t>
            </a:r>
            <a:r>
              <a:rPr sz="2000" i="1" spc="-45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left</a:t>
            </a:r>
            <a:r>
              <a:rPr sz="2000" i="1" spc="-45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margin</a:t>
            </a:r>
            <a:r>
              <a:rPr sz="2000" i="1" spc="-6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+</a:t>
            </a:r>
            <a:r>
              <a:rPr sz="2000" i="1" spc="-45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right</a:t>
            </a:r>
            <a:r>
              <a:rPr sz="2000" i="1" spc="-55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margin</a:t>
            </a:r>
            <a:endParaRPr lang="en-US" sz="2000" i="1" spc="-10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  <a:p>
            <a:pPr marL="756285">
              <a:lnSpc>
                <a:spcPts val="2585"/>
              </a:lnSpc>
            </a:pPr>
            <a:endParaRPr sz="2000" i="1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  <a:p>
            <a:pPr marL="355600" marR="5080" indent="-342900" algn="just">
              <a:lnSpc>
                <a:spcPts val="2590"/>
              </a:lnSpc>
              <a:spcBef>
                <a:spcPts val="625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total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height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element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should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calculated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like </a:t>
            </a:r>
            <a:r>
              <a:rPr sz="2700" spc="-10" dirty="0">
                <a:latin typeface="Calibri"/>
                <a:cs typeface="Calibri"/>
              </a:rPr>
              <a:t>this:</a:t>
            </a:r>
            <a:endParaRPr sz="2700" dirty="0">
              <a:latin typeface="Calibri"/>
              <a:cs typeface="Calibri"/>
            </a:endParaRPr>
          </a:p>
          <a:p>
            <a:pPr marL="755015" marR="681990" lvl="1" indent="-285750" algn="just">
              <a:lnSpc>
                <a:spcPct val="80100"/>
              </a:lnSpc>
              <a:spcBef>
                <a:spcPts val="605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i="1" spc="-45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Total</a:t>
            </a:r>
            <a:r>
              <a:rPr sz="2000" i="1" spc="-7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element</a:t>
            </a:r>
            <a:r>
              <a:rPr sz="2000" i="1" spc="-7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height</a:t>
            </a:r>
            <a:r>
              <a:rPr sz="2000" i="1" spc="-6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=</a:t>
            </a:r>
            <a:r>
              <a:rPr sz="2000" i="1" spc="-65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height</a:t>
            </a:r>
            <a:r>
              <a:rPr sz="2000" i="1" spc="-6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+</a:t>
            </a:r>
            <a:r>
              <a:rPr sz="2000" i="1" spc="-6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top</a:t>
            </a:r>
            <a:r>
              <a:rPr sz="2000" i="1" spc="-6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padding</a:t>
            </a:r>
            <a:r>
              <a:rPr sz="2000" i="1" spc="-6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+</a:t>
            </a:r>
            <a:r>
              <a:rPr sz="2000" i="1" spc="-6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bottom 	</a:t>
            </a:r>
            <a:r>
              <a:rPr sz="2000" i="1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padding</a:t>
            </a:r>
            <a:r>
              <a:rPr sz="2000" i="1" spc="-65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+</a:t>
            </a:r>
            <a:r>
              <a:rPr sz="2000" i="1" spc="-4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top</a:t>
            </a:r>
            <a:r>
              <a:rPr sz="2000" i="1" spc="-5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border</a:t>
            </a:r>
            <a:r>
              <a:rPr sz="2000" i="1" spc="-35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+</a:t>
            </a:r>
            <a:r>
              <a:rPr sz="2000" i="1" spc="-4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bottom</a:t>
            </a:r>
            <a:r>
              <a:rPr sz="2000" i="1" spc="-65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border</a:t>
            </a:r>
            <a:r>
              <a:rPr sz="2000" i="1" spc="-4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+</a:t>
            </a:r>
            <a:r>
              <a:rPr sz="2000" i="1" spc="-4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top</a:t>
            </a:r>
            <a:r>
              <a:rPr sz="2000" i="1" spc="-45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margin</a:t>
            </a:r>
            <a:r>
              <a:rPr sz="2000" i="1" spc="-6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spc="-5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+ 	</a:t>
            </a:r>
            <a:r>
              <a:rPr sz="2000" i="1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bottom</a:t>
            </a:r>
            <a:r>
              <a:rPr sz="2000" i="1" spc="-10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margin</a:t>
            </a:r>
            <a:endParaRPr sz="2000" i="1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ts val="3229"/>
              </a:lnSpc>
              <a:tabLst>
                <a:tab pos="354965" algn="l"/>
              </a:tabLst>
            </a:pP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69340">
              <a:lnSpc>
                <a:spcPct val="100000"/>
              </a:lnSpc>
              <a:spcBef>
                <a:spcPts val="105"/>
              </a:spcBef>
            </a:pPr>
            <a:r>
              <a:rPr dirty="0"/>
              <a:t>CSS</a:t>
            </a:r>
            <a:r>
              <a:rPr spc="-60" dirty="0"/>
              <a:t> </a:t>
            </a:r>
            <a:r>
              <a:rPr dirty="0"/>
              <a:t>Saves</a:t>
            </a:r>
            <a:r>
              <a:rPr spc="-55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Lot</a:t>
            </a:r>
            <a:r>
              <a:rPr spc="-5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spc="-10" dirty="0"/>
              <a:t>Work!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8019415" cy="159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3911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CSS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HOW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HTML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displayed.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Styles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normally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saved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external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.css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files. </a:t>
            </a:r>
            <a:r>
              <a:rPr sz="2400" dirty="0">
                <a:latin typeface="Calibri"/>
                <a:cs typeface="Calibri"/>
              </a:rPr>
              <a:t>External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style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sheets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enable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change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appearance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layout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Web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site,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just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editing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single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file!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8990" y="461594"/>
            <a:ext cx="24485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CSS</a:t>
            </a:r>
            <a:r>
              <a:rPr spc="-70" dirty="0"/>
              <a:t> </a:t>
            </a:r>
            <a:r>
              <a:rPr spc="-10" dirty="0"/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870"/>
            <a:ext cx="7659370" cy="2813141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marR="224790" indent="-342900" algn="just">
              <a:lnSpc>
                <a:spcPct val="80000"/>
              </a:lnSpc>
              <a:spcBef>
                <a:spcPts val="819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CSS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parts: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selector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declarations</a:t>
            </a:r>
            <a:r>
              <a:rPr sz="2400" spc="-10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2880"/>
              </a:lnSpc>
              <a:spcBef>
                <a:spcPts val="69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selector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normally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lang="en-US" sz="2400" spc="-65" dirty="0">
                <a:latin typeface="Calibri"/>
                <a:cs typeface="Calibri"/>
              </a:rPr>
              <a:t>one or more </a:t>
            </a:r>
            <a:r>
              <a:rPr sz="2400" dirty="0">
                <a:latin typeface="Calibri"/>
                <a:cs typeface="Calibri"/>
              </a:rPr>
              <a:t>HTML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lang="en-US" sz="2400" dirty="0">
                <a:latin typeface="Calibri"/>
                <a:cs typeface="Calibri"/>
              </a:rPr>
              <a:t>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you </a:t>
            </a:r>
            <a:r>
              <a:rPr sz="2400" dirty="0">
                <a:latin typeface="Calibri"/>
                <a:cs typeface="Calibri"/>
              </a:rPr>
              <a:t>want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style.</a:t>
            </a:r>
            <a:endParaRPr sz="2400" dirty="0">
              <a:latin typeface="Calibri"/>
              <a:cs typeface="Calibri"/>
            </a:endParaRPr>
          </a:p>
          <a:p>
            <a:pPr marL="355600" marR="401955" indent="-342900" algn="just">
              <a:lnSpc>
                <a:spcPts val="2880"/>
              </a:lnSpc>
              <a:spcBef>
                <a:spcPts val="72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declaration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consists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property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value.</a:t>
            </a:r>
            <a:endParaRPr sz="2400" dirty="0">
              <a:latin typeface="Calibri"/>
              <a:cs typeface="Calibri"/>
            </a:endParaRPr>
          </a:p>
          <a:p>
            <a:pPr marL="355600" marR="179070" indent="-342900" algn="just">
              <a:lnSpc>
                <a:spcPts val="288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property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style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attribute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change.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property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050" y="4905375"/>
            <a:ext cx="5381625" cy="10763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9985">
              <a:lnSpc>
                <a:spcPct val="100000"/>
              </a:lnSpc>
              <a:spcBef>
                <a:spcPts val="105"/>
              </a:spcBef>
            </a:pPr>
            <a:r>
              <a:rPr dirty="0"/>
              <a:t>CSS</a:t>
            </a:r>
            <a:r>
              <a:rPr spc="-7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446"/>
            <a:ext cx="7795259" cy="4413387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5080" indent="-342900" algn="just">
              <a:lnSpc>
                <a:spcPts val="3240"/>
              </a:lnSpc>
              <a:spcBef>
                <a:spcPts val="509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CSS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declaration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always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semicolon,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declaration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groups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surrounded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curly brackets: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e.g.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lang="en-US" sz="2400" dirty="0">
                <a:latin typeface="Calibri"/>
                <a:cs typeface="Calibri"/>
              </a:rPr>
              <a:t>	</a:t>
            </a:r>
            <a:r>
              <a:rPr sz="2400" i="1" dirty="0">
                <a:solidFill>
                  <a:srgbClr val="00B0F0"/>
                </a:solidFill>
                <a:latin typeface="Calibri"/>
                <a:cs typeface="Calibri"/>
              </a:rPr>
              <a:t>p</a:t>
            </a:r>
            <a:r>
              <a:rPr sz="2400" i="1" spc="-7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0B0F0"/>
                </a:solidFill>
                <a:latin typeface="Calibri"/>
                <a:cs typeface="Calibri"/>
              </a:rPr>
              <a:t>{</a:t>
            </a:r>
            <a:r>
              <a:rPr sz="2400" i="1" spc="-4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0B0F0"/>
                </a:solidFill>
                <a:latin typeface="Calibri"/>
                <a:cs typeface="Calibri"/>
              </a:rPr>
              <a:t>color:red;</a:t>
            </a:r>
            <a:r>
              <a:rPr sz="2400" i="1" spc="-4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00B0F0"/>
                </a:solidFill>
                <a:latin typeface="Calibri"/>
                <a:cs typeface="Calibri"/>
              </a:rPr>
              <a:t>text-</a:t>
            </a:r>
            <a:r>
              <a:rPr sz="2400" i="1" spc="-10" dirty="0">
                <a:solidFill>
                  <a:srgbClr val="00B0F0"/>
                </a:solidFill>
                <a:latin typeface="Calibri"/>
                <a:cs typeface="Calibri"/>
              </a:rPr>
              <a:t>align:center;}</a:t>
            </a:r>
            <a:endParaRPr sz="2400" i="1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355600" marR="238125" indent="-342900">
              <a:lnSpc>
                <a:spcPts val="3240"/>
              </a:lnSpc>
              <a:spcBef>
                <a:spcPts val="765"/>
              </a:spcBef>
              <a:buFont typeface="Arial" panose="020B0604020202020204" pitchFamily="34" charset="0"/>
              <a:buChar char="•"/>
            </a:pPr>
            <a:r>
              <a:rPr sz="2400" spc="-15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make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CSS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readable,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one </a:t>
            </a:r>
            <a:r>
              <a:rPr sz="2400" dirty="0">
                <a:latin typeface="Calibri"/>
                <a:cs typeface="Calibri"/>
              </a:rPr>
              <a:t>declaration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this:</a:t>
            </a:r>
            <a:endParaRPr lang="en-US" sz="2400" spc="-10" dirty="0">
              <a:latin typeface="Calibri"/>
              <a:cs typeface="Calibri"/>
            </a:endParaRPr>
          </a:p>
          <a:p>
            <a:pPr marL="355600" marR="238125" indent="-342900">
              <a:lnSpc>
                <a:spcPts val="3240"/>
              </a:lnSpc>
              <a:spcBef>
                <a:spcPts val="765"/>
              </a:spcBef>
              <a:buFont typeface="Arial" panose="020B0604020202020204" pitchFamily="34" charset="0"/>
              <a:buChar char="•"/>
            </a:pPr>
            <a:r>
              <a:rPr lang="en-US" sz="2400" spc="-10" dirty="0">
                <a:latin typeface="Calibri"/>
                <a:cs typeface="Calibri"/>
              </a:rPr>
              <a:t>E</a:t>
            </a:r>
            <a:r>
              <a:rPr lang="en-IN" sz="2400" spc="-10" dirty="0" err="1">
                <a:latin typeface="Calibri"/>
                <a:cs typeface="Calibri"/>
              </a:rPr>
              <a:t>xample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3420"/>
              </a:lnSpc>
              <a:spcBef>
                <a:spcPts val="315"/>
              </a:spcBef>
            </a:pPr>
            <a:r>
              <a:rPr lang="en-IN" i="1" spc="-25" dirty="0">
                <a:solidFill>
                  <a:srgbClr val="00B0F0"/>
                </a:solidFill>
                <a:latin typeface="Calibri"/>
                <a:cs typeface="Calibri"/>
              </a:rPr>
              <a:t>     p</a:t>
            </a:r>
            <a:r>
              <a:rPr lang="en-US" i="1" spc="-2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i="1" spc="-25" dirty="0">
                <a:solidFill>
                  <a:srgbClr val="00B0F0"/>
                </a:solidFill>
                <a:latin typeface="Calibri"/>
                <a:cs typeface="Calibri"/>
              </a:rPr>
              <a:t>{</a:t>
            </a:r>
            <a:endParaRPr i="1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355600">
              <a:lnSpc>
                <a:spcPts val="3240"/>
              </a:lnSpc>
            </a:pPr>
            <a:r>
              <a:rPr lang="en-US" i="1" spc="-10" dirty="0">
                <a:solidFill>
                  <a:srgbClr val="00B0F0"/>
                </a:solidFill>
                <a:latin typeface="Calibri"/>
                <a:cs typeface="Calibri"/>
              </a:rPr>
              <a:t>    </a:t>
            </a:r>
            <a:r>
              <a:rPr i="1" spc="-10" dirty="0">
                <a:solidFill>
                  <a:srgbClr val="00B0F0"/>
                </a:solidFill>
                <a:latin typeface="Calibri"/>
                <a:cs typeface="Calibri"/>
              </a:rPr>
              <a:t>color</a:t>
            </a:r>
            <a:r>
              <a:rPr lang="en-US" i="1" spc="-10" dirty="0">
                <a:solidFill>
                  <a:srgbClr val="00B0F0"/>
                </a:solidFill>
                <a:latin typeface="Calibri"/>
                <a:cs typeface="Calibri"/>
              </a:rPr>
              <a:t>: </a:t>
            </a:r>
            <a:r>
              <a:rPr i="1" spc="-10" dirty="0">
                <a:solidFill>
                  <a:srgbClr val="00B0F0"/>
                </a:solidFill>
                <a:latin typeface="Calibri"/>
                <a:cs typeface="Calibri"/>
              </a:rPr>
              <a:t>red;</a:t>
            </a:r>
            <a:endParaRPr i="1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355600">
              <a:lnSpc>
                <a:spcPts val="3240"/>
              </a:lnSpc>
            </a:pPr>
            <a:r>
              <a:rPr lang="en-US" i="1" spc="-15" dirty="0">
                <a:solidFill>
                  <a:srgbClr val="00B0F0"/>
                </a:solidFill>
                <a:latin typeface="Calibri"/>
                <a:cs typeface="Calibri"/>
              </a:rPr>
              <a:t>    </a:t>
            </a:r>
            <a:r>
              <a:rPr i="1" spc="-15" dirty="0">
                <a:solidFill>
                  <a:srgbClr val="00B0F0"/>
                </a:solidFill>
                <a:latin typeface="Calibri"/>
                <a:cs typeface="Calibri"/>
              </a:rPr>
              <a:t>text-</a:t>
            </a:r>
            <a:r>
              <a:rPr i="1" spc="-10" dirty="0">
                <a:solidFill>
                  <a:srgbClr val="00B0F0"/>
                </a:solidFill>
                <a:latin typeface="Calibri"/>
                <a:cs typeface="Calibri"/>
              </a:rPr>
              <a:t>align:</a:t>
            </a:r>
            <a:r>
              <a:rPr lang="en-US" i="1" spc="-1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i="1" spc="-10" dirty="0">
                <a:solidFill>
                  <a:srgbClr val="00B0F0"/>
                </a:solidFill>
                <a:latin typeface="Calibri"/>
                <a:cs typeface="Calibri"/>
              </a:rPr>
              <a:t>center;</a:t>
            </a:r>
            <a:endParaRPr i="1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355600">
              <a:lnSpc>
                <a:spcPts val="3420"/>
              </a:lnSpc>
            </a:pPr>
            <a:r>
              <a:rPr i="1" spc="-50" dirty="0">
                <a:solidFill>
                  <a:srgbClr val="00B0F0"/>
                </a:solidFill>
                <a:latin typeface="Calibri"/>
                <a:cs typeface="Calibri"/>
              </a:rPr>
              <a:t>}</a:t>
            </a:r>
            <a:endParaRPr i="1" dirty="0">
              <a:solidFill>
                <a:srgbClr val="00B0F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42160">
              <a:lnSpc>
                <a:spcPct val="100000"/>
              </a:lnSpc>
              <a:spcBef>
                <a:spcPts val="105"/>
              </a:spcBef>
            </a:pPr>
            <a:r>
              <a:rPr dirty="0"/>
              <a:t>CSS</a:t>
            </a:r>
            <a:r>
              <a:rPr spc="-40" dirty="0"/>
              <a:t> </a:t>
            </a:r>
            <a:r>
              <a:rPr dirty="0"/>
              <a:t>Id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10" dirty="0"/>
              <a:t>Class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5940" y="1529942"/>
            <a:ext cx="7933690" cy="4244111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marR="447675" indent="-342900">
              <a:lnSpc>
                <a:spcPct val="80000"/>
              </a:lnSpc>
              <a:spcBef>
                <a:spcPts val="695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dirty="0"/>
              <a:t>In</a:t>
            </a:r>
            <a:r>
              <a:rPr sz="2500" spc="-90" dirty="0"/>
              <a:t> </a:t>
            </a:r>
            <a:r>
              <a:rPr sz="2500" dirty="0"/>
              <a:t>addition</a:t>
            </a:r>
            <a:r>
              <a:rPr sz="2500" spc="-65" dirty="0"/>
              <a:t> </a:t>
            </a:r>
            <a:r>
              <a:rPr sz="2500" dirty="0"/>
              <a:t>to</a:t>
            </a:r>
            <a:r>
              <a:rPr sz="2500" spc="-75" dirty="0"/>
              <a:t> </a:t>
            </a:r>
            <a:r>
              <a:rPr sz="2500" dirty="0"/>
              <a:t>setting</a:t>
            </a:r>
            <a:r>
              <a:rPr sz="2500" spc="-65" dirty="0"/>
              <a:t> </a:t>
            </a:r>
            <a:r>
              <a:rPr sz="2500" dirty="0"/>
              <a:t>a</a:t>
            </a:r>
            <a:r>
              <a:rPr sz="2500" spc="-65" dirty="0"/>
              <a:t> </a:t>
            </a:r>
            <a:r>
              <a:rPr sz="2500" dirty="0"/>
              <a:t>style</a:t>
            </a:r>
            <a:r>
              <a:rPr sz="2500" spc="-55" dirty="0"/>
              <a:t> </a:t>
            </a:r>
            <a:r>
              <a:rPr sz="2500" dirty="0"/>
              <a:t>for</a:t>
            </a:r>
            <a:r>
              <a:rPr sz="2500" spc="-65" dirty="0"/>
              <a:t> </a:t>
            </a:r>
            <a:r>
              <a:rPr sz="2500" dirty="0"/>
              <a:t>a</a:t>
            </a:r>
            <a:r>
              <a:rPr sz="2500" spc="-65" dirty="0"/>
              <a:t> </a:t>
            </a:r>
            <a:r>
              <a:rPr sz="2500" dirty="0"/>
              <a:t>HTML</a:t>
            </a:r>
            <a:r>
              <a:rPr sz="2500" spc="-70" dirty="0"/>
              <a:t> </a:t>
            </a:r>
            <a:r>
              <a:rPr sz="2500" dirty="0"/>
              <a:t>element,</a:t>
            </a:r>
            <a:r>
              <a:rPr sz="2500" spc="-50" dirty="0"/>
              <a:t> </a:t>
            </a:r>
            <a:r>
              <a:rPr sz="2500" spc="-25" dirty="0"/>
              <a:t>CSS </a:t>
            </a:r>
            <a:r>
              <a:rPr sz="2500" dirty="0"/>
              <a:t>allows</a:t>
            </a:r>
            <a:r>
              <a:rPr sz="2500" spc="-80" dirty="0"/>
              <a:t> </a:t>
            </a:r>
            <a:r>
              <a:rPr sz="2500" dirty="0"/>
              <a:t>you</a:t>
            </a:r>
            <a:r>
              <a:rPr sz="2500" spc="-60" dirty="0"/>
              <a:t> </a:t>
            </a:r>
            <a:r>
              <a:rPr sz="2500" dirty="0"/>
              <a:t>to</a:t>
            </a:r>
            <a:r>
              <a:rPr sz="2500" spc="-70" dirty="0"/>
              <a:t> </a:t>
            </a:r>
            <a:r>
              <a:rPr sz="2500" dirty="0"/>
              <a:t>specify</a:t>
            </a:r>
            <a:r>
              <a:rPr sz="2500" spc="-45" dirty="0"/>
              <a:t> </a:t>
            </a:r>
            <a:r>
              <a:rPr sz="2500" dirty="0"/>
              <a:t>your</a:t>
            </a:r>
            <a:r>
              <a:rPr sz="2500" spc="-65" dirty="0"/>
              <a:t> </a:t>
            </a:r>
            <a:r>
              <a:rPr sz="2500" dirty="0"/>
              <a:t>own</a:t>
            </a:r>
            <a:r>
              <a:rPr sz="2500" spc="-60" dirty="0"/>
              <a:t> </a:t>
            </a:r>
            <a:r>
              <a:rPr sz="2500" spc="-10" dirty="0"/>
              <a:t>selectors</a:t>
            </a:r>
            <a:r>
              <a:rPr sz="2500" spc="-65" dirty="0"/>
              <a:t> </a:t>
            </a:r>
            <a:r>
              <a:rPr sz="2500" dirty="0"/>
              <a:t>called</a:t>
            </a:r>
            <a:r>
              <a:rPr sz="2500" spc="-50" dirty="0"/>
              <a:t> </a:t>
            </a:r>
            <a:r>
              <a:rPr sz="2500" dirty="0"/>
              <a:t>"id"</a:t>
            </a:r>
            <a:r>
              <a:rPr sz="2500" spc="-60" dirty="0"/>
              <a:t> </a:t>
            </a:r>
            <a:r>
              <a:rPr sz="2500" spc="-25" dirty="0"/>
              <a:t>and </a:t>
            </a:r>
            <a:r>
              <a:rPr sz="2500" spc="-10" dirty="0"/>
              <a:t>"class".</a:t>
            </a:r>
            <a:endParaRPr sz="2500" dirty="0"/>
          </a:p>
          <a:p>
            <a:pPr marL="355600" marR="5080" indent="-342900">
              <a:lnSpc>
                <a:spcPts val="24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dirty="0"/>
              <a:t>The</a:t>
            </a:r>
            <a:r>
              <a:rPr sz="2500" spc="-65" dirty="0"/>
              <a:t> </a:t>
            </a:r>
            <a:r>
              <a:rPr sz="2500" dirty="0"/>
              <a:t>id</a:t>
            </a:r>
            <a:r>
              <a:rPr sz="2500" spc="-45" dirty="0"/>
              <a:t> </a:t>
            </a:r>
            <a:r>
              <a:rPr sz="2500" dirty="0"/>
              <a:t>Selector:</a:t>
            </a:r>
            <a:r>
              <a:rPr sz="2500" spc="-55" dirty="0"/>
              <a:t> </a:t>
            </a:r>
            <a:r>
              <a:rPr sz="2500" dirty="0"/>
              <a:t>The</a:t>
            </a:r>
            <a:r>
              <a:rPr sz="2500" spc="-45" dirty="0"/>
              <a:t> </a:t>
            </a:r>
            <a:r>
              <a:rPr sz="2500" dirty="0"/>
              <a:t>id</a:t>
            </a:r>
            <a:r>
              <a:rPr sz="2500" spc="-55" dirty="0"/>
              <a:t> </a:t>
            </a:r>
            <a:r>
              <a:rPr sz="2500" dirty="0"/>
              <a:t>selector</a:t>
            </a:r>
            <a:r>
              <a:rPr sz="2500" spc="-45" dirty="0"/>
              <a:t> </a:t>
            </a:r>
            <a:r>
              <a:rPr sz="2500" dirty="0"/>
              <a:t>is</a:t>
            </a:r>
            <a:r>
              <a:rPr sz="2500" spc="-50" dirty="0"/>
              <a:t> </a:t>
            </a:r>
            <a:r>
              <a:rPr sz="2500" dirty="0"/>
              <a:t>used</a:t>
            </a:r>
            <a:r>
              <a:rPr sz="2500" spc="-40" dirty="0"/>
              <a:t> </a:t>
            </a:r>
            <a:r>
              <a:rPr sz="2500" dirty="0"/>
              <a:t>to</a:t>
            </a:r>
            <a:r>
              <a:rPr sz="2500" spc="-60" dirty="0"/>
              <a:t> </a:t>
            </a:r>
            <a:r>
              <a:rPr sz="2500" dirty="0"/>
              <a:t>specify</a:t>
            </a:r>
            <a:r>
              <a:rPr sz="2500" spc="-25" dirty="0"/>
              <a:t> </a:t>
            </a:r>
            <a:r>
              <a:rPr sz="2500" dirty="0"/>
              <a:t>a</a:t>
            </a:r>
            <a:r>
              <a:rPr sz="2500" spc="-60" dirty="0"/>
              <a:t> </a:t>
            </a:r>
            <a:r>
              <a:rPr sz="2500" dirty="0"/>
              <a:t>style</a:t>
            </a:r>
            <a:r>
              <a:rPr sz="2500" spc="-35" dirty="0"/>
              <a:t> </a:t>
            </a:r>
            <a:r>
              <a:rPr sz="2500" spc="-25" dirty="0"/>
              <a:t>for </a:t>
            </a:r>
            <a:r>
              <a:rPr sz="2500" dirty="0"/>
              <a:t>a</a:t>
            </a:r>
            <a:r>
              <a:rPr sz="2500" spc="-65" dirty="0"/>
              <a:t> </a:t>
            </a:r>
            <a:r>
              <a:rPr sz="2500" dirty="0"/>
              <a:t>single,</a:t>
            </a:r>
            <a:r>
              <a:rPr sz="2500" spc="-50" dirty="0"/>
              <a:t> </a:t>
            </a:r>
            <a:r>
              <a:rPr sz="2500" dirty="0"/>
              <a:t>unique</a:t>
            </a:r>
            <a:r>
              <a:rPr sz="2500" spc="-30" dirty="0"/>
              <a:t> </a:t>
            </a:r>
            <a:r>
              <a:rPr sz="2500" spc="-10" dirty="0"/>
              <a:t>element.</a:t>
            </a:r>
            <a:endParaRPr sz="2500" dirty="0"/>
          </a:p>
          <a:p>
            <a:pPr marL="355600" marR="125095" indent="-342900">
              <a:lnSpc>
                <a:spcPct val="80000"/>
              </a:lnSpc>
              <a:spcBef>
                <a:spcPts val="625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dirty="0"/>
              <a:t>The</a:t>
            </a:r>
            <a:r>
              <a:rPr sz="2500" spc="-60" dirty="0"/>
              <a:t> </a:t>
            </a:r>
            <a:r>
              <a:rPr sz="2500" dirty="0"/>
              <a:t>id</a:t>
            </a:r>
            <a:r>
              <a:rPr sz="2500" spc="-45" dirty="0"/>
              <a:t> </a:t>
            </a:r>
            <a:r>
              <a:rPr sz="2500" dirty="0"/>
              <a:t>selector</a:t>
            </a:r>
            <a:r>
              <a:rPr sz="2500" spc="-40" dirty="0"/>
              <a:t> </a:t>
            </a:r>
            <a:r>
              <a:rPr sz="2500" dirty="0"/>
              <a:t>uses</a:t>
            </a:r>
            <a:r>
              <a:rPr sz="2500" spc="-50" dirty="0"/>
              <a:t> </a:t>
            </a:r>
            <a:r>
              <a:rPr sz="2500" dirty="0"/>
              <a:t>the</a:t>
            </a:r>
            <a:r>
              <a:rPr sz="2500" spc="-45" dirty="0"/>
              <a:t> </a:t>
            </a:r>
            <a:r>
              <a:rPr sz="2500" dirty="0"/>
              <a:t>id</a:t>
            </a:r>
            <a:r>
              <a:rPr sz="2500" spc="-50" dirty="0"/>
              <a:t> </a:t>
            </a:r>
            <a:r>
              <a:rPr sz="2500" spc="-10" dirty="0"/>
              <a:t>attribute</a:t>
            </a:r>
            <a:r>
              <a:rPr sz="2500" spc="-45" dirty="0"/>
              <a:t> </a:t>
            </a:r>
            <a:r>
              <a:rPr sz="2500" dirty="0"/>
              <a:t>of</a:t>
            </a:r>
            <a:r>
              <a:rPr sz="2500" spc="-55" dirty="0"/>
              <a:t> </a:t>
            </a:r>
            <a:r>
              <a:rPr sz="2500" dirty="0"/>
              <a:t>the</a:t>
            </a:r>
            <a:r>
              <a:rPr sz="2500" spc="-45" dirty="0"/>
              <a:t> </a:t>
            </a:r>
            <a:r>
              <a:rPr sz="2500" dirty="0"/>
              <a:t>HTML</a:t>
            </a:r>
            <a:r>
              <a:rPr sz="2500" spc="-40" dirty="0"/>
              <a:t> </a:t>
            </a:r>
            <a:r>
              <a:rPr sz="2500" spc="-10" dirty="0"/>
              <a:t>element, </a:t>
            </a:r>
            <a:r>
              <a:rPr sz="2500" dirty="0"/>
              <a:t>and</a:t>
            </a:r>
            <a:r>
              <a:rPr sz="2500" spc="-55" dirty="0"/>
              <a:t> </a:t>
            </a:r>
            <a:r>
              <a:rPr sz="2500" dirty="0"/>
              <a:t>is</a:t>
            </a:r>
            <a:r>
              <a:rPr sz="2500" spc="-55" dirty="0"/>
              <a:t> </a:t>
            </a:r>
            <a:r>
              <a:rPr sz="2500" dirty="0"/>
              <a:t>defined</a:t>
            </a:r>
            <a:r>
              <a:rPr sz="2500" spc="-35" dirty="0"/>
              <a:t> </a:t>
            </a:r>
            <a:r>
              <a:rPr sz="2500" dirty="0"/>
              <a:t>with</a:t>
            </a:r>
            <a:r>
              <a:rPr sz="2500" spc="-55" dirty="0"/>
              <a:t> </a:t>
            </a:r>
            <a:r>
              <a:rPr sz="2500" dirty="0"/>
              <a:t>a</a:t>
            </a:r>
            <a:r>
              <a:rPr sz="2500" spc="-60" dirty="0"/>
              <a:t> </a:t>
            </a:r>
            <a:r>
              <a:rPr sz="2500" spc="-20" dirty="0"/>
              <a:t>"#".</a:t>
            </a:r>
            <a:endParaRPr sz="2500" dirty="0"/>
          </a:p>
          <a:p>
            <a:pPr marL="355600" marR="400685" indent="-342900">
              <a:lnSpc>
                <a:spcPts val="24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dirty="0"/>
              <a:t>The</a:t>
            </a:r>
            <a:r>
              <a:rPr sz="2500" spc="-70" dirty="0"/>
              <a:t> </a:t>
            </a:r>
            <a:r>
              <a:rPr sz="2500" dirty="0"/>
              <a:t>style</a:t>
            </a:r>
            <a:r>
              <a:rPr sz="2500" spc="-35" dirty="0"/>
              <a:t> </a:t>
            </a:r>
            <a:r>
              <a:rPr sz="2500" dirty="0"/>
              <a:t>rule</a:t>
            </a:r>
            <a:r>
              <a:rPr sz="2500" spc="-50" dirty="0"/>
              <a:t> </a:t>
            </a:r>
            <a:r>
              <a:rPr sz="2500" dirty="0"/>
              <a:t>below</a:t>
            </a:r>
            <a:r>
              <a:rPr sz="2500" spc="-55" dirty="0"/>
              <a:t> </a:t>
            </a:r>
            <a:r>
              <a:rPr sz="2500" dirty="0"/>
              <a:t>will</a:t>
            </a:r>
            <a:r>
              <a:rPr sz="2500" spc="-55" dirty="0"/>
              <a:t> </a:t>
            </a:r>
            <a:r>
              <a:rPr sz="2500" dirty="0"/>
              <a:t>be</a:t>
            </a:r>
            <a:r>
              <a:rPr sz="2500" spc="-50" dirty="0"/>
              <a:t> </a:t>
            </a:r>
            <a:r>
              <a:rPr sz="2500" dirty="0"/>
              <a:t>applied</a:t>
            </a:r>
            <a:r>
              <a:rPr sz="2500" spc="-50" dirty="0"/>
              <a:t> </a:t>
            </a:r>
            <a:r>
              <a:rPr sz="2500" dirty="0"/>
              <a:t>to</a:t>
            </a:r>
            <a:r>
              <a:rPr sz="2500" spc="-60" dirty="0"/>
              <a:t> </a:t>
            </a:r>
            <a:r>
              <a:rPr sz="2500" dirty="0"/>
              <a:t>the</a:t>
            </a:r>
            <a:r>
              <a:rPr sz="2500" spc="-50" dirty="0"/>
              <a:t> </a:t>
            </a:r>
            <a:r>
              <a:rPr sz="2500" dirty="0"/>
              <a:t>element</a:t>
            </a:r>
            <a:r>
              <a:rPr sz="2500" spc="-45" dirty="0"/>
              <a:t> </a:t>
            </a:r>
            <a:r>
              <a:rPr sz="2500" spc="-20" dirty="0"/>
              <a:t>with </a:t>
            </a:r>
            <a:r>
              <a:rPr sz="2500" spc="-10" dirty="0"/>
              <a:t>id="para1":</a:t>
            </a:r>
            <a:endParaRPr sz="2500" dirty="0"/>
          </a:p>
          <a:p>
            <a:pPr marL="594995">
              <a:lnSpc>
                <a:spcPts val="2375"/>
              </a:lnSpc>
              <a:spcBef>
                <a:spcPts val="35"/>
              </a:spcBef>
            </a:pPr>
            <a:r>
              <a:rPr sz="2000" i="1" spc="-10" dirty="0">
                <a:solidFill>
                  <a:srgbClr val="00B0F0"/>
                </a:solidFill>
              </a:rPr>
              <a:t>#para1</a:t>
            </a:r>
            <a:r>
              <a:rPr sz="2000" i="1" spc="-50" dirty="0">
                <a:solidFill>
                  <a:srgbClr val="00B0F0"/>
                </a:solidFill>
              </a:rPr>
              <a:t>{</a:t>
            </a:r>
            <a:endParaRPr sz="2000" i="1" dirty="0">
              <a:solidFill>
                <a:srgbClr val="00B0F0"/>
              </a:solidFill>
            </a:endParaRPr>
          </a:p>
          <a:p>
            <a:pPr marL="756285">
              <a:lnSpc>
                <a:spcPts val="2115"/>
              </a:lnSpc>
            </a:pPr>
            <a:r>
              <a:rPr lang="en-US" sz="2000" i="1" spc="-30" dirty="0">
                <a:solidFill>
                  <a:srgbClr val="00B0F0"/>
                </a:solidFill>
              </a:rPr>
              <a:t> </a:t>
            </a:r>
            <a:r>
              <a:rPr sz="2000" i="1" spc="-30" dirty="0">
                <a:solidFill>
                  <a:srgbClr val="00B0F0"/>
                </a:solidFill>
              </a:rPr>
              <a:t>text-</a:t>
            </a:r>
            <a:r>
              <a:rPr sz="2000" i="1" spc="-10" dirty="0">
                <a:solidFill>
                  <a:srgbClr val="00B0F0"/>
                </a:solidFill>
              </a:rPr>
              <a:t>align</a:t>
            </a:r>
            <a:r>
              <a:rPr lang="en-US" sz="2000" i="1" spc="-10" dirty="0">
                <a:solidFill>
                  <a:srgbClr val="00B0F0"/>
                </a:solidFill>
              </a:rPr>
              <a:t> </a:t>
            </a:r>
            <a:r>
              <a:rPr sz="2000" i="1" spc="-10" dirty="0">
                <a:solidFill>
                  <a:srgbClr val="00B0F0"/>
                </a:solidFill>
              </a:rPr>
              <a:t>:</a:t>
            </a:r>
            <a:r>
              <a:rPr lang="en-US" sz="2000" i="1" spc="-10" dirty="0">
                <a:solidFill>
                  <a:srgbClr val="00B0F0"/>
                </a:solidFill>
              </a:rPr>
              <a:t> </a:t>
            </a:r>
            <a:r>
              <a:rPr sz="2000" i="1" spc="-10" dirty="0">
                <a:solidFill>
                  <a:srgbClr val="00B0F0"/>
                </a:solidFill>
              </a:rPr>
              <a:t>center;</a:t>
            </a:r>
            <a:endParaRPr sz="2000" i="1" dirty="0">
              <a:solidFill>
                <a:srgbClr val="00B0F0"/>
              </a:solidFill>
            </a:endParaRPr>
          </a:p>
          <a:p>
            <a:pPr marL="756285">
              <a:lnSpc>
                <a:spcPts val="2115"/>
              </a:lnSpc>
            </a:pPr>
            <a:r>
              <a:rPr lang="en-IN" sz="2000" i="1" spc="-10" dirty="0">
                <a:solidFill>
                  <a:srgbClr val="00B0F0"/>
                </a:solidFill>
              </a:rPr>
              <a:t>c</a:t>
            </a:r>
            <a:r>
              <a:rPr sz="2000" i="1" spc="-10" dirty="0" err="1">
                <a:solidFill>
                  <a:srgbClr val="00B0F0"/>
                </a:solidFill>
              </a:rPr>
              <a:t>olor</a:t>
            </a:r>
            <a:r>
              <a:rPr lang="en-US" sz="2000" i="1" spc="-10" dirty="0">
                <a:solidFill>
                  <a:srgbClr val="00B0F0"/>
                </a:solidFill>
              </a:rPr>
              <a:t> </a:t>
            </a:r>
            <a:r>
              <a:rPr sz="2000" i="1" spc="-10" dirty="0">
                <a:solidFill>
                  <a:srgbClr val="00B0F0"/>
                </a:solidFill>
              </a:rPr>
              <a:t>:</a:t>
            </a:r>
            <a:r>
              <a:rPr lang="en-US" sz="2000" i="1" spc="-10" dirty="0">
                <a:solidFill>
                  <a:srgbClr val="00B0F0"/>
                </a:solidFill>
              </a:rPr>
              <a:t> </a:t>
            </a:r>
            <a:r>
              <a:rPr sz="2000" i="1" spc="-10" dirty="0">
                <a:solidFill>
                  <a:srgbClr val="00B0F0"/>
                </a:solidFill>
              </a:rPr>
              <a:t>red;</a:t>
            </a:r>
            <a:endParaRPr sz="2000" i="1" dirty="0">
              <a:solidFill>
                <a:srgbClr val="00B0F0"/>
              </a:solidFill>
            </a:endParaRPr>
          </a:p>
          <a:p>
            <a:pPr marL="756285">
              <a:lnSpc>
                <a:spcPts val="2375"/>
              </a:lnSpc>
            </a:pPr>
            <a:r>
              <a:rPr sz="2000" i="1" spc="-50" dirty="0">
                <a:solidFill>
                  <a:srgbClr val="00B0F0"/>
                </a:solidFill>
              </a:rPr>
              <a:t>}</a:t>
            </a:r>
            <a:endParaRPr sz="2000" i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974" y="381000"/>
            <a:ext cx="7699806" cy="635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3896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70" dirty="0"/>
              <a:t> </a:t>
            </a:r>
            <a:r>
              <a:rPr dirty="0"/>
              <a:t>class</a:t>
            </a:r>
            <a:r>
              <a:rPr spc="-40" dirty="0"/>
              <a:t> </a:t>
            </a:r>
            <a:r>
              <a:rPr spc="-10" dirty="0"/>
              <a:t>Selector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20090" y="1272061"/>
            <a:ext cx="7933690" cy="44454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 algn="just">
              <a:lnSpc>
                <a:spcPts val="216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dirty="0"/>
              <a:t>The</a:t>
            </a:r>
            <a:r>
              <a:rPr sz="2200" spc="-55" dirty="0"/>
              <a:t> </a:t>
            </a:r>
            <a:r>
              <a:rPr sz="2200" dirty="0"/>
              <a:t>class</a:t>
            </a:r>
            <a:r>
              <a:rPr sz="2200" spc="-30" dirty="0"/>
              <a:t> </a:t>
            </a:r>
            <a:r>
              <a:rPr sz="2200" dirty="0"/>
              <a:t>selector</a:t>
            </a:r>
            <a:r>
              <a:rPr sz="2200" spc="-15" dirty="0"/>
              <a:t> </a:t>
            </a:r>
            <a:r>
              <a:rPr sz="2200" dirty="0"/>
              <a:t>is</a:t>
            </a:r>
            <a:r>
              <a:rPr sz="2200" spc="-50" dirty="0"/>
              <a:t> </a:t>
            </a:r>
            <a:r>
              <a:rPr sz="2200" dirty="0"/>
              <a:t>used</a:t>
            </a:r>
            <a:r>
              <a:rPr sz="2200" spc="-35" dirty="0"/>
              <a:t> </a:t>
            </a:r>
            <a:r>
              <a:rPr sz="2200" dirty="0"/>
              <a:t>to</a:t>
            </a:r>
            <a:r>
              <a:rPr sz="2200" spc="-45" dirty="0"/>
              <a:t> </a:t>
            </a:r>
            <a:r>
              <a:rPr sz="2200" dirty="0"/>
              <a:t>specify</a:t>
            </a:r>
            <a:r>
              <a:rPr sz="2200" spc="-35" dirty="0"/>
              <a:t> </a:t>
            </a:r>
            <a:r>
              <a:rPr sz="2200" dirty="0"/>
              <a:t>a</a:t>
            </a:r>
            <a:r>
              <a:rPr sz="2200" spc="-40" dirty="0"/>
              <a:t> </a:t>
            </a:r>
            <a:r>
              <a:rPr sz="2200" dirty="0"/>
              <a:t>style</a:t>
            </a:r>
            <a:r>
              <a:rPr sz="2200" spc="-30" dirty="0"/>
              <a:t> </a:t>
            </a:r>
            <a:r>
              <a:rPr sz="2200" dirty="0"/>
              <a:t>for</a:t>
            </a:r>
            <a:r>
              <a:rPr sz="2200" spc="-60" dirty="0"/>
              <a:t> </a:t>
            </a:r>
            <a:r>
              <a:rPr sz="2200" dirty="0"/>
              <a:t>a</a:t>
            </a:r>
            <a:r>
              <a:rPr sz="2200" spc="-35" dirty="0"/>
              <a:t> </a:t>
            </a:r>
            <a:r>
              <a:rPr sz="2200" dirty="0"/>
              <a:t>group</a:t>
            </a:r>
            <a:r>
              <a:rPr sz="2200" spc="-55" dirty="0"/>
              <a:t> </a:t>
            </a:r>
            <a:r>
              <a:rPr sz="2200" dirty="0"/>
              <a:t>of</a:t>
            </a:r>
            <a:r>
              <a:rPr sz="2200" spc="-45" dirty="0"/>
              <a:t> </a:t>
            </a:r>
            <a:r>
              <a:rPr sz="2200" dirty="0"/>
              <a:t>elements.</a:t>
            </a:r>
            <a:r>
              <a:rPr sz="2200" spc="-25" dirty="0"/>
              <a:t> </a:t>
            </a:r>
            <a:r>
              <a:rPr sz="2200" spc="-10" dirty="0"/>
              <a:t>Unlike</a:t>
            </a:r>
            <a:r>
              <a:rPr lang="en-US" sz="2200" spc="-10" dirty="0"/>
              <a:t> </a:t>
            </a:r>
            <a:r>
              <a:rPr sz="2200" dirty="0"/>
              <a:t>the</a:t>
            </a:r>
            <a:r>
              <a:rPr sz="2200" spc="-50" dirty="0"/>
              <a:t> </a:t>
            </a:r>
            <a:r>
              <a:rPr sz="2200" dirty="0"/>
              <a:t>id</a:t>
            </a:r>
            <a:r>
              <a:rPr sz="2200" spc="-50" dirty="0"/>
              <a:t> </a:t>
            </a:r>
            <a:r>
              <a:rPr sz="2200" spc="-20" dirty="0"/>
              <a:t>selector,</a:t>
            </a:r>
            <a:r>
              <a:rPr sz="2200" spc="-30" dirty="0"/>
              <a:t> </a:t>
            </a:r>
            <a:r>
              <a:rPr sz="2200" dirty="0"/>
              <a:t>the</a:t>
            </a:r>
            <a:r>
              <a:rPr sz="2200" spc="-40" dirty="0"/>
              <a:t> </a:t>
            </a:r>
            <a:r>
              <a:rPr sz="2200" dirty="0"/>
              <a:t>class</a:t>
            </a:r>
            <a:r>
              <a:rPr sz="2200" spc="-35" dirty="0"/>
              <a:t> </a:t>
            </a:r>
            <a:r>
              <a:rPr sz="2200" dirty="0"/>
              <a:t>selector</a:t>
            </a:r>
            <a:r>
              <a:rPr sz="2200" spc="-25" dirty="0"/>
              <a:t> </a:t>
            </a:r>
            <a:r>
              <a:rPr sz="2200" dirty="0"/>
              <a:t>is</a:t>
            </a:r>
            <a:r>
              <a:rPr sz="2200" spc="-50" dirty="0"/>
              <a:t> </a:t>
            </a:r>
            <a:r>
              <a:rPr sz="2200" dirty="0"/>
              <a:t>most</a:t>
            </a:r>
            <a:r>
              <a:rPr sz="2200" spc="-30" dirty="0"/>
              <a:t> </a:t>
            </a:r>
            <a:r>
              <a:rPr sz="2200" dirty="0"/>
              <a:t>often</a:t>
            </a:r>
            <a:r>
              <a:rPr sz="2200" spc="-55" dirty="0"/>
              <a:t> </a:t>
            </a:r>
            <a:r>
              <a:rPr sz="2200" dirty="0"/>
              <a:t>used</a:t>
            </a:r>
            <a:r>
              <a:rPr sz="2200" spc="-50" dirty="0"/>
              <a:t> </a:t>
            </a:r>
            <a:r>
              <a:rPr sz="2200" dirty="0"/>
              <a:t>on</a:t>
            </a:r>
            <a:r>
              <a:rPr sz="2200" spc="-40" dirty="0"/>
              <a:t> </a:t>
            </a:r>
            <a:r>
              <a:rPr sz="2200" spc="-10" dirty="0"/>
              <a:t>several</a:t>
            </a:r>
            <a:r>
              <a:rPr sz="2200" spc="-25" dirty="0"/>
              <a:t> </a:t>
            </a:r>
            <a:r>
              <a:rPr sz="2200" spc="-10" dirty="0"/>
              <a:t>elements.</a:t>
            </a:r>
            <a:endParaRPr sz="2200" dirty="0"/>
          </a:p>
          <a:p>
            <a:pPr marL="355600" marR="47625" indent="-342900" algn="just">
              <a:lnSpc>
                <a:spcPts val="1920"/>
              </a:lnSpc>
              <a:spcBef>
                <a:spcPts val="465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/>
              <a:t>This</a:t>
            </a:r>
            <a:r>
              <a:rPr sz="2200" spc="-65" dirty="0"/>
              <a:t> </a:t>
            </a:r>
            <a:r>
              <a:rPr sz="2200" dirty="0"/>
              <a:t>allows</a:t>
            </a:r>
            <a:r>
              <a:rPr sz="2200" spc="-40" dirty="0"/>
              <a:t> </a:t>
            </a:r>
            <a:r>
              <a:rPr sz="2200" dirty="0"/>
              <a:t>you</a:t>
            </a:r>
            <a:r>
              <a:rPr sz="2200" spc="-65" dirty="0"/>
              <a:t> </a:t>
            </a:r>
            <a:r>
              <a:rPr sz="2200" dirty="0"/>
              <a:t>to</a:t>
            </a:r>
            <a:r>
              <a:rPr sz="2200" spc="-55" dirty="0"/>
              <a:t> </a:t>
            </a:r>
            <a:r>
              <a:rPr sz="2200" dirty="0"/>
              <a:t>set</a:t>
            </a:r>
            <a:r>
              <a:rPr sz="2200" spc="-40" dirty="0"/>
              <a:t> </a:t>
            </a:r>
            <a:r>
              <a:rPr sz="2200" dirty="0"/>
              <a:t>a</a:t>
            </a:r>
            <a:r>
              <a:rPr sz="2200" spc="-45" dirty="0"/>
              <a:t> </a:t>
            </a:r>
            <a:r>
              <a:rPr sz="2200" dirty="0"/>
              <a:t>particular</a:t>
            </a:r>
            <a:r>
              <a:rPr sz="2200" spc="-55" dirty="0"/>
              <a:t> </a:t>
            </a:r>
            <a:r>
              <a:rPr sz="2200" dirty="0"/>
              <a:t>style</a:t>
            </a:r>
            <a:r>
              <a:rPr sz="2200" spc="-35" dirty="0"/>
              <a:t> </a:t>
            </a:r>
            <a:r>
              <a:rPr sz="2200" dirty="0"/>
              <a:t>for</a:t>
            </a:r>
            <a:r>
              <a:rPr sz="2200" spc="-65" dirty="0"/>
              <a:t> </a:t>
            </a:r>
            <a:r>
              <a:rPr sz="2200" dirty="0"/>
              <a:t>many</a:t>
            </a:r>
            <a:r>
              <a:rPr sz="2200" spc="-60" dirty="0"/>
              <a:t> </a:t>
            </a:r>
            <a:r>
              <a:rPr sz="2200" dirty="0"/>
              <a:t>HTML</a:t>
            </a:r>
            <a:r>
              <a:rPr sz="2200" spc="-50" dirty="0"/>
              <a:t> </a:t>
            </a:r>
            <a:r>
              <a:rPr sz="2200" dirty="0"/>
              <a:t>elements</a:t>
            </a:r>
            <a:r>
              <a:rPr sz="2200" spc="-25" dirty="0"/>
              <a:t> </a:t>
            </a:r>
            <a:r>
              <a:rPr sz="2200" dirty="0"/>
              <a:t>with</a:t>
            </a:r>
            <a:r>
              <a:rPr sz="2200" spc="-50" dirty="0"/>
              <a:t> </a:t>
            </a:r>
            <a:r>
              <a:rPr sz="2200" spc="-25" dirty="0"/>
              <a:t>the </a:t>
            </a:r>
            <a:r>
              <a:rPr sz="2200" dirty="0"/>
              <a:t>same</a:t>
            </a:r>
            <a:r>
              <a:rPr sz="2200" spc="-55" dirty="0"/>
              <a:t> </a:t>
            </a:r>
            <a:r>
              <a:rPr sz="2200" spc="-10" dirty="0"/>
              <a:t>class.</a:t>
            </a:r>
            <a:endParaRPr sz="2200" dirty="0"/>
          </a:p>
          <a:p>
            <a:pPr marL="354965" indent="-342265" algn="just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dirty="0"/>
              <a:t>The</a:t>
            </a:r>
            <a:r>
              <a:rPr sz="2200" spc="-50" dirty="0"/>
              <a:t> </a:t>
            </a:r>
            <a:r>
              <a:rPr sz="2200" dirty="0"/>
              <a:t>class</a:t>
            </a:r>
            <a:r>
              <a:rPr sz="2200" spc="-30" dirty="0"/>
              <a:t> </a:t>
            </a:r>
            <a:r>
              <a:rPr sz="2200" dirty="0"/>
              <a:t>selector</a:t>
            </a:r>
            <a:r>
              <a:rPr sz="2200" spc="-20" dirty="0"/>
              <a:t> </a:t>
            </a:r>
            <a:r>
              <a:rPr sz="2200" dirty="0"/>
              <a:t>uses</a:t>
            </a:r>
            <a:r>
              <a:rPr sz="2200" spc="-40" dirty="0"/>
              <a:t> </a:t>
            </a:r>
            <a:r>
              <a:rPr sz="2200" dirty="0"/>
              <a:t>the</a:t>
            </a:r>
            <a:r>
              <a:rPr sz="2200" spc="-35" dirty="0"/>
              <a:t> </a:t>
            </a:r>
            <a:r>
              <a:rPr sz="2200" dirty="0"/>
              <a:t>HTML</a:t>
            </a:r>
            <a:r>
              <a:rPr sz="2200" spc="-45" dirty="0"/>
              <a:t> </a:t>
            </a:r>
            <a:r>
              <a:rPr sz="2200" dirty="0"/>
              <a:t>class</a:t>
            </a:r>
            <a:r>
              <a:rPr sz="2200" spc="-35" dirty="0"/>
              <a:t> </a:t>
            </a:r>
            <a:r>
              <a:rPr sz="2200" spc="-10" dirty="0"/>
              <a:t>attribute,</a:t>
            </a:r>
            <a:r>
              <a:rPr sz="2200" spc="-25" dirty="0"/>
              <a:t> </a:t>
            </a:r>
            <a:r>
              <a:rPr sz="2200" dirty="0"/>
              <a:t>and</a:t>
            </a:r>
            <a:r>
              <a:rPr sz="2200" spc="-40" dirty="0"/>
              <a:t> </a:t>
            </a:r>
            <a:r>
              <a:rPr sz="2200" dirty="0"/>
              <a:t>is</a:t>
            </a:r>
            <a:r>
              <a:rPr sz="2200" spc="-45" dirty="0"/>
              <a:t> </a:t>
            </a:r>
            <a:r>
              <a:rPr sz="2200" dirty="0"/>
              <a:t>defined</a:t>
            </a:r>
            <a:r>
              <a:rPr sz="2200" spc="-50" dirty="0"/>
              <a:t> </a:t>
            </a:r>
            <a:r>
              <a:rPr sz="2200" dirty="0"/>
              <a:t>with</a:t>
            </a:r>
            <a:r>
              <a:rPr sz="2200" spc="-30" dirty="0"/>
              <a:t> </a:t>
            </a:r>
            <a:r>
              <a:rPr sz="2200" dirty="0"/>
              <a:t>a</a:t>
            </a:r>
            <a:r>
              <a:rPr sz="2200" spc="-40" dirty="0"/>
              <a:t> </a:t>
            </a:r>
            <a:r>
              <a:rPr sz="2200" spc="-25" dirty="0"/>
              <a:t>"."</a:t>
            </a:r>
            <a:endParaRPr sz="2200" dirty="0"/>
          </a:p>
          <a:p>
            <a:pPr marL="354965" indent="-342265" algn="just">
              <a:lnSpc>
                <a:spcPts val="2160"/>
              </a:lnSpc>
              <a:buFont typeface="Arial MT"/>
              <a:buChar char="•"/>
              <a:tabLst>
                <a:tab pos="354965" algn="l"/>
              </a:tabLst>
            </a:pPr>
            <a:r>
              <a:rPr sz="2200" dirty="0"/>
              <a:t>In</a:t>
            </a:r>
            <a:r>
              <a:rPr sz="2200" spc="-65" dirty="0"/>
              <a:t> </a:t>
            </a:r>
            <a:r>
              <a:rPr sz="2200" dirty="0"/>
              <a:t>the</a:t>
            </a:r>
            <a:r>
              <a:rPr sz="2200" spc="-55" dirty="0"/>
              <a:t> </a:t>
            </a:r>
            <a:r>
              <a:rPr sz="2200" dirty="0"/>
              <a:t>example</a:t>
            </a:r>
            <a:r>
              <a:rPr sz="2200" spc="-40" dirty="0"/>
              <a:t> </a:t>
            </a:r>
            <a:r>
              <a:rPr sz="2200" spc="-25" dirty="0"/>
              <a:t>below,</a:t>
            </a:r>
            <a:r>
              <a:rPr sz="2200" spc="-55" dirty="0"/>
              <a:t> </a:t>
            </a:r>
            <a:r>
              <a:rPr sz="2200" b="1" dirty="0"/>
              <a:t>all</a:t>
            </a:r>
            <a:r>
              <a:rPr sz="2200" b="1" spc="-35" dirty="0"/>
              <a:t> </a:t>
            </a:r>
            <a:r>
              <a:rPr sz="2200" b="1" dirty="0"/>
              <a:t>HTML</a:t>
            </a:r>
            <a:r>
              <a:rPr sz="2200" b="1" spc="-60" dirty="0"/>
              <a:t> </a:t>
            </a:r>
            <a:r>
              <a:rPr sz="2200" b="1" dirty="0"/>
              <a:t>elements</a:t>
            </a:r>
            <a:r>
              <a:rPr sz="2200" b="1" spc="-20" dirty="0"/>
              <a:t> </a:t>
            </a:r>
            <a:r>
              <a:rPr sz="2200" b="1" dirty="0"/>
              <a:t>with</a:t>
            </a:r>
            <a:r>
              <a:rPr sz="2200" b="1" spc="-55" dirty="0"/>
              <a:t> </a:t>
            </a:r>
            <a:r>
              <a:rPr sz="2200" b="1" spc="-10" dirty="0"/>
              <a:t>class="center"</a:t>
            </a:r>
            <a:r>
              <a:rPr sz="2200" b="1" spc="-25" dirty="0"/>
              <a:t> </a:t>
            </a:r>
            <a:r>
              <a:rPr sz="2200" dirty="0"/>
              <a:t>will</a:t>
            </a:r>
            <a:r>
              <a:rPr sz="2200" spc="-35" dirty="0"/>
              <a:t> </a:t>
            </a:r>
            <a:r>
              <a:rPr sz="2200" spc="-25" dirty="0"/>
              <a:t>be</a:t>
            </a:r>
            <a:r>
              <a:rPr lang="en-US" sz="2200" dirty="0"/>
              <a:t> </a:t>
            </a:r>
            <a:r>
              <a:rPr sz="2200" spc="-25" dirty="0"/>
              <a:t>center-</a:t>
            </a:r>
            <a:r>
              <a:rPr sz="2200" spc="-10" dirty="0"/>
              <a:t>aligned:</a:t>
            </a:r>
            <a:endParaRPr sz="2200" dirty="0"/>
          </a:p>
          <a:p>
            <a:pPr marL="355600" algn="just">
              <a:lnSpc>
                <a:spcPct val="100000"/>
              </a:lnSpc>
            </a:pPr>
            <a:r>
              <a:rPr sz="2200" i="1" dirty="0">
                <a:solidFill>
                  <a:srgbClr val="00B0F0"/>
                </a:solidFill>
              </a:rPr>
              <a:t>.center</a:t>
            </a:r>
            <a:r>
              <a:rPr sz="2200" i="1" spc="-70" dirty="0">
                <a:solidFill>
                  <a:srgbClr val="00B0F0"/>
                </a:solidFill>
              </a:rPr>
              <a:t> </a:t>
            </a:r>
            <a:r>
              <a:rPr sz="2200" i="1" spc="-20" dirty="0">
                <a:solidFill>
                  <a:srgbClr val="00B0F0"/>
                </a:solidFill>
              </a:rPr>
              <a:t>{text-</a:t>
            </a:r>
            <a:r>
              <a:rPr sz="2200" i="1" spc="-10" dirty="0">
                <a:solidFill>
                  <a:srgbClr val="00B0F0"/>
                </a:solidFill>
              </a:rPr>
              <a:t>align</a:t>
            </a:r>
            <a:r>
              <a:rPr lang="en-US" sz="2200" i="1" spc="-10" dirty="0">
                <a:solidFill>
                  <a:srgbClr val="00B0F0"/>
                </a:solidFill>
              </a:rPr>
              <a:t> </a:t>
            </a:r>
            <a:r>
              <a:rPr sz="2200" i="1" spc="-10" dirty="0">
                <a:solidFill>
                  <a:srgbClr val="00B0F0"/>
                </a:solidFill>
              </a:rPr>
              <a:t>:</a:t>
            </a:r>
            <a:r>
              <a:rPr lang="en-US" sz="2200" i="1" spc="-10" dirty="0">
                <a:solidFill>
                  <a:srgbClr val="00B0F0"/>
                </a:solidFill>
              </a:rPr>
              <a:t> </a:t>
            </a:r>
            <a:r>
              <a:rPr sz="2200" i="1" spc="-10" dirty="0">
                <a:solidFill>
                  <a:srgbClr val="00B0F0"/>
                </a:solidFill>
              </a:rPr>
              <a:t>center;}</a:t>
            </a:r>
            <a:endParaRPr sz="2200" i="1" dirty="0">
              <a:solidFill>
                <a:srgbClr val="00B0F0"/>
              </a:solidFill>
            </a:endParaRPr>
          </a:p>
          <a:p>
            <a:pPr marL="354965" indent="-342265" algn="just">
              <a:lnSpc>
                <a:spcPts val="2160"/>
              </a:lnSpc>
              <a:buFont typeface="Arial MT"/>
              <a:buChar char="•"/>
              <a:tabLst>
                <a:tab pos="354965" algn="l"/>
              </a:tabLst>
            </a:pPr>
            <a:r>
              <a:rPr sz="2200" spc="-45" dirty="0"/>
              <a:t>You</a:t>
            </a:r>
            <a:r>
              <a:rPr sz="2200" spc="-80" dirty="0"/>
              <a:t> </a:t>
            </a:r>
            <a:r>
              <a:rPr sz="2200" dirty="0"/>
              <a:t>can</a:t>
            </a:r>
            <a:r>
              <a:rPr sz="2200" spc="-40" dirty="0"/>
              <a:t> </a:t>
            </a:r>
            <a:r>
              <a:rPr sz="2200" dirty="0"/>
              <a:t>also</a:t>
            </a:r>
            <a:r>
              <a:rPr sz="2200" spc="-35" dirty="0"/>
              <a:t> </a:t>
            </a:r>
            <a:r>
              <a:rPr sz="2200" dirty="0"/>
              <a:t>specify</a:t>
            </a:r>
            <a:r>
              <a:rPr sz="2200" spc="-35" dirty="0"/>
              <a:t> </a:t>
            </a:r>
            <a:r>
              <a:rPr sz="2200" dirty="0"/>
              <a:t>that</a:t>
            </a:r>
            <a:r>
              <a:rPr sz="2200" spc="-35" dirty="0"/>
              <a:t> </a:t>
            </a:r>
            <a:r>
              <a:rPr sz="2200" dirty="0"/>
              <a:t>only</a:t>
            </a:r>
            <a:r>
              <a:rPr sz="2200" spc="-60" dirty="0"/>
              <a:t> </a:t>
            </a:r>
            <a:r>
              <a:rPr sz="2200" dirty="0"/>
              <a:t>specific</a:t>
            </a:r>
            <a:r>
              <a:rPr sz="2200" spc="-25" dirty="0"/>
              <a:t> </a:t>
            </a:r>
            <a:r>
              <a:rPr sz="2200" dirty="0"/>
              <a:t>HTML</a:t>
            </a:r>
            <a:r>
              <a:rPr sz="2200" spc="-50" dirty="0"/>
              <a:t> </a:t>
            </a:r>
            <a:r>
              <a:rPr sz="2200" dirty="0"/>
              <a:t>elements</a:t>
            </a:r>
            <a:r>
              <a:rPr sz="2200" spc="-20" dirty="0"/>
              <a:t> </a:t>
            </a:r>
            <a:r>
              <a:rPr sz="2200" dirty="0"/>
              <a:t>should</a:t>
            </a:r>
            <a:r>
              <a:rPr sz="2200" spc="-35" dirty="0"/>
              <a:t> </a:t>
            </a:r>
            <a:r>
              <a:rPr sz="2200" dirty="0"/>
              <a:t>be</a:t>
            </a:r>
            <a:r>
              <a:rPr sz="2200" spc="-50" dirty="0"/>
              <a:t> </a:t>
            </a:r>
            <a:r>
              <a:rPr sz="2200" spc="-10" dirty="0"/>
              <a:t>affected</a:t>
            </a:r>
            <a:r>
              <a:rPr lang="en-US" sz="2200" spc="-10" dirty="0"/>
              <a:t> </a:t>
            </a:r>
            <a:r>
              <a:rPr sz="2200" dirty="0"/>
              <a:t>by</a:t>
            </a:r>
            <a:r>
              <a:rPr sz="2200" spc="-45" dirty="0"/>
              <a:t> </a:t>
            </a:r>
            <a:r>
              <a:rPr sz="2200" dirty="0"/>
              <a:t>a</a:t>
            </a:r>
            <a:r>
              <a:rPr sz="2200" spc="-10" dirty="0"/>
              <a:t> class.</a:t>
            </a:r>
            <a:endParaRPr sz="2200" dirty="0"/>
          </a:p>
          <a:p>
            <a:pPr marL="355600" marR="248285" indent="-342900" algn="just">
              <a:lnSpc>
                <a:spcPts val="1920"/>
              </a:lnSpc>
              <a:spcBef>
                <a:spcPts val="465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/>
              <a:t>In</a:t>
            </a:r>
            <a:r>
              <a:rPr sz="2200" spc="-60" dirty="0"/>
              <a:t> </a:t>
            </a:r>
            <a:r>
              <a:rPr sz="2200" dirty="0"/>
              <a:t>the</a:t>
            </a:r>
            <a:r>
              <a:rPr sz="2200" spc="-45" dirty="0"/>
              <a:t> </a:t>
            </a:r>
            <a:r>
              <a:rPr sz="2200" spc="-10" dirty="0"/>
              <a:t>example</a:t>
            </a:r>
            <a:r>
              <a:rPr sz="2200" spc="-35" dirty="0"/>
              <a:t> </a:t>
            </a:r>
            <a:r>
              <a:rPr sz="2200" spc="-25" dirty="0"/>
              <a:t>below,</a:t>
            </a:r>
            <a:r>
              <a:rPr sz="2200" spc="-40" dirty="0"/>
              <a:t> </a:t>
            </a:r>
            <a:r>
              <a:rPr sz="2200" b="1" dirty="0"/>
              <a:t>all</a:t>
            </a:r>
            <a:r>
              <a:rPr sz="2200" b="1" spc="-35" dirty="0"/>
              <a:t> </a:t>
            </a:r>
            <a:r>
              <a:rPr sz="2200" b="1" dirty="0"/>
              <a:t>p</a:t>
            </a:r>
            <a:r>
              <a:rPr sz="2200" b="1" spc="-45" dirty="0"/>
              <a:t> </a:t>
            </a:r>
            <a:r>
              <a:rPr sz="2200" b="1" dirty="0"/>
              <a:t>elements</a:t>
            </a:r>
            <a:r>
              <a:rPr sz="2200" b="1" spc="-20" dirty="0"/>
              <a:t> </a:t>
            </a:r>
            <a:r>
              <a:rPr sz="2200" b="1" dirty="0"/>
              <a:t>with</a:t>
            </a:r>
            <a:r>
              <a:rPr sz="2200" b="1" spc="-40" dirty="0"/>
              <a:t> </a:t>
            </a:r>
            <a:r>
              <a:rPr sz="2200" b="1" spc="-10" dirty="0"/>
              <a:t>class="center"</a:t>
            </a:r>
            <a:r>
              <a:rPr sz="2200" spc="-20" dirty="0"/>
              <a:t> </a:t>
            </a:r>
            <a:r>
              <a:rPr sz="2200" dirty="0"/>
              <a:t>will</a:t>
            </a:r>
            <a:r>
              <a:rPr sz="2200" spc="-40" dirty="0"/>
              <a:t> </a:t>
            </a:r>
            <a:r>
              <a:rPr sz="2200" dirty="0"/>
              <a:t>be</a:t>
            </a:r>
            <a:r>
              <a:rPr sz="2200" spc="-45" dirty="0"/>
              <a:t> </a:t>
            </a:r>
            <a:r>
              <a:rPr sz="2200" spc="-10" dirty="0"/>
              <a:t>center- aligned:</a:t>
            </a:r>
            <a:endParaRPr sz="2200" dirty="0"/>
          </a:p>
          <a:p>
            <a:pPr marL="355600" algn="just">
              <a:lnSpc>
                <a:spcPct val="100000"/>
              </a:lnSpc>
              <a:spcBef>
                <a:spcPts val="15"/>
              </a:spcBef>
            </a:pPr>
            <a:r>
              <a:rPr sz="2200" i="1" dirty="0">
                <a:solidFill>
                  <a:srgbClr val="00B0F0"/>
                </a:solidFill>
              </a:rPr>
              <a:t>p.center</a:t>
            </a:r>
            <a:r>
              <a:rPr sz="2200" i="1" spc="-55" dirty="0">
                <a:solidFill>
                  <a:srgbClr val="00B0F0"/>
                </a:solidFill>
              </a:rPr>
              <a:t> </a:t>
            </a:r>
            <a:r>
              <a:rPr sz="2200" i="1" spc="-20" dirty="0">
                <a:solidFill>
                  <a:srgbClr val="00B0F0"/>
                </a:solidFill>
              </a:rPr>
              <a:t>{text-</a:t>
            </a:r>
            <a:r>
              <a:rPr sz="2200" i="1" spc="-10" dirty="0">
                <a:solidFill>
                  <a:srgbClr val="00B0F0"/>
                </a:solidFill>
              </a:rPr>
              <a:t>align</a:t>
            </a:r>
            <a:r>
              <a:rPr lang="en-US" sz="2200" i="1" spc="-10" dirty="0">
                <a:solidFill>
                  <a:srgbClr val="00B0F0"/>
                </a:solidFill>
              </a:rPr>
              <a:t> </a:t>
            </a:r>
            <a:r>
              <a:rPr sz="2200" i="1" spc="-10" dirty="0">
                <a:solidFill>
                  <a:srgbClr val="00B0F0"/>
                </a:solidFill>
              </a:rPr>
              <a:t>:</a:t>
            </a:r>
            <a:r>
              <a:rPr lang="en-US" sz="2200" i="1" spc="-10" dirty="0">
                <a:solidFill>
                  <a:srgbClr val="00B0F0"/>
                </a:solidFill>
              </a:rPr>
              <a:t> </a:t>
            </a:r>
            <a:r>
              <a:rPr sz="2200" i="1" spc="-10" dirty="0">
                <a:solidFill>
                  <a:srgbClr val="00B0F0"/>
                </a:solidFill>
              </a:rPr>
              <a:t>center;}</a:t>
            </a:r>
            <a:endParaRPr sz="2200" i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6955">
              <a:lnSpc>
                <a:spcPct val="100000"/>
              </a:lnSpc>
              <a:spcBef>
                <a:spcPts val="105"/>
              </a:spcBef>
            </a:pPr>
            <a:r>
              <a:rPr dirty="0"/>
              <a:t>Three</a:t>
            </a:r>
            <a:r>
              <a:rPr spc="-130" dirty="0"/>
              <a:t> </a:t>
            </a:r>
            <a:r>
              <a:rPr spc="-20" dirty="0"/>
              <a:t>Ways</a:t>
            </a:r>
            <a:r>
              <a:rPr spc="-120" dirty="0"/>
              <a:t> </a:t>
            </a:r>
            <a:r>
              <a:rPr dirty="0"/>
              <a:t>to</a:t>
            </a:r>
            <a:r>
              <a:rPr spc="-120" dirty="0"/>
              <a:t> </a:t>
            </a:r>
            <a:r>
              <a:rPr dirty="0"/>
              <a:t>Insert</a:t>
            </a:r>
            <a:r>
              <a:rPr spc="-114" dirty="0"/>
              <a:t> </a:t>
            </a:r>
            <a:r>
              <a:rPr spc="-25" dirty="0"/>
              <a:t>CSS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4315"/>
            <a:ext cx="7571740" cy="4275978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89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three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ways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inserting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style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sheet: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40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External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style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sheet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10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Internal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style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sheet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15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Inline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style</a:t>
            </a:r>
            <a:endParaRPr sz="2400" dirty="0">
              <a:latin typeface="Calibri"/>
              <a:cs typeface="Calibri"/>
            </a:endParaRPr>
          </a:p>
          <a:p>
            <a:pPr marL="355600" marR="36195" indent="-342900">
              <a:lnSpc>
                <a:spcPts val="3240"/>
              </a:lnSpc>
              <a:spcBef>
                <a:spcPts val="74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External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Style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Sheet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external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style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sheet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ideal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style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applied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pages.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ts val="3420"/>
              </a:lnSpc>
              <a:spcBef>
                <a:spcPts val="315"/>
              </a:spcBef>
            </a:pPr>
            <a:r>
              <a:rPr sz="2000" i="1" spc="-10" dirty="0">
                <a:solidFill>
                  <a:srgbClr val="00B0F0"/>
                </a:solidFill>
                <a:latin typeface="Calibri"/>
                <a:cs typeface="Calibri"/>
              </a:rPr>
              <a:t>&lt;head&gt;</a:t>
            </a:r>
            <a:endParaRPr sz="2000" i="1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355600" marR="1438275">
              <a:lnSpc>
                <a:spcPts val="3240"/>
              </a:lnSpc>
              <a:spcBef>
                <a:spcPts val="225"/>
              </a:spcBef>
            </a:pPr>
            <a:r>
              <a:rPr lang="en-US" sz="2000" i="1" dirty="0">
                <a:solidFill>
                  <a:srgbClr val="00B0F0"/>
                </a:solidFill>
                <a:latin typeface="Calibri"/>
                <a:cs typeface="Calibri"/>
              </a:rPr>
              <a:t>	</a:t>
            </a:r>
            <a:r>
              <a:rPr sz="2000" i="1" dirty="0">
                <a:solidFill>
                  <a:srgbClr val="00B0F0"/>
                </a:solidFill>
                <a:latin typeface="Calibri"/>
                <a:cs typeface="Calibri"/>
              </a:rPr>
              <a:t>&lt;link</a:t>
            </a:r>
            <a:r>
              <a:rPr sz="2000" i="1" spc="-4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00B0F0"/>
                </a:solidFill>
                <a:latin typeface="Calibri"/>
                <a:cs typeface="Calibri"/>
              </a:rPr>
              <a:t>rel="stylesheet"</a:t>
            </a:r>
            <a:r>
              <a:rPr sz="2000" i="1" spc="-4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00B0F0"/>
                </a:solidFill>
                <a:latin typeface="Calibri"/>
                <a:cs typeface="Calibri"/>
              </a:rPr>
              <a:t>type="text/</a:t>
            </a:r>
            <a:r>
              <a:rPr sz="2000" i="1" spc="-10" dirty="0" err="1">
                <a:solidFill>
                  <a:srgbClr val="00B0F0"/>
                </a:solidFill>
                <a:latin typeface="Calibri"/>
                <a:cs typeface="Calibri"/>
              </a:rPr>
              <a:t>css</a:t>
            </a:r>
            <a:r>
              <a:rPr sz="2000" i="1" spc="-10" dirty="0">
                <a:solidFill>
                  <a:srgbClr val="00B0F0"/>
                </a:solidFill>
                <a:latin typeface="Calibri"/>
                <a:cs typeface="Calibri"/>
              </a:rPr>
              <a:t>"</a:t>
            </a:r>
            <a:r>
              <a:rPr lang="en-IN" sz="2000" i="1" spc="-1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lang="en-US" sz="2000" i="1" spc="-10" dirty="0">
                <a:solidFill>
                  <a:srgbClr val="00B0F0"/>
                </a:solidFill>
                <a:latin typeface="Calibri"/>
                <a:cs typeface="Calibri"/>
              </a:rPr>
              <a:t>	</a:t>
            </a:r>
            <a:r>
              <a:rPr sz="2000" i="1" spc="-10" dirty="0" err="1">
                <a:solidFill>
                  <a:srgbClr val="00B0F0"/>
                </a:solidFill>
                <a:latin typeface="Calibri"/>
                <a:cs typeface="Calibri"/>
              </a:rPr>
              <a:t>href</a:t>
            </a:r>
            <a:r>
              <a:rPr sz="2000" i="1" spc="-10" dirty="0">
                <a:solidFill>
                  <a:srgbClr val="00B0F0"/>
                </a:solidFill>
                <a:latin typeface="Calibri"/>
                <a:cs typeface="Calibri"/>
              </a:rPr>
              <a:t>="mystyle.css"&gt;</a:t>
            </a:r>
            <a:endParaRPr sz="2000" i="1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355600">
              <a:lnSpc>
                <a:spcPts val="3195"/>
              </a:lnSpc>
            </a:pPr>
            <a:r>
              <a:rPr sz="2000" i="1" spc="-10" dirty="0">
                <a:solidFill>
                  <a:srgbClr val="00B0F0"/>
                </a:solidFill>
                <a:latin typeface="Calibri"/>
                <a:cs typeface="Calibri"/>
              </a:rPr>
              <a:t>&lt;/head&gt;</a:t>
            </a:r>
            <a:endParaRPr sz="2000" i="1" dirty="0">
              <a:solidFill>
                <a:srgbClr val="00B0F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2410">
              <a:lnSpc>
                <a:spcPct val="100000"/>
              </a:lnSpc>
              <a:spcBef>
                <a:spcPts val="105"/>
              </a:spcBef>
            </a:pPr>
            <a:r>
              <a:rPr dirty="0"/>
              <a:t>Three</a:t>
            </a:r>
            <a:r>
              <a:rPr spc="-125" dirty="0"/>
              <a:t> </a:t>
            </a:r>
            <a:r>
              <a:rPr spc="-20" dirty="0"/>
              <a:t>Ways</a:t>
            </a:r>
            <a:r>
              <a:rPr spc="-105" dirty="0"/>
              <a:t> </a:t>
            </a:r>
            <a:r>
              <a:rPr dirty="0"/>
              <a:t>to</a:t>
            </a:r>
            <a:r>
              <a:rPr spc="-110" dirty="0"/>
              <a:t> </a:t>
            </a:r>
            <a:r>
              <a:rPr dirty="0"/>
              <a:t>Insert</a:t>
            </a:r>
            <a:r>
              <a:rPr spc="-140" dirty="0"/>
              <a:t> </a:t>
            </a:r>
            <a:r>
              <a:rPr dirty="0"/>
              <a:t>CSS</a:t>
            </a:r>
            <a:r>
              <a:rPr spc="-110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7538"/>
            <a:ext cx="7865109" cy="4621586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730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b="1" spc="-10" dirty="0">
                <a:latin typeface="Calibri"/>
                <a:cs typeface="Calibri"/>
              </a:rPr>
              <a:t>Internal</a:t>
            </a:r>
            <a:r>
              <a:rPr sz="2700" b="1" spc="-5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Style</a:t>
            </a:r>
            <a:r>
              <a:rPr sz="2700" b="1" spc="-5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Sheet</a:t>
            </a:r>
            <a:r>
              <a:rPr sz="2700" dirty="0">
                <a:latin typeface="Calibri"/>
                <a:cs typeface="Calibri"/>
              </a:rPr>
              <a:t>: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internal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style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sheet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should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be </a:t>
            </a:r>
            <a:r>
              <a:rPr sz="2700" dirty="0">
                <a:latin typeface="Calibri"/>
                <a:cs typeface="Calibri"/>
              </a:rPr>
              <a:t>used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when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single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document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has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unique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style.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You </a:t>
            </a:r>
            <a:r>
              <a:rPr sz="2700" dirty="0">
                <a:latin typeface="Calibri"/>
                <a:cs typeface="Calibri"/>
              </a:rPr>
              <a:t>define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internal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styles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head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section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HTML </a:t>
            </a:r>
            <a:r>
              <a:rPr sz="2700" dirty="0">
                <a:latin typeface="Calibri"/>
                <a:cs typeface="Calibri"/>
              </a:rPr>
              <a:t>page,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by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using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&lt;style&gt;</a:t>
            </a:r>
            <a:r>
              <a:rPr sz="2700" spc="-40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tag,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like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this:</a:t>
            </a:r>
            <a:endParaRPr lang="en-US" sz="2700" spc="-10" dirty="0">
              <a:latin typeface="Calibri"/>
              <a:cs typeface="Calibri"/>
            </a:endParaRPr>
          </a:p>
          <a:p>
            <a:pPr marL="355600" marR="5080" indent="-342900">
              <a:lnSpc>
                <a:spcPts val="2590"/>
              </a:lnSpc>
              <a:spcBef>
                <a:spcPts val="730"/>
              </a:spcBef>
              <a:buFont typeface="Arial MT"/>
              <a:buChar char="•"/>
              <a:tabLst>
                <a:tab pos="355600" algn="l"/>
              </a:tabLst>
            </a:pPr>
            <a:endParaRPr sz="2700" dirty="0">
              <a:latin typeface="Calibri"/>
              <a:cs typeface="Calibri"/>
            </a:endParaRPr>
          </a:p>
          <a:p>
            <a:pPr marL="12700">
              <a:lnSpc>
                <a:spcPts val="2915"/>
              </a:lnSpc>
              <a:spcBef>
                <a:spcPts val="30"/>
              </a:spcBef>
            </a:pPr>
            <a:r>
              <a:rPr lang="en-US" sz="2700" spc="-10" dirty="0">
                <a:latin typeface="Calibri"/>
                <a:cs typeface="Calibri"/>
              </a:rPr>
              <a:t>    </a:t>
            </a:r>
            <a:r>
              <a:rPr sz="2400" i="1" spc="-10" dirty="0">
                <a:solidFill>
                  <a:srgbClr val="00B0F0"/>
                </a:solidFill>
                <a:latin typeface="Calibri"/>
                <a:cs typeface="Calibri"/>
              </a:rPr>
              <a:t>&lt;head&gt;</a:t>
            </a:r>
            <a:endParaRPr sz="2400" i="1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355600" lvl="1">
              <a:lnSpc>
                <a:spcPts val="2590"/>
              </a:lnSpc>
            </a:pPr>
            <a:r>
              <a:rPr lang="en-US" sz="2400" i="1" spc="-10" dirty="0">
                <a:solidFill>
                  <a:srgbClr val="00B0F0"/>
                </a:solidFill>
                <a:latin typeface="Calibri"/>
                <a:cs typeface="Calibri"/>
              </a:rPr>
              <a:t>	</a:t>
            </a:r>
            <a:r>
              <a:rPr sz="2400" i="1" spc="-10" dirty="0">
                <a:solidFill>
                  <a:srgbClr val="00B0F0"/>
                </a:solidFill>
                <a:latin typeface="Calibri"/>
                <a:cs typeface="Calibri"/>
              </a:rPr>
              <a:t>&lt;style&gt;</a:t>
            </a:r>
            <a:endParaRPr sz="2400" i="1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355600" lvl="1">
              <a:lnSpc>
                <a:spcPts val="2590"/>
              </a:lnSpc>
            </a:pPr>
            <a:r>
              <a:rPr lang="en-US" sz="2400" i="1" dirty="0">
                <a:solidFill>
                  <a:srgbClr val="00B0F0"/>
                </a:solidFill>
                <a:latin typeface="Calibri"/>
                <a:cs typeface="Calibri"/>
              </a:rPr>
              <a:t>                  </a:t>
            </a:r>
            <a:r>
              <a:rPr sz="2400" i="1" dirty="0" err="1">
                <a:solidFill>
                  <a:srgbClr val="00B0F0"/>
                </a:solidFill>
                <a:latin typeface="Calibri"/>
                <a:cs typeface="Calibri"/>
              </a:rPr>
              <a:t>hr</a:t>
            </a:r>
            <a:r>
              <a:rPr sz="2400" i="1" spc="-5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0B0F0"/>
                </a:solidFill>
                <a:latin typeface="Calibri"/>
                <a:cs typeface="Calibri"/>
              </a:rPr>
              <a:t>{color:</a:t>
            </a:r>
            <a:r>
              <a:rPr sz="2400" i="1" spc="-3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400" i="1" spc="-10" dirty="0" err="1">
                <a:solidFill>
                  <a:srgbClr val="00B0F0"/>
                </a:solidFill>
                <a:latin typeface="Calibri"/>
                <a:cs typeface="Calibri"/>
              </a:rPr>
              <a:t>skyblue</a:t>
            </a:r>
            <a:r>
              <a:rPr sz="2400" i="1" spc="-10" dirty="0">
                <a:solidFill>
                  <a:srgbClr val="00B0F0"/>
                </a:solidFill>
                <a:latin typeface="Calibri"/>
                <a:cs typeface="Calibri"/>
              </a:rPr>
              <a:t>;}</a:t>
            </a:r>
            <a:endParaRPr lang="en-US" sz="2400" i="1" spc="-10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355600" lvl="1">
              <a:lnSpc>
                <a:spcPts val="2590"/>
              </a:lnSpc>
            </a:pPr>
            <a:r>
              <a:rPr lang="en-US" sz="2400" i="1" spc="-10" dirty="0">
                <a:solidFill>
                  <a:srgbClr val="00B0F0"/>
                </a:solidFill>
                <a:latin typeface="Calibri"/>
                <a:cs typeface="Calibri"/>
              </a:rPr>
              <a:t>		p {margin-left: 20px;}</a:t>
            </a:r>
          </a:p>
          <a:p>
            <a:pPr marL="355600" lvl="1">
              <a:lnSpc>
                <a:spcPts val="2590"/>
              </a:lnSpc>
            </a:pPr>
            <a:r>
              <a:rPr lang="en-US" sz="2400" i="1" spc="-10" dirty="0">
                <a:solidFill>
                  <a:srgbClr val="00B0F0"/>
                </a:solidFill>
                <a:latin typeface="Calibri"/>
                <a:cs typeface="Calibri"/>
              </a:rPr>
              <a:t>                   body{background-image:     				</a:t>
            </a:r>
            <a:r>
              <a:rPr lang="en-US" sz="2400" i="1" spc="-10" dirty="0" err="1">
                <a:solidFill>
                  <a:srgbClr val="00B0F0"/>
                </a:solidFill>
                <a:latin typeface="Calibri"/>
                <a:cs typeface="Calibri"/>
              </a:rPr>
              <a:t>url</a:t>
            </a:r>
            <a:r>
              <a:rPr lang="en-US" sz="2400" i="1" spc="-10" dirty="0">
                <a:solidFill>
                  <a:srgbClr val="00B0F0"/>
                </a:solidFill>
                <a:latin typeface="Calibri"/>
                <a:cs typeface="Calibri"/>
              </a:rPr>
              <a:t>(“images/background.gif”);}</a:t>
            </a:r>
            <a:endParaRPr sz="2400" i="1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355600" marR="4631690" lvl="1">
              <a:lnSpc>
                <a:spcPts val="2590"/>
              </a:lnSpc>
              <a:spcBef>
                <a:spcPts val="305"/>
              </a:spcBef>
            </a:pPr>
            <a:r>
              <a:rPr lang="en-US" sz="2400" i="1" dirty="0">
                <a:solidFill>
                  <a:srgbClr val="00B0F0"/>
                </a:solidFill>
                <a:latin typeface="Calibri"/>
                <a:cs typeface="Calibri"/>
              </a:rPr>
              <a:t>     </a:t>
            </a:r>
            <a:r>
              <a:rPr lang="en-US" sz="2400" i="1" spc="-10" dirty="0">
                <a:solidFill>
                  <a:srgbClr val="00B0F0"/>
                </a:solidFill>
                <a:latin typeface="Calibri"/>
                <a:cs typeface="Calibri"/>
              </a:rPr>
              <a:t>	</a:t>
            </a:r>
            <a:r>
              <a:rPr sz="2400" i="1" spc="-10" dirty="0">
                <a:solidFill>
                  <a:srgbClr val="00B0F0"/>
                </a:solidFill>
                <a:latin typeface="Calibri"/>
                <a:cs typeface="Calibri"/>
              </a:rPr>
              <a:t>&lt;/style&gt;</a:t>
            </a:r>
            <a:endParaRPr sz="2400" i="1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355600">
              <a:lnSpc>
                <a:spcPts val="2915"/>
              </a:lnSpc>
            </a:pPr>
            <a:r>
              <a:rPr sz="2400" i="1" spc="-10" dirty="0">
                <a:solidFill>
                  <a:srgbClr val="00B0F0"/>
                </a:solidFill>
                <a:latin typeface="Calibri"/>
                <a:cs typeface="Calibri"/>
              </a:rPr>
              <a:t>&lt;/head&gt;</a:t>
            </a:r>
            <a:endParaRPr sz="2400" i="1" dirty="0">
              <a:solidFill>
                <a:srgbClr val="00B0F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1728</Words>
  <Application>Microsoft Office PowerPoint</Application>
  <PresentationFormat>On-screen Show (4:3)</PresentationFormat>
  <Paragraphs>231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MT</vt:lpstr>
      <vt:lpstr>Calibri</vt:lpstr>
      <vt:lpstr>Courier New</vt:lpstr>
      <vt:lpstr>Georgia</vt:lpstr>
      <vt:lpstr>Lucida Console</vt:lpstr>
      <vt:lpstr>Times New Roman</vt:lpstr>
      <vt:lpstr>Verdana</vt:lpstr>
      <vt:lpstr>Office Theme</vt:lpstr>
      <vt:lpstr>CSS – Cascading Style Sheet</vt:lpstr>
      <vt:lpstr>Styles Solved a Big Problem</vt:lpstr>
      <vt:lpstr>CSS Saves a Lot of Work!</vt:lpstr>
      <vt:lpstr>CSS Syntax</vt:lpstr>
      <vt:lpstr>CSS Example</vt:lpstr>
      <vt:lpstr>CSS Id and Class</vt:lpstr>
      <vt:lpstr>The class Selector</vt:lpstr>
      <vt:lpstr>Three Ways to Insert CSS</vt:lpstr>
      <vt:lpstr>Three Ways to Insert CSS (cont.)</vt:lpstr>
      <vt:lpstr>Multiple Styles Will Cascade into One</vt:lpstr>
      <vt:lpstr>All CSS Background Properties</vt:lpstr>
      <vt:lpstr>CSS Text</vt:lpstr>
      <vt:lpstr>CSS Font</vt:lpstr>
      <vt:lpstr>CSS Font Family</vt:lpstr>
      <vt:lpstr>Font Style</vt:lpstr>
      <vt:lpstr>Font Size</vt:lpstr>
      <vt:lpstr>CSS Box Model</vt:lpstr>
      <vt:lpstr>CSS Box Model</vt:lpstr>
      <vt:lpstr>The Box Model</vt:lpstr>
      <vt:lpstr>Width and Height of an Element</vt:lpstr>
      <vt:lpstr>Width and Height of an Element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Kashif Ayyub</dc:creator>
  <cp:lastModifiedBy>LENOVO</cp:lastModifiedBy>
  <cp:revision>82</cp:revision>
  <dcterms:created xsi:type="dcterms:W3CDTF">2024-11-14T05:28:12Z</dcterms:created>
  <dcterms:modified xsi:type="dcterms:W3CDTF">2024-11-18T09:12:01Z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2014-03-21T00:00:00Z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2024-11-14T00:00:00Z</vt:filetime>
  </property>
  <property fmtid="{D5CDD505-2E9C-101B-9397-08002B2CF9AE}" pid="5" name="Producer">
    <vt:lpwstr>Microsoft® Office PowerPoint® 2007</vt:lpwstr>
  </property>
</Properties>
</file>