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87" r:id="rId34"/>
    <p:sldId id="288" r:id="rId35"/>
    <p:sldId id="289" r:id="rId36"/>
    <p:sldId id="290" r:id="rId3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042" y="461594"/>
            <a:ext cx="78559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5445"/>
            <a:ext cx="7991475" cy="425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6122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858" y="461594"/>
            <a:ext cx="2276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903845" cy="44047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  <a:tab pos="1109980" algn="l"/>
                <a:tab pos="1217295" algn="l"/>
                <a:tab pos="1879600" algn="l"/>
                <a:tab pos="3277235" algn="l"/>
                <a:tab pos="4135120" algn="l"/>
                <a:tab pos="5744845" algn="l"/>
                <a:tab pos="7407909" algn="l"/>
              </a:tabLst>
            </a:pPr>
            <a:r>
              <a:rPr sz="2800" spc="-10" dirty="0">
                <a:latin typeface="Calibri"/>
                <a:cs typeface="Calibri"/>
              </a:rPr>
              <a:t>JavaScript,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originally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LiveScript,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was </a:t>
            </a:r>
            <a:r>
              <a:rPr sz="2800" dirty="0">
                <a:latin typeface="Calibri"/>
                <a:cs typeface="Calibri"/>
              </a:rPr>
              <a:t>developed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Brendan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Eich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Netscape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1995 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shipped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Netscape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Navigator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2.0 </a:t>
            </a:r>
            <a:r>
              <a:rPr sz="2800" spc="-20" dirty="0">
                <a:latin typeface="Calibri"/>
                <a:cs typeface="Calibri"/>
              </a:rPr>
              <a:t>beta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releases.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Why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JavaScript?</a:t>
            </a:r>
            <a:endParaRPr sz="2800" dirty="0">
              <a:latin typeface="Calibri"/>
              <a:cs typeface="Calibri"/>
            </a:endParaRPr>
          </a:p>
          <a:p>
            <a:pPr marL="756285" marR="1386205" indent="-287020">
              <a:lnSpc>
                <a:spcPct val="80000"/>
              </a:lnSpc>
              <a:spcBef>
                <a:spcPts val="64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web </a:t>
            </a:r>
            <a:r>
              <a:rPr sz="2800" dirty="0">
                <a:latin typeface="Calibri"/>
                <a:cs typeface="Calibri"/>
              </a:rPr>
              <a:t>developers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MUST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Basically,</a:t>
            </a:r>
            <a:endParaRPr sz="2800" dirty="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HTML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</a:t>
            </a:r>
            <a:endParaRPr sz="2800" dirty="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CSS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layout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</a:t>
            </a:r>
            <a:endParaRPr sz="2800" dirty="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722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31759" cy="3365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09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output functions.</a:t>
            </a:r>
            <a:endParaRPr sz="2400" dirty="0">
              <a:latin typeface="Calibri"/>
              <a:cs typeface="Calibri"/>
            </a:endParaRPr>
          </a:p>
          <a:p>
            <a:pPr marL="355600" marR="86233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manipulate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86233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Manipulating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</a:t>
            </a:r>
            <a:endParaRPr sz="24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75" dirty="0">
                <a:latin typeface="Arial MT"/>
                <a:cs typeface="Arial MT"/>
              </a:rPr>
              <a:t> </a:t>
            </a: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document.getElementById(</a:t>
            </a:r>
            <a:r>
              <a:rPr sz="2400" i="1" spc="-10" dirty="0">
                <a:latin typeface="Calibri"/>
                <a:cs typeface="Calibri"/>
              </a:rPr>
              <a:t>id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method.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"id"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73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80134"/>
            <a:ext cx="7964017" cy="3988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&lt;!DOCTYPE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html&gt;</a:t>
            </a:r>
            <a:endParaRPr sz="2000" dirty="0">
              <a:latin typeface="Calibri"/>
              <a:cs typeface="Calibri"/>
            </a:endParaRPr>
          </a:p>
          <a:p>
            <a:pPr marL="355600"/>
            <a:r>
              <a:rPr sz="2000" spc="-10" dirty="0"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355600"/>
            <a:r>
              <a:rPr sz="2000" spc="-10" dirty="0"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355600">
              <a:spcBef>
                <a:spcPts val="1080"/>
              </a:spcBef>
            </a:pPr>
            <a:r>
              <a:rPr sz="2000" dirty="0">
                <a:latin typeface="Calibri"/>
                <a:cs typeface="Calibri"/>
              </a:rPr>
              <a:t>&lt;h1&gt;My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Page&lt;/h1&gt;</a:t>
            </a:r>
            <a:endParaRPr sz="2000" dirty="0">
              <a:latin typeface="Calibri"/>
              <a:cs typeface="Calibri"/>
            </a:endParaRPr>
          </a:p>
          <a:p>
            <a:pPr marL="355600">
              <a:spcBef>
                <a:spcPts val="1080"/>
              </a:spcBef>
            </a:pPr>
            <a:r>
              <a:rPr sz="2000" dirty="0">
                <a:latin typeface="Calibri"/>
                <a:cs typeface="Calibri"/>
              </a:rPr>
              <a:t>&lt;p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id="demo"</a:t>
            </a:r>
            <a:r>
              <a:rPr sz="2000" spc="-10" dirty="0">
                <a:latin typeface="Calibri"/>
                <a:cs typeface="Calibri"/>
              </a:rPr>
              <a:t>&gt;My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Paragraph&lt;/p&gt;</a:t>
            </a:r>
            <a:endParaRPr sz="2000" dirty="0">
              <a:latin typeface="Calibri"/>
              <a:cs typeface="Calibri"/>
            </a:endParaRPr>
          </a:p>
          <a:p>
            <a:pPr marL="355600">
              <a:spcBef>
                <a:spcPts val="108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&lt;script&gt;</a:t>
            </a:r>
            <a:endParaRPr sz="2000" dirty="0">
              <a:latin typeface="Calibri"/>
              <a:cs typeface="Calibri"/>
            </a:endParaRPr>
          </a:p>
          <a:p>
            <a:pPr marL="355600" marR="2414270">
              <a:spcBef>
                <a:spcPts val="18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elem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document.getElementById("demo"); elem.innerHTML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"My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JavaScript";</a:t>
            </a:r>
            <a:endParaRPr sz="2000" dirty="0">
              <a:latin typeface="Calibri"/>
              <a:cs typeface="Calibri"/>
            </a:endParaRPr>
          </a:p>
          <a:p>
            <a:pPr marL="355600"/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55600">
              <a:spcBef>
                <a:spcPts val="1080"/>
              </a:spcBef>
            </a:pPr>
            <a:r>
              <a:rPr sz="2000" spc="-10" dirty="0"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355600"/>
            <a:r>
              <a:rPr sz="2000" spc="-10" dirty="0"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73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80134"/>
            <a:ext cx="8110093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browser. </a:t>
            </a: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browser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id="demo": 	</a:t>
            </a:r>
            <a:endParaRPr lang="en-US" sz="2400" spc="-10" dirty="0">
              <a:latin typeface="Calibri"/>
              <a:cs typeface="Calibri"/>
            </a:endParaRPr>
          </a:p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 err="1">
                <a:latin typeface="Calibri"/>
                <a:cs typeface="Calibri"/>
              </a:rPr>
              <a:t>elem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10" dirty="0">
                <a:latin typeface="Calibri"/>
                <a:cs typeface="Calibri"/>
              </a:rPr>
              <a:t>document.getElementById("demo");</a:t>
            </a:r>
            <a:endParaRPr sz="2400" dirty="0">
              <a:latin typeface="Calibri"/>
              <a:cs typeface="Calibri"/>
            </a:endParaRPr>
          </a:p>
          <a:p>
            <a:pPr marL="355600" algn="just"/>
            <a:r>
              <a:rPr sz="2400" dirty="0">
                <a:latin typeface="Calibri"/>
                <a:cs typeface="Calibri"/>
              </a:rPr>
              <a:t>Then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element's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(innerHTML)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content:</a:t>
            </a:r>
            <a:endParaRPr sz="2400" dirty="0">
              <a:latin typeface="Calibri"/>
              <a:cs typeface="Calibri"/>
            </a:endParaRPr>
          </a:p>
          <a:p>
            <a:pPr marL="355600" algn="just"/>
            <a:r>
              <a:rPr sz="2400" b="1" spc="-10" dirty="0">
                <a:latin typeface="Calibri"/>
                <a:cs typeface="Calibri"/>
              </a:rPr>
              <a:t>elem.innerHTML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"My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First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JavaScript"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lang="en-US" sz="2400" spc="-10" dirty="0">
              <a:latin typeface="Calibri"/>
              <a:cs typeface="Calibri"/>
            </a:endParaRPr>
          </a:p>
          <a:p>
            <a:pPr marL="355600" algn="just"/>
            <a:endParaRPr lang="en-US" sz="2400" spc="-10" dirty="0">
              <a:latin typeface="Calibri"/>
              <a:cs typeface="Calibri"/>
            </a:endParaRPr>
          </a:p>
          <a:p>
            <a:pPr marL="355600" algn="just"/>
            <a:r>
              <a:rPr lang="en-US" sz="2400" b="1" spc="-10" dirty="0">
                <a:latin typeface="Calibri"/>
                <a:cs typeface="Calibri"/>
              </a:rPr>
              <a:t>N</a:t>
            </a:r>
            <a:r>
              <a:rPr lang="en-IN" sz="2400" b="1" spc="-10" dirty="0" err="1">
                <a:latin typeface="Calibri"/>
                <a:cs typeface="Calibri"/>
              </a:rPr>
              <a:t>ote</a:t>
            </a:r>
            <a:r>
              <a:rPr lang="en-IN" sz="2400" b="1" spc="-10" dirty="0">
                <a:latin typeface="Calibri"/>
                <a:cs typeface="Calibri"/>
              </a:rPr>
              <a:t>: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lang="en-IN" sz="2400" spc="-10" dirty="0" err="1">
                <a:latin typeface="Calibri"/>
                <a:cs typeface="Calibri"/>
              </a:rPr>
              <a:t>innerText</a:t>
            </a:r>
            <a:r>
              <a:rPr lang="en-IN" sz="2400" spc="-10" dirty="0">
                <a:latin typeface="Calibri"/>
                <a:cs typeface="Calibri"/>
              </a:rPr>
              <a:t> represents only text content while </a:t>
            </a:r>
            <a:r>
              <a:rPr lang="en-IN" sz="2400" spc="-10" dirty="0" err="1">
                <a:latin typeface="Calibri"/>
                <a:cs typeface="Calibri"/>
              </a:rPr>
              <a:t>innerHTML</a:t>
            </a:r>
            <a:r>
              <a:rPr lang="en-IN" sz="2400" spc="-10" dirty="0">
                <a:latin typeface="Calibri"/>
                <a:cs typeface="Calibri"/>
              </a:rPr>
              <a:t> represents complete html content with tags.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41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08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0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7910830" cy="425456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274955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274955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"commands"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browser.</a:t>
            </a:r>
            <a:endParaRPr sz="2400" dirty="0">
              <a:latin typeface="Calibri"/>
              <a:cs typeface="Calibri"/>
            </a:endParaRPr>
          </a:p>
          <a:p>
            <a:pPr marL="755015" marR="43815" lvl="1" indent="-285750">
              <a:lnSpc>
                <a:spcPct val="80000"/>
              </a:lnSpc>
              <a:spcBef>
                <a:spcPts val="58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purpose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what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do.</a:t>
            </a:r>
            <a:endParaRPr sz="2400" dirty="0">
              <a:latin typeface="Calibri"/>
              <a:cs typeface="Calibri"/>
            </a:endParaRPr>
          </a:p>
          <a:p>
            <a:pPr marL="755015" marR="14604" lvl="1" indent="-285750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browser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"Hello 	</a:t>
            </a:r>
            <a:r>
              <a:rPr sz="2400" dirty="0">
                <a:latin typeface="Calibri"/>
                <a:cs typeface="Calibri"/>
              </a:rPr>
              <a:t>world"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id="demo":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756285" marR="615950" indent="-287020">
              <a:lnSpc>
                <a:spcPct val="80000"/>
              </a:lnSpc>
              <a:spcBef>
                <a:spcPts val="600"/>
              </a:spcBef>
            </a:pP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document.getElementById("demo").innerHTML="Hello World";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 marR="5080" indent="-287020">
              <a:lnSpc>
                <a:spcPts val="2310"/>
              </a:lnSpc>
              <a:spcBef>
                <a:spcPts val="555"/>
              </a:spcBef>
            </a:pPr>
            <a:r>
              <a:rPr sz="2400" dirty="0">
                <a:latin typeface="Calibri"/>
                <a:cs typeface="Calibri"/>
              </a:rPr>
              <a:t>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Semicolon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semicolon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967" y="304800"/>
            <a:ext cx="3568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85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100" y="1295400"/>
            <a:ext cx="7966075" cy="37760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646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13646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1473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browser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1473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102743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manipulate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 </a:t>
            </a:r>
            <a:r>
              <a:rPr sz="2400" spc="-10" dirty="0">
                <a:latin typeface="Calibri"/>
                <a:cs typeface="Calibri"/>
              </a:rPr>
              <a:t>elements:</a:t>
            </a:r>
            <a:endParaRPr sz="24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000" i="1" spc="-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document.getElementById("demo").innerHTML="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Hello</a:t>
            </a:r>
            <a:r>
              <a:rPr sz="20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World"; </a:t>
            </a:r>
            <a:endParaRPr lang="en-US" sz="2000" i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000" i="1" spc="-10" dirty="0" err="1">
                <a:solidFill>
                  <a:srgbClr val="FF0000"/>
                </a:solidFill>
                <a:latin typeface="Calibri"/>
                <a:cs typeface="Calibri"/>
              </a:rPr>
              <a:t>document.getElementById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("myDIV").innerHTML=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"How</a:t>
            </a:r>
            <a:r>
              <a:rPr sz="20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you?";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286257"/>
            <a:ext cx="5125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JavaScript</a:t>
            </a:r>
            <a:r>
              <a:rPr spc="-95" dirty="0"/>
              <a:t> </a:t>
            </a:r>
            <a:r>
              <a:rPr dirty="0"/>
              <a:t>Code</a:t>
            </a:r>
            <a:r>
              <a:rPr spc="-75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7881"/>
            <a:ext cx="7981315" cy="5641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spc="-10" dirty="0">
                <a:latin typeface="Calibri"/>
                <a:cs typeface="Calibri"/>
              </a:rPr>
              <a:t>JavaScript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statements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grouped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together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blocks.</a:t>
            </a:r>
            <a:endParaRPr lang="en-US" sz="2500" spc="-1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29972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Blocks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start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left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curly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bracket,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right </a:t>
            </a:r>
            <a:r>
              <a:rPr sz="2500" dirty="0">
                <a:latin typeface="Calibri"/>
                <a:cs typeface="Calibri"/>
              </a:rPr>
              <a:t>curly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bracket.</a:t>
            </a:r>
            <a:endParaRPr lang="en-US" sz="2500" spc="-10" dirty="0">
              <a:latin typeface="Calibri"/>
              <a:cs typeface="Calibri"/>
            </a:endParaRPr>
          </a:p>
          <a:p>
            <a:pPr marL="355600" marR="29972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116459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purpose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block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make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sequence</a:t>
            </a:r>
            <a:r>
              <a:rPr sz="2500" spc="-25" dirty="0">
                <a:latin typeface="Calibri"/>
                <a:cs typeface="Calibri"/>
              </a:rPr>
              <a:t> of </a:t>
            </a:r>
            <a:r>
              <a:rPr sz="2500" spc="-20" dirty="0">
                <a:latin typeface="Calibri"/>
                <a:cs typeface="Calibri"/>
              </a:rPr>
              <a:t>statements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execute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together.</a:t>
            </a:r>
            <a:endParaRPr lang="en-US" sz="2500" spc="-10" dirty="0">
              <a:latin typeface="Calibri"/>
              <a:cs typeface="Calibri"/>
            </a:endParaRPr>
          </a:p>
          <a:p>
            <a:pPr marL="355600" marR="116459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97790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good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example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statements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grouped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together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blocks,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JavaScript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functions</a:t>
            </a:r>
            <a:r>
              <a:rPr sz="2500" dirty="0">
                <a:latin typeface="Calibri"/>
                <a:cs typeface="Calibri"/>
              </a:rPr>
              <a:t>.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E.g.</a:t>
            </a:r>
            <a:endParaRPr lang="en-US" sz="2500" spc="-20" dirty="0">
              <a:latin typeface="Calibri"/>
              <a:cs typeface="Calibri"/>
            </a:endParaRPr>
          </a:p>
          <a:p>
            <a:pPr marL="355600" marR="97790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>
              <a:lnSpc>
                <a:spcPts val="2700"/>
              </a:lnSpc>
              <a:spcBef>
                <a:spcPts val="2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0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myFunction()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ts val="2400"/>
              </a:lnSpc>
            </a:pP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355600" marR="5080">
              <a:lnSpc>
                <a:spcPts val="2400"/>
              </a:lnSpc>
              <a:spcBef>
                <a:spcPts val="280"/>
              </a:spcBef>
            </a:pP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spc="-10" dirty="0" err="1">
                <a:solidFill>
                  <a:srgbClr val="FF0000"/>
                </a:solidFill>
                <a:latin typeface="Calibri"/>
                <a:cs typeface="Calibri"/>
              </a:rPr>
              <a:t>document.getElementById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("demo").innerHTML="Hello World"; </a:t>
            </a: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pPr marL="355600" marR="5080">
              <a:lnSpc>
                <a:spcPts val="2400"/>
              </a:lnSpc>
              <a:spcBef>
                <a:spcPts val="280"/>
              </a:spcBef>
            </a:pP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spc="-20" dirty="0" err="1">
                <a:solidFill>
                  <a:srgbClr val="FF0000"/>
                </a:solidFill>
                <a:latin typeface="Calibri"/>
                <a:cs typeface="Calibri"/>
              </a:rPr>
              <a:t>document.getElementById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("myDIV").innerHTML="How</a:t>
            </a:r>
            <a:r>
              <a:rPr sz="2000" spc="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you?";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ts val="2420"/>
              </a:lnSpc>
            </a:pP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373" y="286257"/>
            <a:ext cx="4698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JavaScript</a:t>
            </a:r>
            <a:r>
              <a:rPr spc="-185" dirty="0"/>
              <a:t> </a:t>
            </a:r>
            <a:r>
              <a:rPr spc="-10" dirty="0"/>
              <a:t>Identifiers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27" y="1450253"/>
            <a:ext cx="8060055" cy="354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342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identify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methods, </a:t>
            </a:r>
            <a:r>
              <a:rPr sz="2400" dirty="0">
                <a:latin typeface="Calibri"/>
                <a:cs typeface="Calibri"/>
              </a:rPr>
              <a:t>properties,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unique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names.</a:t>
            </a:r>
            <a:endParaRPr sz="2400" dirty="0">
              <a:latin typeface="Calibri"/>
              <a:cs typeface="Calibri"/>
            </a:endParaRPr>
          </a:p>
          <a:p>
            <a:pPr marL="355600" marR="1988820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25" dirty="0">
                <a:latin typeface="Calibri"/>
                <a:cs typeface="Calibri"/>
              </a:rPr>
              <a:t> are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identifiers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letter,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(_),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dollar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($).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 characters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identifier,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letters,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digits, underscores,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dollar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 </a:t>
            </a:r>
            <a:r>
              <a:rPr sz="2400" dirty="0">
                <a:latin typeface="Calibri"/>
                <a:cs typeface="Calibri"/>
              </a:rPr>
              <a:t>identifiers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reserved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 </a:t>
            </a:r>
            <a:r>
              <a:rPr sz="2400" spc="-20" dirty="0">
                <a:latin typeface="Calibri"/>
                <a:cs typeface="Calibri"/>
              </a:rPr>
              <a:t>itself,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script.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6249"/>
              </p:ext>
            </p:extLst>
          </p:nvPr>
        </p:nvGraphicFramePr>
        <p:xfrm>
          <a:off x="416433" y="990599"/>
          <a:ext cx="8229600" cy="5475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abstract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else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instanceof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super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boolean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enum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int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switch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Double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Static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In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with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break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export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interface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synchronized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Import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Short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while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byte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extends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let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this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Delete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Implements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Return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volatile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long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Throw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Default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Public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If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Void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catch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final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native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throws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Debugger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Goto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Protected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var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char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finally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new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Transient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Continue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Function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Private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Typeof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7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float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null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6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const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For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Package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Try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383AE2-C353-4E62-BDB5-F9E5914BD1A2}"/>
              </a:ext>
            </a:extLst>
          </p:cNvPr>
          <p:cNvSpPr txBox="1"/>
          <p:nvPr/>
        </p:nvSpPr>
        <p:spPr>
          <a:xfrm>
            <a:off x="416433" y="332134"/>
            <a:ext cx="601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Reserved Keywords</a:t>
            </a:r>
            <a:endParaRPr lang="en-IN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04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95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dirty="0"/>
              <a:t>Case</a:t>
            </a:r>
            <a:r>
              <a:rPr spc="-95" dirty="0"/>
              <a:t> </a:t>
            </a:r>
            <a:r>
              <a:rPr spc="-10" dirty="0"/>
              <a:t>Sensitive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229" y="1676400"/>
            <a:ext cx="8003540" cy="378821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sensitive.</a:t>
            </a:r>
            <a:endParaRPr sz="2400" dirty="0">
              <a:latin typeface="Calibri"/>
              <a:cs typeface="Calibri"/>
            </a:endParaRPr>
          </a:p>
          <a:p>
            <a:pPr marL="355600" marR="104139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Watch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capitalization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JavaScript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statements:</a:t>
            </a:r>
            <a:endParaRPr sz="2400" dirty="0">
              <a:latin typeface="Calibri"/>
              <a:cs typeface="Calibri"/>
            </a:endParaRPr>
          </a:p>
          <a:p>
            <a:pPr marL="355600" marR="74676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identifiers,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methods, </a:t>
            </a:r>
            <a:r>
              <a:rPr sz="2400" dirty="0">
                <a:latin typeface="Calibri"/>
                <a:cs typeface="Calibri"/>
              </a:rPr>
              <a:t>properties,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sensitive.</a:t>
            </a:r>
            <a:endParaRPr sz="2400" dirty="0">
              <a:latin typeface="Calibri"/>
              <a:cs typeface="Calibri"/>
            </a:endParaRPr>
          </a:p>
          <a:p>
            <a:pPr marL="355600" marR="321945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myVariable</a:t>
            </a:r>
            <a:r>
              <a:rPr sz="2400" spc="-2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MyVariable</a:t>
            </a:r>
            <a:r>
              <a:rPr sz="2400" spc="-2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getElementById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calling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getElementbyID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961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85" dirty="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8049259" cy="373454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JavaScript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Character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Unicode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set. </a:t>
            </a:r>
            <a:r>
              <a:rPr sz="2400" dirty="0">
                <a:latin typeface="Calibri"/>
                <a:cs typeface="Calibri"/>
              </a:rPr>
              <a:t>Unicode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(almost)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punctuations,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symbols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415925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JavaScript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White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readable.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415925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12700" marR="415925">
              <a:lnSpc>
                <a:spcPct val="8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     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var person1 = “Hamid”;</a:t>
            </a:r>
          </a:p>
          <a:p>
            <a:pPr marL="12700" marR="415925">
              <a:lnSpc>
                <a:spcPct val="80000"/>
              </a:lnSpc>
              <a:spcBef>
                <a:spcPts val="530"/>
              </a:spcBef>
              <a:tabLst>
                <a:tab pos="355600" algn="l"/>
              </a:tabLst>
            </a:pP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     var person2 =  “Jameel”;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186045">
              <a:lnSpc>
                <a:spcPct val="80000"/>
              </a:lnSpc>
              <a:spcBef>
                <a:spcPts val="530"/>
              </a:spcBef>
            </a:pP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997" y="461594"/>
            <a:ext cx="386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Three</a:t>
            </a:r>
            <a:r>
              <a:rPr spc="-55" dirty="0"/>
              <a:t> </a:t>
            </a:r>
            <a:r>
              <a:rPr spc="-10" dirty="0"/>
              <a:t>Layers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002" y="1778000"/>
            <a:ext cx="7396316" cy="3302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10" dirty="0"/>
              <a:t> </a:t>
            </a:r>
            <a:r>
              <a:rPr spc="-10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26870"/>
            <a:ext cx="8110093" cy="330346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readable.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</a:t>
            </a:r>
            <a:r>
              <a:rPr sz="2400" spc="-10" dirty="0">
                <a:latin typeface="Calibri"/>
                <a:cs typeface="Calibri"/>
              </a:rPr>
              <a:t>readable.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457200" indent="-342900">
              <a:spcBef>
                <a:spcPts val="695"/>
              </a:spcBef>
              <a:buFont typeface="Arial MT"/>
              <a:buChar char="•"/>
              <a:tabLst>
                <a:tab pos="355600" algn="l"/>
                <a:tab pos="5481955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Comments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924560" indent="-342900">
              <a:spcBef>
                <a:spcPts val="385"/>
              </a:spcBef>
              <a:buFont typeface="Arial MT"/>
              <a:buChar char="•"/>
              <a:tabLst>
                <a:tab pos="355600" algn="l"/>
                <a:tab pos="1914525" algn="l"/>
                <a:tab pos="2108200" algn="l"/>
              </a:tabLst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e.g.</a:t>
            </a:r>
            <a:r>
              <a:rPr sz="2400" spc="-20" dirty="0">
                <a:latin typeface="Calibri"/>
                <a:cs typeface="Calibri"/>
              </a:rPr>
              <a:t> </a:t>
            </a:r>
            <a:endParaRPr lang="en-US" sz="2400" spc="-20" dirty="0">
              <a:latin typeface="Calibri"/>
              <a:cs typeface="Calibri"/>
            </a:endParaRPr>
          </a:p>
          <a:p>
            <a:pPr marL="12700" marR="924560">
              <a:spcBef>
                <a:spcPts val="385"/>
              </a:spcBef>
              <a:tabLst>
                <a:tab pos="355600" algn="l"/>
                <a:tab pos="1914525" algn="l"/>
                <a:tab pos="2108200" algn="l"/>
              </a:tabLst>
            </a:pPr>
            <a:r>
              <a:rPr lang="en-US" sz="2400" spc="-20" dirty="0">
                <a:latin typeface="Calibri"/>
                <a:cs typeface="Calibri"/>
              </a:rPr>
              <a:t>      </a:t>
            </a:r>
            <a:r>
              <a:rPr sz="2400" dirty="0">
                <a:latin typeface="Calibri"/>
                <a:cs typeface="Calibri"/>
              </a:rPr>
              <a:t>var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=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5;</a:t>
            </a:r>
            <a:r>
              <a:rPr sz="2400" dirty="0">
                <a:latin typeface="Calibri"/>
                <a:cs typeface="Calibri"/>
              </a:rPr>
              <a:t>	//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r>
              <a:rPr sz="2400" spc="750" dirty="0">
                <a:latin typeface="Calibri"/>
                <a:cs typeface="Calibri"/>
              </a:rPr>
              <a:t> </a:t>
            </a:r>
            <a:endParaRPr lang="en-US" sz="2400" spc="750" dirty="0">
              <a:latin typeface="Calibri"/>
              <a:cs typeface="Calibri"/>
            </a:endParaRPr>
          </a:p>
          <a:p>
            <a:pPr marL="12700" marR="924560">
              <a:spcBef>
                <a:spcPts val="385"/>
              </a:spcBef>
              <a:tabLst>
                <a:tab pos="355600" algn="l"/>
                <a:tab pos="1914525" algn="l"/>
                <a:tab pos="2108200" algn="l"/>
              </a:tabLst>
            </a:pPr>
            <a:r>
              <a:rPr lang="en-IN" sz="2400" spc="7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=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+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2;</a:t>
            </a:r>
            <a:r>
              <a:rPr sz="2400" dirty="0">
                <a:latin typeface="Calibri"/>
                <a:cs typeface="Calibri"/>
              </a:rPr>
              <a:t>	//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20" y="461594"/>
            <a:ext cx="4463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998460" cy="409086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107314" indent="-342900"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"containers"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storing information:</a:t>
            </a:r>
            <a:endParaRPr sz="2400" dirty="0">
              <a:latin typeface="Calibri"/>
              <a:cs typeface="Calibri"/>
            </a:endParaRPr>
          </a:p>
          <a:p>
            <a:pPr marL="355600" marR="5830570">
              <a:spcBef>
                <a:spcPts val="69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5; </a:t>
            </a:r>
            <a:endParaRPr lang="en-US" sz="2000" i="1" spc="-2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830570">
              <a:spcBef>
                <a:spcPts val="69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6; </a:t>
            </a:r>
            <a:endParaRPr lang="en-US" sz="2000" i="1" spc="-2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830570">
              <a:spcBef>
                <a:spcPts val="69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y;</a:t>
            </a:r>
            <a:endParaRPr lang="en-US" sz="2000" i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830570">
              <a:spcBef>
                <a:spcPts val="695"/>
              </a:spcBef>
            </a:pP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4965" indent="-342265">
              <a:spcBef>
                <a:spcPts val="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Variable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letter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_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(but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it)</a:t>
            </a:r>
            <a:endParaRPr sz="2400" dirty="0">
              <a:latin typeface="Calibri"/>
              <a:cs typeface="Calibri"/>
            </a:endParaRPr>
          </a:p>
          <a:p>
            <a:pPr marL="355600" marR="317500" indent="-342900"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15" dirty="0"/>
              <a:t> </a:t>
            </a:r>
            <a:r>
              <a:rPr spc="-30" dirty="0"/>
              <a:t>Variables</a:t>
            </a:r>
            <a:r>
              <a:rPr spc="-165" dirty="0"/>
              <a:t> 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55445"/>
            <a:ext cx="799147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pc="-10" dirty="0"/>
              <a:t>JavaScript</a:t>
            </a:r>
            <a:r>
              <a:rPr spc="-70" dirty="0"/>
              <a:t> </a:t>
            </a:r>
            <a:r>
              <a:rPr dirty="0"/>
              <a:t>variables</a:t>
            </a:r>
            <a:r>
              <a:rPr spc="-7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hold</a:t>
            </a:r>
            <a:r>
              <a:rPr spc="-50" dirty="0"/>
              <a:t> </a:t>
            </a:r>
            <a:r>
              <a:rPr dirty="0"/>
              <a:t>other</a:t>
            </a:r>
            <a:r>
              <a:rPr spc="-45" dirty="0"/>
              <a:t> </a:t>
            </a: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data,</a:t>
            </a:r>
            <a:r>
              <a:rPr spc="-45" dirty="0"/>
              <a:t> </a:t>
            </a:r>
            <a:r>
              <a:rPr dirty="0"/>
              <a:t>like</a:t>
            </a:r>
            <a:r>
              <a:rPr spc="-45" dirty="0"/>
              <a:t> </a:t>
            </a:r>
            <a:r>
              <a:rPr spc="-20" dirty="0"/>
              <a:t>text</a:t>
            </a:r>
          </a:p>
          <a:p>
            <a:pPr marL="355600" algn="just">
              <a:lnSpc>
                <a:spcPts val="2375"/>
              </a:lnSpc>
            </a:pPr>
            <a:r>
              <a:rPr dirty="0"/>
              <a:t>values</a:t>
            </a:r>
            <a:r>
              <a:rPr spc="-80" dirty="0"/>
              <a:t> </a:t>
            </a:r>
            <a:r>
              <a:rPr spc="-10" dirty="0"/>
              <a:t>(</a:t>
            </a:r>
            <a:r>
              <a:rPr lang="en-US" spc="-10" dirty="0"/>
              <a:t> </a:t>
            </a:r>
            <a:r>
              <a:rPr spc="-10" dirty="0"/>
              <a:t>person="Jawad</a:t>
            </a:r>
            <a:r>
              <a:rPr spc="-50" dirty="0"/>
              <a:t> </a:t>
            </a:r>
            <a:r>
              <a:rPr spc="-10" dirty="0"/>
              <a:t>Ali"</a:t>
            </a:r>
            <a:r>
              <a:rPr lang="en-US" spc="-10" dirty="0"/>
              <a:t> </a:t>
            </a:r>
            <a:r>
              <a:rPr spc="-10" dirty="0"/>
              <a:t>).</a:t>
            </a: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JavaScript</a:t>
            </a:r>
            <a:r>
              <a:rPr spc="-4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text</a:t>
            </a:r>
            <a:r>
              <a:rPr spc="-20" dirty="0"/>
              <a:t> </a:t>
            </a:r>
            <a:r>
              <a:rPr dirty="0"/>
              <a:t>like</a:t>
            </a:r>
            <a:r>
              <a:rPr spc="-15" dirty="0"/>
              <a:t> </a:t>
            </a:r>
            <a:r>
              <a:rPr dirty="0"/>
              <a:t>"Jawad</a:t>
            </a:r>
            <a:r>
              <a:rPr spc="-35" dirty="0"/>
              <a:t> </a:t>
            </a:r>
            <a:r>
              <a:rPr dirty="0"/>
              <a:t>Ali"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called</a:t>
            </a:r>
            <a:r>
              <a:rPr spc="-2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string.</a:t>
            </a:r>
          </a:p>
          <a:p>
            <a:pPr marL="355600" indent="-342900" algn="just">
              <a:lnSpc>
                <a:spcPts val="2375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There</a:t>
            </a:r>
            <a:r>
              <a:rPr spc="-5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many</a:t>
            </a:r>
            <a:r>
              <a:rPr spc="-45" dirty="0"/>
              <a:t> </a:t>
            </a:r>
            <a:r>
              <a:rPr dirty="0"/>
              <a:t>types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variables,</a:t>
            </a:r>
            <a:r>
              <a:rPr spc="-70" dirty="0"/>
              <a:t> </a:t>
            </a:r>
            <a:r>
              <a:rPr dirty="0"/>
              <a:t>but</a:t>
            </a:r>
            <a:r>
              <a:rPr spc="-5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50" dirty="0"/>
              <a:t>now,</a:t>
            </a:r>
            <a:r>
              <a:rPr spc="-45" dirty="0"/>
              <a:t> </a:t>
            </a:r>
            <a:r>
              <a:rPr dirty="0"/>
              <a:t>just</a:t>
            </a:r>
            <a:r>
              <a:rPr spc="-55" dirty="0"/>
              <a:t> </a:t>
            </a:r>
            <a:r>
              <a:rPr spc="-10" dirty="0"/>
              <a:t>think</a:t>
            </a:r>
          </a:p>
          <a:p>
            <a:pPr marL="355600" algn="just">
              <a:lnSpc>
                <a:spcPts val="2375"/>
              </a:lnSpc>
            </a:pPr>
            <a:r>
              <a:rPr dirty="0"/>
              <a:t>of</a:t>
            </a:r>
            <a:r>
              <a:rPr spc="-45" dirty="0"/>
              <a:t> </a:t>
            </a:r>
            <a:r>
              <a:rPr dirty="0"/>
              <a:t>numbers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strings.</a:t>
            </a:r>
          </a:p>
          <a:p>
            <a:pPr marL="355600" marR="486409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When</a:t>
            </a:r>
            <a:r>
              <a:rPr spc="-45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assign</a:t>
            </a:r>
            <a:r>
              <a:rPr spc="-5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text</a:t>
            </a:r>
            <a:r>
              <a:rPr spc="-25" dirty="0"/>
              <a:t> </a:t>
            </a:r>
            <a:r>
              <a:rPr dirty="0"/>
              <a:t>value</a:t>
            </a:r>
            <a:r>
              <a:rPr spc="-4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variable,</a:t>
            </a:r>
            <a:r>
              <a:rPr spc="-65" dirty="0"/>
              <a:t> </a:t>
            </a:r>
            <a:r>
              <a:rPr dirty="0"/>
              <a:t>put</a:t>
            </a:r>
            <a:r>
              <a:rPr spc="-40" dirty="0"/>
              <a:t> </a:t>
            </a:r>
            <a:r>
              <a:rPr dirty="0"/>
              <a:t>double</a:t>
            </a:r>
            <a:r>
              <a:rPr spc="-45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single </a:t>
            </a:r>
            <a:r>
              <a:rPr dirty="0"/>
              <a:t>quotes</a:t>
            </a:r>
            <a:r>
              <a:rPr spc="-50" dirty="0"/>
              <a:t> </a:t>
            </a:r>
            <a:r>
              <a:rPr dirty="0"/>
              <a:t>around</a:t>
            </a:r>
            <a:r>
              <a:rPr spc="-7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value.</a:t>
            </a:r>
          </a:p>
          <a:p>
            <a:pPr marL="355600" marR="165735" indent="-342900" algn="just">
              <a:lnSpc>
                <a:spcPct val="801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assign</a:t>
            </a:r>
            <a:r>
              <a:rPr spc="-4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numeric</a:t>
            </a:r>
            <a:r>
              <a:rPr spc="-40" dirty="0"/>
              <a:t> </a:t>
            </a:r>
            <a:r>
              <a:rPr dirty="0"/>
              <a:t>value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variable,</a:t>
            </a:r>
            <a:r>
              <a:rPr spc="-60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put</a:t>
            </a:r>
            <a:r>
              <a:rPr spc="-35" dirty="0"/>
              <a:t> </a:t>
            </a:r>
            <a:r>
              <a:rPr spc="-10" dirty="0"/>
              <a:t>quotes </a:t>
            </a:r>
            <a:r>
              <a:rPr dirty="0"/>
              <a:t>around</a:t>
            </a:r>
            <a:r>
              <a:rPr spc="-6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value.</a:t>
            </a:r>
            <a:r>
              <a:rPr spc="-3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put</a:t>
            </a:r>
            <a:r>
              <a:rPr spc="-35" dirty="0"/>
              <a:t> </a:t>
            </a:r>
            <a:r>
              <a:rPr dirty="0"/>
              <a:t>quotes</a:t>
            </a:r>
            <a:r>
              <a:rPr spc="-25" dirty="0"/>
              <a:t> </a:t>
            </a:r>
            <a:r>
              <a:rPr dirty="0"/>
              <a:t>around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numeric</a:t>
            </a:r>
            <a:r>
              <a:rPr spc="-40" dirty="0"/>
              <a:t> </a:t>
            </a:r>
            <a:r>
              <a:rPr dirty="0"/>
              <a:t>value,</a:t>
            </a:r>
            <a:r>
              <a:rPr spc="-30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20" dirty="0"/>
              <a:t>will </a:t>
            </a:r>
            <a:r>
              <a:rPr dirty="0"/>
              <a:t>be</a:t>
            </a:r>
            <a:r>
              <a:rPr spc="-50" dirty="0"/>
              <a:t> </a:t>
            </a:r>
            <a:r>
              <a:rPr spc="-10" dirty="0"/>
              <a:t>treated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/>
              <a:t>text.</a:t>
            </a:r>
          </a:p>
          <a:p>
            <a:pPr marL="355600" marR="629539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pc="-10" dirty="0"/>
              <a:t>Examples </a:t>
            </a:r>
            <a:r>
              <a:rPr i="1" dirty="0">
                <a:solidFill>
                  <a:srgbClr val="FF0000"/>
                </a:solidFill>
              </a:rPr>
              <a:t>var</a:t>
            </a:r>
            <a:r>
              <a:rPr i="1" spc="-60" dirty="0">
                <a:solidFill>
                  <a:srgbClr val="FF0000"/>
                </a:solidFill>
              </a:rPr>
              <a:t> </a:t>
            </a:r>
            <a:r>
              <a:rPr i="1" spc="-10" dirty="0">
                <a:solidFill>
                  <a:srgbClr val="FF0000"/>
                </a:solidFill>
              </a:rPr>
              <a:t>pi=3.14;</a:t>
            </a:r>
          </a:p>
          <a:p>
            <a:pPr marL="355600" algn="just">
              <a:lnSpc>
                <a:spcPts val="1850"/>
              </a:lnSpc>
            </a:pPr>
            <a:r>
              <a:rPr i="1" dirty="0">
                <a:solidFill>
                  <a:srgbClr val="FF0000"/>
                </a:solidFill>
              </a:rPr>
              <a:t>var</a:t>
            </a:r>
            <a:r>
              <a:rPr i="1" spc="-55" dirty="0">
                <a:solidFill>
                  <a:srgbClr val="FF0000"/>
                </a:solidFill>
              </a:rPr>
              <a:t> </a:t>
            </a:r>
            <a:r>
              <a:rPr i="1" spc="-20" dirty="0">
                <a:solidFill>
                  <a:srgbClr val="FF0000"/>
                </a:solidFill>
              </a:rPr>
              <a:t>person=“Jawad</a:t>
            </a:r>
            <a:r>
              <a:rPr i="1" spc="-30" dirty="0">
                <a:solidFill>
                  <a:srgbClr val="FF0000"/>
                </a:solidFill>
              </a:rPr>
              <a:t> </a:t>
            </a:r>
            <a:r>
              <a:rPr i="1" spc="-10" dirty="0">
                <a:solidFill>
                  <a:srgbClr val="FF0000"/>
                </a:solidFill>
              </a:rPr>
              <a:t>Ali";</a:t>
            </a:r>
          </a:p>
          <a:p>
            <a:pPr marL="355600" algn="just">
              <a:lnSpc>
                <a:spcPts val="2375"/>
              </a:lnSpc>
            </a:pPr>
            <a:r>
              <a:rPr i="1" dirty="0">
                <a:solidFill>
                  <a:srgbClr val="FF0000"/>
                </a:solidFill>
              </a:rPr>
              <a:t>var</a:t>
            </a:r>
            <a:r>
              <a:rPr i="1" spc="-70" dirty="0">
                <a:solidFill>
                  <a:srgbClr val="FF0000"/>
                </a:solidFill>
              </a:rPr>
              <a:t> </a:t>
            </a:r>
            <a:r>
              <a:rPr i="1" spc="-20" dirty="0">
                <a:solidFill>
                  <a:srgbClr val="FF0000"/>
                </a:solidFill>
              </a:rPr>
              <a:t>answer='Yes</a:t>
            </a:r>
            <a:r>
              <a:rPr i="1" spc="-15" dirty="0">
                <a:solidFill>
                  <a:srgbClr val="FF0000"/>
                </a:solidFill>
              </a:rPr>
              <a:t> </a:t>
            </a:r>
            <a:r>
              <a:rPr i="1" dirty="0">
                <a:solidFill>
                  <a:srgbClr val="FF0000"/>
                </a:solidFill>
              </a:rPr>
              <a:t>I</a:t>
            </a:r>
            <a:r>
              <a:rPr i="1" spc="-50" dirty="0">
                <a:solidFill>
                  <a:srgbClr val="FF0000"/>
                </a:solidFill>
              </a:rPr>
              <a:t> </a:t>
            </a:r>
            <a:r>
              <a:rPr i="1" spc="-10" dirty="0">
                <a:solidFill>
                  <a:srgbClr val="FF0000"/>
                </a:solidFill>
              </a:rPr>
              <a:t>am!';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47" y="435220"/>
            <a:ext cx="81508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5195" marR="5080" indent="-2183130" algn="ctr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Declaring</a:t>
            </a:r>
            <a:r>
              <a:rPr sz="4000" spc="-90" dirty="0"/>
              <a:t> </a:t>
            </a:r>
            <a:r>
              <a:rPr sz="4000" spc="-10" dirty="0"/>
              <a:t>JavaScript</a:t>
            </a:r>
            <a:r>
              <a:rPr lang="en-US" sz="4000" spc="-10" dirty="0"/>
              <a:t> </a:t>
            </a:r>
            <a:r>
              <a:rPr sz="4000" spc="-10" dirty="0"/>
              <a:t>Variables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8072120" cy="485671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74739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20" dirty="0">
                <a:latin typeface="Calibri"/>
                <a:cs typeface="Calibri"/>
              </a:rPr>
              <a:t>referred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"declaring"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74739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207835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60" dirty="0">
                <a:latin typeface="Calibri"/>
                <a:cs typeface="Calibri"/>
              </a:rPr>
              <a:t>You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2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 err="1">
                <a:solidFill>
                  <a:srgbClr val="FF0000"/>
                </a:solidFill>
                <a:latin typeface="Calibri"/>
                <a:cs typeface="Calibri"/>
              </a:rPr>
              <a:t>carname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lang="en-US" sz="2200" i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207835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endParaRPr sz="22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49910" indent="-342900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equal </a:t>
            </a:r>
            <a:r>
              <a:rPr sz="2400" dirty="0">
                <a:latin typeface="Calibri"/>
                <a:cs typeface="Calibri"/>
              </a:rPr>
              <a:t>sign: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carname=“Volvo”;</a:t>
            </a:r>
            <a:endParaRPr lang="en-US" sz="2200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49910" indent="-342900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5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statement.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separate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comma: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25"/>
              </a:spcBef>
            </a:pP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200" i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FF0000"/>
                </a:solidFill>
                <a:latin typeface="Calibri"/>
                <a:cs typeface="Calibri"/>
              </a:rPr>
              <a:t>lastname=“Ali",</a:t>
            </a:r>
            <a:r>
              <a:rPr sz="22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age=30,</a:t>
            </a:r>
            <a:r>
              <a:rPr sz="22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job=“Manager";</a:t>
            </a:r>
            <a:endParaRPr sz="2200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15" dirty="0"/>
              <a:t> </a:t>
            </a:r>
            <a:r>
              <a:rPr spc="-30" dirty="0"/>
              <a:t>Variables</a:t>
            </a:r>
            <a:r>
              <a:rPr spc="-165" dirty="0"/>
              <a:t> </a:t>
            </a:r>
            <a:r>
              <a:rPr spc="-10" dirty="0"/>
              <a:t>(Conti.)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986395" cy="357283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Value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undefined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programs,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calculated,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something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later,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 </a:t>
            </a:r>
            <a:r>
              <a:rPr sz="2400" dirty="0">
                <a:latin typeface="Calibri"/>
                <a:cs typeface="Calibri"/>
              </a:rPr>
              <a:t>input.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undefined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49784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30" dirty="0">
                <a:latin typeface="Calibri"/>
                <a:cs typeface="Calibri"/>
              </a:rPr>
              <a:t>Re-</a:t>
            </a:r>
            <a:r>
              <a:rPr sz="2400" b="1" dirty="0">
                <a:latin typeface="Calibri"/>
                <a:cs typeface="Calibri"/>
              </a:rPr>
              <a:t>Declaring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JavaScript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Variables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re- </a:t>
            </a:r>
            <a:r>
              <a:rPr sz="2400" dirty="0">
                <a:latin typeface="Calibri"/>
                <a:cs typeface="Calibri"/>
              </a:rPr>
              <a:t>declare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value: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355600" marR="4250690" algn="just">
              <a:lnSpc>
                <a:spcPts val="2880"/>
              </a:lnSpc>
              <a:spcBef>
                <a:spcPts val="69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carname="Volvo"; </a:t>
            </a:r>
            <a:endParaRPr lang="en-US" sz="2000" spc="-2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4250690" algn="just">
              <a:lnSpc>
                <a:spcPts val="2880"/>
              </a:lnSpc>
              <a:spcBef>
                <a:spcPts val="69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carname;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36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80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55280" cy="18396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79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Number,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Boolean,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Array,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Null, Undefined.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types.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 </a:t>
            </a:r>
            <a:r>
              <a:rPr sz="2800" dirty="0">
                <a:latin typeface="Calibri"/>
                <a:cs typeface="Calibri"/>
              </a:rPr>
              <a:t>types: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e.g.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241749"/>
            <a:ext cx="15093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32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x;</a:t>
            </a:r>
            <a:r>
              <a:rPr sz="3200" spc="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5;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1758" y="4241749"/>
            <a:ext cx="37744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undefined</a:t>
            </a:r>
            <a:endParaRPr sz="3200" dirty="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Number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5217363"/>
            <a:ext cx="6084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4386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"John";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//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dirty="0"/>
              <a:t>Data</a:t>
            </a:r>
            <a:r>
              <a:rPr spc="-195" dirty="0"/>
              <a:t> </a:t>
            </a:r>
            <a:r>
              <a:rPr dirty="0"/>
              <a:t>Types</a:t>
            </a:r>
            <a:r>
              <a:rPr spc="-19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8006080" cy="427642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487680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JavaScript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Strings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:A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variable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which </a:t>
            </a:r>
            <a:r>
              <a:rPr sz="3000" dirty="0">
                <a:latin typeface="Calibri"/>
                <a:cs typeface="Calibri"/>
              </a:rPr>
              <a:t>stores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series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characters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like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“Hello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world".</a:t>
            </a:r>
            <a:endParaRPr sz="3000" dirty="0">
              <a:latin typeface="Calibri"/>
              <a:cs typeface="Calibri"/>
            </a:endParaRPr>
          </a:p>
          <a:p>
            <a:pPr marL="355600" marR="532130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text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inside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quotes.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You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double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quotes:e.g.</a:t>
            </a:r>
            <a:endParaRPr sz="3000" dirty="0">
              <a:latin typeface="Calibri"/>
              <a:cs typeface="Calibri"/>
            </a:endParaRPr>
          </a:p>
          <a:p>
            <a:pPr marL="355600" marR="3409315">
              <a:lnSpc>
                <a:spcPts val="2880"/>
              </a:lnSpc>
              <a:spcBef>
                <a:spcPts val="72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 err="1">
                <a:solidFill>
                  <a:srgbClr val="FF0000"/>
                </a:solidFill>
                <a:latin typeface="Calibri"/>
                <a:cs typeface="Calibri"/>
              </a:rPr>
              <a:t>carname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"Volvo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XC60"; </a:t>
            </a:r>
            <a:endParaRPr lang="en-US" sz="2000" i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3409315">
              <a:lnSpc>
                <a:spcPts val="2880"/>
              </a:lnSpc>
              <a:spcBef>
                <a:spcPts val="72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 err="1">
                <a:solidFill>
                  <a:srgbClr val="FF0000"/>
                </a:solidFill>
                <a:latin typeface="Calibri"/>
                <a:cs typeface="Calibri"/>
              </a:rPr>
              <a:t>carname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'Volvo</a:t>
            </a:r>
            <a:r>
              <a:rPr sz="20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XC60';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JavaScript</a:t>
            </a:r>
            <a:r>
              <a:rPr sz="3000" b="1" spc="-5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Numbers: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JavaScript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type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numbers.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written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with,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without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decimals: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e.g.</a:t>
            </a:r>
            <a:endParaRPr lang="en-US" sz="3000" spc="-20" dirty="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5185409"/>
            <a:ext cx="2112010" cy="92307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x1=34.00; </a:t>
            </a:r>
            <a:endParaRPr lang="en-US" sz="2000" i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x2=34;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5311848"/>
            <a:ext cx="4334510" cy="79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" algn="ctr">
              <a:lnSpc>
                <a:spcPts val="324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Written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decimals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ctr">
              <a:lnSpc>
                <a:spcPts val="324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Written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decimals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dirty="0"/>
              <a:t>Data</a:t>
            </a:r>
            <a:r>
              <a:rPr spc="-195" dirty="0"/>
              <a:t> </a:t>
            </a:r>
            <a:r>
              <a:rPr dirty="0"/>
              <a:t>Types</a:t>
            </a:r>
            <a:r>
              <a:rPr spc="-195" dirty="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672705" cy="493404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JavaScript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Booleans: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Booleans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only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have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two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values: </a:t>
            </a:r>
            <a:r>
              <a:rPr sz="2500" dirty="0">
                <a:latin typeface="Calibri"/>
                <a:cs typeface="Calibri"/>
              </a:rPr>
              <a:t>true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false.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E.g.</a:t>
            </a:r>
            <a:endParaRPr sz="2500" dirty="0">
              <a:latin typeface="Calibri"/>
              <a:cs typeface="Calibri"/>
            </a:endParaRPr>
          </a:p>
          <a:p>
            <a:pPr marL="355600" marR="5854700">
              <a:lnSpc>
                <a:spcPts val="2400"/>
              </a:lnSpc>
              <a:spcBef>
                <a:spcPts val="605"/>
              </a:spcBef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2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true;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2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lang="en-US"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false;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34036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JavaScript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Arrays</a:t>
            </a:r>
            <a:r>
              <a:rPr sz="2500" spc="-10" dirty="0">
                <a:latin typeface="Calibri"/>
                <a:cs typeface="Calibri"/>
              </a:rPr>
              <a:t>: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following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code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creates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Array </a:t>
            </a:r>
            <a:r>
              <a:rPr sz="2500" dirty="0">
                <a:latin typeface="Calibri"/>
                <a:cs typeface="Calibri"/>
              </a:rPr>
              <a:t>called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cars:</a:t>
            </a:r>
            <a:endParaRPr sz="2500" dirty="0">
              <a:latin typeface="Calibri"/>
              <a:cs typeface="Calibri"/>
            </a:endParaRPr>
          </a:p>
          <a:p>
            <a:pPr marL="355600" marR="4575175">
              <a:lnSpc>
                <a:spcPts val="2400"/>
              </a:lnSpc>
              <a:spcBef>
                <a:spcPts val="6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cars=new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Array(); cars[0]="Saab";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ts val="2125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cars[1]="Volvo";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ts val="27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cars[2]="BMW";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146050" indent="-342900">
              <a:lnSpc>
                <a:spcPts val="2400"/>
              </a:lnSpc>
              <a:spcBef>
                <a:spcPts val="580"/>
              </a:spcBef>
            </a:pPr>
            <a:r>
              <a:rPr lang="en-IN" sz="2500" b="1" spc="-10" dirty="0">
                <a:latin typeface="Calibri"/>
                <a:cs typeface="Calibri"/>
              </a:rPr>
              <a:t>    </a:t>
            </a:r>
            <a:r>
              <a:rPr lang="en-IN" sz="2500" b="1" u="sng" spc="-10" dirty="0">
                <a:latin typeface="Calibri"/>
                <a:cs typeface="Calibri"/>
              </a:rPr>
              <a:t>Condensed Array</a:t>
            </a:r>
            <a:endParaRPr lang="en-US" sz="2500" b="1" u="sng" dirty="0">
              <a:latin typeface="Calibri"/>
              <a:cs typeface="Calibri"/>
            </a:endParaRPr>
          </a:p>
          <a:p>
            <a:pPr marL="355600" marR="146050" indent="-342900">
              <a:lnSpc>
                <a:spcPts val="2400"/>
              </a:lnSpc>
              <a:spcBef>
                <a:spcPts val="580"/>
              </a:spcBef>
            </a:pPr>
            <a:r>
              <a:rPr lang="en-US" sz="2500" dirty="0">
                <a:latin typeface="Calibri"/>
                <a:cs typeface="Calibri"/>
              </a:rPr>
              <a:t>    	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cars</a:t>
            </a: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Array("</a:t>
            </a:r>
            <a:r>
              <a:rPr sz="2000" spc="-20" dirty="0" err="1">
                <a:solidFill>
                  <a:srgbClr val="FF0000"/>
                </a:solidFill>
                <a:latin typeface="Calibri"/>
                <a:cs typeface="Calibri"/>
              </a:rPr>
              <a:t>Saab","Volvo","BMW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");</a:t>
            </a:r>
            <a:endParaRPr lang="en-US" sz="2000" spc="-2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146050" indent="-342900">
              <a:lnSpc>
                <a:spcPts val="2400"/>
              </a:lnSpc>
              <a:spcBef>
                <a:spcPts val="580"/>
              </a:spcBef>
            </a:pPr>
            <a:r>
              <a:rPr lang="en-IN" sz="2500" dirty="0">
                <a:latin typeface="Calibri"/>
                <a:cs typeface="Calibri"/>
              </a:rPr>
              <a:t>   </a:t>
            </a:r>
            <a:r>
              <a:rPr lang="en-IN" sz="2500" b="1" u="sng" dirty="0">
                <a:latin typeface="Calibri"/>
                <a:cs typeface="Calibri"/>
              </a:rPr>
              <a:t>Literal</a:t>
            </a:r>
            <a:r>
              <a:rPr lang="en-IN" sz="2500" b="1" u="sng" spc="-40" dirty="0">
                <a:latin typeface="Calibri"/>
                <a:cs typeface="Calibri"/>
              </a:rPr>
              <a:t> </a:t>
            </a:r>
            <a:r>
              <a:rPr lang="en-IN" sz="2500" b="1" u="sng" spc="-10" dirty="0">
                <a:latin typeface="Calibri"/>
                <a:cs typeface="Calibri"/>
              </a:rPr>
              <a:t>Array</a:t>
            </a:r>
            <a:r>
              <a:rPr sz="2500" b="1" u="sng" spc="20" dirty="0">
                <a:latin typeface="Calibri"/>
                <a:cs typeface="Calibri"/>
              </a:rPr>
              <a:t> </a:t>
            </a:r>
            <a:endParaRPr sz="2500" b="1" u="sng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500" dirty="0">
                <a:latin typeface="Calibri"/>
                <a:cs typeface="Calibri"/>
              </a:rPr>
              <a:t>   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cars</a:t>
            </a:r>
            <a:r>
              <a:rPr lang="en-US"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["Saab","Volvo","BMW"];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dirty="0"/>
              <a:t>Data</a:t>
            </a:r>
            <a:r>
              <a:rPr spc="-195" dirty="0"/>
              <a:t> </a:t>
            </a:r>
            <a:r>
              <a:rPr dirty="0"/>
              <a:t>Types</a:t>
            </a:r>
            <a:r>
              <a:rPr spc="-195" dirty="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717790" cy="43210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JavaScript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Objects: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delimited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curly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braces. </a:t>
            </a:r>
            <a:r>
              <a:rPr sz="2500" dirty="0">
                <a:latin typeface="Calibri"/>
                <a:cs typeface="Calibri"/>
              </a:rPr>
              <a:t>Inside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braces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object's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properties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defined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as </a:t>
            </a:r>
            <a:r>
              <a:rPr sz="2500" dirty="0">
                <a:latin typeface="Calibri"/>
                <a:cs typeface="Calibri"/>
              </a:rPr>
              <a:t>name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value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pairs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(name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: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value).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properties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are </a:t>
            </a:r>
            <a:r>
              <a:rPr sz="2500" spc="-10" dirty="0">
                <a:latin typeface="Calibri"/>
                <a:cs typeface="Calibri"/>
              </a:rPr>
              <a:t>separated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commas: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e.g.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   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person</a:t>
            </a: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spc="-2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5" dirty="0" err="1">
                <a:solidFill>
                  <a:srgbClr val="FF0000"/>
                </a:solidFill>
                <a:latin typeface="Calibri"/>
                <a:cs typeface="Calibri"/>
              </a:rPr>
              <a:t>firstname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IN" sz="2000" spc="-25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lang="en-IN" sz="2000" spc="-25" dirty="0" err="1">
                <a:solidFill>
                  <a:srgbClr val="FF0000"/>
                </a:solidFill>
                <a:latin typeface="Calibri"/>
                <a:cs typeface="Calibri"/>
              </a:rPr>
              <a:t>Javed</a:t>
            </a:r>
            <a:r>
              <a:rPr lang="en-IN" sz="2000" spc="-25" dirty="0">
                <a:solidFill>
                  <a:srgbClr val="FF0000"/>
                </a:solidFill>
                <a:latin typeface="Calibri"/>
                <a:cs typeface="Calibri"/>
              </a:rPr>
              <a:t>“,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spc="-25" dirty="0">
                <a:solidFill>
                  <a:srgbClr val="FF0000"/>
                </a:solidFill>
                <a:latin typeface="Calibri"/>
                <a:cs typeface="Calibri"/>
              </a:rPr>
              <a:t>             </a:t>
            </a:r>
            <a:r>
              <a:rPr lang="en-IN" sz="2000" spc="-10" dirty="0" err="1">
                <a:solidFill>
                  <a:srgbClr val="FF0000"/>
                </a:solidFill>
                <a:latin typeface="Calibri"/>
                <a:cs typeface="Calibri"/>
              </a:rPr>
              <a:t>lastname</a:t>
            </a:r>
            <a:r>
              <a:rPr lang="en-IN" sz="2000" spc="-10" dirty="0">
                <a:solidFill>
                  <a:srgbClr val="FF0000"/>
                </a:solidFill>
                <a:latin typeface="Calibri"/>
                <a:cs typeface="Calibri"/>
              </a:rPr>
              <a:t>:“khan",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spc="-10" dirty="0">
                <a:solidFill>
                  <a:srgbClr val="FF0000"/>
                </a:solidFill>
                <a:latin typeface="Calibri"/>
                <a:cs typeface="Calibri"/>
              </a:rPr>
              <a:t>             id:5566</a:t>
            </a:r>
            <a:endParaRPr lang="en-IN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spc="-25" dirty="0">
                <a:solidFill>
                  <a:srgbClr val="FF0000"/>
                </a:solidFill>
                <a:latin typeface="Calibri"/>
                <a:cs typeface="Calibri"/>
              </a:rPr>
              <a:t>       };</a:t>
            </a:r>
            <a:endParaRPr lang="en-IN" sz="2000" dirty="0">
              <a:latin typeface="Calibri"/>
              <a:cs typeface="Calibri"/>
            </a:endParaRPr>
          </a:p>
          <a:p>
            <a:pPr marL="355600" marR="1177290" indent="-342900">
              <a:lnSpc>
                <a:spcPct val="100000"/>
              </a:lnSpc>
            </a:pPr>
            <a:endParaRPr lang="en-US" sz="2500" spc="-45" dirty="0">
              <a:latin typeface="Calibri"/>
              <a:cs typeface="Calibri"/>
            </a:endParaRPr>
          </a:p>
          <a:p>
            <a:pPr marL="355600" marR="1177290" indent="-342900">
              <a:lnSpc>
                <a:spcPct val="100000"/>
              </a:lnSpc>
            </a:pPr>
            <a:r>
              <a:rPr sz="2500" spc="-45" dirty="0">
                <a:latin typeface="Calibri"/>
                <a:cs typeface="Calibri"/>
              </a:rPr>
              <a:t>You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lang="en-US" sz="2500" dirty="0">
                <a:latin typeface="Calibri"/>
                <a:cs typeface="Calibri"/>
              </a:rPr>
              <a:t>cces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properties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two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ways:</a:t>
            </a:r>
            <a:endParaRPr lang="en-US" sz="2500" spc="-10" dirty="0">
              <a:latin typeface="Calibri"/>
              <a:cs typeface="Calibri"/>
            </a:endParaRPr>
          </a:p>
          <a:p>
            <a:pPr marL="355600" marR="1177290" indent="-342900">
              <a:lnSpc>
                <a:spcPct val="100000"/>
              </a:lnSpc>
            </a:pPr>
            <a:r>
              <a:rPr lang="en-IN" sz="2500" spc="-10" dirty="0">
                <a:solidFill>
                  <a:srgbClr val="FF0000"/>
                </a:solidFill>
                <a:latin typeface="Calibri"/>
                <a:cs typeface="Calibri"/>
              </a:rPr>
              <a:t>   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person.lastname;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ts val="24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person["lastname"];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dirty="0"/>
              <a:t>Data</a:t>
            </a:r>
            <a:r>
              <a:rPr spc="-195" dirty="0"/>
              <a:t> </a:t>
            </a:r>
            <a:r>
              <a:rPr dirty="0"/>
              <a:t>Types</a:t>
            </a:r>
            <a:r>
              <a:rPr spc="-195" dirty="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869555" cy="387118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6830" indent="-342900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Undefined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Undefined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Variables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emptied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null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355600" marR="5573395">
              <a:lnSpc>
                <a:spcPts val="2880"/>
              </a:lnSpc>
              <a:spcBef>
                <a:spcPts val="720"/>
              </a:spcBef>
            </a:pPr>
            <a:r>
              <a:rPr lang="en-IN" sz="24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10" dirty="0" err="1">
                <a:solidFill>
                  <a:srgbClr val="FF0000"/>
                </a:solidFill>
                <a:latin typeface="Calibri"/>
                <a:cs typeface="Calibri"/>
              </a:rPr>
              <a:t>ars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null; person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null;</a:t>
            </a:r>
            <a:endParaRPr lang="en-US" sz="2400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573395">
              <a:lnSpc>
                <a:spcPts val="2880"/>
              </a:lnSpc>
              <a:spcBef>
                <a:spcPts val="720"/>
              </a:spcBef>
            </a:pP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Declaring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Variables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"new",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String;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1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7987665" cy="3807452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841375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HTML,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laptops,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tablets,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phones,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more.</a:t>
            </a:r>
            <a:endParaRPr sz="2400" dirty="0">
              <a:latin typeface="Calibri"/>
              <a:cs typeface="Calibri"/>
            </a:endParaRPr>
          </a:p>
          <a:p>
            <a:pPr marL="356235" indent="-343535" algn="just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756285" marR="549275" lvl="1" indent="-287020">
              <a:lnSpc>
                <a:spcPts val="2810"/>
              </a:lnSpc>
              <a:spcBef>
                <a:spcPts val="69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lightweight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 language.</a:t>
            </a:r>
            <a:endParaRPr sz="2400" dirty="0">
              <a:latin typeface="Calibri"/>
              <a:cs typeface="Calibri"/>
            </a:endParaRPr>
          </a:p>
          <a:p>
            <a:pPr marL="756285" marR="220979" lvl="1" indent="-287020">
              <a:lnSpc>
                <a:spcPts val="281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15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954645" cy="45064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6350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everything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Object: </a:t>
            </a:r>
            <a:r>
              <a:rPr sz="2400" dirty="0">
                <a:latin typeface="Calibri"/>
                <a:cs typeface="Calibri"/>
              </a:rPr>
              <a:t>Strings,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Dates....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6350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119443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methods.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119443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Properties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 marL="469900" marR="79375" lvl="1" indent="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Properties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properties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weight,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00"/>
              </a:lnSpc>
            </a:pPr>
            <a:r>
              <a:rPr sz="2400" spc="-35" dirty="0">
                <a:latin typeface="Calibri"/>
                <a:cs typeface="Calibri"/>
              </a:rPr>
              <a:t>color,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469900" marR="5080" lvl="1" indent="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Methods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actions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methods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start(),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drive(),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brake(),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00"/>
              </a:lnSpc>
            </a:pP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042" y="233036"/>
            <a:ext cx="78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15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80134"/>
            <a:ext cx="8110093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spc="-10" dirty="0">
                <a:latin typeface="Calibri"/>
                <a:cs typeface="Calibri"/>
              </a:rPr>
              <a:t>Creating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JavaScript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Almost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"everything"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JavaScript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Functions....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400" spc="-40" dirty="0">
                <a:latin typeface="Calibri"/>
                <a:cs typeface="Calibri"/>
              </a:rPr>
              <a:t>You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objects.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"person",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it:</a:t>
            </a:r>
            <a:endParaRPr lang="en-US" sz="2400" spc="-25" dirty="0">
              <a:latin typeface="Calibri"/>
              <a:cs typeface="Calibri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endParaRPr lang="en-US" sz="2400" spc="-25" dirty="0">
              <a:latin typeface="Calibri"/>
              <a:cs typeface="Calibri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400" spc="-25" dirty="0">
                <a:latin typeface="Calibri"/>
                <a:cs typeface="Calibri"/>
              </a:rPr>
              <a:t>E</a:t>
            </a:r>
            <a:r>
              <a:rPr lang="en-IN" sz="2400" spc="-25" dirty="0" err="1">
                <a:latin typeface="Calibri"/>
                <a:cs typeface="Calibri"/>
              </a:rPr>
              <a:t>xamples</a:t>
            </a:r>
            <a:r>
              <a:rPr lang="en-IN" sz="2400" spc="-25" dirty="0">
                <a:latin typeface="Calibri"/>
                <a:cs typeface="Calibri"/>
              </a:rPr>
              <a:t>:</a:t>
            </a:r>
          </a:p>
          <a:p>
            <a:pPr marL="12700" lvl="1">
              <a:tabLst>
                <a:tab pos="354965" algn="l"/>
              </a:tabLst>
            </a:pPr>
            <a:r>
              <a:rPr lang="en-US" sz="2400" spc="-25" dirty="0">
                <a:latin typeface="Calibri"/>
                <a:cs typeface="Calibri"/>
              </a:rPr>
              <a:t>     		</a:t>
            </a: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person = new Object();</a:t>
            </a:r>
          </a:p>
          <a:p>
            <a:pPr marL="12700" lvl="1">
              <a:tabLst>
                <a:tab pos="354965" algn="l"/>
              </a:tabLst>
            </a:pP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     		</a:t>
            </a:r>
            <a:r>
              <a:rPr lang="en-US" sz="2000" i="1" spc="-25" dirty="0" err="1">
                <a:solidFill>
                  <a:srgbClr val="FF0000"/>
                </a:solidFill>
                <a:latin typeface="Calibri"/>
                <a:cs typeface="Calibri"/>
              </a:rPr>
              <a:t>person.firstname</a:t>
            </a: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= “</a:t>
            </a:r>
            <a:r>
              <a:rPr lang="en-US" sz="2000" i="1" spc="-25" dirty="0" err="1">
                <a:solidFill>
                  <a:srgbClr val="FF0000"/>
                </a:solidFill>
                <a:latin typeface="Calibri"/>
                <a:cs typeface="Calibri"/>
              </a:rPr>
              <a:t>Javed</a:t>
            </a: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”;</a:t>
            </a:r>
          </a:p>
          <a:p>
            <a:pPr marL="12700" lvl="1">
              <a:tabLst>
                <a:tab pos="354965" algn="l"/>
              </a:tabLst>
            </a:pP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     		</a:t>
            </a:r>
            <a:r>
              <a:rPr lang="en-US" sz="2000" i="1" spc="-25" dirty="0" err="1">
                <a:solidFill>
                  <a:srgbClr val="FF0000"/>
                </a:solidFill>
                <a:latin typeface="Calibri"/>
                <a:cs typeface="Calibri"/>
              </a:rPr>
              <a:t>person.lastname</a:t>
            </a: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= “Khan”;</a:t>
            </a:r>
          </a:p>
          <a:p>
            <a:pPr marL="12700" lvl="1">
              <a:tabLst>
                <a:tab pos="354965" algn="l"/>
              </a:tabLst>
            </a:pP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     		</a:t>
            </a:r>
            <a:r>
              <a:rPr lang="en-US" sz="2000" i="1" spc="-25" dirty="0" err="1">
                <a:solidFill>
                  <a:srgbClr val="FF0000"/>
                </a:solidFill>
                <a:latin typeface="Calibri"/>
                <a:cs typeface="Calibri"/>
              </a:rPr>
              <a:t>person.age</a:t>
            </a: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= 50;</a:t>
            </a:r>
          </a:p>
          <a:p>
            <a:pPr marL="12700" lvl="1">
              <a:tabLst>
                <a:tab pos="354965" algn="l"/>
              </a:tabLst>
            </a:pP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      		</a:t>
            </a:r>
            <a:r>
              <a:rPr lang="en-US" sz="2000" i="1" spc="-25" dirty="0" err="1">
                <a:solidFill>
                  <a:srgbClr val="FF0000"/>
                </a:solidFill>
                <a:latin typeface="Calibri"/>
                <a:cs typeface="Calibri"/>
              </a:rPr>
              <a:t>person.eyecolor</a:t>
            </a:r>
            <a:r>
              <a:rPr lang="en-US" sz="2000" i="1" spc="-25" dirty="0">
                <a:solidFill>
                  <a:srgbClr val="FF0000"/>
                </a:solidFill>
                <a:latin typeface="Calibri"/>
                <a:cs typeface="Calibri"/>
              </a:rPr>
              <a:t>=“blue”;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042" y="233036"/>
            <a:ext cx="78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15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4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80134"/>
            <a:ext cx="8110093" cy="421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Accessing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Properties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 dirty="0">
              <a:latin typeface="Calibri"/>
              <a:cs typeface="Calibri"/>
            </a:endParaRPr>
          </a:p>
          <a:p>
            <a:pPr marL="756285"/>
            <a:r>
              <a:rPr sz="2400" i="1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objectName.propertyName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469900"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756285"/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message="Hello</a:t>
            </a:r>
            <a:r>
              <a:rPr sz="22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World!";</a:t>
            </a:r>
            <a:endParaRPr sz="22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/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2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x=message.length;</a:t>
            </a:r>
            <a:r>
              <a:rPr sz="22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output:</a:t>
            </a:r>
            <a:r>
              <a:rPr sz="22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endParaRPr lang="en-US" sz="2200" i="1" spc="-2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/>
            <a:endParaRPr sz="22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Accessing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 marL="355600"/>
            <a:r>
              <a:rPr sz="2400" i="1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objectName.methodName()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355600">
              <a:spcBef>
                <a:spcPts val="1800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"Hello world!";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/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 err="1">
                <a:solidFill>
                  <a:srgbClr val="FF0000"/>
                </a:solidFill>
                <a:latin typeface="Calibri"/>
                <a:cs typeface="Calibri"/>
              </a:rPr>
              <a:t>message.toUpperCase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r>
              <a:rPr sz="20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HELLO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57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766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8001000" cy="38305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"someone"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it:</a:t>
            </a:r>
            <a:endParaRPr sz="2400" dirty="0">
              <a:latin typeface="Calibri"/>
              <a:cs typeface="Calibri"/>
            </a:endParaRPr>
          </a:p>
          <a:p>
            <a:pPr marL="355600" marR="3878579" indent="-342900">
              <a:lnSpc>
                <a:spcPts val="3960"/>
              </a:lnSpc>
              <a:spcBef>
                <a:spcPts val="14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</a:t>
            </a:r>
            <a:r>
              <a:rPr lang="en-US" sz="2400" spc="-10" dirty="0">
                <a:latin typeface="Calibri"/>
                <a:cs typeface="Calibri"/>
              </a:rPr>
              <a:t>:</a:t>
            </a:r>
          </a:p>
          <a:p>
            <a:pPr marL="355600" marR="3878579" indent="-342900">
              <a:lnSpc>
                <a:spcPts val="3960"/>
              </a:lnSpc>
              <a:spcBef>
                <a:spcPts val="14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000" i="1" spc="-10" dirty="0" err="1">
                <a:solidFill>
                  <a:srgbClr val="FF0000"/>
                </a:solidFill>
                <a:latin typeface="Calibri"/>
                <a:cs typeface="Calibri"/>
              </a:rPr>
              <a:t>fu</a:t>
            </a:r>
            <a:r>
              <a:rPr sz="2000" i="1" spc="-10" dirty="0" err="1">
                <a:solidFill>
                  <a:srgbClr val="FF0000"/>
                </a:solidFill>
                <a:latin typeface="Calibri"/>
                <a:cs typeface="Calibri"/>
              </a:rPr>
              <a:t>nctionname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pPr marL="12700" marR="3878579">
              <a:lnSpc>
                <a:spcPts val="3960"/>
              </a:lnSpc>
              <a:spcBef>
                <a:spcPts val="145"/>
              </a:spcBef>
              <a:tabLst>
                <a:tab pos="355600" algn="l"/>
              </a:tabLst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        //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20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execute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</a:p>
          <a:p>
            <a:pPr marL="12700" marR="3878579">
              <a:lnSpc>
                <a:spcPts val="3960"/>
              </a:lnSpc>
              <a:spcBef>
                <a:spcPts val="145"/>
              </a:spcBef>
              <a:tabLst>
                <a:tab pos="355600" algn="l"/>
              </a:tabLst>
            </a:pP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       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Calling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button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   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&lt;button</a:t>
            </a:r>
            <a:r>
              <a:rPr sz="2200" i="1"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onclick=“functionname()"&gt;Try</a:t>
            </a:r>
            <a:r>
              <a:rPr sz="2200" i="1" spc="-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it&lt;/button&gt;</a:t>
            </a:r>
            <a:endParaRPr sz="220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766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20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012430" cy="459548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dirty="0">
                <a:latin typeface="Calibri"/>
                <a:cs typeface="Calibri"/>
              </a:rPr>
              <a:t>Functions</a:t>
            </a:r>
            <a:r>
              <a:rPr sz="2500" b="1" spc="-8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With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a</a:t>
            </a:r>
            <a:r>
              <a:rPr sz="2500" b="1" spc="-6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Return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spc="-20" dirty="0">
                <a:latin typeface="Calibri"/>
                <a:cs typeface="Calibri"/>
              </a:rPr>
              <a:t>Value</a:t>
            </a:r>
            <a:r>
              <a:rPr sz="2500" spc="-20" dirty="0">
                <a:latin typeface="Calibri"/>
                <a:cs typeface="Calibri"/>
              </a:rPr>
              <a:t>: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Sometimes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you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want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your </a:t>
            </a:r>
            <a:r>
              <a:rPr sz="2500" dirty="0">
                <a:latin typeface="Calibri"/>
                <a:cs typeface="Calibri"/>
              </a:rPr>
              <a:t>function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return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value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back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where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call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was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made. </a:t>
            </a:r>
            <a:r>
              <a:rPr sz="2500" dirty="0">
                <a:latin typeface="Calibri"/>
                <a:cs typeface="Calibri"/>
              </a:rPr>
              <a:t>This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possible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using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5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statement.</a:t>
            </a:r>
            <a:endParaRPr lang="en-US" sz="2500" spc="-1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>
              <a:lnSpc>
                <a:spcPts val="2700"/>
              </a:lnSpc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000" i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10" dirty="0" err="1">
                <a:solidFill>
                  <a:srgbClr val="FF0000"/>
                </a:solidFill>
                <a:latin typeface="Calibri"/>
                <a:cs typeface="Calibri"/>
              </a:rPr>
              <a:t>myFunction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000" i="1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 marR="5969635">
              <a:lnSpc>
                <a:spcPct val="80000"/>
              </a:lnSpc>
              <a:spcBef>
                <a:spcPts val="300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x=5;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000" i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FF0000"/>
                </a:solidFill>
                <a:latin typeface="Calibri"/>
                <a:cs typeface="Calibri"/>
              </a:rPr>
              <a:t>x;</a:t>
            </a:r>
            <a:endParaRPr lang="en-IN"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>
              <a:lnSpc>
                <a:spcPts val="2400"/>
              </a:lnSpc>
            </a:pPr>
            <a:r>
              <a:rPr lang="en-IN" sz="2000" i="1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lang="en-IN"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var myVar=</a:t>
            </a:r>
            <a:r>
              <a:rPr sz="2000" i="1" dirty="0" err="1">
                <a:solidFill>
                  <a:srgbClr val="FF0000"/>
                </a:solidFill>
                <a:latin typeface="Calibri"/>
                <a:cs typeface="Calibri"/>
              </a:rPr>
              <a:t>myFunction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endParaRPr lang="en-US"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endParaRPr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37845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45" dirty="0">
                <a:latin typeface="Calibri"/>
                <a:cs typeface="Calibri"/>
              </a:rPr>
              <a:t>You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also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return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value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without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storing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variable:</a:t>
            </a:r>
            <a:r>
              <a:rPr sz="2500" spc="-1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e.g.</a:t>
            </a:r>
            <a:endParaRPr lang="en-US" sz="2500" spc="-20" dirty="0">
              <a:latin typeface="Calibri"/>
              <a:cs typeface="Calibri"/>
            </a:endParaRPr>
          </a:p>
          <a:p>
            <a:pPr marL="355600" marR="537845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document.getElementById("demo").innerHTML=myFunction();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6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spc="-10" dirty="0"/>
              <a:t>JavaScript</a:t>
            </a:r>
            <a:r>
              <a:rPr spc="-6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234"/>
            <a:ext cx="8032750" cy="4654222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Local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JavaScript</a:t>
            </a:r>
            <a:endParaRPr sz="2000" b="1" dirty="0">
              <a:latin typeface="Calibri"/>
              <a:cs typeface="Calibri"/>
            </a:endParaRPr>
          </a:p>
          <a:p>
            <a:pPr marL="755015" marR="5080" lvl="1" indent="-285750" algn="just">
              <a:lnSpc>
                <a:spcPts val="259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declared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 	</a:t>
            </a:r>
            <a:r>
              <a:rPr sz="2000" dirty="0">
                <a:latin typeface="Calibri"/>
                <a:cs typeface="Calibri"/>
              </a:rPr>
              <a:t>becomes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	</a:t>
            </a:r>
            <a:r>
              <a:rPr sz="2000" dirty="0">
                <a:latin typeface="Calibri"/>
                <a:cs typeface="Calibri"/>
              </a:rPr>
              <a:t>function.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scope).</a:t>
            </a:r>
            <a:endParaRPr sz="2000" dirty="0">
              <a:latin typeface="Calibri"/>
              <a:cs typeface="Calibri"/>
            </a:endParaRPr>
          </a:p>
          <a:p>
            <a:pPr marL="755015" marR="568960" lvl="1" indent="-285750" algn="just">
              <a:lnSpc>
                <a:spcPts val="2590"/>
              </a:lnSpc>
              <a:spcBef>
                <a:spcPts val="58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45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only </a:t>
            </a:r>
            <a:r>
              <a:rPr sz="2000" spc="-10" dirty="0">
                <a:latin typeface="Calibri"/>
                <a:cs typeface="Calibri"/>
              </a:rPr>
              <a:t>recognized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declared.</a:t>
            </a:r>
            <a:endParaRPr sz="2000" dirty="0">
              <a:latin typeface="Calibri"/>
              <a:cs typeface="Calibri"/>
            </a:endParaRPr>
          </a:p>
          <a:p>
            <a:pPr marL="755650" lvl="1" indent="-285750" algn="just">
              <a:lnSpc>
                <a:spcPts val="2735"/>
              </a:lnSpc>
              <a:spcBef>
                <a:spcPts val="254"/>
              </a:spcBef>
              <a:buFont typeface="Arial MT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completed.</a:t>
            </a:r>
            <a:endParaRPr lang="en-US" sz="2000" spc="-1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Gloabl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javaScript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variable</a:t>
            </a:r>
            <a:endParaRPr sz="2000" b="1" dirty="0">
              <a:latin typeface="Calibri"/>
              <a:cs typeface="Calibri"/>
            </a:endParaRPr>
          </a:p>
          <a:p>
            <a:pPr marL="755650" lvl="1" indent="-285750">
              <a:lnSpc>
                <a:spcPts val="2735"/>
              </a:lnSpc>
              <a:spcBef>
                <a:spcPts val="300"/>
              </a:spcBef>
              <a:buFont typeface="Arial MT"/>
              <a:buChar char="–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Variables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declared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outside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GLOBAL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scripts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it.</a:t>
            </a:r>
            <a:endParaRPr lang="en-US" sz="2000" spc="-25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20" y="461594"/>
            <a:ext cx="446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027034" cy="44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355600" marR="514984" indent="-342900"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lifetime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declared.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spcBef>
                <a:spcPts val="2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completed.</a:t>
            </a:r>
            <a:endParaRPr sz="2400" dirty="0">
              <a:latin typeface="Calibri"/>
              <a:cs typeface="Calibri"/>
            </a:endParaRPr>
          </a:p>
          <a:p>
            <a:pPr marL="355600" marR="724535" indent="-342900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	Global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 </a:t>
            </a:r>
            <a:r>
              <a:rPr sz="2400" dirty="0">
                <a:latin typeface="Calibri"/>
                <a:cs typeface="Calibri"/>
              </a:rPr>
              <a:t>Assigning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Undeclared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355600" marR="596265" indent="-342900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	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been </a:t>
            </a:r>
            <a:r>
              <a:rPr sz="2400" dirty="0">
                <a:latin typeface="Calibri"/>
                <a:cs typeface="Calibri"/>
              </a:rPr>
              <a:t>declared,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GLOBAL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lang="en-US" sz="2400" spc="-10" dirty="0">
              <a:latin typeface="Calibri"/>
              <a:cs typeface="Calibri"/>
            </a:endParaRPr>
          </a:p>
          <a:p>
            <a:pPr marL="355600" marR="596265" indent="-342900" algn="just">
              <a:spcBef>
                <a:spcPts val="600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lang="en-US" sz="2400" spc="-10" dirty="0">
                <a:latin typeface="Calibri"/>
                <a:cs typeface="Calibri"/>
              </a:rPr>
              <a:t>T</a:t>
            </a:r>
            <a:r>
              <a:rPr lang="en-IN" sz="2400" spc="-10" dirty="0">
                <a:latin typeface="Calibri"/>
                <a:cs typeface="Calibri"/>
              </a:rPr>
              <a:t>his statement declares a global variable: </a:t>
            </a:r>
          </a:p>
          <a:p>
            <a:pPr marL="12700" marR="596265" algn="just">
              <a:spcBef>
                <a:spcPts val="600"/>
              </a:spcBef>
              <a:tabLst>
                <a:tab pos="355600" algn="l"/>
                <a:tab pos="356870" algn="l"/>
              </a:tabLst>
            </a:pPr>
            <a:r>
              <a:rPr lang="en-US" sz="2400" spc="-10" dirty="0">
                <a:latin typeface="Calibri"/>
                <a:cs typeface="Calibri"/>
              </a:rPr>
              <a:t>      </a:t>
            </a:r>
            <a:r>
              <a:rPr lang="en-US" sz="2000" i="1" spc="-10" dirty="0">
                <a:solidFill>
                  <a:srgbClr val="FF0000"/>
                </a:solidFill>
                <a:latin typeface="Calibri"/>
                <a:cs typeface="Calibri"/>
              </a:rPr>
              <a:t>car = “Volvo”;</a:t>
            </a:r>
            <a:endParaRPr lang="en-IN" sz="2000" i="1" spc="-1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2" y="461594"/>
            <a:ext cx="457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45" dirty="0"/>
              <a:t> </a:t>
            </a:r>
            <a:r>
              <a:rPr dirty="0"/>
              <a:t>Where</a:t>
            </a:r>
            <a:r>
              <a:rPr spc="-145" dirty="0"/>
              <a:t> </a:t>
            </a:r>
            <a:r>
              <a:rPr spc="-95" dirty="0"/>
              <a:t>To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91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In</a:t>
            </a:r>
            <a:r>
              <a:rPr sz="2400" spc="-60" dirty="0"/>
              <a:t> </a:t>
            </a:r>
            <a:r>
              <a:rPr sz="2400" dirty="0"/>
              <a:t>HTML,</a:t>
            </a:r>
            <a:r>
              <a:rPr sz="2400" spc="-20" dirty="0"/>
              <a:t> </a:t>
            </a:r>
            <a:r>
              <a:rPr sz="2400" spc="-10" dirty="0"/>
              <a:t>JavaScripts</a:t>
            </a:r>
            <a:r>
              <a:rPr sz="2400" spc="-60" dirty="0"/>
              <a:t> </a:t>
            </a:r>
            <a:r>
              <a:rPr sz="2400" dirty="0"/>
              <a:t>must</a:t>
            </a:r>
            <a:r>
              <a:rPr sz="2400" spc="-55" dirty="0"/>
              <a:t> </a:t>
            </a:r>
            <a:r>
              <a:rPr sz="2400" dirty="0"/>
              <a:t>be</a:t>
            </a:r>
            <a:r>
              <a:rPr sz="2400" spc="-35" dirty="0"/>
              <a:t> </a:t>
            </a:r>
            <a:r>
              <a:rPr sz="2400" dirty="0"/>
              <a:t>inserted</a:t>
            </a:r>
            <a:r>
              <a:rPr sz="2400" spc="-75" dirty="0"/>
              <a:t> </a:t>
            </a:r>
            <a:r>
              <a:rPr sz="2400" spc="-10" dirty="0"/>
              <a:t>between</a:t>
            </a:r>
            <a:endParaRPr sz="2400" dirty="0"/>
          </a:p>
          <a:p>
            <a:pPr marL="355600">
              <a:lnSpc>
                <a:spcPts val="2915"/>
              </a:lnSpc>
            </a:pPr>
            <a:r>
              <a:rPr sz="2400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r>
              <a:rPr sz="2400" spc="-8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2400" dirty="0"/>
              <a:t>and</a:t>
            </a:r>
            <a:r>
              <a:rPr sz="2400" spc="-80" dirty="0"/>
              <a:t> </a:t>
            </a:r>
            <a:r>
              <a:rPr sz="2400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  <a:r>
              <a:rPr sz="2400" spc="-75" dirty="0"/>
              <a:t> </a:t>
            </a:r>
            <a:r>
              <a:rPr sz="2400" spc="-10" dirty="0"/>
              <a:t>tags.</a:t>
            </a:r>
            <a:endParaRPr sz="2400" dirty="0"/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/>
              <a:t>JavaScripts</a:t>
            </a:r>
            <a:r>
              <a:rPr sz="2400" spc="-60" dirty="0"/>
              <a:t> </a:t>
            </a:r>
            <a:r>
              <a:rPr sz="2400" dirty="0"/>
              <a:t>can</a:t>
            </a:r>
            <a:r>
              <a:rPr sz="2400" spc="-25" dirty="0"/>
              <a:t> </a:t>
            </a:r>
            <a:r>
              <a:rPr sz="2400" dirty="0"/>
              <a:t>be</a:t>
            </a:r>
            <a:r>
              <a:rPr sz="2400" spc="-35" dirty="0"/>
              <a:t> </a:t>
            </a:r>
            <a:r>
              <a:rPr sz="2400" dirty="0"/>
              <a:t>put</a:t>
            </a:r>
            <a:r>
              <a:rPr sz="2400" spc="-25" dirty="0"/>
              <a:t> </a:t>
            </a:r>
            <a:r>
              <a:rPr sz="2400" dirty="0"/>
              <a:t>in</a:t>
            </a:r>
            <a:r>
              <a:rPr sz="2400" spc="-30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dirty="0"/>
              <a:t>&lt;body&gt;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-35" dirty="0"/>
              <a:t> </a:t>
            </a:r>
            <a:r>
              <a:rPr sz="2400" dirty="0"/>
              <a:t>in</a:t>
            </a:r>
            <a:r>
              <a:rPr sz="2400" spc="-30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spc="-10" dirty="0"/>
              <a:t>&lt;head&gt; </a:t>
            </a:r>
            <a:r>
              <a:rPr sz="2400" dirty="0"/>
              <a:t>section</a:t>
            </a:r>
            <a:r>
              <a:rPr sz="2400" spc="-75" dirty="0"/>
              <a:t> </a:t>
            </a:r>
            <a:r>
              <a:rPr sz="2400" dirty="0"/>
              <a:t>of</a:t>
            </a:r>
            <a:r>
              <a:rPr sz="2400" spc="-35" dirty="0"/>
              <a:t> </a:t>
            </a:r>
            <a:r>
              <a:rPr sz="2400" dirty="0"/>
              <a:t>an</a:t>
            </a:r>
            <a:r>
              <a:rPr sz="2400" spc="-40" dirty="0"/>
              <a:t> </a:t>
            </a:r>
            <a:r>
              <a:rPr sz="2400" dirty="0"/>
              <a:t>HTML</a:t>
            </a:r>
            <a:r>
              <a:rPr sz="2400" spc="-40" dirty="0"/>
              <a:t> </a:t>
            </a:r>
            <a:r>
              <a:rPr sz="2400" spc="-10" dirty="0"/>
              <a:t>page.</a:t>
            </a:r>
            <a:endParaRPr sz="2400" dirty="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&lt;script&gt;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Tag</a:t>
            </a:r>
            <a:endParaRPr sz="2400" dirty="0">
              <a:latin typeface="Calibri"/>
              <a:cs typeface="Calibri"/>
            </a:endParaRPr>
          </a:p>
          <a:p>
            <a:pPr marL="755015" marR="163830" lvl="1" indent="-285750">
              <a:lnSpc>
                <a:spcPct val="80000"/>
              </a:lnSpc>
              <a:spcBef>
                <a:spcPts val="59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&lt;script&gt; 	</a:t>
            </a:r>
            <a:r>
              <a:rPr sz="2400" spc="-20" dirty="0">
                <a:latin typeface="Calibri"/>
                <a:cs typeface="Calibri"/>
              </a:rPr>
              <a:t>tag.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590"/>
              </a:lnSpc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&lt;/script&gt;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400" dirty="0"/>
              <a:t>and</a:t>
            </a:r>
            <a:r>
              <a:rPr sz="2400" spc="-65" dirty="0"/>
              <a:t> </a:t>
            </a:r>
            <a:r>
              <a:rPr sz="2400" spc="-10" dirty="0"/>
              <a:t>ends.</a:t>
            </a:r>
            <a:endParaRPr sz="2400" dirty="0"/>
          </a:p>
          <a:p>
            <a:pPr marL="755015" marR="266700" lvl="1" indent="-285750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&lt;/script&gt;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Perl,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80" dirty="0"/>
              <a:t> </a:t>
            </a:r>
            <a:r>
              <a:rPr dirty="0"/>
              <a:t>Functions</a:t>
            </a:r>
            <a:r>
              <a:rPr spc="-7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Events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55445"/>
            <a:ext cx="7991475" cy="2856679"/>
          </a:xfrm>
          <a:prstGeom prst="rect">
            <a:avLst/>
          </a:prstGeom>
        </p:spPr>
        <p:txBody>
          <a:bodyPr vert="horz" wrap="square" lIns="0" tIns="65532" rIns="0" bIns="0" rtlCol="0">
            <a:spAutoFit/>
          </a:bodyPr>
          <a:lstStyle/>
          <a:p>
            <a:pPr marL="355600" marR="82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Most</a:t>
            </a:r>
            <a:r>
              <a:rPr sz="2800" spc="-70" dirty="0"/>
              <a:t> </a:t>
            </a:r>
            <a:r>
              <a:rPr sz="2800" dirty="0"/>
              <a:t>often,</a:t>
            </a:r>
            <a:r>
              <a:rPr sz="2800" spc="-60" dirty="0"/>
              <a:t> </a:t>
            </a:r>
            <a:r>
              <a:rPr sz="2800" spc="-10" dirty="0"/>
              <a:t>JavaScript</a:t>
            </a:r>
            <a:r>
              <a:rPr sz="2800" spc="-60" dirty="0"/>
              <a:t> </a:t>
            </a:r>
            <a:r>
              <a:rPr sz="2800" dirty="0"/>
              <a:t>code</a:t>
            </a:r>
            <a:r>
              <a:rPr sz="2800" spc="-75" dirty="0"/>
              <a:t> </a:t>
            </a:r>
            <a:r>
              <a:rPr sz="2800" dirty="0"/>
              <a:t>is</a:t>
            </a:r>
            <a:r>
              <a:rPr sz="2800" spc="-65" dirty="0"/>
              <a:t> </a:t>
            </a:r>
            <a:r>
              <a:rPr sz="2800" dirty="0"/>
              <a:t>written</a:t>
            </a:r>
            <a:r>
              <a:rPr sz="2800" spc="-50" dirty="0"/>
              <a:t> </a:t>
            </a:r>
            <a:r>
              <a:rPr sz="2800" dirty="0"/>
              <a:t>to</a:t>
            </a:r>
            <a:r>
              <a:rPr sz="2800" spc="-60" dirty="0"/>
              <a:t> </a:t>
            </a:r>
            <a:r>
              <a:rPr sz="2800" spc="-25" dirty="0"/>
              <a:t>be </a:t>
            </a:r>
            <a:r>
              <a:rPr sz="2800" spc="-10" dirty="0"/>
              <a:t>executed</a:t>
            </a:r>
            <a:r>
              <a:rPr sz="2800" spc="-95" dirty="0"/>
              <a:t> </a:t>
            </a:r>
            <a:r>
              <a:rPr sz="2800" dirty="0"/>
              <a:t>when</a:t>
            </a:r>
            <a:r>
              <a:rPr sz="2800" spc="-75" dirty="0"/>
              <a:t> </a:t>
            </a:r>
            <a:r>
              <a:rPr sz="2800" dirty="0"/>
              <a:t>an</a:t>
            </a:r>
            <a:r>
              <a:rPr sz="2800" spc="-50" dirty="0"/>
              <a:t> </a:t>
            </a:r>
            <a:r>
              <a:rPr sz="2800" b="1" dirty="0">
                <a:latin typeface="Calibri"/>
                <a:cs typeface="Calibri"/>
              </a:rPr>
              <a:t>event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/>
              <a:t>occurs,</a:t>
            </a:r>
            <a:r>
              <a:rPr sz="2800" spc="-70" dirty="0"/>
              <a:t> </a:t>
            </a:r>
            <a:r>
              <a:rPr sz="2800" dirty="0"/>
              <a:t>like</a:t>
            </a:r>
            <a:r>
              <a:rPr sz="2800" spc="-65" dirty="0"/>
              <a:t> </a:t>
            </a:r>
            <a:r>
              <a:rPr sz="2800" dirty="0"/>
              <a:t>when</a:t>
            </a:r>
            <a:r>
              <a:rPr sz="2800" spc="-65" dirty="0"/>
              <a:t> </a:t>
            </a:r>
            <a:r>
              <a:rPr sz="2800" spc="-25" dirty="0"/>
              <a:t>the </a:t>
            </a:r>
            <a:r>
              <a:rPr sz="2800" dirty="0"/>
              <a:t>user</a:t>
            </a:r>
            <a:r>
              <a:rPr sz="2800" spc="-45" dirty="0"/>
              <a:t> </a:t>
            </a:r>
            <a:r>
              <a:rPr sz="2800" dirty="0"/>
              <a:t>clicks</a:t>
            </a:r>
            <a:r>
              <a:rPr sz="2800" spc="-20" dirty="0"/>
              <a:t> </a:t>
            </a:r>
            <a:r>
              <a:rPr sz="2800" dirty="0"/>
              <a:t>a</a:t>
            </a:r>
            <a:r>
              <a:rPr sz="2800" spc="-20" dirty="0"/>
              <a:t> </a:t>
            </a:r>
            <a:r>
              <a:rPr sz="2800" spc="-10" dirty="0"/>
              <a:t>button.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If</a:t>
            </a:r>
            <a:r>
              <a:rPr sz="2800" spc="-65" dirty="0"/>
              <a:t> </a:t>
            </a:r>
            <a:r>
              <a:rPr sz="2800" dirty="0"/>
              <a:t>we</a:t>
            </a:r>
            <a:r>
              <a:rPr sz="2800" spc="-60" dirty="0"/>
              <a:t> </a:t>
            </a:r>
            <a:r>
              <a:rPr sz="2800" dirty="0"/>
              <a:t>put</a:t>
            </a:r>
            <a:r>
              <a:rPr sz="2800" spc="-25" dirty="0"/>
              <a:t> </a:t>
            </a:r>
            <a:r>
              <a:rPr sz="2800" spc="-10" dirty="0"/>
              <a:t>JavaScript</a:t>
            </a:r>
            <a:r>
              <a:rPr sz="2800" spc="-45" dirty="0"/>
              <a:t> </a:t>
            </a:r>
            <a:r>
              <a:rPr sz="2800" dirty="0"/>
              <a:t>code</a:t>
            </a:r>
            <a:r>
              <a:rPr sz="2800" spc="-60" dirty="0"/>
              <a:t> </a:t>
            </a:r>
            <a:r>
              <a:rPr sz="2800" dirty="0"/>
              <a:t>inside</a:t>
            </a:r>
            <a:r>
              <a:rPr sz="2800" spc="-40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function</a:t>
            </a:r>
            <a:r>
              <a:rPr sz="2800" dirty="0"/>
              <a:t>,</a:t>
            </a:r>
            <a:r>
              <a:rPr sz="2800" spc="-70" dirty="0"/>
              <a:t> </a:t>
            </a:r>
            <a:r>
              <a:rPr sz="2800" spc="-25" dirty="0"/>
              <a:t>we </a:t>
            </a:r>
            <a:r>
              <a:rPr sz="2800" dirty="0"/>
              <a:t>can</a:t>
            </a:r>
            <a:r>
              <a:rPr sz="2800" spc="-90" dirty="0"/>
              <a:t> </a:t>
            </a:r>
            <a:r>
              <a:rPr sz="2800" dirty="0"/>
              <a:t>call</a:t>
            </a:r>
            <a:r>
              <a:rPr sz="2800" spc="-75" dirty="0"/>
              <a:t> </a:t>
            </a:r>
            <a:r>
              <a:rPr sz="2800" dirty="0"/>
              <a:t>that</a:t>
            </a:r>
            <a:r>
              <a:rPr sz="2800" spc="-60" dirty="0"/>
              <a:t> </a:t>
            </a:r>
            <a:r>
              <a:rPr sz="2800" dirty="0"/>
              <a:t>function</a:t>
            </a:r>
            <a:r>
              <a:rPr sz="2800" spc="-50" dirty="0"/>
              <a:t> </a:t>
            </a:r>
            <a:r>
              <a:rPr sz="2800" dirty="0"/>
              <a:t>when</a:t>
            </a:r>
            <a:r>
              <a:rPr sz="2800" spc="-80" dirty="0"/>
              <a:t> </a:t>
            </a:r>
            <a:r>
              <a:rPr sz="2800" dirty="0"/>
              <a:t>an</a:t>
            </a:r>
            <a:r>
              <a:rPr sz="2800" spc="-65" dirty="0"/>
              <a:t> </a:t>
            </a:r>
            <a:r>
              <a:rPr sz="2800" dirty="0"/>
              <a:t>event</a:t>
            </a:r>
            <a:r>
              <a:rPr sz="2800" spc="-95" dirty="0"/>
              <a:t> </a:t>
            </a:r>
            <a:r>
              <a:rPr sz="2800" spc="-10" dirty="0"/>
              <a:t>occurs.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/>
              <a:t>We</a:t>
            </a:r>
            <a:r>
              <a:rPr sz="2800" spc="-100" dirty="0"/>
              <a:t> </a:t>
            </a:r>
            <a:r>
              <a:rPr sz="2800" dirty="0"/>
              <a:t>will</a:t>
            </a:r>
            <a:r>
              <a:rPr sz="2800" spc="-65" dirty="0"/>
              <a:t> </a:t>
            </a:r>
            <a:r>
              <a:rPr sz="2800" dirty="0"/>
              <a:t>see</a:t>
            </a:r>
            <a:r>
              <a:rPr sz="2800" spc="-90" dirty="0"/>
              <a:t> </a:t>
            </a:r>
            <a:r>
              <a:rPr sz="2800" spc="-10" dirty="0"/>
              <a:t>examples</a:t>
            </a:r>
            <a:r>
              <a:rPr sz="2800" spc="-70" dirty="0"/>
              <a:t> </a:t>
            </a:r>
            <a:r>
              <a:rPr sz="2800" dirty="0"/>
              <a:t>in</a:t>
            </a:r>
            <a:r>
              <a:rPr sz="2800" spc="-75" dirty="0"/>
              <a:t> </a:t>
            </a:r>
            <a:r>
              <a:rPr sz="2800" dirty="0"/>
              <a:t>coming</a:t>
            </a:r>
            <a:r>
              <a:rPr sz="2800" spc="-70" dirty="0"/>
              <a:t> </a:t>
            </a:r>
            <a:r>
              <a:rPr sz="2800" spc="-10" dirty="0"/>
              <a:t>slides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8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&lt;head&gt;</a:t>
            </a:r>
            <a:r>
              <a:rPr spc="-60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spc="-10" dirty="0"/>
              <a:t>&lt;body&gt;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85759" cy="3275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4629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You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unlimited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scripts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document.</a:t>
            </a:r>
            <a:endParaRPr sz="2400" dirty="0">
              <a:latin typeface="Calibri"/>
              <a:cs typeface="Calibri"/>
            </a:endParaRPr>
          </a:p>
          <a:p>
            <a:pPr marL="355600" marR="1625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&lt;body&gt;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 </a:t>
            </a:r>
            <a:r>
              <a:rPr sz="2400" dirty="0">
                <a:latin typeface="Calibri"/>
                <a:cs typeface="Calibri"/>
              </a:rPr>
              <a:t>section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and/or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&lt;head&gt;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section,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bottom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Separating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habit.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1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&lt;head&gt;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7736205" cy="436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&lt;!DOCTYPE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&lt;html&gt;&lt;head&gt;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73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&lt;script&gt;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73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myFunction()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73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73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document.getElementById("demo").innerHTML="My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JavaScript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Function";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73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&lt;/script&gt;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&lt;/head&gt;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&lt;form&gt;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&lt;h1&gt;My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Page&lt;/h1&gt;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&lt;p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id="demo"&gt;A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Paragraph&lt;/p&gt;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&lt;input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type=“submit"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onClick="myFunction()“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JavaScript</a:t>
            </a:r>
            <a:r>
              <a:rPr spc="-110" dirty="0"/>
              <a:t> </a:t>
            </a:r>
            <a:r>
              <a:rPr dirty="0"/>
              <a:t>in</a:t>
            </a:r>
            <a:r>
              <a:rPr spc="-114" dirty="0"/>
              <a:t> </a:t>
            </a:r>
            <a:r>
              <a:rPr spc="-10" dirty="0"/>
              <a:t>&lt;body&gt;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pc="-10" dirty="0"/>
              <a:t>&lt;!DOCTYPE</a:t>
            </a:r>
            <a:r>
              <a:rPr spc="-45" dirty="0"/>
              <a:t> </a:t>
            </a:r>
            <a:r>
              <a:rPr spc="-20" dirty="0"/>
              <a:t>html&gt;</a:t>
            </a:r>
          </a:p>
          <a:p>
            <a:pPr marL="355600">
              <a:lnSpc>
                <a:spcPts val="2115"/>
              </a:lnSpc>
            </a:pPr>
            <a:r>
              <a:rPr spc="-10" dirty="0"/>
              <a:t>&lt;html&gt;</a:t>
            </a:r>
          </a:p>
          <a:p>
            <a:pPr marL="355600">
              <a:lnSpc>
                <a:spcPts val="2375"/>
              </a:lnSpc>
            </a:pPr>
            <a:r>
              <a:rPr dirty="0"/>
              <a:t>&lt;body&gt;&lt;h1&gt;My</a:t>
            </a:r>
            <a:r>
              <a:rPr spc="-125" dirty="0"/>
              <a:t> </a:t>
            </a:r>
            <a:r>
              <a:rPr dirty="0"/>
              <a:t>Web</a:t>
            </a:r>
            <a:r>
              <a:rPr spc="-125" dirty="0"/>
              <a:t> </a:t>
            </a:r>
            <a:r>
              <a:rPr spc="-10" dirty="0"/>
              <a:t>Page&lt;/h1&gt;</a:t>
            </a:r>
          </a:p>
          <a:p>
            <a:pPr marL="12700">
              <a:lnSpc>
                <a:spcPct val="100000"/>
              </a:lnSpc>
            </a:pPr>
            <a:r>
              <a:rPr dirty="0"/>
              <a:t>&lt;p</a:t>
            </a:r>
            <a:r>
              <a:rPr spc="-85" dirty="0"/>
              <a:t> </a:t>
            </a:r>
            <a:r>
              <a:rPr dirty="0"/>
              <a:t>id="demo"&gt;A</a:t>
            </a:r>
            <a:r>
              <a:rPr spc="-35" dirty="0"/>
              <a:t> </a:t>
            </a:r>
            <a:r>
              <a:rPr spc="-10" dirty="0"/>
              <a:t>Paragraph&lt;/p&gt;</a:t>
            </a:r>
          </a:p>
          <a:p>
            <a:pPr marL="12700">
              <a:lnSpc>
                <a:spcPct val="100000"/>
              </a:lnSpc>
            </a:pPr>
            <a:r>
              <a:rPr dirty="0"/>
              <a:t>&lt;input</a:t>
            </a:r>
            <a:r>
              <a:rPr spc="-65" dirty="0"/>
              <a:t> </a:t>
            </a:r>
            <a:r>
              <a:rPr dirty="0"/>
              <a:t>type=“Submit"</a:t>
            </a:r>
            <a:r>
              <a:rPr spc="-15" dirty="0"/>
              <a:t> </a:t>
            </a:r>
            <a:r>
              <a:rPr spc="-10" dirty="0"/>
              <a:t>onclick="myFunction()“</a:t>
            </a:r>
            <a:r>
              <a:rPr spc="-25" dirty="0"/>
              <a:t> </a:t>
            </a:r>
            <a:r>
              <a:rPr spc="-10" dirty="0"/>
              <a:t>value=“Try</a:t>
            </a:r>
            <a:r>
              <a:rPr spc="-45" dirty="0"/>
              <a:t> </a:t>
            </a:r>
            <a:r>
              <a:rPr spc="-20" dirty="0"/>
              <a:t>it”&gt;</a:t>
            </a:r>
          </a:p>
          <a:p>
            <a:pPr marL="355600">
              <a:lnSpc>
                <a:spcPts val="2375"/>
              </a:lnSpc>
              <a:spcBef>
                <a:spcPts val="5"/>
              </a:spcBef>
            </a:pPr>
            <a:r>
              <a:rPr spc="-10" dirty="0">
                <a:solidFill>
                  <a:srgbClr val="FF0000"/>
                </a:solidFill>
              </a:rPr>
              <a:t>&lt;script&gt;</a:t>
            </a:r>
          </a:p>
          <a:p>
            <a:pPr marL="355600">
              <a:lnSpc>
                <a:spcPts val="2110"/>
              </a:lnSpc>
            </a:pPr>
            <a:r>
              <a:rPr dirty="0">
                <a:solidFill>
                  <a:srgbClr val="FF0000"/>
                </a:solidFill>
              </a:rPr>
              <a:t>function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myFunction()</a:t>
            </a:r>
          </a:p>
          <a:p>
            <a:pPr marL="355600">
              <a:lnSpc>
                <a:spcPts val="2110"/>
              </a:lnSpc>
            </a:pPr>
            <a:r>
              <a:rPr spc="-50" dirty="0">
                <a:solidFill>
                  <a:srgbClr val="FF0000"/>
                </a:solidFill>
              </a:rPr>
              <a:t>{</a:t>
            </a:r>
          </a:p>
          <a:p>
            <a:pPr marL="355600">
              <a:lnSpc>
                <a:spcPts val="2115"/>
              </a:lnSpc>
            </a:pPr>
            <a:r>
              <a:rPr spc="-10" dirty="0">
                <a:solidFill>
                  <a:srgbClr val="FF0000"/>
                </a:solidFill>
              </a:rPr>
              <a:t>document.getElementById("demo").innerHTML="My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First</a:t>
            </a:r>
          </a:p>
          <a:p>
            <a:pPr marL="355600">
              <a:lnSpc>
                <a:spcPts val="2115"/>
              </a:lnSpc>
            </a:pPr>
            <a:r>
              <a:rPr spc="-10" dirty="0">
                <a:solidFill>
                  <a:srgbClr val="FF0000"/>
                </a:solidFill>
              </a:rPr>
              <a:t>JavaScript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Function";</a:t>
            </a:r>
          </a:p>
          <a:p>
            <a:pPr marL="355600">
              <a:lnSpc>
                <a:spcPts val="2110"/>
              </a:lnSpc>
            </a:pPr>
            <a:r>
              <a:rPr spc="-50" dirty="0">
                <a:solidFill>
                  <a:srgbClr val="FF0000"/>
                </a:solidFill>
              </a:rPr>
              <a:t>}</a:t>
            </a:r>
          </a:p>
          <a:p>
            <a:pPr marL="355600">
              <a:lnSpc>
                <a:spcPts val="2375"/>
              </a:lnSpc>
            </a:pPr>
            <a:r>
              <a:rPr spc="-10" dirty="0">
                <a:solidFill>
                  <a:srgbClr val="FF0000"/>
                </a:solidFill>
              </a:rPr>
              <a:t>&lt;/script&gt;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&lt;/body&gt;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0">
              <a:lnSpc>
                <a:spcPct val="100000"/>
              </a:lnSpc>
              <a:spcBef>
                <a:spcPts val="105"/>
              </a:spcBef>
            </a:pPr>
            <a:r>
              <a:rPr dirty="0"/>
              <a:t>External</a:t>
            </a:r>
            <a:r>
              <a:rPr spc="-90" dirty="0"/>
              <a:t> </a:t>
            </a:r>
            <a:r>
              <a:rPr spc="-10" dirty="0"/>
              <a:t>JavaScripts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8037830" cy="411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Scripts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placed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external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files.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External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often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contain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several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pages.</a:t>
            </a:r>
            <a:endParaRPr sz="2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External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JavaScript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extension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.js.</a:t>
            </a:r>
            <a:endParaRPr sz="2200" dirty="0">
              <a:latin typeface="Calibri"/>
              <a:cs typeface="Calibri"/>
            </a:endParaRPr>
          </a:p>
          <a:p>
            <a:pPr marL="354965" indent="-342265">
              <a:lnSpc>
                <a:spcPts val="2375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external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script,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script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source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(src)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&lt;script&gt;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tag: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e.g.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  <a:spcBef>
                <a:spcPts val="5"/>
              </a:spcBef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&lt;!DOCTYPE</a:t>
            </a:r>
            <a:r>
              <a:rPr sz="22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110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110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115"/>
              </a:lnSpc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&lt;script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src="myScript.js"&gt;&lt;/script&gt;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115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509"/>
              </a:spcBef>
            </a:pPr>
            <a:r>
              <a:rPr sz="2200" spc="-4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external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script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&lt;head&gt;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&lt;body&gt;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like.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script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behave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exactly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put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reference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</a:t>
            </a:r>
            <a:r>
              <a:rPr lang="en-US"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2953</Words>
  <Application>Microsoft Office PowerPoint</Application>
  <PresentationFormat>On-screen Show (4:3)</PresentationFormat>
  <Paragraphs>407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 MT</vt:lpstr>
      <vt:lpstr>Calibri</vt:lpstr>
      <vt:lpstr>Verdana</vt:lpstr>
      <vt:lpstr>Office Theme</vt:lpstr>
      <vt:lpstr>JavaScript</vt:lpstr>
      <vt:lpstr>The Three Layers</vt:lpstr>
      <vt:lpstr>JavaScript Introduction</vt:lpstr>
      <vt:lpstr>JavaScript Where To</vt:lpstr>
      <vt:lpstr>JavaScript Functions and Events</vt:lpstr>
      <vt:lpstr>JavaScript in &lt;head&gt; or &lt;body&gt;</vt:lpstr>
      <vt:lpstr>JavaScript in &lt;head&gt;</vt:lpstr>
      <vt:lpstr>JavaScript in &lt;body&gt;</vt:lpstr>
      <vt:lpstr>External JavaScripts</vt:lpstr>
      <vt:lpstr>JavaScript Output</vt:lpstr>
      <vt:lpstr>Example</vt:lpstr>
      <vt:lpstr>Example</vt:lpstr>
      <vt:lpstr>JavaScript Syntax</vt:lpstr>
      <vt:lpstr>JavaScript Code</vt:lpstr>
      <vt:lpstr>JavaScript Code Blocks</vt:lpstr>
      <vt:lpstr>JavaScript Identifiers</vt:lpstr>
      <vt:lpstr>PowerPoint Presentation</vt:lpstr>
      <vt:lpstr>JavaScript is Case Sensitive</vt:lpstr>
      <vt:lpstr>JavaScript </vt:lpstr>
      <vt:lpstr>JavaScript Comments</vt:lpstr>
      <vt:lpstr>JavaScript Variables</vt:lpstr>
      <vt:lpstr>JavaScript Variables </vt:lpstr>
      <vt:lpstr>Declaring JavaScript Variables</vt:lpstr>
      <vt:lpstr>JavaScript Variables (Conti.)</vt:lpstr>
      <vt:lpstr>JavaScript Data Types</vt:lpstr>
      <vt:lpstr>JavaScript Data Types (cont.)</vt:lpstr>
      <vt:lpstr>JavaScript Data Types </vt:lpstr>
      <vt:lpstr>JavaScript Data Types </vt:lpstr>
      <vt:lpstr>JavaScript Data Types </vt:lpstr>
      <vt:lpstr>JavaScript Objects</vt:lpstr>
      <vt:lpstr>JavaScript Objects</vt:lpstr>
      <vt:lpstr>JavaScript Objects</vt:lpstr>
      <vt:lpstr>JavaScript Functions</vt:lpstr>
      <vt:lpstr>JavaScript Functions</vt:lpstr>
      <vt:lpstr>Local &amp; Global JavaScript Variables</vt:lpstr>
      <vt:lpstr>JavaScript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LENOVO</cp:lastModifiedBy>
  <cp:revision>157</cp:revision>
  <dcterms:created xsi:type="dcterms:W3CDTF">2024-11-14T05:28:49Z</dcterms:created>
  <dcterms:modified xsi:type="dcterms:W3CDTF">2024-11-18T11:44:53Z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2024-11-14T00:00:00Z</vt:filetime>
  </property>
  <property fmtid="{D5CDD505-2E9C-101B-9397-08002B2CF9AE}" pid="5" name="Producer">
    <vt:lpwstr>Microsoft® Office PowerPoint® 2007</vt:lpwstr>
  </property>
</Properties>
</file>