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0" r:id="rId8"/>
    <p:sldId id="263" r:id="rId9"/>
    <p:sldId id="281" r:id="rId10"/>
    <p:sldId id="264" r:id="rId11"/>
    <p:sldId id="265" r:id="rId12"/>
    <p:sldId id="266" r:id="rId13"/>
    <p:sldId id="267" r:id="rId14"/>
    <p:sldId id="268" r:id="rId15"/>
    <p:sldId id="282" r:id="rId16"/>
    <p:sldId id="269" r:id="rId17"/>
    <p:sldId id="283" r:id="rId18"/>
    <p:sldId id="270" r:id="rId19"/>
    <p:sldId id="271" r:id="rId20"/>
    <p:sldId id="272" r:id="rId21"/>
    <p:sldId id="273" r:id="rId22"/>
    <p:sldId id="274" r:id="rId23"/>
    <p:sldId id="275" r:id="rId24"/>
    <p:sldId id="284" r:id="rId25"/>
    <p:sldId id="276" r:id="rId26"/>
    <p:sldId id="277" r:id="rId27"/>
    <p:sldId id="278" r:id="rId2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8314" y="192150"/>
            <a:ext cx="756737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27175"/>
            <a:ext cx="7970520" cy="4407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6318" y="6445846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colornames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192150"/>
            <a:ext cx="7567371" cy="962956"/>
          </a:xfrm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818515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Agenda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5462"/>
            <a:ext cx="6959600" cy="269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HTML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Styling</a:t>
            </a: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HTML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formatting</a:t>
            </a: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HTML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Multimedia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(Image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media,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audio,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video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tags)</a:t>
            </a: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spc="-25" dirty="0">
                <a:latin typeface="Calibri"/>
                <a:cs typeface="Calibri"/>
              </a:rPr>
              <a:t>Table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tag,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creation,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usage</a:t>
            </a: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HTML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Form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tag</a:t>
            </a: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HTML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Ifram</a:t>
            </a:r>
            <a:r>
              <a:rPr lang="en-US" sz="2500" spc="-20" dirty="0">
                <a:latin typeface="Calibri"/>
                <a:cs typeface="Calibri"/>
              </a:rPr>
              <a:t>e</a:t>
            </a: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HTML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color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192150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6529" y="1524000"/>
            <a:ext cx="7750175" cy="4249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HTML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Tables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spc="-25" dirty="0">
                <a:latin typeface="Calibri"/>
                <a:cs typeface="Calibri"/>
              </a:rPr>
              <a:t>Tables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&lt;table&gt;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tag.</a:t>
            </a:r>
            <a:endParaRPr sz="2400" dirty="0">
              <a:latin typeface="Calibri"/>
              <a:cs typeface="Calibri"/>
            </a:endParaRPr>
          </a:p>
          <a:p>
            <a:pPr marL="756285" marR="564515" lvl="1" indent="-287020">
              <a:lnSpc>
                <a:spcPts val="250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rows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&lt;tr&gt;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(tr </a:t>
            </a:r>
            <a:r>
              <a:rPr sz="2400" dirty="0">
                <a:latin typeface="Calibri"/>
                <a:cs typeface="Calibri"/>
              </a:rPr>
              <a:t>stands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row)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4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&lt;td&gt;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(td </a:t>
            </a:r>
            <a:r>
              <a:rPr sz="2400" dirty="0">
                <a:latin typeface="Calibri"/>
                <a:cs typeface="Calibri"/>
              </a:rPr>
              <a:t>stands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data)</a:t>
            </a:r>
            <a:endParaRPr sz="2400" dirty="0">
              <a:latin typeface="Calibri"/>
              <a:cs typeface="Calibri"/>
            </a:endParaRPr>
          </a:p>
          <a:p>
            <a:pPr marL="755015" marR="1024255" lvl="1" indent="-285750">
              <a:lnSpc>
                <a:spcPts val="250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headings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&lt;th&gt;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stands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heading)</a:t>
            </a:r>
            <a:endParaRPr sz="2400" dirty="0">
              <a:latin typeface="Calibri"/>
              <a:cs typeface="Calibri"/>
            </a:endParaRPr>
          </a:p>
          <a:p>
            <a:pPr marL="756285" marR="466725" lvl="1" indent="-287020">
              <a:lnSpc>
                <a:spcPts val="2500"/>
              </a:lnSpc>
              <a:spcBef>
                <a:spcPts val="62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&lt;td&gt;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table.</a:t>
            </a:r>
            <a:endParaRPr sz="2400" dirty="0">
              <a:latin typeface="Calibri"/>
              <a:cs typeface="Calibri"/>
            </a:endParaRPr>
          </a:p>
          <a:p>
            <a:pPr marL="756285" marR="417830" lvl="1" indent="-287020">
              <a:lnSpc>
                <a:spcPct val="80000"/>
              </a:lnSpc>
              <a:spcBef>
                <a:spcPts val="64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&lt;td&gt;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420906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1718" y="6431381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88686"/>
            <a:ext cx="5156835" cy="34474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35" dirty="0">
                <a:latin typeface="Calibri"/>
                <a:cs typeface="Calibri"/>
              </a:rPr>
              <a:t>Table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Border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Attribute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ts val="1939"/>
              </a:lnSpc>
              <a:spcBef>
                <a:spcPts val="300"/>
              </a:spcBef>
              <a:buFont typeface="Arial MT"/>
              <a:buChar char="•"/>
              <a:tabLst>
                <a:tab pos="354965" algn="l"/>
              </a:tabLst>
            </a:pPr>
            <a:r>
              <a:rPr sz="17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&lt;table</a:t>
            </a:r>
            <a:r>
              <a:rPr sz="1700" spc="-2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border="1"</a:t>
            </a:r>
            <a:r>
              <a:rPr sz="1700" spc="-3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style="width:300px"&gt;</a:t>
            </a:r>
            <a:endParaRPr sz="17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ts val="1835"/>
              </a:lnSpc>
            </a:pPr>
            <a:r>
              <a:rPr sz="1700" spc="-2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&lt;tr&gt;</a:t>
            </a:r>
            <a:endParaRPr sz="17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454659">
              <a:lnSpc>
                <a:spcPts val="1835"/>
              </a:lnSpc>
            </a:pPr>
            <a:r>
              <a:rPr sz="17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&lt;td&gt;Ali&lt;/td&gt;</a:t>
            </a:r>
            <a:endParaRPr sz="17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454659">
              <a:lnSpc>
                <a:spcPts val="1835"/>
              </a:lnSpc>
            </a:pPr>
            <a:r>
              <a:rPr sz="17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&lt;td&gt;Ahmed&lt;/td&gt;</a:t>
            </a:r>
            <a:endParaRPr sz="17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454659">
              <a:lnSpc>
                <a:spcPts val="1835"/>
              </a:lnSpc>
            </a:pPr>
            <a:r>
              <a:rPr sz="17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&lt;td&gt;50&lt;/td&gt;</a:t>
            </a:r>
            <a:endParaRPr sz="17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ts val="1835"/>
              </a:lnSpc>
            </a:pPr>
            <a:r>
              <a:rPr sz="17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&lt;/tr&gt;</a:t>
            </a:r>
            <a:endParaRPr sz="17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ts val="1835"/>
              </a:lnSpc>
            </a:pPr>
            <a:r>
              <a:rPr sz="1700" spc="-2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&lt;tr&gt;</a:t>
            </a:r>
            <a:endParaRPr sz="17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454659">
              <a:lnSpc>
                <a:spcPts val="1835"/>
              </a:lnSpc>
            </a:pPr>
            <a:r>
              <a:rPr sz="17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&lt;td&gt;Mohsin&lt;/td&gt;</a:t>
            </a:r>
            <a:endParaRPr sz="17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454659">
              <a:lnSpc>
                <a:spcPts val="1839"/>
              </a:lnSpc>
            </a:pPr>
            <a:r>
              <a:rPr sz="17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&lt;td&gt;Ali&lt;/td&gt;</a:t>
            </a:r>
            <a:endParaRPr sz="17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454659">
              <a:lnSpc>
                <a:spcPts val="1839"/>
              </a:lnSpc>
            </a:pPr>
            <a:r>
              <a:rPr sz="17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&lt;td&gt;94&lt;/td&gt;</a:t>
            </a:r>
            <a:endParaRPr sz="17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ts val="1835"/>
              </a:lnSpc>
            </a:pPr>
            <a:r>
              <a:rPr sz="17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&lt;/tr&gt;</a:t>
            </a:r>
            <a:endParaRPr sz="17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ts val="1939"/>
              </a:lnSpc>
            </a:pPr>
            <a:r>
              <a:rPr sz="17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&lt;/table&gt;</a:t>
            </a:r>
            <a:endParaRPr sz="17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908884"/>
            <a:ext cx="7018020" cy="17430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54965" algn="l"/>
              </a:tabLst>
            </a:pPr>
            <a:r>
              <a:rPr sz="1700" dirty="0">
                <a:latin typeface="Calibri"/>
                <a:cs typeface="Calibri"/>
              </a:rPr>
              <a:t>Note: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Border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attribute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way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from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HTML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standard,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better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CSS.</a:t>
            </a:r>
            <a:endParaRPr sz="1700" dirty="0">
              <a:latin typeface="Calibri"/>
              <a:cs typeface="Calibri"/>
            </a:endParaRPr>
          </a:p>
          <a:p>
            <a:pPr marL="469900">
              <a:lnSpc>
                <a:spcPts val="1595"/>
              </a:lnSpc>
              <a:spcBef>
                <a:spcPts val="180"/>
              </a:spcBef>
              <a:tabLst>
                <a:tab pos="756285" algn="l"/>
              </a:tabLst>
            </a:pP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&lt;style&gt;</a:t>
            </a:r>
            <a:endParaRPr sz="1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756285">
              <a:lnSpc>
                <a:spcPts val="1515"/>
              </a:lnSpc>
            </a:pP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table,th,td</a:t>
            </a:r>
            <a:endParaRPr sz="1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756285">
              <a:lnSpc>
                <a:spcPts val="1510"/>
              </a:lnSpc>
            </a:pPr>
            <a:r>
              <a:rPr sz="1400" spc="-5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27100">
              <a:lnSpc>
                <a:spcPts val="1595"/>
              </a:lnSpc>
            </a:pP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border:1px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solid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black;</a:t>
            </a:r>
            <a:endParaRPr sz="1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927100">
              <a:lnSpc>
                <a:spcPts val="1595"/>
              </a:lnSpc>
              <a:spcBef>
                <a:spcPts val="170"/>
              </a:spcBef>
            </a:pP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border-collapse:collapse;</a:t>
            </a:r>
            <a:endParaRPr sz="1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756285">
              <a:lnSpc>
                <a:spcPts val="1510"/>
              </a:lnSpc>
            </a:pPr>
            <a:r>
              <a:rPr sz="1400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756285">
              <a:lnSpc>
                <a:spcPts val="1595"/>
              </a:lnSpc>
            </a:pP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&lt;/style&gt;</a:t>
            </a:r>
            <a:endParaRPr sz="1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18050" y="2660650"/>
          <a:ext cx="35052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Ali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Ahmed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Mohsin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Ali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94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192150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2385" y="6431381"/>
            <a:ext cx="1752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888888"/>
                </a:solidFill>
                <a:latin typeface="Arial MT"/>
                <a:cs typeface="Arial MT"/>
              </a:rPr>
              <a:t>11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380" y="1161592"/>
            <a:ext cx="7585709" cy="415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spc="-25" dirty="0">
                <a:latin typeface="Calibri"/>
                <a:cs typeface="Calibri"/>
              </a:rPr>
              <a:t>Table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Cell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Padding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Cell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spacing</a:t>
            </a:r>
            <a:endParaRPr sz="3000" dirty="0">
              <a:latin typeface="Calibri"/>
              <a:cs typeface="Calibri"/>
            </a:endParaRPr>
          </a:p>
          <a:p>
            <a:pPr marL="756285" marR="276860" lvl="1" indent="-287020" algn="just">
              <a:lnSpc>
                <a:spcPct val="80000"/>
              </a:lnSpc>
              <a:spcBef>
                <a:spcPts val="64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Cell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padding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specifies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space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between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cell </a:t>
            </a:r>
            <a:r>
              <a:rPr sz="2600" spc="-10" dirty="0">
                <a:latin typeface="Calibri"/>
                <a:cs typeface="Calibri"/>
              </a:rPr>
              <a:t>content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borders.</a:t>
            </a:r>
            <a:endParaRPr sz="2600" dirty="0">
              <a:latin typeface="Calibri"/>
              <a:cs typeface="Calibri"/>
            </a:endParaRPr>
          </a:p>
          <a:p>
            <a:pPr marL="755015" marR="5080" lvl="1" indent="-285750" algn="just">
              <a:lnSpc>
                <a:spcPts val="250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Cell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spacing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affects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amount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space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between 	</a:t>
            </a:r>
            <a:r>
              <a:rPr sz="2600" dirty="0">
                <a:latin typeface="Calibri"/>
                <a:cs typeface="Calibri"/>
              </a:rPr>
              <a:t>cells.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default,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many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browsers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draw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tables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a 	</a:t>
            </a:r>
            <a:r>
              <a:rPr sz="2600" dirty="0">
                <a:latin typeface="Calibri"/>
                <a:cs typeface="Calibri"/>
              </a:rPr>
              <a:t>cell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padding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cell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spacing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two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pixels.</a:t>
            </a:r>
            <a:endParaRPr lang="en-US" sz="2600" spc="-10" dirty="0">
              <a:latin typeface="Calibri"/>
              <a:cs typeface="Calibri"/>
            </a:endParaRPr>
          </a:p>
          <a:p>
            <a:pPr marL="755015" marR="5080" lvl="1" indent="-285750" algn="just">
              <a:lnSpc>
                <a:spcPts val="250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</a:tabLst>
            </a:pPr>
            <a:endParaRPr sz="2600" dirty="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th,td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ts val="2880"/>
              </a:lnSpc>
            </a:pPr>
            <a:r>
              <a:rPr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{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927100">
              <a:lnSpc>
                <a:spcPts val="2880"/>
              </a:lnSpc>
            </a:pPr>
            <a:r>
              <a:rPr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padding:15px;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}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5284723"/>
            <a:ext cx="7240270" cy="130683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9085" marR="5080" indent="-287020" algn="just">
              <a:lnSpc>
                <a:spcPct val="80000"/>
              </a:lnSpc>
              <a:spcBef>
                <a:spcPts val="725"/>
              </a:spcBef>
            </a:pP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26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rowspan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multiple </a:t>
            </a:r>
            <a:r>
              <a:rPr sz="2400" dirty="0">
                <a:latin typeface="Calibri"/>
                <a:cs typeface="Calibri"/>
              </a:rPr>
              <a:t>rows.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colspan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spans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columns.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colspan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10296"/>
              </p:ext>
            </p:extLst>
          </p:nvPr>
        </p:nvGraphicFramePr>
        <p:xfrm>
          <a:off x="4613579" y="3662857"/>
          <a:ext cx="35052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Ali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Ahmed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Mohsin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Ali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94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466774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842"/>
            <a:ext cx="7571740" cy="117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spc="-25" dirty="0">
                <a:latin typeface="Calibri"/>
                <a:cs typeface="Calibri"/>
              </a:rPr>
              <a:t>Table</a:t>
            </a:r>
            <a:r>
              <a:rPr sz="2700" b="1" spc="-10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Headings</a:t>
            </a:r>
            <a:endParaRPr sz="2700" b="1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spc="-30" dirty="0">
                <a:latin typeface="Calibri"/>
                <a:cs typeface="Calibri"/>
              </a:rPr>
              <a:t>Table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headings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&lt;th&gt;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tag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By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default,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major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browsers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display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headings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2810878"/>
            <a:ext cx="31667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bold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centered:</a:t>
            </a:r>
            <a:endParaRPr sz="2400" dirty="0">
              <a:latin typeface="Calibri"/>
              <a:cs typeface="Calibri"/>
            </a:endParaRPr>
          </a:p>
          <a:p>
            <a:pPr marL="80645" marR="5080" indent="-685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30" dirty="0">
                <a:latin typeface="Calibri"/>
                <a:cs typeface="Calibri"/>
              </a:rPr>
              <a:t>Table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your </a:t>
            </a:r>
            <a:r>
              <a:rPr sz="2400" dirty="0">
                <a:latin typeface="Calibri"/>
                <a:cs typeface="Calibri"/>
              </a:rPr>
              <a:t>visitor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endParaRPr sz="2400" dirty="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i.e.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204995"/>
            <a:ext cx="502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&lt;caption&gt;Students</a:t>
            </a:r>
            <a:r>
              <a:rPr sz="2000" i="1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Detail&lt;/caption&gt;</a:t>
            </a:r>
            <a:endParaRPr sz="2000" i="1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77241"/>
              </p:ext>
            </p:extLst>
          </p:nvPr>
        </p:nvGraphicFramePr>
        <p:xfrm>
          <a:off x="4752275" y="3156026"/>
          <a:ext cx="3505200" cy="165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Firstname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Lastname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Points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Ali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Ahmed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Mohsin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Ali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94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718428" y="2770454"/>
            <a:ext cx="1572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Students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Detail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457200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2226"/>
            <a:ext cx="7925434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HTML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Forms</a:t>
            </a:r>
            <a:endParaRPr lang="en-US" sz="2000" b="1" spc="-10" dirty="0">
              <a:latin typeface="Calibri"/>
              <a:cs typeface="Calibri"/>
            </a:endParaRPr>
          </a:p>
          <a:p>
            <a:pPr marL="469265" marR="93345" lvl="1">
              <a:lnSpc>
                <a:spcPct val="80000"/>
              </a:lnSpc>
              <a:spcBef>
                <a:spcPts val="439"/>
              </a:spcBef>
              <a:tabLst>
                <a:tab pos="756285" algn="l"/>
              </a:tabLst>
            </a:pPr>
            <a:endParaRPr lang="en-US" sz="2000" b="1" dirty="0">
              <a:latin typeface="Calibri"/>
              <a:cs typeface="Calibri"/>
            </a:endParaRPr>
          </a:p>
          <a:p>
            <a:pPr marL="469265" marR="93345" lvl="1">
              <a:lnSpc>
                <a:spcPct val="80000"/>
              </a:lnSpc>
              <a:spcBef>
                <a:spcPts val="439"/>
              </a:spcBef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HTML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server.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endParaRPr lang="en-US" sz="2000" spc="-20" dirty="0">
              <a:latin typeface="Calibri"/>
              <a:cs typeface="Calibri"/>
            </a:endParaRPr>
          </a:p>
          <a:p>
            <a:pPr marL="469265" marR="93345" lvl="1">
              <a:lnSpc>
                <a:spcPct val="80000"/>
              </a:lnSpc>
              <a:spcBef>
                <a:spcPts val="439"/>
              </a:spcBef>
              <a:tabLst>
                <a:tab pos="756285" algn="l"/>
              </a:tabLst>
            </a:pPr>
            <a:endParaRPr lang="en-US" sz="2000" spc="-20" dirty="0">
              <a:latin typeface="Calibri"/>
              <a:cs typeface="Calibri"/>
            </a:endParaRPr>
          </a:p>
          <a:p>
            <a:pPr marL="756285" marR="93345" lvl="1" indent="-287020">
              <a:lnSpc>
                <a:spcPct val="80000"/>
              </a:lnSpc>
              <a:spcBef>
                <a:spcPts val="439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text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fields,</a:t>
            </a:r>
            <a:r>
              <a:rPr sz="2000" spc="-35" dirty="0">
                <a:latin typeface="Calibri"/>
                <a:cs typeface="Calibri"/>
              </a:rPr>
              <a:t> </a:t>
            </a:r>
            <a:endParaRPr lang="en-US" sz="2000" spc="-35" dirty="0">
              <a:latin typeface="Calibri"/>
              <a:cs typeface="Calibri"/>
            </a:endParaRPr>
          </a:p>
          <a:p>
            <a:pPr marL="756285" marR="93345" lvl="1" indent="-287020">
              <a:lnSpc>
                <a:spcPct val="80000"/>
              </a:lnSpc>
              <a:spcBef>
                <a:spcPts val="439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checkboxes,</a:t>
            </a:r>
            <a:r>
              <a:rPr sz="2000" spc="-25" dirty="0">
                <a:latin typeface="Calibri"/>
                <a:cs typeface="Calibri"/>
              </a:rPr>
              <a:t> </a:t>
            </a:r>
            <a:endParaRPr lang="en-US" sz="2000" spc="-25" dirty="0">
              <a:latin typeface="Calibri"/>
              <a:cs typeface="Calibri"/>
            </a:endParaRPr>
          </a:p>
          <a:p>
            <a:pPr marL="756285" marR="93345" lvl="1" indent="-287020">
              <a:lnSpc>
                <a:spcPct val="80000"/>
              </a:lnSpc>
              <a:spcBef>
                <a:spcPts val="439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spc="-20" dirty="0">
                <a:latin typeface="Calibri"/>
                <a:cs typeface="Calibri"/>
              </a:rPr>
              <a:t>radio-</a:t>
            </a:r>
            <a:r>
              <a:rPr sz="2000" spc="-10" dirty="0">
                <a:latin typeface="Calibri"/>
                <a:cs typeface="Calibri"/>
              </a:rPr>
              <a:t>buttons,</a:t>
            </a:r>
            <a:r>
              <a:rPr sz="2000" spc="-35" dirty="0">
                <a:latin typeface="Calibri"/>
                <a:cs typeface="Calibri"/>
              </a:rPr>
              <a:t> </a:t>
            </a:r>
            <a:endParaRPr lang="en-US" sz="2000" spc="-35" dirty="0">
              <a:latin typeface="Calibri"/>
              <a:cs typeface="Calibri"/>
            </a:endParaRPr>
          </a:p>
          <a:p>
            <a:pPr marL="756285" marR="93345" lvl="1" indent="-287020">
              <a:lnSpc>
                <a:spcPct val="80000"/>
              </a:lnSpc>
              <a:spcBef>
                <a:spcPts val="439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submit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buttons,</a:t>
            </a:r>
            <a:r>
              <a:rPr sz="2000" spc="-40" dirty="0">
                <a:latin typeface="Calibri"/>
                <a:cs typeface="Calibri"/>
              </a:rPr>
              <a:t> </a:t>
            </a:r>
            <a:endParaRPr lang="en-US" sz="2000" spc="-40" dirty="0">
              <a:latin typeface="Calibri"/>
              <a:cs typeface="Calibri"/>
            </a:endParaRPr>
          </a:p>
          <a:p>
            <a:pPr marL="756285" marR="93345" lvl="1" indent="-287020">
              <a:lnSpc>
                <a:spcPct val="80000"/>
              </a:lnSpc>
              <a:spcBef>
                <a:spcPts val="439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select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lists,</a:t>
            </a:r>
            <a:r>
              <a:rPr sz="2000" spc="-20" dirty="0">
                <a:latin typeface="Calibri"/>
                <a:cs typeface="Calibri"/>
              </a:rPr>
              <a:t> </a:t>
            </a:r>
            <a:endParaRPr lang="en-US" sz="2000" spc="-20" dirty="0">
              <a:latin typeface="Calibri"/>
              <a:cs typeface="Calibri"/>
            </a:endParaRPr>
          </a:p>
          <a:p>
            <a:pPr marL="756285" marR="93345" lvl="1" indent="-287020">
              <a:lnSpc>
                <a:spcPct val="80000"/>
              </a:lnSpc>
              <a:spcBef>
                <a:spcPts val="439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spc="-10" dirty="0" err="1">
                <a:latin typeface="Calibri"/>
                <a:cs typeface="Calibri"/>
              </a:rPr>
              <a:t>textarea</a:t>
            </a:r>
            <a:r>
              <a:rPr sz="2000" spc="-10" dirty="0">
                <a:latin typeface="Calibri"/>
                <a:cs typeface="Calibri"/>
              </a:rPr>
              <a:t>, </a:t>
            </a:r>
            <a:endParaRPr lang="en-US" sz="2000" spc="-10" dirty="0">
              <a:latin typeface="Calibri"/>
              <a:cs typeface="Calibri"/>
            </a:endParaRPr>
          </a:p>
          <a:p>
            <a:pPr marL="756285" marR="93345" lvl="1" indent="-287020">
              <a:lnSpc>
                <a:spcPct val="80000"/>
              </a:lnSpc>
              <a:spcBef>
                <a:spcPts val="439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 err="1">
                <a:latin typeface="Calibri"/>
                <a:cs typeface="Calibri"/>
              </a:rPr>
              <a:t>fieldset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endParaRPr lang="en-US" sz="2000" spc="-50" dirty="0">
              <a:latin typeface="Calibri"/>
              <a:cs typeface="Calibri"/>
            </a:endParaRPr>
          </a:p>
          <a:p>
            <a:pPr marL="756285" marR="93345" lvl="1" indent="-287020">
              <a:lnSpc>
                <a:spcPct val="80000"/>
              </a:lnSpc>
              <a:spcBef>
                <a:spcPts val="439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legend,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 </a:t>
            </a:r>
            <a:endParaRPr lang="en-US" sz="2000" spc="-35" dirty="0">
              <a:latin typeface="Calibri"/>
              <a:cs typeface="Calibri"/>
            </a:endParaRPr>
          </a:p>
          <a:p>
            <a:pPr marL="756285" marR="93345" lvl="1" indent="-287020">
              <a:lnSpc>
                <a:spcPct val="80000"/>
              </a:lnSpc>
              <a:spcBef>
                <a:spcPts val="439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label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elements.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Form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syntax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381000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282" y="1231708"/>
            <a:ext cx="7925434" cy="53097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00470" algn="ctr"/>
            <a:endParaRPr lang="en-IN" sz="2000" spc="-10" dirty="0">
              <a:latin typeface="Calibri"/>
              <a:cs typeface="Calibri"/>
            </a:endParaRPr>
          </a:p>
          <a:p>
            <a:pPr marR="6300470" algn="ctr"/>
            <a:r>
              <a:rPr lang="en-IN" sz="2000" spc="-10" dirty="0">
                <a:latin typeface="Calibri"/>
                <a:cs typeface="Calibri"/>
              </a:rPr>
              <a:t>&lt;form&gt;</a:t>
            </a:r>
            <a:endParaRPr lang="en-IN" sz="2000" dirty="0">
              <a:latin typeface="Calibri"/>
              <a:cs typeface="Calibri"/>
            </a:endParaRPr>
          </a:p>
          <a:p>
            <a:pPr marR="6346190" algn="ctr"/>
            <a:r>
              <a:rPr lang="en-IN" sz="2000" spc="-50" dirty="0">
                <a:latin typeface="Calibri"/>
                <a:cs typeface="Calibri"/>
              </a:rPr>
              <a:t>….</a:t>
            </a:r>
            <a:endParaRPr lang="en-IN" sz="2000" dirty="0">
              <a:latin typeface="Calibri"/>
              <a:cs typeface="Calibri"/>
            </a:endParaRPr>
          </a:p>
          <a:p>
            <a:pPr marL="756285"/>
            <a:r>
              <a:rPr lang="en-IN" sz="2000" i="1" dirty="0">
                <a:latin typeface="Calibri"/>
                <a:cs typeface="Calibri"/>
              </a:rPr>
              <a:t>input</a:t>
            </a:r>
            <a:r>
              <a:rPr lang="en-IN" sz="2000" i="1" spc="-5" dirty="0">
                <a:latin typeface="Calibri"/>
                <a:cs typeface="Calibri"/>
              </a:rPr>
              <a:t> </a:t>
            </a:r>
            <a:r>
              <a:rPr lang="en-IN" sz="2000" i="1" spc="-10" dirty="0">
                <a:latin typeface="Calibri"/>
                <a:cs typeface="Calibri"/>
              </a:rPr>
              <a:t>elements</a:t>
            </a:r>
          </a:p>
          <a:p>
            <a:pPr marL="756285"/>
            <a:r>
              <a:rPr lang="en-US" sz="2000" i="1" spc="-10" dirty="0">
                <a:latin typeface="Calibri"/>
                <a:cs typeface="Calibri"/>
              </a:rPr>
              <a:t>….</a:t>
            </a:r>
            <a:endParaRPr lang="en-IN" sz="2000" dirty="0">
              <a:latin typeface="Calibri"/>
              <a:cs typeface="Calibri"/>
            </a:endParaRPr>
          </a:p>
          <a:p>
            <a:pPr marL="756285"/>
            <a:r>
              <a:rPr lang="en-IN" sz="2000" spc="-10" dirty="0">
                <a:latin typeface="Calibri"/>
                <a:cs typeface="Calibri"/>
              </a:rPr>
              <a:t>&lt;/form&gt;</a:t>
            </a:r>
            <a:endParaRPr lang="en-IN" sz="2000" dirty="0">
              <a:latin typeface="Calibri"/>
              <a:cs typeface="Calibri"/>
            </a:endParaRPr>
          </a:p>
          <a:p>
            <a:pPr marL="756285" lvl="1" indent="-286385">
              <a:buFont typeface="Arial MT"/>
              <a:buChar char="–"/>
              <a:tabLst>
                <a:tab pos="756285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756285" lvl="1" indent="-286385"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latin typeface="Calibri"/>
                <a:cs typeface="Calibri"/>
              </a:rPr>
              <a:t>Two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important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attributes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for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form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tag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spc="-25" dirty="0">
                <a:latin typeface="Calibri"/>
                <a:cs typeface="Calibri"/>
              </a:rPr>
              <a:t>are</a:t>
            </a:r>
            <a:endParaRPr lang="en-US" sz="2000" dirty="0">
              <a:latin typeface="Calibri"/>
              <a:cs typeface="Calibri"/>
            </a:endParaRPr>
          </a:p>
          <a:p>
            <a:pPr marL="1155700" marR="5080" lvl="2" indent="-228600">
              <a:spcBef>
                <a:spcPts val="375"/>
              </a:spcBef>
              <a:buFont typeface="Arial MT"/>
              <a:buChar char="•"/>
              <a:tabLst>
                <a:tab pos="1155700" algn="l"/>
              </a:tabLst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Action</a:t>
            </a:r>
            <a:r>
              <a:rPr lang="en-US" sz="2000" dirty="0">
                <a:latin typeface="Calibri"/>
                <a:cs typeface="Calibri"/>
              </a:rPr>
              <a:t>: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attribute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specifies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URL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to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server-</a:t>
            </a:r>
            <a:r>
              <a:rPr lang="en-US" sz="2000" dirty="0">
                <a:latin typeface="Calibri"/>
                <a:cs typeface="Calibri"/>
              </a:rPr>
              <a:t>side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script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(including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filename)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spc="-20" dirty="0">
                <a:latin typeface="Calibri"/>
                <a:cs typeface="Calibri"/>
              </a:rPr>
              <a:t>that </a:t>
            </a:r>
            <a:r>
              <a:rPr lang="en-US" sz="2000" dirty="0">
                <a:latin typeface="Calibri"/>
                <a:cs typeface="Calibri"/>
              </a:rPr>
              <a:t>will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process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form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when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it's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submitted.</a:t>
            </a:r>
            <a:endParaRPr lang="en-US" sz="2000" dirty="0">
              <a:latin typeface="Calibri"/>
              <a:cs typeface="Calibri"/>
            </a:endParaRPr>
          </a:p>
          <a:p>
            <a:pPr marL="1155700" lvl="2" indent="-228600">
              <a:buFont typeface="Arial MT"/>
              <a:buChar char="•"/>
              <a:tabLst>
                <a:tab pos="1155700" algn="l"/>
              </a:tabLst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lang="en-US"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: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accept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one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of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two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possible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values: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post</a:t>
            </a:r>
            <a:r>
              <a:rPr lang="en-US"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lang="en-US"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0000"/>
                </a:solidFill>
                <a:latin typeface="Calibri"/>
                <a:cs typeface="Calibri"/>
              </a:rPr>
              <a:t>get</a:t>
            </a:r>
            <a:endParaRPr lang="en-US" sz="2000" dirty="0">
              <a:latin typeface="Calibri"/>
              <a:cs typeface="Calibri"/>
            </a:endParaRPr>
          </a:p>
          <a:p>
            <a:pPr marL="1612900" lvl="3" indent="-228600">
              <a:spcBef>
                <a:spcPts val="10"/>
              </a:spcBef>
              <a:buFont typeface="Arial MT"/>
              <a:buChar char="–"/>
              <a:tabLst>
                <a:tab pos="1612900" algn="l"/>
              </a:tabLst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post</a:t>
            </a:r>
            <a:r>
              <a:rPr lang="en-US"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method </a:t>
            </a:r>
            <a:r>
              <a:rPr lang="en-US" sz="2000" dirty="0">
                <a:latin typeface="Calibri"/>
                <a:cs typeface="Calibri"/>
              </a:rPr>
              <a:t>includes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form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data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body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of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form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sends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it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to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web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server</a:t>
            </a:r>
            <a:endParaRPr lang="en-US" sz="2000" dirty="0">
              <a:latin typeface="Calibri"/>
              <a:cs typeface="Calibri"/>
            </a:endParaRPr>
          </a:p>
          <a:p>
            <a:pPr marL="1612900" lvl="3" indent="-228600">
              <a:buFont typeface="Arial MT"/>
              <a:buChar char="–"/>
              <a:tabLst>
                <a:tab pos="1612900" algn="l"/>
              </a:tabLst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get</a:t>
            </a:r>
            <a:r>
              <a:rPr lang="en-US"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lang="en-US"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appends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data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to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URL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specified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action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attribute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most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often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25" dirty="0">
                <a:latin typeface="Calibri"/>
                <a:cs typeface="Calibri"/>
              </a:rPr>
              <a:t>is </a:t>
            </a:r>
            <a:r>
              <a:rPr lang="en-US" sz="2000" dirty="0">
                <a:latin typeface="Calibri"/>
                <a:cs typeface="Calibri"/>
              </a:rPr>
              <a:t>used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searches.</a:t>
            </a:r>
            <a:endParaRPr lang="en-US" sz="2000" dirty="0">
              <a:latin typeface="Calibri"/>
              <a:cs typeface="Calibri"/>
            </a:endParaRPr>
          </a:p>
          <a:p>
            <a:pPr marL="354965" indent="-342265"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550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503160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814" y="1905000"/>
            <a:ext cx="8040370" cy="3060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HTML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Forms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-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Input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</a:t>
            </a:r>
            <a:endParaRPr sz="2400" b="1" dirty="0">
              <a:latin typeface="Calibri"/>
              <a:cs typeface="Calibri"/>
            </a:endParaRPr>
          </a:p>
          <a:p>
            <a:pPr marL="756285" marR="102870" lvl="1" indent="-287020" algn="just">
              <a:lnSpc>
                <a:spcPct val="80000"/>
              </a:lnSpc>
              <a:spcBef>
                <a:spcPts val="585"/>
              </a:spcBef>
              <a:buChar char="–"/>
              <a:tabLst>
                <a:tab pos="756285" algn="l"/>
                <a:tab pos="824865" algn="l"/>
              </a:tabLst>
            </a:pPr>
            <a:r>
              <a:rPr sz="2400" dirty="0">
                <a:latin typeface="Arial MT"/>
                <a:cs typeface="Arial MT"/>
              </a:rPr>
              <a:t>	</a:t>
            </a:r>
            <a:r>
              <a:rPr sz="2400" dirty="0">
                <a:latin typeface="Calibri"/>
                <a:cs typeface="Calibri"/>
              </a:rPr>
              <a:t>important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&lt;input&gt;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varies,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&lt;input&gt;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checkbox,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password,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radio </a:t>
            </a:r>
            <a:r>
              <a:rPr sz="2400" dirty="0">
                <a:latin typeface="Calibri"/>
                <a:cs typeface="Calibri"/>
              </a:rPr>
              <a:t>button,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submit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button,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more.</a:t>
            </a:r>
            <a:endParaRPr lang="en-US" sz="2400" spc="-10" dirty="0">
              <a:latin typeface="Calibri"/>
              <a:cs typeface="Calibri"/>
            </a:endParaRPr>
          </a:p>
          <a:p>
            <a:pPr marL="756285" marR="102870" lvl="1" indent="-287020" algn="just">
              <a:lnSpc>
                <a:spcPct val="80000"/>
              </a:lnSpc>
              <a:spcBef>
                <a:spcPts val="585"/>
              </a:spcBef>
              <a:buChar char="–"/>
              <a:tabLst>
                <a:tab pos="756285" algn="l"/>
                <a:tab pos="824865" algn="l"/>
              </a:tabLst>
            </a:pPr>
            <a:endParaRPr sz="2400" dirty="0">
              <a:latin typeface="Calibri"/>
              <a:cs typeface="Calibri"/>
            </a:endParaRPr>
          </a:p>
          <a:p>
            <a:pPr marL="755015" lvl="1" indent="-285115">
              <a:lnSpc>
                <a:spcPts val="2875"/>
              </a:lnSpc>
              <a:buFont typeface="Arial MT"/>
              <a:buChar char="–"/>
              <a:tabLst>
                <a:tab pos="755015" algn="l"/>
              </a:tabLst>
            </a:pP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Fields</a:t>
            </a:r>
            <a:endParaRPr sz="2400" dirty="0">
              <a:latin typeface="Calibri"/>
              <a:cs typeface="Calibri"/>
            </a:endParaRPr>
          </a:p>
          <a:p>
            <a:pPr marL="355600" marR="6350" indent="-32384">
              <a:lnSpc>
                <a:spcPct val="80000"/>
              </a:lnSpc>
              <a:spcBef>
                <a:spcPts val="645"/>
              </a:spcBef>
            </a:pPr>
            <a:r>
              <a:rPr sz="2400" dirty="0">
                <a:latin typeface="Calibri"/>
                <a:cs typeface="Calibri"/>
              </a:rPr>
              <a:t>&lt;input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type="text"&gt;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one-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e.g.</a:t>
            </a:r>
            <a:endParaRPr lang="en-IN" sz="2400" spc="-2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503160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842"/>
            <a:ext cx="8040370" cy="2900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Example Form:</a:t>
            </a:r>
            <a:r>
              <a:rPr lang="en-US" sz="2400" b="1" i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   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354965" algn="l"/>
              </a:tabLst>
            </a:pPr>
            <a:endParaRPr lang="en-US" sz="2400" b="1" i="1" spc="-1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354965" algn="l"/>
              </a:tabLst>
            </a:pPr>
            <a:r>
              <a:rPr lang="en-US" sz="2400" i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    </a:t>
            </a:r>
            <a:r>
              <a:rPr sz="2000" i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&lt;form&gt;</a:t>
            </a:r>
            <a:endParaRPr sz="2000" i="1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marR="5080" lvl="2">
              <a:spcBef>
                <a:spcPts val="325"/>
              </a:spcBef>
            </a:pP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	</a:t>
            </a:r>
            <a:r>
              <a:rPr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First</a:t>
            </a:r>
            <a:r>
              <a:rPr sz="2000" i="1" spc="-5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name:</a:t>
            </a:r>
            <a:r>
              <a:rPr sz="2000" i="1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&lt;input</a:t>
            </a:r>
            <a:r>
              <a:rPr sz="2000" i="1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type="text"</a:t>
            </a:r>
            <a:r>
              <a:rPr sz="2000" i="1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name="</a:t>
            </a:r>
            <a:r>
              <a:rPr sz="2000" i="1" spc="-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firstname</a:t>
            </a:r>
            <a:r>
              <a:rPr sz="2000" i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"&gt;</a:t>
            </a:r>
            <a:endParaRPr lang="en-US" sz="2000" i="1" spc="-1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marR="5080" lvl="2">
              <a:spcBef>
                <a:spcPts val="325"/>
              </a:spcBef>
            </a:pPr>
            <a:r>
              <a:rPr lang="en-US" sz="2000" i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	</a:t>
            </a:r>
            <a:r>
              <a:rPr sz="2000" i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&lt;br&gt; </a:t>
            </a:r>
            <a:endParaRPr lang="en-US" sz="2000" i="1" spc="-1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marR="5080" lvl="2">
              <a:spcBef>
                <a:spcPts val="325"/>
              </a:spcBef>
            </a:pP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	</a:t>
            </a:r>
            <a:r>
              <a:rPr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Last</a:t>
            </a:r>
            <a:r>
              <a:rPr sz="2000" i="1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name:</a:t>
            </a:r>
            <a:r>
              <a:rPr sz="2000" i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&lt;input</a:t>
            </a:r>
            <a:r>
              <a:rPr sz="2000" i="1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type="text"</a:t>
            </a:r>
            <a:r>
              <a:rPr sz="2000" i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name="</a:t>
            </a:r>
            <a:r>
              <a:rPr sz="2000" i="1" spc="-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lastname</a:t>
            </a:r>
            <a:r>
              <a:rPr sz="2000" i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"&gt;</a:t>
            </a:r>
            <a:endParaRPr lang="en-US" sz="2000" i="1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marR="5080">
              <a:spcBef>
                <a:spcPts val="325"/>
              </a:spcBef>
            </a:pPr>
            <a:r>
              <a:rPr sz="2000" i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&lt;/form&gt;</a:t>
            </a:r>
            <a:endParaRPr sz="2000" i="1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9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403051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527175"/>
            <a:ext cx="7970520" cy="379783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/>
              <a:t>HTML</a:t>
            </a:r>
            <a:r>
              <a:rPr sz="3200" spc="-35" dirty="0"/>
              <a:t> </a:t>
            </a:r>
            <a:r>
              <a:rPr sz="3200" dirty="0"/>
              <a:t>Forms</a:t>
            </a:r>
            <a:r>
              <a:rPr sz="3200" spc="-45" dirty="0"/>
              <a:t> </a:t>
            </a:r>
            <a:r>
              <a:rPr sz="3200" dirty="0"/>
              <a:t>-</a:t>
            </a:r>
            <a:r>
              <a:rPr sz="3200" spc="-65" dirty="0"/>
              <a:t> </a:t>
            </a:r>
            <a:r>
              <a:rPr sz="3200" dirty="0"/>
              <a:t>The</a:t>
            </a:r>
            <a:r>
              <a:rPr sz="3200" spc="-45" dirty="0"/>
              <a:t> </a:t>
            </a:r>
            <a:r>
              <a:rPr sz="3200" dirty="0"/>
              <a:t>Input</a:t>
            </a:r>
            <a:r>
              <a:rPr sz="3200" spc="-30" dirty="0"/>
              <a:t> </a:t>
            </a:r>
            <a:r>
              <a:rPr sz="3200" spc="-10" dirty="0"/>
              <a:t>Element</a:t>
            </a:r>
            <a:endParaRPr sz="3200" dirty="0"/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2800" spc="-1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FF0000"/>
                </a:solidFill>
              </a:rPr>
              <a:t>Password</a:t>
            </a:r>
            <a:r>
              <a:rPr sz="2800" spc="-30" dirty="0">
                <a:solidFill>
                  <a:srgbClr val="FF0000"/>
                </a:solidFill>
              </a:rPr>
              <a:t> </a:t>
            </a:r>
            <a:r>
              <a:rPr sz="2800" spc="-20" dirty="0">
                <a:solidFill>
                  <a:srgbClr val="FF0000"/>
                </a:solidFill>
              </a:rPr>
              <a:t>Field</a:t>
            </a:r>
            <a:endParaRPr sz="2800" dirty="0">
              <a:latin typeface="Arial MT"/>
              <a:cs typeface="Arial MT"/>
            </a:endParaRPr>
          </a:p>
          <a:p>
            <a:pPr marL="756285" marR="367030" indent="-287020">
              <a:lnSpc>
                <a:spcPct val="100000"/>
              </a:lnSpc>
              <a:spcBef>
                <a:spcPts val="670"/>
              </a:spcBef>
            </a:pPr>
            <a:r>
              <a:rPr sz="2800" dirty="0"/>
              <a:t>&lt;input</a:t>
            </a:r>
            <a:r>
              <a:rPr sz="2800" spc="-50" dirty="0"/>
              <a:t> </a:t>
            </a:r>
            <a:r>
              <a:rPr sz="2800" spc="-10" dirty="0"/>
              <a:t>type="password"&gt;</a:t>
            </a:r>
            <a:r>
              <a:rPr sz="2800" spc="-30" dirty="0"/>
              <a:t> </a:t>
            </a:r>
            <a:r>
              <a:rPr sz="2800" dirty="0"/>
              <a:t>defines</a:t>
            </a:r>
            <a:r>
              <a:rPr sz="2800" spc="-70" dirty="0"/>
              <a:t> </a:t>
            </a:r>
            <a:r>
              <a:rPr sz="2800" dirty="0"/>
              <a:t>a</a:t>
            </a:r>
            <a:r>
              <a:rPr sz="2800" spc="-85" dirty="0"/>
              <a:t> </a:t>
            </a:r>
            <a:r>
              <a:rPr sz="2800" spc="-10" dirty="0"/>
              <a:t>password field:</a:t>
            </a:r>
            <a:endParaRPr sz="2800" dirty="0"/>
          </a:p>
          <a:p>
            <a:pPr marL="756285">
              <a:lnSpc>
                <a:spcPct val="100000"/>
              </a:lnSpc>
              <a:spcBef>
                <a:spcPts val="675"/>
              </a:spcBef>
            </a:pPr>
            <a:endParaRPr lang="en-US" sz="2800" spc="-10" dirty="0"/>
          </a:p>
          <a:p>
            <a:pPr marL="756285">
              <a:lnSpc>
                <a:spcPct val="100000"/>
              </a:lnSpc>
              <a:spcBef>
                <a:spcPts val="675"/>
              </a:spcBef>
            </a:pPr>
            <a:r>
              <a:rPr sz="2400" i="1" spc="-10" dirty="0">
                <a:solidFill>
                  <a:schemeClr val="accent1"/>
                </a:solidFill>
              </a:rPr>
              <a:t>&lt;form&gt;</a:t>
            </a:r>
            <a:endParaRPr sz="2400" i="1" dirty="0">
              <a:solidFill>
                <a:schemeClr val="accent1"/>
              </a:solidFill>
            </a:endParaRPr>
          </a:p>
          <a:p>
            <a:pPr marL="756285">
              <a:lnSpc>
                <a:spcPct val="100000"/>
              </a:lnSpc>
            </a:pPr>
            <a:r>
              <a:rPr lang="en-US" sz="2400" i="1" spc="-20" dirty="0">
                <a:solidFill>
                  <a:schemeClr val="accent1"/>
                </a:solidFill>
              </a:rPr>
              <a:t>	</a:t>
            </a:r>
            <a:r>
              <a:rPr sz="2400" i="1" spc="-20" dirty="0">
                <a:solidFill>
                  <a:schemeClr val="accent1"/>
                </a:solidFill>
              </a:rPr>
              <a:t>Password:</a:t>
            </a:r>
            <a:r>
              <a:rPr sz="2400" i="1" spc="-105" dirty="0">
                <a:solidFill>
                  <a:schemeClr val="accent1"/>
                </a:solidFill>
              </a:rPr>
              <a:t> </a:t>
            </a:r>
            <a:r>
              <a:rPr sz="2400" i="1" dirty="0">
                <a:solidFill>
                  <a:schemeClr val="accent1"/>
                </a:solidFill>
              </a:rPr>
              <a:t>&lt;input</a:t>
            </a:r>
            <a:r>
              <a:rPr sz="2400" i="1" spc="-80" dirty="0">
                <a:solidFill>
                  <a:schemeClr val="accent1"/>
                </a:solidFill>
              </a:rPr>
              <a:t> </a:t>
            </a:r>
            <a:r>
              <a:rPr sz="2400" i="1" spc="-10" dirty="0">
                <a:solidFill>
                  <a:schemeClr val="accent1"/>
                </a:solidFill>
              </a:rPr>
              <a:t>type="password"</a:t>
            </a:r>
            <a:r>
              <a:rPr sz="2400" i="1" spc="-75" dirty="0">
                <a:solidFill>
                  <a:schemeClr val="accent1"/>
                </a:solidFill>
              </a:rPr>
              <a:t> </a:t>
            </a:r>
            <a:r>
              <a:rPr sz="2400" i="1" spc="-10" dirty="0">
                <a:solidFill>
                  <a:schemeClr val="accent1"/>
                </a:solidFill>
              </a:rPr>
              <a:t>name="pwd"&gt;</a:t>
            </a:r>
            <a:endParaRPr sz="2400" i="1" dirty="0">
              <a:solidFill>
                <a:schemeClr val="accent1"/>
              </a:solidFill>
            </a:endParaRPr>
          </a:p>
          <a:p>
            <a:pPr marL="756285">
              <a:lnSpc>
                <a:spcPct val="100000"/>
              </a:lnSpc>
            </a:pPr>
            <a:r>
              <a:rPr sz="2400" i="1" spc="-10" dirty="0">
                <a:solidFill>
                  <a:schemeClr val="accent1"/>
                </a:solidFill>
              </a:rPr>
              <a:t>&lt;/form&gt;</a:t>
            </a:r>
            <a:endParaRPr sz="2400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381000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086"/>
            <a:ext cx="8379460" cy="478598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HTML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Forms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Input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Element</a:t>
            </a:r>
            <a:endParaRPr sz="3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2600" spc="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Radio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Buttons</a:t>
            </a:r>
            <a:endParaRPr sz="2600" dirty="0">
              <a:latin typeface="Calibri"/>
              <a:cs typeface="Calibri"/>
            </a:endParaRPr>
          </a:p>
          <a:p>
            <a:pPr marL="756285" marR="5080" indent="-287020">
              <a:lnSpc>
                <a:spcPct val="90000"/>
              </a:lnSpc>
              <a:spcBef>
                <a:spcPts val="625"/>
              </a:spcBef>
            </a:pPr>
            <a:r>
              <a:rPr sz="2600" dirty="0">
                <a:latin typeface="Calibri"/>
                <a:cs typeface="Calibri"/>
              </a:rPr>
              <a:t>&lt;input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type="radio"&gt;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defines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radio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button.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Radio </a:t>
            </a:r>
            <a:r>
              <a:rPr sz="2600" dirty="0">
                <a:latin typeface="Calibri"/>
                <a:cs typeface="Calibri"/>
              </a:rPr>
              <a:t>buttons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select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limited </a:t>
            </a:r>
            <a:r>
              <a:rPr sz="2600" dirty="0">
                <a:latin typeface="Calibri"/>
                <a:cs typeface="Calibri"/>
              </a:rPr>
              <a:t>number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choices: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e.g.</a:t>
            </a:r>
            <a:endParaRPr lang="en-US" sz="2600" spc="-20" dirty="0">
              <a:latin typeface="Calibri"/>
              <a:cs typeface="Calibri"/>
            </a:endParaRPr>
          </a:p>
          <a:p>
            <a:pPr marL="756285" marR="5080" indent="-287020">
              <a:lnSpc>
                <a:spcPct val="90000"/>
              </a:lnSpc>
              <a:spcBef>
                <a:spcPts val="625"/>
              </a:spcBef>
            </a:pPr>
            <a:endParaRPr sz="2600" dirty="0">
              <a:latin typeface="Calibri"/>
              <a:cs typeface="Calibri"/>
            </a:endParaRPr>
          </a:p>
          <a:p>
            <a:pPr marL="469900">
              <a:lnSpc>
                <a:spcPts val="2965"/>
              </a:lnSpc>
              <a:spcBef>
                <a:spcPts val="310"/>
              </a:spcBef>
            </a:pPr>
            <a:r>
              <a:rPr lang="en-US" sz="2600" spc="-10" dirty="0">
                <a:latin typeface="Calibri"/>
                <a:cs typeface="Calibri"/>
              </a:rPr>
              <a:t>    </a:t>
            </a:r>
            <a:r>
              <a:rPr sz="2400" i="1" spc="-10" dirty="0">
                <a:solidFill>
                  <a:schemeClr val="accent1"/>
                </a:solidFill>
                <a:latin typeface="Calibri"/>
                <a:cs typeface="Calibri"/>
              </a:rPr>
              <a:t>&lt;form&gt;</a:t>
            </a:r>
            <a:endParaRPr sz="2400" i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 marR="2138680" lvl="2">
              <a:lnSpc>
                <a:spcPts val="2810"/>
              </a:lnSpc>
              <a:spcBef>
                <a:spcPts val="200"/>
              </a:spcBef>
            </a:pPr>
            <a:r>
              <a:rPr lang="en-US" sz="2400" i="1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2400" i="1" dirty="0">
                <a:solidFill>
                  <a:schemeClr val="accent1"/>
                </a:solidFill>
                <a:latin typeface="Calibri"/>
                <a:cs typeface="Calibri"/>
              </a:rPr>
              <a:t>&lt;input</a:t>
            </a:r>
            <a:r>
              <a:rPr sz="2400" i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chemeClr val="accent1"/>
                </a:solidFill>
                <a:latin typeface="Calibri"/>
                <a:cs typeface="Calibri"/>
              </a:rPr>
              <a:t>type="radio"</a:t>
            </a:r>
            <a:r>
              <a:rPr sz="2400" i="1" spc="-5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chemeClr val="accent1"/>
                </a:solidFill>
                <a:latin typeface="Calibri"/>
                <a:cs typeface="Calibri"/>
              </a:rPr>
              <a:t>name="sex" </a:t>
            </a:r>
            <a:r>
              <a:rPr lang="en-US" sz="2400" i="1" spc="-10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2400" i="1" spc="-10" dirty="0">
                <a:solidFill>
                  <a:schemeClr val="accent1"/>
                </a:solidFill>
                <a:latin typeface="Calibri"/>
                <a:cs typeface="Calibri"/>
              </a:rPr>
              <a:t>value="male"&gt;Male&lt;br&gt;</a:t>
            </a:r>
            <a:endParaRPr sz="2400" i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 lvl="2">
              <a:lnSpc>
                <a:spcPts val="2610"/>
              </a:lnSpc>
            </a:pPr>
            <a:r>
              <a:rPr lang="en-US" sz="2400" i="1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2400" i="1" dirty="0">
                <a:solidFill>
                  <a:schemeClr val="accent1"/>
                </a:solidFill>
                <a:latin typeface="Calibri"/>
                <a:cs typeface="Calibri"/>
              </a:rPr>
              <a:t>&lt;input</a:t>
            </a:r>
            <a:r>
              <a:rPr sz="2400" i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chemeClr val="accent1"/>
                </a:solidFill>
                <a:latin typeface="Calibri"/>
                <a:cs typeface="Calibri"/>
              </a:rPr>
              <a:t>type="radio"</a:t>
            </a:r>
            <a:r>
              <a:rPr sz="2400" i="1" spc="-5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chemeClr val="accent1"/>
                </a:solidFill>
                <a:latin typeface="Calibri"/>
                <a:cs typeface="Calibri"/>
              </a:rPr>
              <a:t>name="sex"</a:t>
            </a:r>
            <a:endParaRPr sz="2400" i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 lvl="2">
              <a:lnSpc>
                <a:spcPts val="2810"/>
              </a:lnSpc>
            </a:pPr>
            <a:r>
              <a:rPr lang="en-US" sz="2400" i="1" spc="-10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2400" i="1" spc="-10" dirty="0">
                <a:solidFill>
                  <a:schemeClr val="accent1"/>
                </a:solidFill>
                <a:latin typeface="Calibri"/>
                <a:cs typeface="Calibri"/>
              </a:rPr>
              <a:t>value="female"&gt;Female</a:t>
            </a:r>
            <a:endParaRPr sz="2400" i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>
              <a:lnSpc>
                <a:spcPts val="2965"/>
              </a:lnSpc>
            </a:pPr>
            <a:r>
              <a:rPr sz="2400" i="1" spc="-10" dirty="0">
                <a:solidFill>
                  <a:schemeClr val="accent1"/>
                </a:solidFill>
                <a:latin typeface="Calibri"/>
                <a:cs typeface="Calibri"/>
              </a:rPr>
              <a:t>&lt;/form&gt;</a:t>
            </a:r>
            <a:endParaRPr sz="2400" i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9970" marR="5080" indent="-228790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 </a:t>
            </a:r>
            <a:r>
              <a:rPr dirty="0"/>
              <a:t>(standard</a:t>
            </a:r>
            <a:r>
              <a:rPr spc="-165" dirty="0"/>
              <a:t> </a:t>
            </a:r>
            <a:r>
              <a:rPr spc="-10" dirty="0"/>
              <a:t>tags)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125603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libri"/>
                <a:cs typeface="Calibri"/>
              </a:rPr>
              <a:t>&lt;html&gt;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&lt;head&gt;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78632"/>
            <a:ext cx="4759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&lt;title&gt;First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Page&lt;/title&gt;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66541"/>
            <a:ext cx="1414145" cy="236728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spc="-10" dirty="0">
                <a:latin typeface="Calibri"/>
                <a:cs typeface="Calibri"/>
              </a:rPr>
              <a:t>&lt;/head&gt;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&lt;body&gt;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&lt;/body&gt;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&lt;/html&gt;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40452" y="2400300"/>
            <a:ext cx="789940" cy="1343025"/>
            <a:chOff x="5140452" y="2400300"/>
            <a:chExt cx="789940" cy="13430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0452" y="2400300"/>
              <a:ext cx="789431" cy="13426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82362" y="2439161"/>
              <a:ext cx="685800" cy="1219200"/>
            </a:xfrm>
            <a:custGeom>
              <a:avLst/>
              <a:gdLst/>
              <a:ahLst/>
              <a:cxnLst/>
              <a:rect l="l" t="t" r="r" b="b"/>
              <a:pathLst>
                <a:path w="685800" h="1219200">
                  <a:moveTo>
                    <a:pt x="0" y="0"/>
                  </a:moveTo>
                  <a:lnTo>
                    <a:pt x="78617" y="1506"/>
                  </a:lnTo>
                  <a:lnTo>
                    <a:pt x="150789" y="5798"/>
                  </a:lnTo>
                  <a:lnTo>
                    <a:pt x="214457" y="12536"/>
                  </a:lnTo>
                  <a:lnTo>
                    <a:pt x="267561" y="21380"/>
                  </a:lnTo>
                  <a:lnTo>
                    <a:pt x="308043" y="31990"/>
                  </a:lnTo>
                  <a:lnTo>
                    <a:pt x="342900" y="57150"/>
                  </a:lnTo>
                  <a:lnTo>
                    <a:pt x="342900" y="552450"/>
                  </a:lnTo>
                  <a:lnTo>
                    <a:pt x="351957" y="565572"/>
                  </a:lnTo>
                  <a:lnTo>
                    <a:pt x="418238" y="588219"/>
                  </a:lnTo>
                  <a:lnTo>
                    <a:pt x="471342" y="597063"/>
                  </a:lnTo>
                  <a:lnTo>
                    <a:pt x="535010" y="603801"/>
                  </a:lnTo>
                  <a:lnTo>
                    <a:pt x="607182" y="608093"/>
                  </a:lnTo>
                  <a:lnTo>
                    <a:pt x="685800" y="609600"/>
                  </a:lnTo>
                  <a:lnTo>
                    <a:pt x="607182" y="611106"/>
                  </a:lnTo>
                  <a:lnTo>
                    <a:pt x="535010" y="615398"/>
                  </a:lnTo>
                  <a:lnTo>
                    <a:pt x="471342" y="622136"/>
                  </a:lnTo>
                  <a:lnTo>
                    <a:pt x="418238" y="630980"/>
                  </a:lnTo>
                  <a:lnTo>
                    <a:pt x="377756" y="641590"/>
                  </a:lnTo>
                  <a:lnTo>
                    <a:pt x="342900" y="666750"/>
                  </a:lnTo>
                  <a:lnTo>
                    <a:pt x="342900" y="1162050"/>
                  </a:lnTo>
                  <a:lnTo>
                    <a:pt x="333842" y="1175172"/>
                  </a:lnTo>
                  <a:lnTo>
                    <a:pt x="267561" y="1197819"/>
                  </a:lnTo>
                  <a:lnTo>
                    <a:pt x="214457" y="1206663"/>
                  </a:lnTo>
                  <a:lnTo>
                    <a:pt x="150789" y="1213401"/>
                  </a:lnTo>
                  <a:lnTo>
                    <a:pt x="78617" y="1217693"/>
                  </a:lnTo>
                  <a:lnTo>
                    <a:pt x="0" y="12192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23228" y="2847213"/>
            <a:ext cx="100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Head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Tag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83246" y="1723640"/>
            <a:ext cx="542925" cy="3839210"/>
            <a:chOff x="7283246" y="1723640"/>
            <a:chExt cx="542925" cy="38392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3246" y="1723640"/>
              <a:ext cx="542444" cy="38389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15962" y="1753361"/>
              <a:ext cx="457200" cy="3733800"/>
            </a:xfrm>
            <a:custGeom>
              <a:avLst/>
              <a:gdLst/>
              <a:ahLst/>
              <a:cxnLst/>
              <a:rect l="l" t="t" r="r" b="b"/>
              <a:pathLst>
                <a:path w="457200" h="3733800">
                  <a:moveTo>
                    <a:pt x="0" y="0"/>
                  </a:moveTo>
                  <a:lnTo>
                    <a:pt x="72249" y="1938"/>
                  </a:lnTo>
                  <a:lnTo>
                    <a:pt x="135002" y="7339"/>
                  </a:lnTo>
                  <a:lnTo>
                    <a:pt x="184489" y="15581"/>
                  </a:lnTo>
                  <a:lnTo>
                    <a:pt x="228600" y="38100"/>
                  </a:lnTo>
                  <a:lnTo>
                    <a:pt x="228600" y="1828800"/>
                  </a:lnTo>
                  <a:lnTo>
                    <a:pt x="240255" y="1840857"/>
                  </a:lnTo>
                  <a:lnTo>
                    <a:pt x="272710" y="1851318"/>
                  </a:lnTo>
                  <a:lnTo>
                    <a:pt x="322197" y="1859560"/>
                  </a:lnTo>
                  <a:lnTo>
                    <a:pt x="384950" y="1864961"/>
                  </a:lnTo>
                  <a:lnTo>
                    <a:pt x="457200" y="1866900"/>
                  </a:lnTo>
                  <a:lnTo>
                    <a:pt x="384950" y="1868838"/>
                  </a:lnTo>
                  <a:lnTo>
                    <a:pt x="322197" y="1874239"/>
                  </a:lnTo>
                  <a:lnTo>
                    <a:pt x="272710" y="1882481"/>
                  </a:lnTo>
                  <a:lnTo>
                    <a:pt x="240255" y="1892942"/>
                  </a:lnTo>
                  <a:lnTo>
                    <a:pt x="228600" y="1905000"/>
                  </a:lnTo>
                  <a:lnTo>
                    <a:pt x="228600" y="3695700"/>
                  </a:lnTo>
                  <a:lnTo>
                    <a:pt x="216944" y="3707757"/>
                  </a:lnTo>
                  <a:lnTo>
                    <a:pt x="184489" y="3718218"/>
                  </a:lnTo>
                  <a:lnTo>
                    <a:pt x="135002" y="3726460"/>
                  </a:lnTo>
                  <a:lnTo>
                    <a:pt x="72249" y="3731861"/>
                  </a:lnTo>
                  <a:lnTo>
                    <a:pt x="0" y="3733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52409" y="3456813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Tag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01680" y="4161992"/>
            <a:ext cx="314325" cy="791210"/>
            <a:chOff x="2101680" y="4161992"/>
            <a:chExt cx="314325" cy="79121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1680" y="4161992"/>
              <a:ext cx="313774" cy="79105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34361" y="4191761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0" y="0"/>
                  </a:moveTo>
                  <a:lnTo>
                    <a:pt x="44487" y="1494"/>
                  </a:lnTo>
                  <a:lnTo>
                    <a:pt x="80819" y="5572"/>
                  </a:lnTo>
                  <a:lnTo>
                    <a:pt x="105316" y="11626"/>
                  </a:lnTo>
                  <a:lnTo>
                    <a:pt x="114300" y="19050"/>
                  </a:lnTo>
                  <a:lnTo>
                    <a:pt x="114300" y="323850"/>
                  </a:lnTo>
                  <a:lnTo>
                    <a:pt x="123283" y="331273"/>
                  </a:lnTo>
                  <a:lnTo>
                    <a:pt x="147780" y="337327"/>
                  </a:lnTo>
                  <a:lnTo>
                    <a:pt x="184112" y="341405"/>
                  </a:lnTo>
                  <a:lnTo>
                    <a:pt x="228600" y="342900"/>
                  </a:lnTo>
                  <a:lnTo>
                    <a:pt x="184112" y="344394"/>
                  </a:lnTo>
                  <a:lnTo>
                    <a:pt x="147780" y="348472"/>
                  </a:lnTo>
                  <a:lnTo>
                    <a:pt x="123283" y="354526"/>
                  </a:lnTo>
                  <a:lnTo>
                    <a:pt x="114300" y="361950"/>
                  </a:lnTo>
                  <a:lnTo>
                    <a:pt x="114300" y="666750"/>
                  </a:lnTo>
                  <a:lnTo>
                    <a:pt x="105316" y="674173"/>
                  </a:lnTo>
                  <a:lnTo>
                    <a:pt x="80819" y="680227"/>
                  </a:lnTo>
                  <a:lnTo>
                    <a:pt x="44487" y="684305"/>
                  </a:lnTo>
                  <a:lnTo>
                    <a:pt x="0" y="685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93594" y="4371594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Body</a:t>
            </a:r>
            <a:r>
              <a:rPr sz="1800" spc="-45" dirty="0">
                <a:latin typeface="Arial MT"/>
                <a:cs typeface="Arial MT"/>
              </a:rPr>
              <a:t> Tag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457200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086"/>
            <a:ext cx="8012430" cy="43402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HTML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Forms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Input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Element</a:t>
            </a:r>
            <a:endParaRPr sz="3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2600" spc="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Checkboxes</a:t>
            </a:r>
            <a:endParaRPr sz="2600" dirty="0">
              <a:latin typeface="Calibri"/>
              <a:cs typeface="Calibri"/>
            </a:endParaRPr>
          </a:p>
          <a:p>
            <a:pPr marL="469900">
              <a:lnSpc>
                <a:spcPts val="2965"/>
              </a:lnSpc>
              <a:spcBef>
                <a:spcPts val="315"/>
              </a:spcBef>
            </a:pPr>
            <a:r>
              <a:rPr sz="2600" dirty="0">
                <a:latin typeface="Calibri"/>
                <a:cs typeface="Calibri"/>
              </a:rPr>
              <a:t>&lt;input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type="checkbox"&gt;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defines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checkbox.</a:t>
            </a:r>
            <a:endParaRPr sz="2600" dirty="0">
              <a:latin typeface="Calibri"/>
              <a:cs typeface="Calibri"/>
            </a:endParaRPr>
          </a:p>
          <a:p>
            <a:pPr marL="756285" marR="5080">
              <a:lnSpc>
                <a:spcPts val="2810"/>
              </a:lnSpc>
              <a:spcBef>
                <a:spcPts val="195"/>
              </a:spcBef>
            </a:pPr>
            <a:r>
              <a:rPr sz="2600" spc="-10" dirty="0">
                <a:latin typeface="Calibri"/>
                <a:cs typeface="Calibri"/>
              </a:rPr>
              <a:t>Checkboxes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select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ZERO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options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limited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number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choices.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E.g.</a:t>
            </a:r>
            <a:endParaRPr sz="2600" dirty="0">
              <a:latin typeface="Calibri"/>
              <a:cs typeface="Calibri"/>
            </a:endParaRPr>
          </a:p>
          <a:p>
            <a:pPr marL="469900">
              <a:lnSpc>
                <a:spcPts val="2965"/>
              </a:lnSpc>
              <a:spcBef>
                <a:spcPts val="270"/>
              </a:spcBef>
            </a:pPr>
            <a:r>
              <a:rPr lang="en-US" sz="2600" spc="-10" dirty="0">
                <a:latin typeface="Calibri"/>
                <a:cs typeface="Calibri"/>
              </a:rPr>
              <a:t>    </a:t>
            </a:r>
            <a:r>
              <a:rPr sz="2000" i="1" spc="-10" dirty="0">
                <a:solidFill>
                  <a:schemeClr val="accent1"/>
                </a:solidFill>
                <a:latin typeface="Calibri"/>
                <a:cs typeface="Calibri"/>
              </a:rPr>
              <a:t>&lt;form&gt;</a:t>
            </a:r>
            <a:endParaRPr sz="2000" i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 marR="1819275">
              <a:lnSpc>
                <a:spcPts val="2810"/>
              </a:lnSpc>
              <a:spcBef>
                <a:spcPts val="195"/>
              </a:spcBef>
            </a:pPr>
            <a:r>
              <a:rPr lang="en-US" sz="2000" i="1" dirty="0">
                <a:solidFill>
                  <a:schemeClr val="accent1"/>
                </a:solidFill>
                <a:latin typeface="Calibri"/>
                <a:cs typeface="Calibri"/>
              </a:rPr>
              <a:t>&lt;input</a:t>
            </a:r>
            <a:r>
              <a:rPr lang="en-US" sz="2000" i="1" spc="-5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sz="2000" i="1" dirty="0">
                <a:solidFill>
                  <a:schemeClr val="accent1"/>
                </a:solidFill>
                <a:latin typeface="Calibri"/>
                <a:cs typeface="Calibri"/>
              </a:rPr>
              <a:t>type="checkbox"</a:t>
            </a:r>
            <a:r>
              <a:rPr lang="en-US" sz="2000" i="1" spc="-8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sz="2000" i="1" spc="-10" dirty="0">
                <a:solidFill>
                  <a:schemeClr val="accent1"/>
                </a:solidFill>
                <a:latin typeface="Calibri"/>
                <a:cs typeface="Calibri"/>
              </a:rPr>
              <a:t>name="vehicle" value="Bike"&gt;I</a:t>
            </a:r>
            <a:r>
              <a:rPr lang="en-US" sz="2000" i="1" spc="-7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sz="2000" i="1" dirty="0">
                <a:solidFill>
                  <a:schemeClr val="accent1"/>
                </a:solidFill>
                <a:latin typeface="Calibri"/>
                <a:cs typeface="Calibri"/>
              </a:rPr>
              <a:t>have</a:t>
            </a:r>
            <a:r>
              <a:rPr lang="en-US" sz="2000" i="1" spc="-2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sz="2000" i="1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lang="en-US" sz="2000" i="1" spc="-2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sz="2000" i="1" spc="-10" dirty="0">
                <a:solidFill>
                  <a:schemeClr val="accent1"/>
                </a:solidFill>
                <a:latin typeface="Calibri"/>
                <a:cs typeface="Calibri"/>
              </a:rPr>
              <a:t>bike&lt;</a:t>
            </a:r>
            <a:r>
              <a:rPr lang="en-US" sz="2000" i="1" spc="-10" dirty="0" err="1">
                <a:solidFill>
                  <a:schemeClr val="accent1"/>
                </a:solidFill>
                <a:latin typeface="Calibri"/>
                <a:cs typeface="Calibri"/>
              </a:rPr>
              <a:t>br</a:t>
            </a:r>
            <a:r>
              <a:rPr lang="en-US" sz="2000" i="1" spc="-10" dirty="0">
                <a:solidFill>
                  <a:schemeClr val="accent1"/>
                </a:solidFill>
                <a:latin typeface="Calibri"/>
                <a:cs typeface="Calibri"/>
              </a:rPr>
              <a:t>&gt;</a:t>
            </a:r>
            <a:endParaRPr lang="en-US" sz="2000" i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>
              <a:lnSpc>
                <a:spcPts val="2610"/>
              </a:lnSpc>
            </a:pPr>
            <a:r>
              <a:rPr lang="en-US" sz="2000" i="1" dirty="0">
                <a:solidFill>
                  <a:schemeClr val="accent1"/>
                </a:solidFill>
                <a:latin typeface="Calibri"/>
                <a:cs typeface="Calibri"/>
              </a:rPr>
              <a:t>&lt;input</a:t>
            </a:r>
            <a:r>
              <a:rPr lang="en-US" sz="2000" i="1" spc="-5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sz="2000" i="1" dirty="0">
                <a:solidFill>
                  <a:schemeClr val="accent1"/>
                </a:solidFill>
                <a:latin typeface="Calibri"/>
                <a:cs typeface="Calibri"/>
              </a:rPr>
              <a:t>type="checkbox"</a:t>
            </a:r>
            <a:r>
              <a:rPr lang="en-US" sz="2000" i="1" spc="-8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sz="2000" i="1" spc="-10" dirty="0">
                <a:solidFill>
                  <a:schemeClr val="accent1"/>
                </a:solidFill>
                <a:latin typeface="Calibri"/>
                <a:cs typeface="Calibri"/>
              </a:rPr>
              <a:t>name="vehicle"</a:t>
            </a:r>
            <a:endParaRPr lang="en-US" sz="2000" i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>
              <a:lnSpc>
                <a:spcPts val="2810"/>
              </a:lnSpc>
            </a:pPr>
            <a:r>
              <a:rPr lang="en-US" sz="2000" i="1" dirty="0">
                <a:solidFill>
                  <a:schemeClr val="accent1"/>
                </a:solidFill>
                <a:latin typeface="Calibri"/>
                <a:cs typeface="Calibri"/>
              </a:rPr>
              <a:t>value="Car"&gt;I</a:t>
            </a:r>
            <a:r>
              <a:rPr lang="en-US" sz="2000" i="1" spc="-8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sz="2000" i="1" dirty="0">
                <a:solidFill>
                  <a:schemeClr val="accent1"/>
                </a:solidFill>
                <a:latin typeface="Calibri"/>
                <a:cs typeface="Calibri"/>
              </a:rPr>
              <a:t>have</a:t>
            </a:r>
            <a:r>
              <a:rPr lang="en-US" sz="2000" i="1" spc="-6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sz="2000" i="1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lang="en-US" sz="2000" i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sz="2000" i="1" spc="-25" dirty="0">
                <a:solidFill>
                  <a:schemeClr val="accent1"/>
                </a:solidFill>
                <a:latin typeface="Calibri"/>
                <a:cs typeface="Calibri"/>
              </a:rPr>
              <a:t>car</a:t>
            </a:r>
            <a:endParaRPr lang="en-US" sz="2000" i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>
              <a:lnSpc>
                <a:spcPts val="2965"/>
              </a:lnSpc>
            </a:pPr>
            <a:r>
              <a:rPr sz="2000" i="1" spc="-10" dirty="0">
                <a:solidFill>
                  <a:schemeClr val="accent1"/>
                </a:solidFill>
                <a:latin typeface="Calibri"/>
                <a:cs typeface="Calibri"/>
              </a:rPr>
              <a:t>&lt;/form&gt;</a:t>
            </a:r>
            <a:endParaRPr sz="2000" i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478129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4660"/>
            <a:ext cx="8303260" cy="452239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HTML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Forms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Input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Element</a:t>
            </a:r>
            <a:endParaRPr sz="3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2600" spc="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Submit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Button</a:t>
            </a:r>
            <a:endParaRPr sz="2600" dirty="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alibri"/>
                <a:cs typeface="Calibri"/>
              </a:rPr>
              <a:t>&lt;input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type="submit"&gt;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defines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submit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button.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send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server.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sent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page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specified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form's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action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attribute.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E.g.</a:t>
            </a:r>
            <a:endParaRPr lang="en-US" sz="2600" spc="-20" dirty="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25"/>
              </a:spcBef>
            </a:pPr>
            <a:endParaRPr sz="2600" dirty="0">
              <a:latin typeface="Calibri"/>
              <a:cs typeface="Calibri"/>
            </a:endParaRPr>
          </a:p>
          <a:p>
            <a:pPr marL="756285" marR="372110" indent="-287020">
              <a:lnSpc>
                <a:spcPct val="100000"/>
              </a:lnSpc>
              <a:spcBef>
                <a:spcPts val="625"/>
              </a:spcBef>
            </a:pPr>
            <a:r>
              <a:rPr lang="en-US" sz="2600" dirty="0">
                <a:latin typeface="Calibri"/>
                <a:cs typeface="Calibri"/>
              </a:rPr>
              <a:t>   </a:t>
            </a:r>
            <a:r>
              <a:rPr sz="2000" i="1" dirty="0">
                <a:solidFill>
                  <a:schemeClr val="accent1"/>
                </a:solidFill>
                <a:latin typeface="Calibri"/>
                <a:cs typeface="Calibri"/>
              </a:rPr>
              <a:t>&lt;form</a:t>
            </a:r>
            <a:r>
              <a:rPr sz="2000" i="1" spc="-6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/>
                </a:solidFill>
                <a:latin typeface="Calibri"/>
                <a:cs typeface="Calibri"/>
              </a:rPr>
              <a:t>name="input"</a:t>
            </a:r>
            <a:r>
              <a:rPr sz="2000" i="1" spc="-8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accent1"/>
                </a:solidFill>
                <a:latin typeface="Calibri"/>
                <a:cs typeface="Calibri"/>
              </a:rPr>
              <a:t>action="html_form_action.asp"</a:t>
            </a:r>
            <a:r>
              <a:rPr lang="en-US" sz="2000" i="1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accent1"/>
                </a:solidFill>
                <a:latin typeface="Calibri"/>
                <a:cs typeface="Calibri"/>
              </a:rPr>
              <a:t>method="get"&gt;</a:t>
            </a:r>
            <a:endParaRPr sz="2000" i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lang="en-US" sz="2000" i="1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2000" i="1" dirty="0">
                <a:solidFill>
                  <a:schemeClr val="accent1"/>
                </a:solidFill>
                <a:latin typeface="Calibri"/>
                <a:cs typeface="Calibri"/>
              </a:rPr>
              <a:t>Username:</a:t>
            </a:r>
            <a:r>
              <a:rPr sz="2000" i="1" spc="-6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/>
                </a:solidFill>
                <a:latin typeface="Calibri"/>
                <a:cs typeface="Calibri"/>
              </a:rPr>
              <a:t>&lt;input</a:t>
            </a:r>
            <a:r>
              <a:rPr sz="2000" i="1" spc="-2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/>
                </a:solidFill>
                <a:latin typeface="Calibri"/>
                <a:cs typeface="Calibri"/>
              </a:rPr>
              <a:t>type="text"</a:t>
            </a:r>
            <a:r>
              <a:rPr sz="2000" i="1" spc="-6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accent1"/>
                </a:solidFill>
                <a:latin typeface="Calibri"/>
                <a:cs typeface="Calibri"/>
              </a:rPr>
              <a:t>name="user"&gt;</a:t>
            </a:r>
            <a:endParaRPr sz="2000" i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lang="en-US" sz="2000" i="1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2000" i="1" dirty="0">
                <a:solidFill>
                  <a:schemeClr val="accent1"/>
                </a:solidFill>
                <a:latin typeface="Calibri"/>
                <a:cs typeface="Calibri"/>
              </a:rPr>
              <a:t>&lt;input</a:t>
            </a:r>
            <a:r>
              <a:rPr sz="2000" i="1" spc="-2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/>
                </a:solidFill>
                <a:latin typeface="Calibri"/>
                <a:cs typeface="Calibri"/>
              </a:rPr>
              <a:t>type="submit"</a:t>
            </a:r>
            <a:r>
              <a:rPr sz="2000" i="1" spc="-5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accent1"/>
                </a:solidFill>
                <a:latin typeface="Calibri"/>
                <a:cs typeface="Calibri"/>
              </a:rPr>
              <a:t>value="Submit"&gt;</a:t>
            </a:r>
            <a:endParaRPr sz="2000" i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i="1" spc="-10" dirty="0">
                <a:solidFill>
                  <a:schemeClr val="accent1"/>
                </a:solidFill>
                <a:latin typeface="Calibri"/>
                <a:cs typeface="Calibri"/>
              </a:rPr>
              <a:t>&lt;/form&gt;</a:t>
            </a:r>
            <a:endParaRPr lang="en-US" sz="2000" i="1" spc="-1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endParaRPr sz="2000" i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444316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</a:t>
            </a:r>
            <a:r>
              <a:rPr lang="en-IN" spc="-10" dirty="0"/>
              <a:t> 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485"/>
            <a:ext cx="7992109" cy="436914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Creating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Large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85" dirty="0">
                <a:latin typeface="Calibri"/>
                <a:cs typeface="Calibri"/>
              </a:rPr>
              <a:t>Text-</a:t>
            </a:r>
            <a:r>
              <a:rPr sz="2400" b="1" dirty="0">
                <a:latin typeface="Calibri"/>
                <a:cs typeface="Calibri"/>
              </a:rPr>
              <a:t>Entry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Fields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textarea</a:t>
            </a:r>
            <a:endParaRPr sz="2400" dirty="0">
              <a:latin typeface="Calibri"/>
              <a:cs typeface="Calibri"/>
            </a:endParaRPr>
          </a:p>
          <a:p>
            <a:pPr marL="755015" marR="526415" lvl="1" indent="-285750">
              <a:lnSpc>
                <a:spcPts val="3020"/>
              </a:lnSpc>
              <a:spcBef>
                <a:spcPts val="735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solidFill>
                  <a:schemeClr val="accent1"/>
                </a:solidFill>
                <a:latin typeface="Calibri"/>
                <a:cs typeface="Calibri"/>
              </a:rPr>
              <a:t>&lt;textarea</a:t>
            </a:r>
            <a:r>
              <a:rPr sz="2000" spc="-9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Calibri"/>
                <a:cs typeface="Calibri"/>
              </a:rPr>
              <a:t>name=“txtArea"</a:t>
            </a:r>
            <a:r>
              <a:rPr sz="2000" spc="-7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Calibri"/>
                <a:cs typeface="Calibri"/>
              </a:rPr>
              <a:t>rows="10" cols="60"&gt;Enter</a:t>
            </a:r>
            <a:r>
              <a:rPr sz="2000" spc="-5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accent1"/>
                </a:solidFill>
                <a:latin typeface="Calibri"/>
                <a:cs typeface="Calibri"/>
              </a:rPr>
              <a:t>your</a:t>
            </a:r>
            <a:r>
              <a:rPr sz="2000" spc="-8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accent1"/>
                </a:solidFill>
                <a:latin typeface="Calibri"/>
                <a:cs typeface="Calibri"/>
              </a:rPr>
              <a:t>answer</a:t>
            </a:r>
            <a:r>
              <a:rPr sz="2000" spc="-9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accent1"/>
                </a:solidFill>
                <a:latin typeface="Calibri"/>
                <a:cs typeface="Calibri"/>
              </a:rPr>
              <a:t>here</a:t>
            </a:r>
            <a:r>
              <a:rPr sz="2000" spc="-8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Calibri"/>
                <a:cs typeface="Calibri"/>
              </a:rPr>
              <a:t>&lt;/textarea&gt;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355600" marR="331470" indent="-342900">
              <a:lnSpc>
                <a:spcPts val="346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Creating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Drop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down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Menus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select</a:t>
            </a:r>
            <a:r>
              <a:rPr sz="2400" b="1" spc="-25" dirty="0">
                <a:latin typeface="Calibri"/>
                <a:cs typeface="Calibri"/>
              </a:rPr>
              <a:t> and </a:t>
            </a:r>
            <a:r>
              <a:rPr sz="2400" b="1" spc="-10" dirty="0">
                <a:latin typeface="Calibri"/>
                <a:cs typeface="Calibri"/>
              </a:rPr>
              <a:t>option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Please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destination:</a:t>
            </a:r>
            <a:endParaRPr sz="2400" dirty="0">
              <a:latin typeface="Calibri"/>
              <a:cs typeface="Calibri"/>
            </a:endParaRPr>
          </a:p>
          <a:p>
            <a:pPr marL="756285" marR="420370" indent="-205740">
              <a:spcBef>
                <a:spcPts val="720"/>
              </a:spcBef>
            </a:pPr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chemeClr val="accent1"/>
                </a:solidFill>
                <a:latin typeface="Calibri"/>
                <a:cs typeface="Calibri"/>
              </a:rPr>
              <a:t>&lt;select</a:t>
            </a:r>
            <a:r>
              <a:rPr sz="2000" spc="-12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Calibri"/>
                <a:cs typeface="Calibri"/>
              </a:rPr>
              <a:t>name="location“</a:t>
            </a:r>
            <a:r>
              <a:rPr sz="2000" spc="-1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accent1"/>
                </a:solidFill>
                <a:latin typeface="Calibri"/>
                <a:cs typeface="Calibri"/>
              </a:rPr>
              <a:t>size="3"&gt;</a:t>
            </a:r>
            <a:r>
              <a:rPr sz="2000" spc="-10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endParaRPr lang="en-US" sz="2000" spc="-1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 marR="420370" indent="-205740">
              <a:spcBef>
                <a:spcPts val="720"/>
              </a:spcBef>
            </a:pPr>
            <a:r>
              <a:rPr lang="en-US" sz="2000" spc="-10" dirty="0">
                <a:solidFill>
                  <a:schemeClr val="accent1"/>
                </a:solidFill>
                <a:latin typeface="Calibri"/>
                <a:cs typeface="Calibri"/>
              </a:rPr>
              <a:t>		</a:t>
            </a:r>
            <a:r>
              <a:rPr sz="2000" spc="-10" dirty="0">
                <a:solidFill>
                  <a:schemeClr val="accent1"/>
                </a:solidFill>
                <a:latin typeface="Calibri"/>
                <a:cs typeface="Calibri"/>
              </a:rPr>
              <a:t>&lt;option&gt;Wah </a:t>
            </a:r>
            <a:r>
              <a:rPr sz="2000" spc="-20" dirty="0">
                <a:solidFill>
                  <a:schemeClr val="accent1"/>
                </a:solidFill>
                <a:latin typeface="Calibri"/>
                <a:cs typeface="Calibri"/>
              </a:rPr>
              <a:t>Cantt&lt;/option&gt;</a:t>
            </a:r>
            <a:r>
              <a:rPr sz="2000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endParaRPr lang="en-US" sz="2000" spc="-4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 marR="420370" indent="-205740">
              <a:spcBef>
                <a:spcPts val="720"/>
              </a:spcBef>
            </a:pPr>
            <a:r>
              <a:rPr lang="en-US" sz="2000" spc="-10" dirty="0">
                <a:solidFill>
                  <a:schemeClr val="accent1"/>
                </a:solidFill>
                <a:latin typeface="Calibri"/>
                <a:cs typeface="Calibri"/>
              </a:rPr>
              <a:t>		</a:t>
            </a:r>
            <a:r>
              <a:rPr sz="2000" spc="-10" dirty="0">
                <a:solidFill>
                  <a:schemeClr val="accent1"/>
                </a:solidFill>
                <a:latin typeface="Calibri"/>
                <a:cs typeface="Calibri"/>
              </a:rPr>
              <a:t>&lt;option&gt;Rawalpindi&lt;/option&gt;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/>
            <a:r>
              <a:rPr lang="en-US" sz="2000" spc="-10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chemeClr val="accent1"/>
                </a:solidFill>
                <a:latin typeface="Calibri"/>
                <a:cs typeface="Calibri"/>
              </a:rPr>
              <a:t>&lt;option&gt;Islamabad&lt;/option&gt;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/>
            <a:r>
              <a:rPr lang="en-US" sz="2000" spc="-20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chemeClr val="accent1"/>
                </a:solidFill>
                <a:latin typeface="Calibri"/>
                <a:cs typeface="Calibri"/>
              </a:rPr>
              <a:t>&lt;option&gt;Islamabad&lt;/option&gt;</a:t>
            </a:r>
            <a:r>
              <a:rPr sz="2000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endParaRPr lang="en-US" sz="2000" spc="-15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6285"/>
            <a:r>
              <a:rPr sz="2000" dirty="0">
                <a:solidFill>
                  <a:schemeClr val="accent1"/>
                </a:solidFill>
                <a:latin typeface="Calibri"/>
                <a:cs typeface="Calibri"/>
              </a:rPr>
              <a:t>&lt;/select&gt;</a:t>
            </a:r>
            <a:r>
              <a:rPr sz="2000" spc="-4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533400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527175"/>
            <a:ext cx="7970520" cy="4228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b="1" dirty="0"/>
              <a:t>HTML</a:t>
            </a:r>
            <a:r>
              <a:rPr b="1" spc="-85" dirty="0"/>
              <a:t> </a:t>
            </a:r>
            <a:r>
              <a:rPr b="1" spc="-10" dirty="0"/>
              <a:t>Iframes</a:t>
            </a:r>
            <a:endParaRPr lang="en-US" b="1" spc="-10" dirty="0"/>
          </a:p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endParaRPr lang="en-IN" b="1" spc="-10" dirty="0"/>
          </a:p>
          <a:p>
            <a:pPr marL="756285" marR="144145" lvl="1" indent="-287020">
              <a:lnSpc>
                <a:spcPct val="80000"/>
              </a:lnSpc>
              <a:spcBef>
                <a:spcPts val="64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iframe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display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web </a:t>
            </a:r>
            <a:r>
              <a:rPr sz="2400" dirty="0">
                <a:latin typeface="Calibri"/>
                <a:cs typeface="Calibri"/>
              </a:rPr>
              <a:t>page.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syntax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ts val="2635"/>
              </a:lnSpc>
              <a:spcBef>
                <a:spcPts val="15"/>
              </a:spcBef>
            </a:pPr>
            <a:r>
              <a:rPr sz="2000" i="1" dirty="0">
                <a:solidFill>
                  <a:schemeClr val="accent1"/>
                </a:solidFill>
              </a:rPr>
              <a:t>&lt;iframe</a:t>
            </a:r>
            <a:r>
              <a:rPr sz="2000" i="1" spc="-100" dirty="0">
                <a:solidFill>
                  <a:schemeClr val="accent1"/>
                </a:solidFill>
              </a:rPr>
              <a:t> </a:t>
            </a:r>
            <a:r>
              <a:rPr sz="2000" i="1" spc="-10" dirty="0">
                <a:solidFill>
                  <a:schemeClr val="accent1"/>
                </a:solidFill>
              </a:rPr>
              <a:t>src="</a:t>
            </a:r>
            <a:r>
              <a:rPr sz="2000" i="1" spc="-10" dirty="0">
                <a:solidFill>
                  <a:schemeClr val="accent1"/>
                </a:solidFill>
                <a:latin typeface="Calibri"/>
                <a:cs typeface="Calibri"/>
              </a:rPr>
              <a:t>URL</a:t>
            </a:r>
            <a:r>
              <a:rPr sz="2000" i="1" spc="-10" dirty="0">
                <a:solidFill>
                  <a:schemeClr val="accent1"/>
                </a:solidFill>
              </a:rPr>
              <a:t>"&gt;&lt;/iframe&gt;</a:t>
            </a:r>
            <a:endParaRPr lang="en-US" sz="2000" i="1" spc="-10" dirty="0">
              <a:solidFill>
                <a:schemeClr val="accent1"/>
              </a:solidFill>
            </a:endParaRPr>
          </a:p>
          <a:p>
            <a:pPr marL="927100">
              <a:lnSpc>
                <a:spcPts val="2635"/>
              </a:lnSpc>
              <a:spcBef>
                <a:spcPts val="15"/>
              </a:spcBef>
            </a:pPr>
            <a:endParaRPr sz="2000" i="1" dirty="0">
              <a:solidFill>
                <a:schemeClr val="accent1"/>
              </a:solidFill>
            </a:endParaRPr>
          </a:p>
          <a:p>
            <a:pPr marL="756285" lvl="1" indent="-286385">
              <a:lnSpc>
                <a:spcPts val="3115"/>
              </a:lnSpc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Set Height and Width</a:t>
            </a:r>
          </a:p>
          <a:p>
            <a:pPr marL="1155700" marR="601345" lvl="2" indent="-228600">
              <a:lnSpc>
                <a:spcPct val="80000"/>
              </a:lnSpc>
              <a:spcBef>
                <a:spcPts val="545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height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attributes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height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width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iframe.</a:t>
            </a:r>
            <a:r>
              <a:rPr sz="2200" spc="-40" dirty="0">
                <a:latin typeface="Calibri"/>
                <a:cs typeface="Calibri"/>
              </a:rPr>
              <a:t> </a:t>
            </a:r>
            <a:endParaRPr sz="2200" dirty="0">
              <a:latin typeface="Calibri"/>
              <a:cs typeface="Calibri"/>
            </a:endParaRPr>
          </a:p>
          <a:p>
            <a:pPr marL="1155700" marR="271780" indent="-228600">
              <a:lnSpc>
                <a:spcPts val="2110"/>
              </a:lnSpc>
              <a:spcBef>
                <a:spcPts val="515"/>
              </a:spcBef>
            </a:pPr>
            <a:r>
              <a:rPr sz="2200" i="1" dirty="0">
                <a:solidFill>
                  <a:schemeClr val="accent1"/>
                </a:solidFill>
              </a:rPr>
              <a:t>&lt;iframe</a:t>
            </a:r>
            <a:r>
              <a:rPr sz="2200" i="1" spc="-100" dirty="0">
                <a:solidFill>
                  <a:schemeClr val="accent1"/>
                </a:solidFill>
              </a:rPr>
              <a:t> </a:t>
            </a:r>
            <a:r>
              <a:rPr sz="2200" i="1" spc="-10" dirty="0">
                <a:solidFill>
                  <a:schemeClr val="accent1"/>
                </a:solidFill>
              </a:rPr>
              <a:t>src="demo_iframe.htm"</a:t>
            </a:r>
            <a:r>
              <a:rPr sz="2200" i="1" spc="-65" dirty="0">
                <a:solidFill>
                  <a:schemeClr val="accent1"/>
                </a:solidFill>
              </a:rPr>
              <a:t> </a:t>
            </a:r>
            <a:r>
              <a:rPr sz="2200" i="1" dirty="0">
                <a:solidFill>
                  <a:schemeClr val="accent1"/>
                </a:solidFill>
              </a:rPr>
              <a:t>width="200"</a:t>
            </a:r>
            <a:r>
              <a:rPr sz="2200" i="1" spc="-90" dirty="0">
                <a:solidFill>
                  <a:schemeClr val="accent1"/>
                </a:solidFill>
              </a:rPr>
              <a:t> </a:t>
            </a:r>
            <a:r>
              <a:rPr sz="2200" i="1" spc="-10" dirty="0">
                <a:solidFill>
                  <a:schemeClr val="accent1"/>
                </a:solidFill>
              </a:rPr>
              <a:t>height="200“ frameborder="0"&gt;&lt;/iframe&gt;</a:t>
            </a:r>
            <a:endParaRPr sz="2200" i="1" dirty="0">
              <a:solidFill>
                <a:schemeClr val="accent1"/>
              </a:solidFill>
            </a:endParaRPr>
          </a:p>
          <a:p>
            <a:pPr marL="469900" lvl="1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endParaRPr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533400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527175"/>
            <a:ext cx="8303260" cy="307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b="1" dirty="0"/>
              <a:t>HTML</a:t>
            </a:r>
            <a:r>
              <a:rPr b="1" spc="-85" dirty="0"/>
              <a:t> </a:t>
            </a:r>
            <a:r>
              <a:rPr b="1" spc="-10" dirty="0"/>
              <a:t>Iframes</a:t>
            </a:r>
            <a:endParaRPr lang="en-US" b="1" spc="-10" dirty="0"/>
          </a:p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endParaRPr lang="en-US" sz="2200" i="1" dirty="0">
              <a:solidFill>
                <a:schemeClr val="accent1"/>
              </a:solidFill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Use iframe as a Target for a Link</a:t>
            </a:r>
            <a:endParaRPr lang="en-US"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</a:tabLst>
            </a:pPr>
            <a:endParaRPr lang="en-IN" sz="2400" dirty="0">
              <a:latin typeface="Calibri"/>
              <a:cs typeface="Calibri"/>
            </a:endParaRPr>
          </a:p>
          <a:p>
            <a:pPr marL="927100">
              <a:lnSpc>
                <a:spcPts val="2375"/>
              </a:lnSpc>
              <a:spcBef>
                <a:spcPts val="15"/>
              </a:spcBef>
            </a:pPr>
            <a:r>
              <a:rPr sz="2200" i="1" dirty="0">
                <a:solidFill>
                  <a:schemeClr val="accent1"/>
                </a:solidFill>
              </a:rPr>
              <a:t>&lt;iframe</a:t>
            </a:r>
            <a:r>
              <a:rPr sz="2200" i="1" spc="-85" dirty="0">
                <a:solidFill>
                  <a:schemeClr val="accent1"/>
                </a:solidFill>
              </a:rPr>
              <a:t> </a:t>
            </a:r>
            <a:r>
              <a:rPr sz="2200" i="1" spc="-10" dirty="0">
                <a:solidFill>
                  <a:schemeClr val="accent1"/>
                </a:solidFill>
              </a:rPr>
              <a:t>src="demo_iframe.htm"</a:t>
            </a:r>
            <a:r>
              <a:rPr sz="2200" i="1" spc="-50" dirty="0">
                <a:solidFill>
                  <a:schemeClr val="accent1"/>
                </a:solidFill>
              </a:rPr>
              <a:t> </a:t>
            </a:r>
            <a:r>
              <a:rPr sz="2200" i="1" spc="-10" dirty="0">
                <a:solidFill>
                  <a:schemeClr val="accent1"/>
                </a:solidFill>
              </a:rPr>
              <a:t>name="iframe_a"&gt;&lt;/iframe&gt;</a:t>
            </a:r>
            <a:endParaRPr sz="2200" i="1" dirty="0">
              <a:solidFill>
                <a:schemeClr val="accent1"/>
              </a:solidFill>
            </a:endParaRPr>
          </a:p>
          <a:p>
            <a:pPr marL="1155700" marR="2352675">
              <a:lnSpc>
                <a:spcPct val="80000"/>
              </a:lnSpc>
              <a:spcBef>
                <a:spcPts val="265"/>
              </a:spcBef>
            </a:pPr>
            <a:r>
              <a:rPr sz="2200" i="1" dirty="0">
                <a:solidFill>
                  <a:schemeClr val="accent1"/>
                </a:solidFill>
              </a:rPr>
              <a:t>&lt;p&gt;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1155700" marR="2352675">
              <a:lnSpc>
                <a:spcPct val="80000"/>
              </a:lnSpc>
              <a:spcBef>
                <a:spcPts val="265"/>
              </a:spcBef>
            </a:pPr>
            <a:r>
              <a:rPr sz="2200" i="1" dirty="0">
                <a:solidFill>
                  <a:schemeClr val="accent1"/>
                </a:solidFill>
              </a:rPr>
              <a:t>&lt;a</a:t>
            </a:r>
            <a:r>
              <a:rPr sz="2200" i="1" spc="-40" dirty="0">
                <a:solidFill>
                  <a:schemeClr val="accent1"/>
                </a:solidFill>
              </a:rPr>
              <a:t> </a:t>
            </a:r>
            <a:r>
              <a:rPr sz="2200" i="1" spc="-10" dirty="0">
                <a:solidFill>
                  <a:schemeClr val="accent1"/>
                </a:solidFill>
              </a:rPr>
              <a:t>href=“page1.htm"</a:t>
            </a:r>
            <a:r>
              <a:rPr lang="en-US" sz="2200" i="1" spc="-10" dirty="0">
                <a:solidFill>
                  <a:schemeClr val="accent1"/>
                </a:solidFill>
              </a:rPr>
              <a:t> </a:t>
            </a:r>
            <a:r>
              <a:rPr sz="2200" i="1" spc="-10" dirty="0">
                <a:solidFill>
                  <a:schemeClr val="accent1"/>
                </a:solidFill>
              </a:rPr>
              <a:t>target="iframe_a"&gt;page1.htm&lt;/a&gt;</a:t>
            </a:r>
            <a:endParaRPr lang="en-US" sz="2200" i="1" spc="-10" dirty="0">
              <a:solidFill>
                <a:schemeClr val="accent1"/>
              </a:solidFill>
            </a:endParaRPr>
          </a:p>
          <a:p>
            <a:pPr marL="1155700" marR="2352675">
              <a:lnSpc>
                <a:spcPct val="80000"/>
              </a:lnSpc>
              <a:spcBef>
                <a:spcPts val="265"/>
              </a:spcBef>
            </a:pPr>
            <a:r>
              <a:rPr lang="en-US" sz="2200" i="1" spc="-10" dirty="0">
                <a:solidFill>
                  <a:schemeClr val="accent1"/>
                </a:solidFill>
              </a:rPr>
              <a:t>&lt;/p&gt;</a:t>
            </a:r>
            <a:endParaRPr sz="22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09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36" y="533400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828800"/>
            <a:ext cx="8110095" cy="26000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Colors</a:t>
            </a:r>
            <a:endParaRPr sz="2400" dirty="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80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Colors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displayed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combining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GREEN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00B0F0"/>
                </a:solidFill>
                <a:latin typeface="Calibri"/>
                <a:cs typeface="Calibri"/>
              </a:rPr>
              <a:t>BLUE</a:t>
            </a:r>
            <a:r>
              <a:rPr sz="2400" spc="-8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light.</a:t>
            </a:r>
            <a:r>
              <a:rPr sz="2400" spc="-70" dirty="0">
                <a:latin typeface="Calibri"/>
                <a:cs typeface="Calibri"/>
              </a:rPr>
              <a:t> </a:t>
            </a:r>
            <a:endParaRPr lang="en-US" sz="2400" spc="-70" dirty="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latin typeface="Calibri"/>
                <a:cs typeface="Calibri"/>
              </a:rPr>
              <a:t>CSS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hexadecimal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(hex)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notation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lang="en-IN"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Red,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Green,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Blue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(RGB).</a:t>
            </a:r>
            <a:r>
              <a:rPr sz="2400" spc="-55" dirty="0">
                <a:latin typeface="Calibri"/>
                <a:cs typeface="Calibri"/>
              </a:rPr>
              <a:t> </a:t>
            </a:r>
            <a:endParaRPr lang="en-US" sz="2400" spc="-55" dirty="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400" spc="-10" dirty="0">
                <a:latin typeface="Calibri"/>
                <a:cs typeface="Calibri"/>
              </a:rPr>
              <a:t>Lowest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light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(hex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00).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highest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255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(hex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FF).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2" y="533400"/>
            <a:ext cx="75673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684" y="1981200"/>
            <a:ext cx="8048625" cy="342465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Color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Names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Supported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All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Browsers</a:t>
            </a:r>
            <a:endParaRPr sz="3000" dirty="0">
              <a:latin typeface="Calibri"/>
              <a:cs typeface="Calibri"/>
            </a:endParaRPr>
          </a:p>
          <a:p>
            <a:pPr marL="756285" marR="38100" indent="-287020">
              <a:lnSpc>
                <a:spcPct val="100000"/>
              </a:lnSpc>
              <a:spcBef>
                <a:spcPts val="650"/>
              </a:spcBef>
            </a:pPr>
            <a:r>
              <a:rPr sz="2600" dirty="0">
                <a:latin typeface="Arial MT"/>
                <a:cs typeface="Arial MT"/>
              </a:rPr>
              <a:t>–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dirty="0">
                <a:latin typeface="Calibri"/>
                <a:cs typeface="Calibri"/>
              </a:rPr>
              <a:t>140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names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defined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CSS </a:t>
            </a:r>
            <a:r>
              <a:rPr sz="2600" dirty="0">
                <a:latin typeface="Calibri"/>
                <a:cs typeface="Calibri"/>
              </a:rPr>
              <a:t>color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specification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(17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standard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colors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plus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123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more).</a:t>
            </a:r>
            <a:endParaRPr lang="en-US" sz="2600" spc="-1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endParaRPr lang="en-US" sz="26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latin typeface="Calibri"/>
                <a:cs typeface="Calibri"/>
              </a:rPr>
              <a:t>Visit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below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mentioned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URL’s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more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detail...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IN" sz="2400" dirty="0">
                <a:latin typeface="Calibri"/>
                <a:cs typeface="Calibri"/>
                <a:hlinkClick r:id="rId2"/>
              </a:rPr>
              <a:t>https://www.w3schools.com/tags/ref_colornames.asp</a:t>
            </a:r>
            <a:endParaRPr lang="en-IN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130810"/>
            <a:ext cx="756665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7380" marR="5080" indent="-3155315">
              <a:lnSpc>
                <a:spcPct val="100000"/>
              </a:lnSpc>
              <a:spcBef>
                <a:spcPts val="95"/>
              </a:spcBef>
            </a:pPr>
            <a:r>
              <a:rPr dirty="0"/>
              <a:t>HTML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Hypertext</a:t>
            </a:r>
            <a:r>
              <a:rPr spc="-100" dirty="0"/>
              <a:t> </a:t>
            </a:r>
            <a:r>
              <a:rPr dirty="0"/>
              <a:t>Markup</a:t>
            </a:r>
            <a:r>
              <a:rPr spc="-110" dirty="0"/>
              <a:t> </a:t>
            </a:r>
            <a:r>
              <a:rPr spc="-10" dirty="0"/>
              <a:t>Language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413" y="758546"/>
            <a:ext cx="7998460" cy="555228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&lt;!DOCTYPE</a:t>
            </a:r>
            <a:r>
              <a:rPr sz="1600" i="1" spc="-5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html&gt;</a:t>
            </a: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&lt;html&gt;</a:t>
            </a: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&lt;body&gt;</a:t>
            </a: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&lt;div</a:t>
            </a:r>
            <a:r>
              <a:rPr sz="1600" i="1" spc="-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id="container"</a:t>
            </a:r>
            <a:r>
              <a:rPr sz="1600" i="1" spc="-4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style="width:100%"&gt;</a:t>
            </a: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&lt;div</a:t>
            </a:r>
            <a:r>
              <a:rPr sz="1600" i="1" spc="6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id="header"</a:t>
            </a:r>
            <a:r>
              <a:rPr sz="1600" i="1" spc="4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style="background-color:#FFA500;width:100%"&gt;</a:t>
            </a: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&lt;h1</a:t>
            </a:r>
            <a:r>
              <a:rPr sz="1600" i="1" spc="4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style="margin-bottom:0;"&gt;Header</a:t>
            </a:r>
            <a:r>
              <a:rPr sz="1600" i="1" spc="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of</a:t>
            </a:r>
            <a:r>
              <a:rPr sz="1600" i="1" spc="5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Web</a:t>
            </a:r>
            <a:r>
              <a:rPr sz="1600" i="1" spc="4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Page&lt;/h1&gt;&lt;/div&gt;</a:t>
            </a: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&lt;div</a:t>
            </a:r>
            <a:r>
              <a:rPr sz="1600" i="1" spc="5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id="menu"</a:t>
            </a:r>
            <a:r>
              <a:rPr sz="1600" i="1" spc="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style="background-color:#FFD700;height:500px;width:10%;float:left;"&gt;</a:t>
            </a: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&lt;b&gt;Menu&lt;/b&gt;&lt;br&gt;</a:t>
            </a: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&lt;a</a:t>
            </a:r>
            <a:r>
              <a:rPr sz="1600" i="1" spc="-3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href="#"&gt;About</a:t>
            </a:r>
            <a:r>
              <a:rPr sz="1600" i="1" spc="-4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Me&lt;/a&gt;&lt;br&gt;</a:t>
            </a: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&lt;a</a:t>
            </a:r>
            <a:r>
              <a:rPr sz="1600" i="1" spc="4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href="#"&gt;Research</a:t>
            </a:r>
            <a:r>
              <a:rPr sz="1600" i="1" spc="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Work&lt;/a&gt;&lt;br&gt;</a:t>
            </a: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&lt;div</a:t>
            </a:r>
            <a:r>
              <a:rPr sz="1600" i="1" spc="6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id="content"</a:t>
            </a:r>
            <a:r>
              <a:rPr sz="1600" i="1" spc="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style="background-color:#EEEEEE;height:500px;width:90%;float:left;"&gt; </a:t>
            </a: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Content</a:t>
            </a:r>
            <a:r>
              <a:rPr sz="1600" i="1" spc="-3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goes</a:t>
            </a:r>
            <a:r>
              <a:rPr sz="1600" i="1" spc="-3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here&lt;/div&gt;</a:t>
            </a: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 marR="437515">
              <a:lnSpc>
                <a:spcPct val="120200"/>
              </a:lnSpc>
            </a:pP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&lt;div</a:t>
            </a:r>
            <a:r>
              <a:rPr sz="1600" i="1" spc="14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id="footer"</a:t>
            </a:r>
            <a:r>
              <a:rPr sz="1600" i="1" spc="1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style="background-color:#FFA500;clear:both;text-align:center;"&gt; </a:t>
            </a: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Copyright</a:t>
            </a:r>
            <a:r>
              <a:rPr sz="1600" i="1" spc="-4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00B0F0"/>
                </a:solidFill>
                <a:latin typeface="Calibri"/>
                <a:cs typeface="Calibri"/>
              </a:rPr>
              <a:t>©</a:t>
            </a:r>
            <a:r>
              <a:rPr sz="1600" i="1" spc="-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mydomain.com&lt;/div&gt;</a:t>
            </a: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i="1" spc="-10" dirty="0">
                <a:solidFill>
                  <a:srgbClr val="00B0F0"/>
                </a:solidFill>
                <a:latin typeface="Calibri"/>
                <a:cs typeface="Calibri"/>
              </a:rPr>
              <a:t>&lt;/div&gt;</a:t>
            </a:r>
            <a:endParaRPr lang="en-US" sz="1600" i="1" spc="-1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600" i="1" spc="-10" dirty="0">
                <a:solidFill>
                  <a:srgbClr val="00B0F0"/>
                </a:solidFill>
                <a:latin typeface="Calibri"/>
                <a:cs typeface="Calibri"/>
              </a:rPr>
              <a:t>&lt;</a:t>
            </a:r>
            <a:r>
              <a:rPr lang="en-IN" sz="1600" i="1" spc="-10" dirty="0">
                <a:solidFill>
                  <a:srgbClr val="00B0F0"/>
                </a:solidFill>
                <a:latin typeface="Calibri"/>
                <a:cs typeface="Calibri"/>
              </a:rPr>
              <a:t>/body&gt;</a:t>
            </a:r>
          </a:p>
          <a:p>
            <a:pPr marL="12700">
              <a:lnSpc>
                <a:spcPct val="100000"/>
              </a:lnSpc>
            </a:pPr>
            <a:r>
              <a:rPr lang="en-US" sz="1600" i="1" spc="-10" dirty="0">
                <a:solidFill>
                  <a:srgbClr val="00B0F0"/>
                </a:solidFill>
                <a:latin typeface="Calibri"/>
                <a:cs typeface="Calibri"/>
              </a:rPr>
              <a:t>&lt;</a:t>
            </a:r>
            <a:r>
              <a:rPr lang="en-IN" sz="1600" i="1" spc="-10" dirty="0">
                <a:solidFill>
                  <a:srgbClr val="00B0F0"/>
                </a:solidFill>
                <a:latin typeface="Calibri"/>
                <a:cs typeface="Calibri"/>
              </a:rPr>
              <a:t>/html&gt;</a:t>
            </a:r>
            <a:endParaRPr sz="1600" i="1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1718" y="6431381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23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229743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20" dirty="0"/>
              <a:t> </a:t>
            </a:r>
            <a:r>
              <a:rPr sz="4400" spc="-10" dirty="0"/>
              <a:t>Styling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3751"/>
            <a:ext cx="7830820" cy="4719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342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250" dirty="0">
                <a:latin typeface="Calibri"/>
                <a:cs typeface="Calibri"/>
              </a:rPr>
              <a:t>Every</a:t>
            </a:r>
            <a:r>
              <a:rPr sz="2250" spc="-6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HTML</a:t>
            </a:r>
            <a:r>
              <a:rPr sz="2250" spc="-5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element</a:t>
            </a:r>
            <a:r>
              <a:rPr sz="2250" spc="-7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has</a:t>
            </a:r>
            <a:r>
              <a:rPr sz="2250" spc="-5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a</a:t>
            </a:r>
            <a:r>
              <a:rPr sz="2250" spc="-75" dirty="0">
                <a:latin typeface="Calibri"/>
                <a:cs typeface="Calibri"/>
              </a:rPr>
              <a:t> </a:t>
            </a:r>
            <a:r>
              <a:rPr sz="2250" b="1" spc="-10" dirty="0">
                <a:latin typeface="Calibri"/>
                <a:cs typeface="Calibri"/>
              </a:rPr>
              <a:t>default</a:t>
            </a:r>
            <a:r>
              <a:rPr lang="en-US" sz="2250" spc="-10" dirty="0">
                <a:latin typeface="Calibri"/>
                <a:cs typeface="Calibri"/>
              </a:rPr>
              <a:t> </a:t>
            </a:r>
            <a:r>
              <a:rPr sz="2250" b="1" dirty="0">
                <a:latin typeface="Calibri"/>
                <a:cs typeface="Calibri"/>
              </a:rPr>
              <a:t>style</a:t>
            </a:r>
            <a:r>
              <a:rPr sz="2250" b="1" spc="-7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(background</a:t>
            </a:r>
            <a:r>
              <a:rPr sz="2250" spc="-8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color</a:t>
            </a:r>
            <a:r>
              <a:rPr sz="2250" spc="-7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is</a:t>
            </a:r>
            <a:r>
              <a:rPr sz="2250" spc="-8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white</a:t>
            </a:r>
            <a:r>
              <a:rPr sz="2250" spc="-8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and</a:t>
            </a:r>
            <a:r>
              <a:rPr sz="2250" spc="-7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text</a:t>
            </a:r>
            <a:r>
              <a:rPr sz="2250" spc="-8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color</a:t>
            </a:r>
            <a:r>
              <a:rPr sz="2250" spc="-75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is </a:t>
            </a:r>
            <a:r>
              <a:rPr sz="2250" dirty="0">
                <a:latin typeface="Calibri"/>
                <a:cs typeface="Calibri"/>
              </a:rPr>
              <a:t>black).</a:t>
            </a:r>
            <a:r>
              <a:rPr sz="2250" spc="-5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Changin</a:t>
            </a:r>
            <a:r>
              <a:rPr lang="en-US" sz="2250" dirty="0">
                <a:latin typeface="Calibri"/>
                <a:cs typeface="Calibri"/>
              </a:rPr>
              <a:t>g</a:t>
            </a:r>
            <a:r>
              <a:rPr sz="2250" spc="-3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the</a:t>
            </a:r>
            <a:r>
              <a:rPr sz="2250" spc="-5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default</a:t>
            </a:r>
            <a:r>
              <a:rPr sz="2250" spc="-5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style</a:t>
            </a:r>
            <a:r>
              <a:rPr sz="2250" spc="-5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of</a:t>
            </a:r>
            <a:r>
              <a:rPr sz="2250" spc="-4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an</a:t>
            </a:r>
            <a:r>
              <a:rPr sz="2250" spc="-50" dirty="0">
                <a:latin typeface="Calibri"/>
                <a:cs typeface="Calibri"/>
              </a:rPr>
              <a:t> </a:t>
            </a:r>
            <a:r>
              <a:rPr sz="2250" spc="-20" dirty="0">
                <a:latin typeface="Calibri"/>
                <a:cs typeface="Calibri"/>
              </a:rPr>
              <a:t>HTML </a:t>
            </a:r>
            <a:r>
              <a:rPr sz="2250" dirty="0">
                <a:latin typeface="Calibri"/>
                <a:cs typeface="Calibri"/>
              </a:rPr>
              <a:t>element,</a:t>
            </a:r>
            <a:r>
              <a:rPr sz="2250" spc="-3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can</a:t>
            </a:r>
            <a:r>
              <a:rPr sz="2250" spc="-3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be</a:t>
            </a:r>
            <a:r>
              <a:rPr sz="2250" spc="-4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done</a:t>
            </a:r>
            <a:r>
              <a:rPr sz="2250" spc="-3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with</a:t>
            </a:r>
            <a:r>
              <a:rPr sz="2250" spc="-4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the</a:t>
            </a:r>
            <a:r>
              <a:rPr sz="2250" spc="-85" dirty="0">
                <a:latin typeface="Calibri"/>
                <a:cs typeface="Calibri"/>
              </a:rPr>
              <a:t> </a:t>
            </a:r>
            <a:r>
              <a:rPr sz="2250" b="1" dirty="0">
                <a:latin typeface="Calibri"/>
                <a:cs typeface="Calibri"/>
              </a:rPr>
              <a:t>style</a:t>
            </a:r>
            <a:r>
              <a:rPr sz="2250" b="1" spc="-40" dirty="0">
                <a:latin typeface="Calibri"/>
                <a:cs typeface="Calibri"/>
              </a:rPr>
              <a:t> </a:t>
            </a:r>
            <a:r>
              <a:rPr sz="2250" b="1" spc="-10" dirty="0">
                <a:latin typeface="Calibri"/>
                <a:cs typeface="Calibri"/>
              </a:rPr>
              <a:t>attribute</a:t>
            </a:r>
            <a:r>
              <a:rPr sz="2250" spc="-10" dirty="0">
                <a:latin typeface="Calibri"/>
                <a:cs typeface="Calibri"/>
              </a:rPr>
              <a:t>.</a:t>
            </a:r>
            <a:endParaRPr lang="en-US" sz="2250" spc="-10" dirty="0">
              <a:latin typeface="Calibri"/>
              <a:cs typeface="Calibri"/>
            </a:endParaRPr>
          </a:p>
          <a:p>
            <a:pPr marL="354965" indent="-342265">
              <a:lnSpc>
                <a:spcPts val="3420"/>
              </a:lnSpc>
              <a:spcBef>
                <a:spcPts val="80"/>
              </a:spcBef>
              <a:buFont typeface="Arial MT"/>
              <a:buChar char="•"/>
              <a:tabLst>
                <a:tab pos="354965" algn="l"/>
              </a:tabLst>
            </a:pPr>
            <a:endParaRPr sz="2000" dirty="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sz="2000" b="1" spc="-10" dirty="0">
                <a:latin typeface="Calibri"/>
                <a:cs typeface="Calibri"/>
              </a:rPr>
              <a:t>Example</a:t>
            </a:r>
            <a:r>
              <a:rPr lang="en-US" sz="2000" b="1" spc="-10" dirty="0">
                <a:latin typeface="Calibri"/>
                <a:cs typeface="Calibri"/>
              </a:rPr>
              <a:t>:</a:t>
            </a:r>
            <a:endParaRPr sz="2000" b="1" dirty="0">
              <a:latin typeface="Calibri"/>
              <a:cs typeface="Calibri"/>
            </a:endParaRPr>
          </a:p>
          <a:p>
            <a:pPr marL="354965" indent="-342265">
              <a:lnSpc>
                <a:spcPts val="342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&lt;body</a:t>
            </a:r>
            <a:r>
              <a:rPr sz="2000" i="1" spc="-6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style="background-color:lightgrey"&gt;</a:t>
            </a:r>
            <a:endParaRPr sz="2000" i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527685">
              <a:lnSpc>
                <a:spcPts val="3240"/>
              </a:lnSpc>
            </a:pP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&lt;h1&gt;This</a:t>
            </a:r>
            <a:r>
              <a:rPr sz="2000" i="1" spc="-8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is</a:t>
            </a:r>
            <a:r>
              <a:rPr sz="2000" i="1" spc="-6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000" i="1" spc="-6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heading&lt;/h1&gt;</a:t>
            </a:r>
            <a:endParaRPr sz="2000" i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527685">
              <a:lnSpc>
                <a:spcPts val="3240"/>
              </a:lnSpc>
            </a:pP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&lt;p&gt;This</a:t>
            </a:r>
            <a:r>
              <a:rPr sz="2000" i="1" spc="-5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is</a:t>
            </a:r>
            <a:r>
              <a:rPr sz="2000" i="1" spc="-4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000" i="1" spc="-4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paragraph.&lt;/p&gt;</a:t>
            </a:r>
            <a:endParaRPr sz="2000" i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ts val="3420"/>
              </a:lnSpc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&lt;/body&gt;</a:t>
            </a:r>
            <a:endParaRPr lang="en-US" sz="2000" i="1" spc="-1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ts val="3420"/>
              </a:lnSpc>
            </a:pPr>
            <a:endParaRPr sz="2000" b="1" i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82019-E644-4BFB-8D21-B585E200A033}"/>
              </a:ext>
            </a:extLst>
          </p:cNvPr>
          <p:cNvSpPr txBox="1"/>
          <p:nvPr/>
        </p:nvSpPr>
        <p:spPr>
          <a:xfrm>
            <a:off x="946150" y="5715000"/>
            <a:ext cx="35052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Note:</a:t>
            </a:r>
            <a:r>
              <a:rPr lang="en-IN" sz="1800" spc="-1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style="</a:t>
            </a:r>
            <a:r>
              <a:rPr lang="en-IN" sz="1800" i="1" spc="-10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property</a:t>
            </a:r>
            <a:r>
              <a:rPr lang="en-IN" sz="1800" spc="-10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:</a:t>
            </a:r>
            <a:r>
              <a:rPr lang="en-IN" sz="1800" i="1" spc="-10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value</a:t>
            </a:r>
            <a:r>
              <a:rPr lang="en-IN" sz="18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"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135" dirty="0"/>
              <a:t> </a:t>
            </a:r>
            <a:r>
              <a:rPr sz="4400" spc="-10" dirty="0"/>
              <a:t>Formatting</a:t>
            </a:r>
            <a:r>
              <a:rPr sz="4400" spc="-125" dirty="0"/>
              <a:t> </a:t>
            </a:r>
            <a:r>
              <a:rPr sz="4400" spc="-10" dirty="0"/>
              <a:t>Elements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7842"/>
            <a:ext cx="8455660" cy="456855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Formatting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elements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were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designed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display </a:t>
            </a:r>
            <a:r>
              <a:rPr sz="2700" dirty="0">
                <a:latin typeface="Calibri"/>
                <a:cs typeface="Calibri"/>
              </a:rPr>
              <a:t>special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types of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text</a:t>
            </a:r>
            <a:r>
              <a:rPr sz="2700" spc="-20" dirty="0">
                <a:latin typeface="Calibri"/>
                <a:cs typeface="Calibri"/>
              </a:rPr>
              <a:t>:</a:t>
            </a:r>
            <a:endParaRPr lang="en-US" sz="2700" spc="-20" dirty="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latin typeface="Calibri"/>
                <a:cs typeface="Calibri"/>
              </a:rPr>
              <a:t>Bold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text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----------</a:t>
            </a:r>
            <a:r>
              <a:rPr sz="2200" spc="-10" dirty="0">
                <a:latin typeface="Calibri"/>
                <a:cs typeface="Calibri"/>
              </a:rPr>
              <a:t>-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&lt;b&gt;</a:t>
            </a:r>
            <a:endParaRPr sz="22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latin typeface="Calibri"/>
                <a:cs typeface="Calibri"/>
              </a:rPr>
              <a:t>Important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text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-----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&lt;strong&gt;</a:t>
            </a:r>
            <a:r>
              <a:rPr lang="en-IN" sz="2200" spc="-55" dirty="0">
                <a:latin typeface="Calibri"/>
                <a:cs typeface="Calibri"/>
              </a:rPr>
              <a:t> </a:t>
            </a:r>
            <a:r>
              <a:rPr lang="en-IN"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&lt;em&gt;</a:t>
            </a:r>
            <a:endParaRPr sz="22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latin typeface="Calibri"/>
                <a:cs typeface="Calibri"/>
              </a:rPr>
              <a:t>Italic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text----------</a:t>
            </a:r>
            <a:r>
              <a:rPr sz="2200" spc="-10" dirty="0">
                <a:latin typeface="Calibri"/>
                <a:cs typeface="Calibri"/>
              </a:rPr>
              <a:t>-</a:t>
            </a:r>
            <a:r>
              <a:rPr sz="2200" spc="-2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&lt;</a:t>
            </a:r>
            <a:r>
              <a:rPr lang="en-US" sz="2200" spc="-25" dirty="0" err="1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i</a:t>
            </a:r>
            <a:r>
              <a:rPr sz="2200" spc="-2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&gt;</a:t>
            </a:r>
            <a:endParaRPr sz="22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 MT"/>
              <a:buChar char="–"/>
              <a:tabLst>
                <a:tab pos="755015" algn="l"/>
              </a:tabLst>
            </a:pPr>
            <a:r>
              <a:rPr sz="2200" spc="-10" dirty="0">
                <a:latin typeface="Calibri"/>
                <a:cs typeface="Calibri"/>
              </a:rPr>
              <a:t>Emphasized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text-------</a:t>
            </a:r>
            <a:r>
              <a:rPr sz="2200" spc="-2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&lt;em&gt;</a:t>
            </a:r>
            <a:endParaRPr sz="22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latin typeface="Calibri"/>
                <a:cs typeface="Calibri"/>
              </a:rPr>
              <a:t>Marked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(highlighted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text)-</a:t>
            </a:r>
            <a:r>
              <a:rPr sz="2200" spc="-20" dirty="0">
                <a:latin typeface="Calibri"/>
                <a:cs typeface="Calibri"/>
              </a:rPr>
              <a:t>------</a:t>
            </a:r>
            <a:r>
              <a:rPr sz="2200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&lt;mark&gt;</a:t>
            </a:r>
            <a:endParaRPr sz="22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latin typeface="Calibri"/>
                <a:cs typeface="Calibri"/>
              </a:rPr>
              <a:t>Small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text--------------</a:t>
            </a:r>
            <a:r>
              <a:rPr sz="2200" spc="-10" dirty="0">
                <a:latin typeface="Calibri"/>
                <a:cs typeface="Calibri"/>
              </a:rPr>
              <a:t>--</a:t>
            </a:r>
            <a:r>
              <a:rPr sz="2200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&lt;small&gt;</a:t>
            </a:r>
          </a:p>
          <a:p>
            <a:pPr marL="755015" lvl="1" indent="-285115">
              <a:lnSpc>
                <a:spcPct val="100000"/>
              </a:lnSpc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latin typeface="Calibri"/>
                <a:cs typeface="Calibri"/>
              </a:rPr>
              <a:t>Deleted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text---------</a:t>
            </a:r>
            <a:r>
              <a:rPr sz="2200" spc="-10" dirty="0">
                <a:latin typeface="Calibri"/>
                <a:cs typeface="Calibri"/>
              </a:rPr>
              <a:t>-</a:t>
            </a:r>
            <a:r>
              <a:rPr sz="2200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&lt;del&gt;</a:t>
            </a:r>
          </a:p>
          <a:p>
            <a:pPr marL="755015" lvl="1" indent="-285115">
              <a:lnSpc>
                <a:spcPct val="100000"/>
              </a:lnSpc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latin typeface="Calibri"/>
                <a:cs typeface="Calibri"/>
              </a:rPr>
              <a:t>Inserted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text--------</a:t>
            </a:r>
            <a:r>
              <a:rPr sz="2200" spc="-10" dirty="0">
                <a:latin typeface="Calibri"/>
                <a:cs typeface="Calibri"/>
              </a:rPr>
              <a:t>-</a:t>
            </a:r>
            <a:r>
              <a:rPr sz="2200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&lt;ins&gt;</a:t>
            </a:r>
          </a:p>
          <a:p>
            <a:pPr marL="755015" lvl="1" indent="-285115">
              <a:lnSpc>
                <a:spcPct val="100000"/>
              </a:lnSpc>
              <a:buFont typeface="Arial MT"/>
              <a:buChar char="–"/>
              <a:tabLst>
                <a:tab pos="755015" algn="l"/>
              </a:tabLst>
            </a:pPr>
            <a:r>
              <a:rPr sz="2200" spc="-10" dirty="0">
                <a:latin typeface="Calibri"/>
                <a:cs typeface="Calibri"/>
              </a:rPr>
              <a:t>Subscripts-</a:t>
            </a:r>
            <a:r>
              <a:rPr sz="2200" spc="-20" dirty="0">
                <a:latin typeface="Calibri"/>
                <a:cs typeface="Calibri"/>
              </a:rPr>
              <a:t>----------</a:t>
            </a:r>
            <a:r>
              <a:rPr sz="2200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&lt;sub&gt;</a:t>
            </a:r>
          </a:p>
          <a:p>
            <a:pPr marL="755015" lvl="1" indent="-285115">
              <a:lnSpc>
                <a:spcPct val="100000"/>
              </a:lnSpc>
              <a:buFont typeface="Arial MT"/>
              <a:buChar char="–"/>
              <a:tabLst>
                <a:tab pos="755015" algn="l"/>
              </a:tabLst>
            </a:pPr>
            <a:r>
              <a:rPr sz="2200" spc="-20" dirty="0">
                <a:latin typeface="Calibri"/>
                <a:cs typeface="Calibri"/>
              </a:rPr>
              <a:t>Superscripts--------</a:t>
            </a:r>
            <a:r>
              <a:rPr sz="2200" spc="-10" dirty="0">
                <a:latin typeface="Calibri"/>
                <a:cs typeface="Calibri"/>
              </a:rPr>
              <a:t>-</a:t>
            </a:r>
            <a:r>
              <a:rPr sz="2200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&lt;sup&gt;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73799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20" dirty="0"/>
              <a:t> </a:t>
            </a:r>
            <a:r>
              <a:rPr sz="4400" spc="-10" dirty="0"/>
              <a:t>Multimedia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7842"/>
            <a:ext cx="7851775" cy="449507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791845">
              <a:lnSpc>
                <a:spcPts val="2590"/>
              </a:lnSpc>
              <a:spcBef>
                <a:spcPts val="725"/>
              </a:spcBef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Multimedia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web,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sound,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music,</a:t>
            </a:r>
            <a:r>
              <a:rPr sz="2700" spc="-10" dirty="0">
                <a:latin typeface="Calibri"/>
                <a:cs typeface="Calibri"/>
              </a:rPr>
              <a:t> videos,</a:t>
            </a:r>
            <a:r>
              <a:rPr lang="en-IN"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movies,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animations.</a:t>
            </a:r>
            <a:endParaRPr lang="en-US" sz="2700" spc="-10" dirty="0">
              <a:latin typeface="Calibri"/>
              <a:cs typeface="Calibri"/>
            </a:endParaRPr>
          </a:p>
          <a:p>
            <a:pPr marL="12700" marR="791845">
              <a:lnSpc>
                <a:spcPts val="2590"/>
              </a:lnSpc>
              <a:spcBef>
                <a:spcPts val="725"/>
              </a:spcBef>
              <a:tabLst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  <a:p>
            <a:pPr marL="12700" marR="26034" algn="just">
              <a:lnSpc>
                <a:spcPct val="80000"/>
              </a:lnSpc>
              <a:spcBef>
                <a:spcPts val="675"/>
              </a:spcBef>
            </a:pPr>
            <a:r>
              <a:rPr sz="2700" b="1" dirty="0">
                <a:latin typeface="Calibri"/>
                <a:cs typeface="Calibri"/>
              </a:rPr>
              <a:t>Examples:</a:t>
            </a:r>
            <a:r>
              <a:rPr sz="2700" b="1" spc="-60" dirty="0">
                <a:latin typeface="Calibri"/>
                <a:cs typeface="Calibri"/>
              </a:rPr>
              <a:t> </a:t>
            </a:r>
            <a:endParaRPr lang="en-US" sz="2700" b="1" spc="-60" dirty="0">
              <a:latin typeface="Calibri"/>
              <a:cs typeface="Calibri"/>
            </a:endParaRPr>
          </a:p>
          <a:p>
            <a:pPr marL="12700" marR="26034" algn="just">
              <a:lnSpc>
                <a:spcPct val="80000"/>
              </a:lnSpc>
              <a:spcBef>
                <a:spcPts val="675"/>
              </a:spcBef>
            </a:pPr>
            <a:r>
              <a:rPr sz="2000" dirty="0">
                <a:latin typeface="Calibri"/>
                <a:cs typeface="Calibri"/>
              </a:rPr>
              <a:t>Pictures,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music,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sound,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videos,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records,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films, </a:t>
            </a:r>
            <a:r>
              <a:rPr sz="2000" dirty="0">
                <a:latin typeface="Calibri"/>
                <a:cs typeface="Calibri"/>
              </a:rPr>
              <a:t>animations,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more.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Multimedia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own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formats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different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extensions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like: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.swf,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.wav,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.mp3,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.mp4,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.mpg,</a:t>
            </a:r>
            <a:r>
              <a:rPr sz="2000" spc="-60" dirty="0">
                <a:latin typeface="Calibri"/>
                <a:cs typeface="Calibri"/>
              </a:rPr>
              <a:t>.wmv,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.</a:t>
            </a:r>
            <a:r>
              <a:rPr sz="2000" spc="-20" dirty="0" err="1">
                <a:latin typeface="Calibri"/>
                <a:cs typeface="Calibri"/>
              </a:rPr>
              <a:t>avi</a:t>
            </a:r>
            <a:r>
              <a:rPr sz="2000" spc="-20" dirty="0">
                <a:latin typeface="Calibri"/>
                <a:cs typeface="Calibri"/>
              </a:rPr>
              <a:t>.</a:t>
            </a:r>
            <a:endParaRPr lang="en-US" sz="2000" spc="-20" dirty="0">
              <a:latin typeface="Calibri"/>
              <a:cs typeface="Calibri"/>
            </a:endParaRPr>
          </a:p>
          <a:p>
            <a:pPr marL="12700" marR="26034">
              <a:lnSpc>
                <a:spcPct val="80000"/>
              </a:lnSpc>
              <a:spcBef>
                <a:spcPts val="675"/>
              </a:spcBef>
            </a:pPr>
            <a:endParaRPr sz="2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b="1" dirty="0">
                <a:latin typeface="Calibri"/>
                <a:cs typeface="Calibri"/>
              </a:rPr>
              <a:t>Common</a:t>
            </a:r>
            <a:r>
              <a:rPr sz="2700" b="1" spc="-9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Video</a:t>
            </a:r>
            <a:r>
              <a:rPr sz="2700" b="1" spc="-9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Formats</a:t>
            </a:r>
            <a:r>
              <a:rPr sz="2700" b="1" spc="-8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(MP4)</a:t>
            </a:r>
            <a:endParaRPr sz="270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65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Calibri"/>
                <a:cs typeface="Calibri"/>
              </a:rPr>
              <a:t>MP4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upcoming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internet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video. </a:t>
            </a:r>
            <a:r>
              <a:rPr sz="2000" dirty="0">
                <a:latin typeface="Calibri"/>
                <a:cs typeface="Calibri"/>
              </a:rPr>
              <a:t>MP4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recommended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YouTube.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Calibri"/>
                <a:cs typeface="Calibri"/>
              </a:rPr>
              <a:t>MP4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supported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Flash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Players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ts val="2915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Calibri"/>
                <a:cs typeface="Calibri"/>
              </a:rPr>
              <a:t>MP4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supported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HTML5.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192150"/>
            <a:ext cx="7567371" cy="962956"/>
          </a:xfrm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754505">
              <a:lnSpc>
                <a:spcPct val="100000"/>
              </a:lnSpc>
              <a:spcBef>
                <a:spcPts val="105"/>
              </a:spcBef>
            </a:pPr>
            <a:r>
              <a:rPr sz="4400" dirty="0" err="1"/>
              <a:t>Examles</a:t>
            </a:r>
            <a:r>
              <a:rPr sz="4400" spc="-80" dirty="0"/>
              <a:t> </a:t>
            </a:r>
            <a:r>
              <a:rPr lang="en-US" sz="4400" spc="-80" dirty="0"/>
              <a:t>V</a:t>
            </a:r>
            <a:r>
              <a:rPr sz="4400" dirty="0"/>
              <a:t>ideo</a:t>
            </a:r>
            <a:r>
              <a:rPr sz="4400" spc="-65" dirty="0"/>
              <a:t> </a:t>
            </a:r>
            <a:r>
              <a:rPr sz="4400" spc="-25" dirty="0"/>
              <a:t>tag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96774" y="1445340"/>
            <a:ext cx="8049259" cy="51979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&lt;!DOCTYPE</a:t>
            </a:r>
            <a:r>
              <a:rPr sz="2000" i="1" spc="-4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html&gt;</a:t>
            </a:r>
            <a:endParaRPr sz="2000" i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&lt;html&gt;</a:t>
            </a:r>
            <a:endParaRPr sz="2000" i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lvl="1">
              <a:lnSpc>
                <a:spcPct val="150000"/>
              </a:lnSpc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&lt;body&gt;</a:t>
            </a:r>
            <a:endParaRPr sz="2000" i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lvl="1">
              <a:lnSpc>
                <a:spcPct val="150000"/>
              </a:lnSpc>
              <a:spcBef>
                <a:spcPts val="2400"/>
              </a:spcBef>
            </a:pP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&lt;video</a:t>
            </a:r>
            <a:r>
              <a:rPr sz="2000" i="1" spc="-4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width="320"</a:t>
            </a:r>
            <a:r>
              <a:rPr sz="2000" i="1" spc="-6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height="240"</a:t>
            </a:r>
            <a:r>
              <a:rPr sz="2000" i="1" spc="-5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controls&gt;</a:t>
            </a:r>
            <a:endParaRPr sz="2000" i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927100" marR="2346960" lvl="1">
              <a:lnSpc>
                <a:spcPct val="150000"/>
              </a:lnSpc>
            </a:pP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&lt;source</a:t>
            </a:r>
            <a:r>
              <a:rPr sz="2000" i="1" spc="-9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src="movie.mp4"</a:t>
            </a:r>
            <a:r>
              <a:rPr sz="2000" i="1" spc="-8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type="video/mp4"&gt; </a:t>
            </a:r>
            <a:r>
              <a:rPr sz="2000" i="1" spc="-2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Your</a:t>
            </a:r>
            <a:r>
              <a:rPr sz="2000" i="1" spc="-5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browser</a:t>
            </a:r>
            <a:r>
              <a:rPr sz="2000" i="1" spc="-4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does</a:t>
            </a:r>
            <a:r>
              <a:rPr sz="2000" i="1" spc="-5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not</a:t>
            </a:r>
            <a:r>
              <a:rPr sz="2000" i="1" spc="-3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support</a:t>
            </a:r>
            <a:r>
              <a:rPr sz="2000" i="1" spc="-4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000" i="1" spc="-4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video</a:t>
            </a:r>
            <a:r>
              <a:rPr sz="2000" i="1" spc="-3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tag.</a:t>
            </a:r>
            <a:endParaRPr sz="2000" i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lvl="1">
              <a:lnSpc>
                <a:spcPct val="150000"/>
              </a:lnSpc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&lt;/video&gt;</a:t>
            </a:r>
            <a:endParaRPr sz="2000" i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lvl="1">
              <a:lnSpc>
                <a:spcPct val="150000"/>
              </a:lnSpc>
              <a:spcBef>
                <a:spcPts val="2405"/>
              </a:spcBef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&lt;/body&gt;</a:t>
            </a:r>
            <a:endParaRPr sz="2000" i="1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&lt;/html&gt;</a:t>
            </a:r>
            <a:endParaRPr lang="en-US" sz="2000" i="1" spc="-1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192150"/>
            <a:ext cx="7567371" cy="962956"/>
          </a:xfrm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754505">
              <a:lnSpc>
                <a:spcPct val="100000"/>
              </a:lnSpc>
              <a:spcBef>
                <a:spcPts val="105"/>
              </a:spcBef>
            </a:pPr>
            <a:r>
              <a:rPr sz="4400" dirty="0" err="1"/>
              <a:t>Examles</a:t>
            </a:r>
            <a:r>
              <a:rPr sz="4400" spc="-80" dirty="0"/>
              <a:t> </a:t>
            </a:r>
            <a:r>
              <a:rPr lang="en-US" sz="4400" spc="-80" dirty="0"/>
              <a:t>V</a:t>
            </a:r>
            <a:r>
              <a:rPr sz="4400" dirty="0"/>
              <a:t>ideo</a:t>
            </a:r>
            <a:r>
              <a:rPr sz="4400" spc="-65" dirty="0"/>
              <a:t> </a:t>
            </a:r>
            <a:r>
              <a:rPr sz="4400" spc="-25" dirty="0"/>
              <a:t>tag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96774" y="1905000"/>
            <a:ext cx="8049259" cy="37247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controls</a:t>
            </a:r>
            <a:r>
              <a:rPr lang="en-US" sz="2400" b="1" spc="-6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attribute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adds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video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controls,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like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spc="-30" dirty="0">
                <a:latin typeface="Calibri"/>
                <a:cs typeface="Calibri"/>
              </a:rPr>
              <a:t>play,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pause,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volume. </a:t>
            </a:r>
          </a:p>
          <a:p>
            <a:pPr marL="355600" marR="5080" indent="-342900">
              <a:lnSpc>
                <a:spcPct val="8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400" spc="-1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It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good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idea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always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include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width</a:t>
            </a:r>
            <a:r>
              <a:rPr lang="en-US" sz="2400" b="1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height</a:t>
            </a:r>
            <a:r>
              <a:rPr lang="en-US" sz="2400" b="1" spc="-3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attributes otherwise</a:t>
            </a:r>
            <a:r>
              <a:rPr lang="en-US" sz="2400" spc="5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video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will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flicker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while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loading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on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spc="-35" dirty="0">
                <a:latin typeface="Calibri"/>
                <a:cs typeface="Calibri"/>
              </a:rPr>
              <a:t>browser. </a:t>
            </a:r>
          </a:p>
          <a:p>
            <a:pPr marL="355600" marR="5080" indent="-342900">
              <a:lnSpc>
                <a:spcPct val="8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400" spc="-35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&lt;source&gt;</a:t>
            </a:r>
            <a:r>
              <a:rPr lang="en-US" sz="2400" b="1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elements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can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link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to </a:t>
            </a:r>
            <a:r>
              <a:rPr lang="en-US" sz="2400" spc="-10" dirty="0">
                <a:latin typeface="Calibri"/>
                <a:cs typeface="Calibri"/>
              </a:rPr>
              <a:t>different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video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files.</a:t>
            </a:r>
            <a:r>
              <a:rPr lang="en-US" sz="2400" spc="-35" dirty="0">
                <a:latin typeface="Calibri"/>
                <a:cs typeface="Calibri"/>
              </a:rPr>
              <a:t> </a:t>
            </a:r>
          </a:p>
          <a:p>
            <a:pPr marL="355600" marR="5080" indent="-342900">
              <a:lnSpc>
                <a:spcPct val="8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400" spc="-35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spc="-80" dirty="0">
                <a:latin typeface="Calibri"/>
                <a:cs typeface="Calibri"/>
              </a:rPr>
              <a:t>To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start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video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automatically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use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</a:rPr>
              <a:t>autoplay</a:t>
            </a:r>
            <a:r>
              <a:rPr lang="en-US" sz="2400" b="1" spc="-6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attribute.</a:t>
            </a: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6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870" y="461899"/>
            <a:ext cx="3604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75" dirty="0"/>
              <a:t> </a:t>
            </a:r>
            <a:r>
              <a:rPr sz="4400" dirty="0"/>
              <a:t>audio</a:t>
            </a:r>
            <a:r>
              <a:rPr sz="4400" spc="-75" dirty="0"/>
              <a:t> </a:t>
            </a:r>
            <a:r>
              <a:rPr sz="4400" spc="-25" dirty="0"/>
              <a:t>tag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112265"/>
            <a:ext cx="7920355" cy="5146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1">
              <a:lnSpc>
                <a:spcPct val="150000"/>
              </a:lnSpc>
              <a:spcBef>
                <a:spcPts val="100"/>
              </a:spcBef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&lt;!DOCTYPE html&gt;</a:t>
            </a:r>
          </a:p>
          <a:p>
            <a:pPr marL="12700" lvl="1">
              <a:lnSpc>
                <a:spcPct val="150000"/>
              </a:lnSpc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&lt;html&gt;</a:t>
            </a:r>
          </a:p>
          <a:p>
            <a:pPr marL="12700" lvl="1">
              <a:lnSpc>
                <a:spcPct val="150000"/>
              </a:lnSpc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&lt;body&gt;</a:t>
            </a:r>
          </a:p>
          <a:p>
            <a:pPr marL="12700" lvl="1">
              <a:lnSpc>
                <a:spcPct val="150000"/>
              </a:lnSpc>
              <a:spcBef>
                <a:spcPts val="2160"/>
              </a:spcBef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&lt;audio controls&gt;</a:t>
            </a:r>
          </a:p>
          <a:p>
            <a:pPr marL="12700" lvl="1">
              <a:lnSpc>
                <a:spcPct val="150000"/>
              </a:lnSpc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&lt;source src="horse.ogg" type="audio/ogg"&gt;</a:t>
            </a:r>
          </a:p>
          <a:p>
            <a:pPr marL="12700" lvl="1">
              <a:lnSpc>
                <a:spcPct val="150000"/>
              </a:lnSpc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&lt;source src="horse.mp3" type="audio/mpeg"&gt;</a:t>
            </a:r>
          </a:p>
          <a:p>
            <a:pPr marL="12700" lvl="1">
              <a:lnSpc>
                <a:spcPct val="150000"/>
              </a:lnSpc>
              <a:spcBef>
                <a:spcPts val="5"/>
              </a:spcBef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Your browser does not support the audio element.</a:t>
            </a:r>
          </a:p>
          <a:p>
            <a:pPr marL="12700" lvl="1">
              <a:lnSpc>
                <a:spcPct val="150000"/>
              </a:lnSpc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&lt;/audio&gt;</a:t>
            </a:r>
          </a:p>
          <a:p>
            <a:pPr marL="12700" lvl="1">
              <a:lnSpc>
                <a:spcPct val="150000"/>
              </a:lnSpc>
              <a:spcBef>
                <a:spcPts val="2160"/>
              </a:spcBef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&lt;/body&gt;</a:t>
            </a:r>
          </a:p>
          <a:p>
            <a:pPr marL="12700" lvl="1">
              <a:lnSpc>
                <a:spcPct val="150000"/>
              </a:lnSpc>
            </a:pPr>
            <a:r>
              <a:rPr sz="2000" i="1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870" y="461899"/>
            <a:ext cx="3604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75" dirty="0"/>
              <a:t> </a:t>
            </a:r>
            <a:r>
              <a:rPr sz="4400" dirty="0"/>
              <a:t>audio</a:t>
            </a:r>
            <a:r>
              <a:rPr sz="4400" spc="-75" dirty="0"/>
              <a:t> </a:t>
            </a:r>
            <a:r>
              <a:rPr sz="4400" spc="-25" dirty="0"/>
              <a:t>tag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11822" y="1600200"/>
            <a:ext cx="7920355" cy="4649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165" indent="-285750"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controls</a:t>
            </a:r>
            <a:r>
              <a:rPr lang="en-US" sz="2400" b="1" spc="-8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attribute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adds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audio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controls,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like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play,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pause,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volume. </a:t>
            </a:r>
          </a:p>
          <a:p>
            <a:pPr marL="12700" marR="50165">
              <a:spcBef>
                <a:spcPts val="434"/>
              </a:spcBef>
            </a:pPr>
            <a:endParaRPr lang="en-US" sz="2400" spc="-10" dirty="0">
              <a:latin typeface="Calibri"/>
              <a:cs typeface="Calibri"/>
            </a:endParaRPr>
          </a:p>
          <a:p>
            <a:pPr marL="12700" marR="50165">
              <a:spcBef>
                <a:spcPts val="434"/>
              </a:spcBef>
            </a:pPr>
            <a:r>
              <a:rPr lang="en-US" sz="2400" dirty="0">
                <a:latin typeface="Calibri"/>
                <a:cs typeface="Calibri"/>
              </a:rPr>
              <a:t>Multiple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&lt;source&gt;</a:t>
            </a:r>
            <a:r>
              <a:rPr lang="en-US" sz="2400" b="1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elements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can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link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different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audio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files.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browser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will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use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first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recognized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format.</a:t>
            </a:r>
          </a:p>
          <a:p>
            <a:pPr marL="12700" marR="50165">
              <a:spcBef>
                <a:spcPts val="434"/>
              </a:spcBef>
            </a:pPr>
            <a:endParaRPr lang="en-US" sz="2400" dirty="0">
              <a:latin typeface="Calibri"/>
              <a:cs typeface="Calibri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/>
                <a:cs typeface="Calibri"/>
              </a:rPr>
              <a:t>Plug-ins</a:t>
            </a:r>
            <a:r>
              <a:rPr lang="en-US" sz="2400" b="1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can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be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added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web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pages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with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b="1" dirty="0">
                <a:latin typeface="Calibri"/>
                <a:cs typeface="Calibri"/>
              </a:rPr>
              <a:t>&lt;object&gt;</a:t>
            </a:r>
            <a:r>
              <a:rPr lang="en-US" sz="2400" b="1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tag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or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&lt;embed&gt; </a:t>
            </a:r>
            <a:r>
              <a:rPr lang="en-US" sz="2400" dirty="0">
                <a:latin typeface="Calibri"/>
                <a:cs typeface="Calibri"/>
              </a:rPr>
              <a:t>tag.</a:t>
            </a:r>
            <a:r>
              <a:rPr lang="en-US" sz="2400" spc="35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Examples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well-</a:t>
            </a:r>
            <a:r>
              <a:rPr lang="en-US" sz="2400" dirty="0">
                <a:latin typeface="Calibri"/>
                <a:cs typeface="Calibri"/>
              </a:rPr>
              <a:t>known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plug-</a:t>
            </a:r>
            <a:r>
              <a:rPr lang="en-US" sz="2400" dirty="0">
                <a:latin typeface="Calibri"/>
                <a:cs typeface="Calibri"/>
              </a:rPr>
              <a:t>ins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are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Java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applets.</a:t>
            </a:r>
            <a:r>
              <a:rPr lang="en-US" sz="2400" spc="-25" dirty="0">
                <a:latin typeface="Calibri"/>
                <a:cs typeface="Calibri"/>
              </a:rPr>
              <a:t> </a:t>
            </a:r>
          </a:p>
          <a:p>
            <a:pPr marL="12700" marR="5080">
              <a:spcBef>
                <a:spcPts val="215"/>
              </a:spcBef>
            </a:pPr>
            <a:endParaRPr lang="en-US" sz="2400" spc="-25" dirty="0">
              <a:latin typeface="Calibri"/>
              <a:cs typeface="Calibri"/>
            </a:endParaRPr>
          </a:p>
          <a:p>
            <a:pPr marL="298450" marR="5080" indent="-285750"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2400" spc="-10" dirty="0">
                <a:latin typeface="Calibri"/>
                <a:cs typeface="Calibri"/>
              </a:rPr>
              <a:t>Plug-</a:t>
            </a:r>
            <a:r>
              <a:rPr lang="en-US" sz="2400" dirty="0">
                <a:latin typeface="Calibri"/>
                <a:cs typeface="Calibri"/>
              </a:rPr>
              <a:t>ins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can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be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used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-30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many </a:t>
            </a:r>
            <a:r>
              <a:rPr lang="en-US" sz="2400" dirty="0">
                <a:latin typeface="Calibri"/>
                <a:cs typeface="Calibri"/>
              </a:rPr>
              <a:t>purposes: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display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maps,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scan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viruses,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verify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your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bank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id,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etc.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93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2182</Words>
  <Application>Microsoft Office PowerPoint</Application>
  <PresentationFormat>On-screen Show (4:3)</PresentationFormat>
  <Paragraphs>323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Arial MT</vt:lpstr>
      <vt:lpstr>Calibri</vt:lpstr>
      <vt:lpstr>Office Theme</vt:lpstr>
      <vt:lpstr>Agenda</vt:lpstr>
      <vt:lpstr>HTML – Hypertext Markup Language (standard tags)</vt:lpstr>
      <vt:lpstr>HTML Styling</vt:lpstr>
      <vt:lpstr>HTML Formatting Elements</vt:lpstr>
      <vt:lpstr>HTML Multimedia</vt:lpstr>
      <vt:lpstr>Examles Video tag</vt:lpstr>
      <vt:lpstr>Examles Video tag</vt:lpstr>
      <vt:lpstr>HTML audio tag</vt:lpstr>
      <vt:lpstr>HTML audio tag</vt:lpstr>
      <vt:lpstr>HTML – Hypertext Markup Language</vt:lpstr>
      <vt:lpstr>HTML – Hypertext Markup Language </vt:lpstr>
      <vt:lpstr>HTML – Hypertext Markup Language </vt:lpstr>
      <vt:lpstr>HTML – Hypertext Markup Language </vt:lpstr>
      <vt:lpstr>HTML – Hypertext Markup Language</vt:lpstr>
      <vt:lpstr>HTML – Hypertext Markup Language</vt:lpstr>
      <vt:lpstr>HTML – Hypertext Markup Language </vt:lpstr>
      <vt:lpstr>HTML – Hypertext Markup Language </vt:lpstr>
      <vt:lpstr>HTML – Hypertext Markup Language </vt:lpstr>
      <vt:lpstr>HTML – Hypertext Markup Language </vt:lpstr>
      <vt:lpstr>HTML – Hypertext Markup Language</vt:lpstr>
      <vt:lpstr>HTML – Hypertext Markup Language</vt:lpstr>
      <vt:lpstr>HTML – Hypertext Markup Language </vt:lpstr>
      <vt:lpstr>HTML – Hypertext Markup Language </vt:lpstr>
      <vt:lpstr>HTML – Hypertext Markup Language </vt:lpstr>
      <vt:lpstr>HTML – Hypertext Markup Language </vt:lpstr>
      <vt:lpstr>HTML – Hypertext Markup Language </vt:lpstr>
      <vt:lpstr>HTML – Hypertext Markup Language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LENOVO</cp:lastModifiedBy>
  <cp:revision>112</cp:revision>
  <dcterms:created xsi:type="dcterms:W3CDTF">2024-11-11T14:53:49Z</dcterms:created>
  <dcterms:modified xsi:type="dcterms:W3CDTF">2024-11-16T12:24:55Z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2024-11-11T00:00:00Z</vt:filetime>
  </property>
  <property fmtid="{D5CDD505-2E9C-101B-9397-08002B2CF9AE}" pid="5" name="Producer">
    <vt:lpwstr>Microsoft® PowerPoint® 2013</vt:lpwstr>
  </property>
</Properties>
</file>