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8197" y="461899"/>
            <a:ext cx="192760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5460" y="3353180"/>
            <a:ext cx="5593079" cy="223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45846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4" y="461899"/>
            <a:ext cx="3989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Web</a:t>
            </a:r>
            <a:r>
              <a:rPr spc="-5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5546"/>
            <a:ext cx="828040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40" dirty="0">
                <a:latin typeface="Calibri"/>
                <a:cs typeface="Calibri"/>
              </a:rPr>
              <a:t>Web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utilizes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W3C </a:t>
            </a:r>
            <a:r>
              <a:rPr sz="3200" spc="-15" dirty="0">
                <a:latin typeface="Calibri"/>
                <a:cs typeface="Calibri"/>
              </a:rPr>
              <a:t>standards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5" dirty="0">
                <a:latin typeface="Calibri"/>
                <a:cs typeface="Calibri"/>
              </a:rPr>
              <a:t> technologies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deliver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Web- 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0" dirty="0">
                <a:latin typeface="Calibri"/>
                <a:cs typeface="Calibri"/>
              </a:rPr>
              <a:t>resources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clients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(typically)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browser.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spc="-5" dirty="0">
                <a:latin typeface="Calibri"/>
                <a:cs typeface="Calibri"/>
              </a:rPr>
              <a:t>Examples</a:t>
            </a:r>
            <a:endParaRPr sz="3200" dirty="0">
              <a:latin typeface="Calibri"/>
              <a:cs typeface="Calibri"/>
            </a:endParaRPr>
          </a:p>
          <a:p>
            <a:pPr marL="355600" marR="76835" indent="-342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Search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Portals,</a:t>
            </a:r>
            <a:r>
              <a:rPr sz="3200" spc="-20" dirty="0">
                <a:latin typeface="Calibri"/>
                <a:cs typeface="Calibri"/>
              </a:rPr>
              <a:t> Ecommerce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static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dynamic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websites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5317" y="461899"/>
            <a:ext cx="3293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Semantic</a:t>
            </a:r>
            <a:r>
              <a:rPr spc="-95" dirty="0"/>
              <a:t> </a:t>
            </a:r>
            <a:r>
              <a:rPr spc="-5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757795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Berners-Lee</a:t>
            </a:r>
            <a:r>
              <a:rPr sz="3200" spc="-5" dirty="0">
                <a:latin typeface="Calibri"/>
                <a:cs typeface="Calibri"/>
              </a:rPr>
              <a:t>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35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should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readable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machines,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well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humans.</a:t>
            </a:r>
            <a:endParaRPr sz="3200" dirty="0">
              <a:latin typeface="Calibri"/>
              <a:cs typeface="Calibri"/>
            </a:endParaRPr>
          </a:p>
          <a:p>
            <a:pPr marL="355600" marR="22542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metadata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ontologies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facilitate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knowledge management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across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5" dirty="0">
                <a:latin typeface="Calibri"/>
                <a:cs typeface="Calibri"/>
                <a:hlinkClick r:id="rId2"/>
              </a:rPr>
              <a:t>WWW.</a:t>
            </a:r>
            <a:endParaRPr sz="3200" dirty="0">
              <a:latin typeface="Calibri"/>
              <a:cs typeface="Calibri"/>
            </a:endParaRPr>
          </a:p>
          <a:p>
            <a:pPr marL="355600" marR="1193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31190" algn="l"/>
                <a:tab pos="631825" algn="l"/>
              </a:tabLst>
            </a:pPr>
            <a:r>
              <a:rPr dirty="0"/>
              <a:t>	</a:t>
            </a:r>
            <a:r>
              <a:rPr sz="3200" spc="-15" dirty="0">
                <a:latin typeface="Calibri"/>
                <a:cs typeface="Calibri"/>
              </a:rPr>
              <a:t>Content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syndication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(RSS,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Atom)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promotes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reuse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knowledge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Is 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Semantic </a:t>
            </a:r>
            <a:r>
              <a:rPr sz="3200" spc="-35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possible?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461899"/>
            <a:ext cx="6364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Characteristics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0" dirty="0"/>
              <a:t>Web</a:t>
            </a:r>
            <a:r>
              <a:rPr spc="-25" dirty="0"/>
              <a:t> </a:t>
            </a:r>
            <a:r>
              <a:rPr spc="-5" dirty="0"/>
              <a:t>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8053705" cy="43148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603375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How 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Web</a:t>
            </a:r>
            <a:r>
              <a:rPr sz="3200" spc="-5" dirty="0">
                <a:latin typeface="Calibri"/>
                <a:cs typeface="Calibri"/>
              </a:rPr>
              <a:t> applications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traditional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applications?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-95" dirty="0">
                <a:latin typeface="Calibri"/>
                <a:cs typeface="Calibri"/>
              </a:rPr>
              <a:t>Or,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way,</a:t>
            </a:r>
            <a:r>
              <a:rPr sz="3200" spc="-5" dirty="0">
                <a:latin typeface="Calibri"/>
                <a:cs typeface="Calibri"/>
              </a:rPr>
              <a:t> what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Engineering </a:t>
            </a:r>
            <a:r>
              <a:rPr sz="3200" dirty="0">
                <a:latin typeface="Calibri"/>
                <a:cs typeface="Calibri"/>
              </a:rPr>
              <a:t> methods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5" dirty="0">
                <a:latin typeface="Calibri"/>
                <a:cs typeface="Calibri"/>
              </a:rPr>
              <a:t>techniques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 adapted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Web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Engineering?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dirty="0">
                <a:latin typeface="Calibri"/>
                <a:cs typeface="Calibri"/>
              </a:rPr>
              <a:t>3</a:t>
            </a:r>
            <a:r>
              <a:rPr sz="3200" spc="-5" dirty="0">
                <a:latin typeface="Calibri"/>
                <a:cs typeface="Calibri"/>
              </a:rPr>
              <a:t> dimensions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ISO/IEC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9126-1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standard</a:t>
            </a:r>
            <a:endParaRPr sz="3200" dirty="0">
              <a:latin typeface="Calibri"/>
              <a:cs typeface="Calibri"/>
            </a:endParaRPr>
          </a:p>
          <a:p>
            <a:pPr marL="1162050" lvl="1" indent="-692150">
              <a:lnSpc>
                <a:spcPct val="100000"/>
              </a:lnSpc>
              <a:spcBef>
                <a:spcPts val="350"/>
              </a:spcBef>
              <a:buFont typeface="Arial MT"/>
              <a:buChar char="–"/>
              <a:tabLst>
                <a:tab pos="1161415" algn="l"/>
                <a:tab pos="1162050" algn="l"/>
              </a:tabLst>
            </a:pPr>
            <a:r>
              <a:rPr sz="2800" spc="-15" dirty="0">
                <a:latin typeface="Calibri"/>
                <a:cs typeface="Calibri"/>
              </a:rPr>
              <a:t>Product</a:t>
            </a:r>
            <a:endParaRPr sz="2800" dirty="0">
              <a:latin typeface="Calibri"/>
              <a:cs typeface="Calibri"/>
            </a:endParaRPr>
          </a:p>
          <a:p>
            <a:pPr marL="1162050" lvl="1" indent="-6921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1161415" algn="l"/>
                <a:tab pos="1162050" algn="l"/>
              </a:tabLst>
            </a:pPr>
            <a:r>
              <a:rPr sz="2800" spc="-5" dirty="0">
                <a:latin typeface="Calibri"/>
                <a:cs typeface="Calibri"/>
              </a:rPr>
              <a:t>Usage</a:t>
            </a:r>
            <a:endParaRPr sz="2800" dirty="0">
              <a:latin typeface="Calibri"/>
              <a:cs typeface="Calibri"/>
            </a:endParaRPr>
          </a:p>
          <a:p>
            <a:pPr marL="1162050" lvl="1" indent="-6921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1161415" algn="l"/>
                <a:tab pos="1162050" algn="l"/>
              </a:tabLst>
            </a:pPr>
            <a:r>
              <a:rPr sz="2800" spc="-15" dirty="0">
                <a:latin typeface="Calibri"/>
                <a:cs typeface="Calibri"/>
              </a:rPr>
              <a:t>Development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185" y="461899"/>
            <a:ext cx="5422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Characteristics</a:t>
            </a:r>
            <a:r>
              <a:rPr spc="-30" dirty="0"/>
              <a:t> </a:t>
            </a:r>
            <a:r>
              <a:rPr spc="-10" dirty="0"/>
              <a:t>-Product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7968615" cy="41979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Product-related </a:t>
            </a:r>
            <a:r>
              <a:rPr sz="2700" spc="-10" dirty="0">
                <a:latin typeface="Calibri"/>
                <a:cs typeface="Calibri"/>
              </a:rPr>
              <a:t>characteristics </a:t>
            </a:r>
            <a:r>
              <a:rPr sz="2700" spc="-15" dirty="0">
                <a:latin typeface="Calibri"/>
                <a:cs typeface="Calibri"/>
              </a:rPr>
              <a:t>constitute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“building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blocks”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Web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application</a:t>
            </a:r>
            <a:endParaRPr sz="2700" dirty="0">
              <a:latin typeface="Calibri"/>
              <a:cs typeface="Calibri"/>
            </a:endParaRPr>
          </a:p>
          <a:p>
            <a:pPr marL="588645" indent="-57658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588645" algn="l"/>
                <a:tab pos="589280" algn="l"/>
              </a:tabLst>
            </a:pPr>
            <a:r>
              <a:rPr sz="2700" spc="-15" dirty="0">
                <a:latin typeface="Calibri"/>
                <a:cs typeface="Calibri"/>
              </a:rPr>
              <a:t>Content</a:t>
            </a:r>
            <a:endParaRPr sz="2700" dirty="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Document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multimedia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(#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dimensions?)</a:t>
            </a:r>
            <a:endParaRPr sz="2400" dirty="0">
              <a:latin typeface="Calibri"/>
              <a:cs typeface="Calibri"/>
            </a:endParaRPr>
          </a:p>
          <a:p>
            <a:pPr marL="824865" lvl="1" indent="-355600">
              <a:lnSpc>
                <a:spcPts val="2875"/>
              </a:lnSpc>
              <a:spcBef>
                <a:spcPts val="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demands: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exact,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consistent,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reliable</a:t>
            </a:r>
            <a:endParaRPr sz="2400" dirty="0">
              <a:latin typeface="Calibri"/>
              <a:cs typeface="Calibri"/>
            </a:endParaRPr>
          </a:p>
          <a:p>
            <a:pPr marL="433070" indent="-421005">
              <a:lnSpc>
                <a:spcPts val="3235"/>
              </a:lnSpc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spc="-15" dirty="0">
                <a:latin typeface="Calibri"/>
                <a:cs typeface="Calibri"/>
              </a:rPr>
              <a:t>Navigation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Structure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(Hypertext)</a:t>
            </a:r>
            <a:endParaRPr sz="2700" dirty="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Non-linearity</a:t>
            </a:r>
            <a:endParaRPr sz="2400" dirty="0">
              <a:latin typeface="Calibri"/>
              <a:cs typeface="Calibri"/>
            </a:endParaRPr>
          </a:p>
          <a:p>
            <a:pPr marL="824865" lvl="1" indent="-355600">
              <a:lnSpc>
                <a:spcPts val="2875"/>
              </a:lnSpc>
              <a:spcBef>
                <a:spcPts val="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15" dirty="0">
                <a:latin typeface="Calibri"/>
                <a:cs typeface="Calibri"/>
              </a:rPr>
              <a:t>Potential</a:t>
            </a:r>
            <a:r>
              <a:rPr sz="2400" spc="-10" dirty="0">
                <a:latin typeface="Calibri"/>
                <a:cs typeface="Calibri"/>
              </a:rPr>
              <a:t> problems: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Disorientation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cognitive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overload</a:t>
            </a:r>
            <a:endParaRPr sz="2400" dirty="0">
              <a:latin typeface="Calibri"/>
              <a:cs typeface="Calibri"/>
            </a:endParaRPr>
          </a:p>
          <a:p>
            <a:pPr marL="433070" indent="-421005">
              <a:lnSpc>
                <a:spcPts val="3235"/>
              </a:lnSpc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dirty="0">
                <a:latin typeface="Calibri"/>
                <a:cs typeface="Calibri"/>
              </a:rPr>
              <a:t>User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interface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(Presentation)</a:t>
            </a:r>
            <a:endParaRPr sz="2700" dirty="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Aesthetics</a:t>
            </a:r>
            <a:endParaRPr sz="2400" dirty="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10" dirty="0">
                <a:latin typeface="Calibri"/>
                <a:cs typeface="Calibri"/>
              </a:rPr>
              <a:t>Self-explanation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829" y="461899"/>
            <a:ext cx="5023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Characteristics</a:t>
            </a:r>
            <a:r>
              <a:rPr spc="-40" dirty="0"/>
              <a:t> </a:t>
            </a:r>
            <a:r>
              <a:rPr spc="-5" dirty="0"/>
              <a:t>-Usage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462"/>
            <a:ext cx="7861300" cy="4471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9113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Much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greater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diversity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compared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traditional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non-Web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applications</a:t>
            </a:r>
            <a:endParaRPr sz="25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110"/>
              </a:lnSpc>
              <a:spcBef>
                <a:spcPts val="545"/>
              </a:spcBef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dirty="0"/>
              <a:t>	</a:t>
            </a:r>
            <a:r>
              <a:rPr sz="2200" spc="-10" dirty="0">
                <a:latin typeface="Calibri"/>
                <a:cs typeface="Calibri"/>
              </a:rPr>
              <a:t>Users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numbers,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cultural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background,</a:t>
            </a:r>
            <a:r>
              <a:rPr sz="2200" spc="-5" dirty="0">
                <a:latin typeface="Calibri"/>
                <a:cs typeface="Calibri"/>
              </a:rPr>
              <a:t> devices,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h/w,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s/w,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 </a:t>
            </a:r>
            <a:r>
              <a:rPr sz="2200" spc="-20" dirty="0">
                <a:latin typeface="Calibri"/>
                <a:cs typeface="Calibri"/>
              </a:rPr>
              <a:t>etc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Social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Context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(Users)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Social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Context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(Users)</a:t>
            </a:r>
            <a:endParaRPr sz="2500" dirty="0">
              <a:latin typeface="Calibri"/>
              <a:cs typeface="Calibri"/>
            </a:endParaRPr>
          </a:p>
          <a:p>
            <a:pPr marL="820419" lvl="1" indent="-35115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sz="2200" spc="-10" dirty="0">
                <a:latin typeface="Calibri"/>
                <a:cs typeface="Calibri"/>
              </a:rPr>
              <a:t>Spontaneity -scalability</a:t>
            </a:r>
            <a:endParaRPr sz="2200" dirty="0">
              <a:latin typeface="Calibri"/>
              <a:cs typeface="Calibri"/>
            </a:endParaRPr>
          </a:p>
          <a:p>
            <a:pPr marL="820419" lvl="1" indent="-351155">
              <a:lnSpc>
                <a:spcPts val="2635"/>
              </a:lnSpc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sz="2200" spc="-15" dirty="0">
                <a:latin typeface="Calibri"/>
                <a:cs typeface="Calibri"/>
              </a:rPr>
              <a:t>Heterogeneous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  <a:p>
            <a:pPr marL="427355" indent="-415290">
              <a:lnSpc>
                <a:spcPts val="2995"/>
              </a:lnSpc>
              <a:buFont typeface="Arial MT"/>
              <a:buChar char="•"/>
              <a:tabLst>
                <a:tab pos="427355" algn="l"/>
                <a:tab pos="427990" algn="l"/>
              </a:tabLst>
            </a:pPr>
            <a:r>
              <a:rPr sz="2500" spc="-30" dirty="0">
                <a:latin typeface="Calibri"/>
                <a:cs typeface="Calibri"/>
              </a:rPr>
              <a:t>Technical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Context</a:t>
            </a:r>
            <a:r>
              <a:rPr sz="2500" spc="-10" dirty="0">
                <a:latin typeface="Calibri"/>
                <a:cs typeface="Calibri"/>
              </a:rPr>
              <a:t> (Network</a:t>
            </a:r>
            <a:r>
              <a:rPr sz="2500" spc="-5" dirty="0">
                <a:latin typeface="Calibri"/>
                <a:cs typeface="Calibri"/>
              </a:rPr>
              <a:t> &amp;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Devices)</a:t>
            </a:r>
            <a:endParaRPr sz="2500" dirty="0">
              <a:latin typeface="Calibri"/>
              <a:cs typeface="Calibri"/>
            </a:endParaRPr>
          </a:p>
          <a:p>
            <a:pPr marL="820419" lvl="1" indent="-35115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sz="2200" spc="-5" dirty="0">
                <a:latin typeface="Calibri"/>
                <a:cs typeface="Calibri"/>
              </a:rPr>
              <a:t>Quality-of-Service</a:t>
            </a:r>
            <a:endParaRPr sz="2200" dirty="0">
              <a:latin typeface="Calibri"/>
              <a:cs typeface="Calibri"/>
            </a:endParaRPr>
          </a:p>
          <a:p>
            <a:pPr marL="820419" lvl="1" indent="-351155">
              <a:lnSpc>
                <a:spcPts val="2635"/>
              </a:lnSpc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sz="2200" spc="-10" dirty="0">
                <a:latin typeface="Calibri"/>
                <a:cs typeface="Calibri"/>
              </a:rPr>
              <a:t>Multi-platform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delivery</a:t>
            </a:r>
            <a:endParaRPr sz="2200" dirty="0">
              <a:latin typeface="Calibri"/>
              <a:cs typeface="Calibri"/>
            </a:endParaRPr>
          </a:p>
          <a:p>
            <a:pPr marL="427355" indent="-415290">
              <a:lnSpc>
                <a:spcPts val="2995"/>
              </a:lnSpc>
              <a:buFont typeface="Arial MT"/>
              <a:buChar char="•"/>
              <a:tabLst>
                <a:tab pos="427355" algn="l"/>
                <a:tab pos="427990" algn="l"/>
              </a:tabLst>
            </a:pPr>
            <a:r>
              <a:rPr sz="2500" spc="-15" dirty="0">
                <a:latin typeface="Calibri"/>
                <a:cs typeface="Calibri"/>
              </a:rPr>
              <a:t>Natural Context </a:t>
            </a:r>
            <a:r>
              <a:rPr sz="2500" spc="-5" dirty="0">
                <a:latin typeface="Calibri"/>
                <a:cs typeface="Calibri"/>
              </a:rPr>
              <a:t>(Place &amp;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Time)</a:t>
            </a:r>
            <a:endParaRPr sz="2500" dirty="0">
              <a:latin typeface="Calibri"/>
              <a:cs typeface="Calibri"/>
            </a:endParaRPr>
          </a:p>
          <a:p>
            <a:pPr marL="820419" lvl="1" indent="-35115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sz="2200" spc="-10" dirty="0">
                <a:latin typeface="Calibri"/>
                <a:cs typeface="Calibri"/>
              </a:rPr>
              <a:t>Globality</a:t>
            </a:r>
            <a:endParaRPr sz="2200" dirty="0">
              <a:latin typeface="Calibri"/>
              <a:cs typeface="Calibri"/>
            </a:endParaRPr>
          </a:p>
          <a:p>
            <a:pPr marL="820419" lvl="1" indent="-351155">
              <a:lnSpc>
                <a:spcPct val="100000"/>
              </a:lnSpc>
              <a:buFont typeface="Arial MT"/>
              <a:buChar char="–"/>
              <a:tabLst>
                <a:tab pos="820419" algn="l"/>
                <a:tab pos="821055" algn="l"/>
              </a:tabLst>
            </a:pPr>
            <a:r>
              <a:rPr sz="2200" spc="-10" dirty="0">
                <a:latin typeface="Calibri"/>
                <a:cs typeface="Calibri"/>
              </a:rPr>
              <a:t>Availability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606" y="461899"/>
            <a:ext cx="6706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Characteristics </a:t>
            </a:r>
            <a:r>
              <a:rPr spc="-10" dirty="0"/>
              <a:t>-Development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130"/>
            <a:ext cx="6767830" cy="441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Development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Team</a:t>
            </a:r>
            <a:endParaRPr sz="22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Multidisciplinary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–print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publishing,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s/w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computing,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ts val="2395"/>
              </a:lnSpc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Community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(including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Source)</a:t>
            </a:r>
            <a:endParaRPr sz="2000" dirty="0">
              <a:latin typeface="Calibri"/>
              <a:cs typeface="Calibri"/>
            </a:endParaRPr>
          </a:p>
          <a:p>
            <a:pPr marL="419734" indent="-407670">
              <a:lnSpc>
                <a:spcPts val="2635"/>
              </a:lnSpc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200" spc="-30" dirty="0">
                <a:latin typeface="Calibri"/>
                <a:cs typeface="Calibri"/>
              </a:rPr>
              <a:t>Technical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Infrastructure</a:t>
            </a:r>
            <a:endParaRPr sz="22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Lack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client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ts val="2395"/>
              </a:lnSpc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Immaturity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endParaRPr sz="22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Flexibility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ts val="2395"/>
              </a:lnSpc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15" dirty="0">
                <a:latin typeface="Calibri"/>
                <a:cs typeface="Calibri"/>
              </a:rPr>
              <a:t>Parallelism</a:t>
            </a:r>
            <a:endParaRPr sz="2000" dirty="0">
              <a:latin typeface="Calibri"/>
              <a:cs typeface="Calibri"/>
            </a:endParaRPr>
          </a:p>
          <a:p>
            <a:pPr marL="419734" indent="-407670">
              <a:lnSpc>
                <a:spcPts val="2635"/>
              </a:lnSpc>
              <a:buFont typeface="Arial MT"/>
              <a:buChar char="•"/>
              <a:tabLst>
                <a:tab pos="419734" algn="l"/>
                <a:tab pos="420370" algn="l"/>
              </a:tabLst>
            </a:pPr>
            <a:r>
              <a:rPr sz="2200" spc="-15" dirty="0">
                <a:latin typeface="Calibri"/>
                <a:cs typeface="Calibri"/>
              </a:rPr>
              <a:t>Integration</a:t>
            </a:r>
            <a:endParaRPr sz="22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Internal –with </a:t>
            </a:r>
            <a:r>
              <a:rPr sz="2000" spc="-10" dirty="0">
                <a:latin typeface="Calibri"/>
                <a:cs typeface="Calibri"/>
              </a:rPr>
              <a:t>existing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legacy</a:t>
            </a:r>
            <a:r>
              <a:rPr sz="2000" spc="-20" dirty="0">
                <a:latin typeface="Calibri"/>
                <a:cs typeface="Calibri"/>
              </a:rPr>
              <a:t> systems</a:t>
            </a:r>
            <a:endParaRPr sz="20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5" dirty="0">
                <a:latin typeface="Calibri"/>
                <a:cs typeface="Calibri"/>
              </a:rPr>
              <a:t>External –with </a:t>
            </a:r>
            <a:r>
              <a:rPr sz="2000" spc="-25" dirty="0">
                <a:latin typeface="Calibri"/>
                <a:cs typeface="Calibri"/>
              </a:rPr>
              <a:t>Web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</a:p>
          <a:p>
            <a:pPr marL="812800" lvl="1" indent="-343535">
              <a:lnSpc>
                <a:spcPct val="100000"/>
              </a:lnSpc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000" spc="-10" dirty="0">
                <a:latin typeface="Calibri"/>
                <a:cs typeface="Calibri"/>
              </a:rPr>
              <a:t>Integration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issues: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guaranteed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e</a:t>
            </a:r>
            <a:r>
              <a:rPr spc="-40" dirty="0"/>
              <a:t>Sy</a:t>
            </a:r>
            <a:r>
              <a:rPr spc="-45" dirty="0"/>
              <a:t>s</a:t>
            </a:r>
            <a:r>
              <a:rPr spc="-50" dirty="0"/>
              <a:t>t</a:t>
            </a:r>
            <a:r>
              <a:rPr dirty="0"/>
              <a:t>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355"/>
            <a:ext cx="7905750" cy="24091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 </a:t>
            </a:r>
            <a:r>
              <a:rPr sz="3200" dirty="0">
                <a:latin typeface="Calibri"/>
                <a:cs typeface="Calibri"/>
              </a:rPr>
              <a:t>Includes</a:t>
            </a:r>
            <a:endParaRPr sz="3200">
              <a:latin typeface="Calibri"/>
              <a:cs typeface="Calibri"/>
            </a:endParaRPr>
          </a:p>
          <a:p>
            <a:pPr marL="756285" marR="154305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 </a:t>
            </a:r>
            <a:r>
              <a:rPr sz="2800" spc="-10" dirty="0">
                <a:latin typeface="Calibri"/>
                <a:cs typeface="Calibri"/>
              </a:rPr>
              <a:t>telecommunication </a:t>
            </a:r>
            <a:r>
              <a:rPr sz="2800" spc="-25" dirty="0">
                <a:latin typeface="Calibri"/>
                <a:cs typeface="Calibri"/>
              </a:rPr>
              <a:t>systems,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756285" marR="508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systems,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radar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music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others.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085" y="461899"/>
            <a:ext cx="4734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eCommerce</a:t>
            </a:r>
            <a:r>
              <a:rPr spc="-110" dirty="0"/>
              <a:t> </a:t>
            </a:r>
            <a:r>
              <a:rPr spc="-2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130"/>
            <a:ext cx="8035290" cy="43434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236854" indent="-342900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type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industry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buying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selling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services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conducted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electronic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such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Internet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other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networks.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E-commerce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divided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into: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E-tailing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"virtual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storefronts"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websites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online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catalogs,</a:t>
            </a:r>
            <a:endParaRPr sz="2000" dirty="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sometimes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gathered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"virtual</a:t>
            </a:r>
            <a:r>
              <a:rPr sz="2000" spc="-5" dirty="0">
                <a:latin typeface="Calibri"/>
                <a:cs typeface="Calibri"/>
              </a:rPr>
              <a:t> mall"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Buying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websites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and/or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 marketplaces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gathering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use of demographic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Web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contacts </a:t>
            </a:r>
            <a:r>
              <a:rPr sz="2000" dirty="0">
                <a:latin typeface="Calibri"/>
                <a:cs typeface="Calibri"/>
              </a:rPr>
              <a:t>and</a:t>
            </a: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social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media</a:t>
            </a:r>
            <a:endParaRPr sz="2000" dirty="0">
              <a:latin typeface="Calibri"/>
              <a:cs typeface="Calibri"/>
            </a:endParaRPr>
          </a:p>
          <a:p>
            <a:pPr marL="756285" marR="174625" lvl="1" indent="-287020">
              <a:lnSpc>
                <a:spcPct val="8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Electronic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Interchange </a:t>
            </a:r>
            <a:r>
              <a:rPr sz="2000" dirty="0">
                <a:latin typeface="Calibri"/>
                <a:cs typeface="Calibri"/>
              </a:rPr>
              <a:t>(EDI), the </a:t>
            </a:r>
            <a:r>
              <a:rPr sz="2000" spc="-5" dirty="0">
                <a:latin typeface="Calibri"/>
                <a:cs typeface="Calibri"/>
              </a:rPr>
              <a:t>business-to-business </a:t>
            </a:r>
            <a:r>
              <a:rPr sz="2000" spc="-10" dirty="0">
                <a:latin typeface="Calibri"/>
                <a:cs typeface="Calibri"/>
              </a:rPr>
              <a:t>exchange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data</a:t>
            </a:r>
            <a:endParaRPr sz="2000" dirty="0">
              <a:latin typeface="Calibri"/>
              <a:cs typeface="Calibri"/>
            </a:endParaRPr>
          </a:p>
          <a:p>
            <a:pPr marL="756285" marR="422909" lvl="1" indent="-287020">
              <a:lnSpc>
                <a:spcPts val="1920"/>
              </a:lnSpc>
              <a:spcBef>
                <a:spcPts val="4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E-mail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fax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reaching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prospective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established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newsletters)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Business-to-business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buying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selling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The security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business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461899"/>
            <a:ext cx="325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eGOV</a:t>
            </a:r>
            <a:r>
              <a:rPr spc="-105" dirty="0"/>
              <a:t> </a:t>
            </a:r>
            <a:r>
              <a:rPr spc="-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458709" cy="42633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dirty="0"/>
              <a:t>	</a:t>
            </a:r>
            <a:r>
              <a:rPr sz="3200" spc="35" dirty="0">
                <a:latin typeface="Calibri"/>
                <a:cs typeface="Calibri"/>
              </a:rPr>
              <a:t>‘The </a:t>
            </a:r>
            <a:r>
              <a:rPr sz="3200" spc="-5" dirty="0">
                <a:latin typeface="Calibri"/>
                <a:cs typeface="Calibri"/>
              </a:rPr>
              <a:t>employment 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Internet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world-wide-web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delivering </a:t>
            </a:r>
            <a:r>
              <a:rPr sz="3200" spc="-10" dirty="0">
                <a:latin typeface="Calibri"/>
                <a:cs typeface="Calibri"/>
              </a:rPr>
              <a:t>government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5" dirty="0">
                <a:latin typeface="Calibri"/>
                <a:cs typeface="Calibri"/>
              </a:rPr>
              <a:t>citizens.’</a:t>
            </a:r>
            <a:endParaRPr sz="3200" dirty="0">
              <a:latin typeface="Calibri"/>
              <a:cs typeface="Calibri"/>
            </a:endParaRPr>
          </a:p>
          <a:p>
            <a:pPr marL="756285" marR="204470" lvl="1" indent="-287020">
              <a:lnSpc>
                <a:spcPts val="302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e-Government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briefly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summed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(Jeong, </a:t>
            </a:r>
            <a:r>
              <a:rPr sz="2800" spc="-5" dirty="0">
                <a:latin typeface="Calibri"/>
                <a:cs typeface="Calibri"/>
              </a:rPr>
              <a:t>2007):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G2C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(Government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Citizens)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G2B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(Government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Businesses)</a:t>
            </a: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G2E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(Government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Employees)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G2G </a:t>
            </a:r>
            <a:r>
              <a:rPr sz="2400" spc="-10" dirty="0">
                <a:latin typeface="Calibri"/>
                <a:cs typeface="Calibri"/>
              </a:rPr>
              <a:t>(Government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Governments)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C2G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(Citizens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Governments)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401" y="461899"/>
            <a:ext cx="501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Website </a:t>
            </a:r>
            <a:r>
              <a:rPr spc="-15" dirty="0"/>
              <a:t>vs</a:t>
            </a:r>
            <a:r>
              <a:rPr spc="-20" dirty="0"/>
              <a:t> </a:t>
            </a:r>
            <a:r>
              <a:rPr spc="-10" dirty="0"/>
              <a:t>web 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93684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355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website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15" dirty="0">
                <a:latin typeface="Calibri"/>
                <a:cs typeface="Calibri"/>
              </a:rPr>
              <a:t>written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b="1" spc="-10" dirty="0">
                <a:latin typeface="Calibri"/>
                <a:cs typeface="Calibri"/>
              </a:rPr>
              <a:t>web </a:t>
            </a:r>
            <a:r>
              <a:rPr sz="3200" b="1" spc="-5" dirty="0">
                <a:latin typeface="Calibri"/>
                <a:cs typeface="Calibri"/>
              </a:rPr>
              <a:t>site</a:t>
            </a:r>
            <a:r>
              <a:rPr sz="3200" spc="-5" dirty="0">
                <a:latin typeface="Calibri"/>
                <a:cs typeface="Calibri"/>
              </a:rPr>
              <a:t>, or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simply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site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related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web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pages 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typically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domain.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Whereas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web page </a:t>
            </a:r>
            <a:r>
              <a:rPr sz="3200" dirty="0">
                <a:latin typeface="Calibri"/>
                <a:cs typeface="Calibri"/>
              </a:rPr>
              <a:t>is one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spc="-10" dirty="0">
                <a:latin typeface="Calibri"/>
                <a:cs typeface="Calibri"/>
              </a:rPr>
              <a:t>page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information,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while a </a:t>
            </a:r>
            <a:r>
              <a:rPr sz="3200" b="1" spc="-10" dirty="0">
                <a:latin typeface="Calibri"/>
                <a:cs typeface="Calibri"/>
              </a:rPr>
              <a:t>website </a:t>
            </a:r>
            <a:r>
              <a:rPr sz="3200" dirty="0">
                <a:latin typeface="Calibri"/>
                <a:cs typeface="Calibri"/>
              </a:rPr>
              <a:t>is made </a:t>
            </a:r>
            <a:r>
              <a:rPr sz="3200" spc="-5" dirty="0">
                <a:latin typeface="Calibri"/>
                <a:cs typeface="Calibri"/>
              </a:rPr>
              <a:t>up 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number 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web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pages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962" y="461899"/>
            <a:ext cx="70999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Categories</a:t>
            </a:r>
            <a:r>
              <a:rPr spc="-25" dirty="0"/>
              <a:t> </a:t>
            </a:r>
            <a:r>
              <a:rPr spc="-5" dirty="0"/>
              <a:t>of </a:t>
            </a:r>
            <a:r>
              <a:rPr spc="-50" dirty="0"/>
              <a:t>Web</a:t>
            </a:r>
            <a:r>
              <a:rPr spc="-15" dirty="0"/>
              <a:t> </a:t>
            </a:r>
            <a:r>
              <a:rPr spc="-1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644" y="1524000"/>
            <a:ext cx="7982711" cy="5029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116" y="461899"/>
            <a:ext cx="6508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Document-Centric</a:t>
            </a:r>
            <a:r>
              <a:rPr spc="-65" dirty="0"/>
              <a:t> </a:t>
            </a:r>
            <a:r>
              <a:rPr spc="-50" dirty="0"/>
              <a:t>Web</a:t>
            </a:r>
            <a:r>
              <a:rPr spc="-45" dirty="0"/>
              <a:t> </a:t>
            </a:r>
            <a:r>
              <a:rPr spc="-10" dirty="0"/>
              <a:t>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194" y="1302461"/>
            <a:ext cx="6525259" cy="504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spc="-20" dirty="0">
                <a:latin typeface="Calibri"/>
                <a:cs typeface="Calibri"/>
              </a:rPr>
              <a:t>Precursors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Web</a:t>
            </a:r>
            <a:r>
              <a:rPr sz="3200" spc="-10" dirty="0">
                <a:latin typeface="Calibri"/>
                <a:cs typeface="Calibri"/>
              </a:rPr>
              <a:t> applications</a:t>
            </a:r>
            <a:endParaRPr sz="32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„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3200" spc="-15" dirty="0">
                <a:latin typeface="Calibri"/>
                <a:cs typeface="Calibri"/>
              </a:rPr>
              <a:t>Static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documents</a:t>
            </a:r>
            <a:endParaRPr sz="3200">
              <a:latin typeface="Calibri"/>
              <a:cs typeface="Calibri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sz="3200" dirty="0">
                <a:latin typeface="Calibri"/>
                <a:cs typeface="Calibri"/>
              </a:rPr>
              <a:t>Manual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updates</a:t>
            </a:r>
            <a:endParaRPr sz="32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spc="-135" dirty="0">
                <a:latin typeface="Arial MT"/>
                <a:cs typeface="Arial MT"/>
              </a:rPr>
              <a:t>„</a:t>
            </a:r>
            <a:r>
              <a:rPr sz="3200" spc="-135" dirty="0">
                <a:latin typeface="Calibri"/>
                <a:cs typeface="Calibri"/>
              </a:rPr>
              <a:t>Pros</a:t>
            </a:r>
            <a:endParaRPr sz="3200">
              <a:latin typeface="Calibri"/>
              <a:cs typeface="Calibri"/>
            </a:endParaRPr>
          </a:p>
          <a:p>
            <a:pPr marL="550545" lvl="1" indent="-81280">
              <a:lnSpc>
                <a:spcPts val="3300"/>
              </a:lnSpc>
              <a:spcBef>
                <a:spcPts val="125"/>
              </a:spcBef>
              <a:buSzPct val="94444"/>
              <a:buChar char="•"/>
              <a:tabLst>
                <a:tab pos="551180" algn="l"/>
              </a:tabLst>
            </a:pPr>
            <a:r>
              <a:rPr sz="1800" spc="-165" dirty="0">
                <a:latin typeface="Arial MT"/>
                <a:cs typeface="Arial MT"/>
              </a:rPr>
              <a:t>…</a:t>
            </a:r>
            <a:r>
              <a:rPr sz="2800" spc="-165" dirty="0">
                <a:latin typeface="Arial MT"/>
                <a:cs typeface="Arial MT"/>
              </a:rPr>
              <a:t>Simple,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stable,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short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response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times</a:t>
            </a:r>
            <a:endParaRPr sz="2800">
              <a:latin typeface="Arial MT"/>
              <a:cs typeface="Arial MT"/>
            </a:endParaRPr>
          </a:p>
          <a:p>
            <a:pPr marL="218440" indent="-205740">
              <a:lnSpc>
                <a:spcPts val="3779"/>
              </a:lnSpc>
              <a:buSzPct val="56250"/>
              <a:buFont typeface="Arial MT"/>
              <a:buChar char="•"/>
              <a:tabLst>
                <a:tab pos="218440" algn="l"/>
              </a:tabLst>
            </a:pPr>
            <a:r>
              <a:rPr sz="3200" spc="-5" dirty="0">
                <a:latin typeface="Calibri"/>
                <a:cs typeface="Calibri"/>
              </a:rPr>
              <a:t>Cons</a:t>
            </a:r>
            <a:endParaRPr sz="3200">
              <a:latin typeface="Calibri"/>
              <a:cs typeface="Calibri"/>
            </a:endParaRPr>
          </a:p>
          <a:p>
            <a:pPr marL="469900" marR="146685" lvl="1">
              <a:lnSpc>
                <a:spcPct val="100000"/>
              </a:lnSpc>
              <a:spcBef>
                <a:spcPts val="125"/>
              </a:spcBef>
              <a:buSzPct val="94444"/>
              <a:buChar char="•"/>
              <a:tabLst>
                <a:tab pos="551180" algn="l"/>
              </a:tabLst>
            </a:pPr>
            <a:r>
              <a:rPr sz="1800" spc="-265" dirty="0">
                <a:latin typeface="Arial MT"/>
                <a:cs typeface="Arial MT"/>
              </a:rPr>
              <a:t>…</a:t>
            </a:r>
            <a:r>
              <a:rPr sz="2800" spc="-265" dirty="0">
                <a:latin typeface="Arial MT"/>
                <a:cs typeface="Arial MT"/>
              </a:rPr>
              <a:t>High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management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costs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frequent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updates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&amp; large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collections</a:t>
            </a:r>
            <a:endParaRPr sz="2800">
              <a:latin typeface="Arial MT"/>
              <a:cs typeface="Arial MT"/>
            </a:endParaRPr>
          </a:p>
          <a:p>
            <a:pPr marL="469900" marR="5080" lvl="1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sz="1800" spc="-1300" dirty="0">
                <a:latin typeface="Arial MT"/>
                <a:cs typeface="Arial MT"/>
              </a:rPr>
              <a:t>…</a:t>
            </a:r>
            <a:r>
              <a:rPr sz="2800" spc="-5" dirty="0">
                <a:latin typeface="Arial MT"/>
                <a:cs typeface="Arial MT"/>
              </a:rPr>
              <a:t>More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i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c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/r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du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da</a:t>
            </a:r>
            <a:r>
              <a:rPr sz="2800" dirty="0">
                <a:latin typeface="Arial MT"/>
                <a:cs typeface="Arial MT"/>
              </a:rPr>
              <a:t>nt  </a:t>
            </a:r>
            <a:r>
              <a:rPr sz="2800" spc="-5" dirty="0">
                <a:latin typeface="Arial MT"/>
                <a:cs typeface="Arial MT"/>
              </a:rPr>
              <a:t>info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„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Example:</a:t>
            </a:r>
            <a:r>
              <a:rPr sz="2800" dirty="0">
                <a:latin typeface="Arial MT"/>
                <a:cs typeface="Arial MT"/>
              </a:rPr>
              <a:t> static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home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pages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428" y="461899"/>
            <a:ext cx="6087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Interactive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30" dirty="0"/>
              <a:t>Transactional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0223"/>
            <a:ext cx="8018780" cy="42284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Come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introduction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CGI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HTML </a:t>
            </a:r>
            <a:r>
              <a:rPr sz="2700" spc="-20" dirty="0">
                <a:latin typeface="Calibri"/>
                <a:cs typeface="Calibri"/>
              </a:rPr>
              <a:t>forms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Simple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interactivity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Dynamic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creation</a:t>
            </a:r>
            <a:endParaRPr sz="2700">
              <a:latin typeface="Calibri"/>
              <a:cs typeface="Calibri"/>
            </a:endParaRPr>
          </a:p>
          <a:p>
            <a:pPr marL="756285" marR="9525" lvl="1" indent="-287020">
              <a:lnSpc>
                <a:spcPts val="259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dynamically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user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spc="-15" dirty="0">
                <a:latin typeface="Calibri"/>
                <a:cs typeface="Calibri"/>
              </a:rPr>
              <a:t>Content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updates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-&gt;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Transactions</a:t>
            </a:r>
            <a:endParaRPr sz="270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10" dirty="0">
                <a:latin typeface="Calibri"/>
                <a:cs typeface="Calibri"/>
              </a:rPr>
              <a:t>Decentralized</a:t>
            </a:r>
            <a:endParaRPr sz="240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connectivity</a:t>
            </a:r>
            <a:endParaRPr sz="240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Increased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</a:t>
            </a:r>
            <a:endParaRPr sz="24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spc="-10" dirty="0">
                <a:latin typeface="Calibri"/>
                <a:cs typeface="Calibri"/>
              </a:rPr>
              <a:t>Examples: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news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sites,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booking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systems,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online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banking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274" y="461899"/>
            <a:ext cx="6682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Workflow-Based</a:t>
            </a:r>
            <a:r>
              <a:rPr spc="-5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030"/>
            <a:ext cx="7421880" cy="435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Designed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handle business </a:t>
            </a:r>
            <a:r>
              <a:rPr sz="3000" spc="-10" dirty="0">
                <a:latin typeface="Calibri"/>
                <a:cs typeface="Calibri"/>
              </a:rPr>
              <a:t>processes across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departments,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organizations</a:t>
            </a:r>
            <a:r>
              <a:rPr sz="3000" dirty="0">
                <a:latin typeface="Calibri"/>
                <a:cs typeface="Calibri"/>
              </a:rPr>
              <a:t> &amp;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enterprises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Business</a:t>
            </a:r>
            <a:r>
              <a:rPr sz="3000" dirty="0">
                <a:latin typeface="Calibri"/>
                <a:cs typeface="Calibri"/>
              </a:rPr>
              <a:t> logic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</a:t>
            </a:r>
            <a:endParaRPr sz="3000" dirty="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role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Web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services</a:t>
            </a:r>
            <a:endParaRPr sz="30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0" dirty="0">
                <a:latin typeface="Calibri"/>
                <a:cs typeface="Calibri"/>
              </a:rPr>
              <a:t>Interoperability</a:t>
            </a:r>
            <a:endParaRPr sz="26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0" dirty="0">
                <a:latin typeface="Calibri"/>
                <a:cs typeface="Calibri"/>
              </a:rPr>
              <a:t>Loosely-coupled</a:t>
            </a:r>
            <a:endParaRPr sz="26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5" dirty="0">
                <a:latin typeface="Calibri"/>
                <a:cs typeface="Calibri"/>
              </a:rPr>
              <a:t>Standards-based</a:t>
            </a:r>
            <a:endParaRPr sz="2600" dirty="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10" dirty="0">
                <a:latin typeface="Calibri"/>
                <a:cs typeface="Calibri"/>
              </a:rPr>
              <a:t>Examples: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B2B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e-Government</a:t>
            </a:r>
            <a:endParaRPr sz="3000" dirty="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High</a:t>
            </a:r>
            <a:r>
              <a:rPr sz="3000" spc="-15" dirty="0">
                <a:latin typeface="Calibri"/>
                <a:cs typeface="Calibri"/>
              </a:rPr>
              <a:t> complexity;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autonomous</a:t>
            </a:r>
            <a:r>
              <a:rPr sz="3000" spc="-10" dirty="0">
                <a:latin typeface="Calibri"/>
                <a:cs typeface="Calibri"/>
              </a:rPr>
              <a:t> entities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949" y="461899"/>
            <a:ext cx="6143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Collaborative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5" dirty="0"/>
              <a:t>Social</a:t>
            </a:r>
            <a:r>
              <a:rPr spc="-25" dirty="0"/>
              <a:t> </a:t>
            </a:r>
            <a:r>
              <a:rPr spc="-5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842"/>
            <a:ext cx="7575550" cy="438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Unstructured,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cooperative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environments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7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10" dirty="0">
                <a:latin typeface="Calibri"/>
                <a:cs typeface="Calibri"/>
              </a:rPr>
              <a:t>shared information workspaces </a:t>
            </a:r>
            <a:r>
              <a:rPr sz="2400" spc="-15" dirty="0">
                <a:latin typeface="Calibri"/>
                <a:cs typeface="Calibri"/>
              </a:rPr>
              <a:t>to create, </a:t>
            </a:r>
            <a:r>
              <a:rPr sz="2400" dirty="0">
                <a:latin typeface="Calibri"/>
                <a:cs typeface="Calibri"/>
              </a:rPr>
              <a:t>edit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</a:t>
            </a:r>
            <a:r>
              <a:rPr sz="2400" spc="-10" dirty="0">
                <a:latin typeface="Calibri"/>
                <a:cs typeface="Calibri"/>
              </a:rPr>
              <a:t> shared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spc="-15" dirty="0">
                <a:latin typeface="Calibri"/>
                <a:cs typeface="Calibri"/>
              </a:rPr>
              <a:t>Interpersonal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communication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paramount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latin typeface="Calibri"/>
                <a:cs typeface="Calibri"/>
              </a:rPr>
              <a:t>Classic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example: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Wikis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buFont typeface="Arial MT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Social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Web</a:t>
            </a:r>
            <a:endParaRPr sz="270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Anonymity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traditionally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characterized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WWW</a:t>
            </a:r>
            <a:endParaRPr sz="240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Moving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towards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communities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interest</a:t>
            </a:r>
            <a:endParaRPr sz="2400">
              <a:latin typeface="Calibri"/>
              <a:cs typeface="Calibri"/>
            </a:endParaRPr>
          </a:p>
          <a:p>
            <a:pPr marL="756285" marR="115570" lvl="1" indent="-287020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Examples: Blogs, </a:t>
            </a:r>
            <a:r>
              <a:rPr sz="2400" spc="-15" dirty="0">
                <a:latin typeface="Calibri"/>
                <a:cs typeface="Calibri"/>
              </a:rPr>
              <a:t>collaborative </a:t>
            </a:r>
            <a:r>
              <a:rPr sz="2400" spc="-5" dirty="0">
                <a:latin typeface="Calibri"/>
                <a:cs typeface="Calibri"/>
              </a:rPr>
              <a:t>filtering </a:t>
            </a:r>
            <a:r>
              <a:rPr sz="2400" spc="-20" dirty="0">
                <a:latin typeface="Calibri"/>
                <a:cs typeface="Calibri"/>
              </a:rPr>
              <a:t>systems, </a:t>
            </a:r>
            <a:r>
              <a:rPr sz="2400" spc="-5" dirty="0">
                <a:latin typeface="Calibri"/>
                <a:cs typeface="Calibri"/>
              </a:rPr>
              <a:t>social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bookmarking(e.g.,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delicious.com)</a:t>
            </a:r>
            <a:endParaRPr sz="2400">
              <a:latin typeface="Calibri"/>
              <a:cs typeface="Calibri"/>
            </a:endParaRPr>
          </a:p>
          <a:p>
            <a:pPr marL="756285" marR="67310" lvl="1" indent="-287020">
              <a:lnSpc>
                <a:spcPct val="80000"/>
              </a:lnSpc>
              <a:spcBef>
                <a:spcPts val="58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dirty="0"/>
              <a:t>	</a:t>
            </a:r>
            <a:r>
              <a:rPr sz="2400" spc="-15" dirty="0">
                <a:latin typeface="Calibri"/>
                <a:cs typeface="Calibri"/>
              </a:rPr>
              <a:t>Integration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forms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web </a:t>
            </a:r>
            <a:r>
              <a:rPr sz="2400" spc="-5" dirty="0">
                <a:latin typeface="Calibri"/>
                <a:cs typeface="Calibri"/>
              </a:rPr>
              <a:t>applications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NetFlix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729" y="461899"/>
            <a:ext cx="3559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Portal-Oriented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6960870" cy="363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points-of-entry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heterogeneous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endParaRPr sz="3200" dirty="0">
              <a:latin typeface="Calibri"/>
              <a:cs typeface="Calibri"/>
            </a:endParaRPr>
          </a:p>
          <a:p>
            <a:pPr marL="836930" lvl="1" indent="-367665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sz="2800" spc="-30" dirty="0">
                <a:latin typeface="Calibri"/>
                <a:cs typeface="Calibri"/>
              </a:rPr>
              <a:t>Yahoo!,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AOL.com,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portal.kfupm.edu.sa</a:t>
            </a:r>
            <a:endParaRPr sz="28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47040" algn="l"/>
                <a:tab pos="447675" algn="l"/>
              </a:tabLst>
            </a:pPr>
            <a:r>
              <a:rPr sz="3200" spc="-15" dirty="0">
                <a:latin typeface="Calibri"/>
                <a:cs typeface="Calibri"/>
              </a:rPr>
              <a:t>Specialized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portals</a:t>
            </a:r>
            <a:endParaRPr sz="3200" dirty="0">
              <a:latin typeface="Calibri"/>
              <a:cs typeface="Calibri"/>
            </a:endParaRPr>
          </a:p>
          <a:p>
            <a:pPr marL="836930" lvl="1" indent="-36766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sz="2800" spc="-10" dirty="0">
                <a:latin typeface="Calibri"/>
                <a:cs typeface="Calibri"/>
              </a:rPr>
              <a:t>Business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portals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 </a:t>
            </a:r>
            <a:r>
              <a:rPr sz="2800" spc="-15" dirty="0">
                <a:latin typeface="Calibri"/>
                <a:cs typeface="Calibri"/>
              </a:rPr>
              <a:t>employee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intranet)</a:t>
            </a:r>
            <a:endParaRPr sz="2800" dirty="0">
              <a:latin typeface="Calibri"/>
              <a:cs typeface="Calibri"/>
            </a:endParaRPr>
          </a:p>
          <a:p>
            <a:pPr marL="836930" lvl="1" indent="-36766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sz="2800" spc="-15" dirty="0">
                <a:latin typeface="Calibri"/>
                <a:cs typeface="Calibri"/>
              </a:rPr>
              <a:t>Marketplace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portals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(horizontal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vertical)</a:t>
            </a:r>
            <a:endParaRPr sz="2800" dirty="0">
              <a:latin typeface="Calibri"/>
              <a:cs typeface="Calibri"/>
            </a:endParaRPr>
          </a:p>
          <a:p>
            <a:pPr marL="836930" lvl="1" indent="-36766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836930" algn="l"/>
                <a:tab pos="837565" algn="l"/>
              </a:tabLst>
            </a:pPr>
            <a:r>
              <a:rPr sz="2800" spc="-10" dirty="0">
                <a:latin typeface="Calibri"/>
                <a:cs typeface="Calibri"/>
              </a:rPr>
              <a:t>Community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portals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(targeted</a:t>
            </a:r>
            <a:r>
              <a:rPr sz="2800" spc="-15" dirty="0">
                <a:latin typeface="Calibri"/>
                <a:cs typeface="Calibri"/>
              </a:rPr>
              <a:t> groups)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461899"/>
            <a:ext cx="2512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Ubiquitous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751"/>
            <a:ext cx="7786370" cy="44958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3119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Customized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services </a:t>
            </a:r>
            <a:r>
              <a:rPr sz="3000" spc="-15" dirty="0">
                <a:latin typeface="Calibri"/>
                <a:cs typeface="Calibri"/>
              </a:rPr>
              <a:t>delivered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anywhere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via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multiple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devices</a:t>
            </a:r>
            <a:endParaRPr sz="3000" dirty="0">
              <a:latin typeface="Calibri"/>
              <a:cs typeface="Calibri"/>
            </a:endParaRPr>
          </a:p>
          <a:p>
            <a:pPr marL="440690" indent="-42862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sz="3000" spc="-5" dirty="0">
                <a:latin typeface="Calibri"/>
                <a:cs typeface="Calibri"/>
              </a:rPr>
              <a:t>HCI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critical</a:t>
            </a:r>
            <a:endParaRPr sz="30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0" dirty="0">
                <a:latin typeface="Calibri"/>
                <a:cs typeface="Calibri"/>
              </a:rPr>
              <a:t>Limitations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(screen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size,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bandwidth?)</a:t>
            </a:r>
            <a:endParaRPr sz="26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5" dirty="0">
                <a:latin typeface="Calibri"/>
                <a:cs typeface="Calibri"/>
              </a:rPr>
              <a:t>Context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40"/>
              </a:spcBef>
              <a:buFont typeface="Arial MT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3000" spc="-10" dirty="0">
                <a:latin typeface="Calibri"/>
                <a:cs typeface="Calibri"/>
              </a:rPr>
              <a:t>Still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emerging </a:t>
            </a:r>
            <a:r>
              <a:rPr sz="3000" spc="-5" dirty="0">
                <a:latin typeface="Calibri"/>
                <a:cs typeface="Calibri"/>
              </a:rPr>
              <a:t>field;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most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devices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have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single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focus:</a:t>
            </a:r>
            <a:endParaRPr sz="30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5" dirty="0">
                <a:latin typeface="Calibri"/>
                <a:cs typeface="Calibri"/>
              </a:rPr>
              <a:t>Personalization</a:t>
            </a:r>
            <a:endParaRPr sz="26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0" dirty="0">
                <a:latin typeface="Calibri"/>
                <a:cs typeface="Calibri"/>
              </a:rPr>
              <a:t>Location-aware</a:t>
            </a:r>
            <a:endParaRPr sz="2600" dirty="0">
              <a:latin typeface="Calibri"/>
              <a:cs typeface="Calibri"/>
            </a:endParaRPr>
          </a:p>
          <a:p>
            <a:pPr marL="831215" lvl="1" indent="-36195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831215" algn="l"/>
                <a:tab pos="831850" algn="l"/>
              </a:tabLst>
            </a:pPr>
            <a:r>
              <a:rPr sz="2600" spc="-10" dirty="0">
                <a:latin typeface="Calibri"/>
                <a:cs typeface="Calibri"/>
              </a:rPr>
              <a:t>Multi-platform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delivery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903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 MT</vt:lpstr>
      <vt:lpstr>Calibri</vt:lpstr>
      <vt:lpstr>Office Theme</vt:lpstr>
      <vt:lpstr>Web Applications</vt:lpstr>
      <vt:lpstr>Website vs web pages</vt:lpstr>
      <vt:lpstr>Categories of Web Applications</vt:lpstr>
      <vt:lpstr>Document-Centric Web sites</vt:lpstr>
      <vt:lpstr>Interactive &amp; Transactional</vt:lpstr>
      <vt:lpstr>Workflow-Based Applications</vt:lpstr>
      <vt:lpstr>Collaborative &amp; Social Web</vt:lpstr>
      <vt:lpstr>Portal-Oriented</vt:lpstr>
      <vt:lpstr>Ubiquitous</vt:lpstr>
      <vt:lpstr>Semantic Web</vt:lpstr>
      <vt:lpstr>Characteristics of Web Apps</vt:lpstr>
      <vt:lpstr>Characteristics -Product</vt:lpstr>
      <vt:lpstr>Characteristics -Usage</vt:lpstr>
      <vt:lpstr>Characteristics -Development</vt:lpstr>
      <vt:lpstr>eSystem</vt:lpstr>
      <vt:lpstr>eCommerce Systems</vt:lpstr>
      <vt:lpstr>eGOV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LENOVO</cp:lastModifiedBy>
  <cp:revision>4</cp:revision>
  <dcterms:created xsi:type="dcterms:W3CDTF">2024-11-14T05:30:58Z</dcterms:created>
  <dcterms:modified xsi:type="dcterms:W3CDTF">2024-11-16T09:47:39Z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2024-11-14T00:00:00Z</vt:filetime>
  </property>
</Properties>
</file>