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Lst>
  <p:notesMasterIdLst>
    <p:notesMasterId r:id="rId18"/>
  </p:notesMasterIdLst>
  <p:sldIdLst>
    <p:sldId id="256" r:id="rId4"/>
    <p:sldId id="259" r:id="rId5"/>
    <p:sldId id="271" r:id="rId6"/>
    <p:sldId id="272" r:id="rId7"/>
    <p:sldId id="275" r:id="rId8"/>
    <p:sldId id="274" r:id="rId9"/>
    <p:sldId id="263" r:id="rId10"/>
    <p:sldId id="267" r:id="rId11"/>
    <p:sldId id="276" r:id="rId12"/>
    <p:sldId id="277" r:id="rId13"/>
    <p:sldId id="269" r:id="rId14"/>
    <p:sldId id="273" r:id="rId15"/>
    <p:sldId id="278" r:id="rId16"/>
    <p:sldId id="266" r:id="rId17"/>
  </p:sldIdLst>
  <p:sldSz cx="9144000" cy="6858000" type="screen4x3"/>
  <p:notesSz cx="6858000" cy="9144000"/>
  <p:embeddedFontLst>
    <p:embeddedFont>
      <p:font typeface="Arial Black" panose="020B0A04020102020204" pitchFamily="34" charset="0"/>
      <p:bold r:id="rId19"/>
    </p:embeddedFont>
    <p:embeddedFont>
      <p:font typeface="Calibri" panose="020F0502020204030204" pitchFamily="34" charset="0"/>
      <p:regular r:id="rId20"/>
      <p:bold r:id="rId21"/>
      <p:italic r:id="rId22"/>
      <p:bold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htdm8+V1wHKJhwvEs7OgKvtced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itra Purra" initials="SP" lastIdx="1" clrIdx="0">
    <p:extLst>
      <p:ext uri="{19B8F6BF-5375-455C-9EA6-DF929625EA0E}">
        <p15:presenceInfo xmlns:p15="http://schemas.microsoft.com/office/powerpoint/2012/main" userId="df3ae5114c6285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87" autoAdjust="0"/>
  </p:normalViewPr>
  <p:slideViewPr>
    <p:cSldViewPr snapToGrid="0">
      <p:cViewPr varScale="1">
        <p:scale>
          <a:sx n="88" d="100"/>
          <a:sy n="88" d="100"/>
        </p:scale>
        <p:origin x="13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39" name="Google Shape;3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8" name="Google Shape;6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b728616b0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6b728616b0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16b728616b0_0_1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800" b="0" i="0" u="none" strike="noStrike" cap="none">
              <a:solidFill>
                <a:srgbClr val="000000"/>
              </a:solidFill>
              <a:latin typeface="Arial"/>
              <a:ea typeface="Arial"/>
              <a:cs typeface="Arial"/>
              <a:sym typeface="Arial"/>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D8D8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1pPr>
            <a:lvl2pPr marL="0" marR="0" lvl="1"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2pPr>
            <a:lvl3pPr marL="0" marR="0" lvl="2"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3pPr>
            <a:lvl4pPr marL="0" marR="0" lvl="3"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4pPr>
            <a:lvl5pPr marL="0" marR="0" lvl="4"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5pPr>
            <a:lvl6pPr marL="0" marR="0" lvl="5"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6pPr>
            <a:lvl7pPr marL="0" marR="0" lvl="6"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7pPr>
            <a:lvl8pPr marL="0" marR="0" lvl="7"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8pPr>
            <a:lvl9pPr marL="0" marR="0" lvl="8" indent="0" algn="r">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333375" y="152400"/>
            <a:ext cx="8229600" cy="533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600" b="1">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8" descr="F:\2018\HITAM\001 NAAC Presentation\ARTWORK\03 HITAM Coverpage_v3.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 name="Google Shape;11;p8"/>
          <p:cNvSpPr txBox="1"/>
          <p:nvPr/>
        </p:nvSpPr>
        <p:spPr>
          <a:xfrm>
            <a:off x="381000" y="6521450"/>
            <a:ext cx="4572000" cy="200025"/>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a:buNone/>
            </a:pPr>
            <a:r>
              <a:rPr lang="en-US" sz="700" b="0" i="0" u="none" strike="noStrike" cap="none">
                <a:solidFill>
                  <a:schemeClr val="dk1"/>
                </a:solidFill>
                <a:latin typeface="Arial"/>
                <a:ea typeface="Arial"/>
                <a:cs typeface="Arial"/>
                <a:sym typeface="Arial"/>
              </a:rPr>
              <a:t>© Copyrights 2018 HITAM. All rights reserved.</a:t>
            </a:r>
            <a:endParaRPr sz="1400" b="0" i="0" u="none" strike="noStrike" cap="none">
              <a:solidFill>
                <a:srgbClr val="000000"/>
              </a:solidFill>
              <a:latin typeface="Arial"/>
              <a:ea typeface="Arial"/>
              <a:cs typeface="Arial"/>
              <a:sym typeface="Arial"/>
            </a:endParaRPr>
          </a:p>
        </p:txBody>
      </p:sp>
      <p:sp>
        <p:nvSpPr>
          <p:cNvPr id="12" name="Google Shape;12;p8"/>
          <p:cNvSpPr txBox="1"/>
          <p:nvPr/>
        </p:nvSpPr>
        <p:spPr>
          <a:xfrm>
            <a:off x="8431212" y="6521450"/>
            <a:ext cx="457200" cy="246062"/>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a:buNone/>
            </a:pPr>
            <a:fld id="{00000000-1234-1234-1234-123412341234}" type="slidenum">
              <a:rPr lang="en-US" sz="1000" b="0" i="0" u="none" strike="noStrike" cap="none">
                <a:solidFill>
                  <a:srgbClr val="3C3C3C"/>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13" name="Google Shape;13;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D8D8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 name="Google Shape;1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1pPr>
            <a:lvl2pPr marL="0" marR="0" lvl="1"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2pPr>
            <a:lvl3pPr marL="0" marR="0" lvl="2"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3pPr>
            <a:lvl4pPr marL="0" marR="0" lvl="3"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4pPr>
            <a:lvl5pPr marL="0" marR="0" lvl="4"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5pPr>
            <a:lvl6pPr marL="0" marR="0" lvl="5"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6pPr>
            <a:lvl7pPr marL="0" marR="0" lvl="6"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7pPr>
            <a:lvl8pPr marL="0" marR="0" lvl="7"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8pPr>
            <a:lvl9pPr marL="0" marR="0" lvl="8" indent="0" algn="r" rtl="0">
              <a:lnSpc>
                <a:spcPct val="100000"/>
              </a:lnSpc>
              <a:spcBef>
                <a:spcPts val="0"/>
              </a:spcBef>
              <a:spcAft>
                <a:spcPts val="0"/>
              </a:spcAft>
              <a:buClr>
                <a:srgbClr val="8D8D8D"/>
              </a:buClr>
              <a:buSzPts val="1200"/>
              <a:buFont typeface="Arial"/>
              <a:buNone/>
              <a:defRPr sz="1200" b="0" i="0" u="none" strike="noStrike" cap="none">
                <a:solidFill>
                  <a:srgbClr val="8D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pic>
        <p:nvPicPr>
          <p:cNvPr id="23" name="Google Shape;23;p10" descr="F:\2018\HITAM\001 NAAC Presentation\ARTWORK\03 HITAM Inside page_v3.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4" name="Google Shape;24;p10"/>
          <p:cNvSpPr txBox="1"/>
          <p:nvPr/>
        </p:nvSpPr>
        <p:spPr>
          <a:xfrm>
            <a:off x="381000" y="6521450"/>
            <a:ext cx="4572000" cy="200025"/>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a:buNone/>
            </a:pPr>
            <a:r>
              <a:rPr lang="en-US" sz="700" b="0" i="0" u="none" strike="noStrike" cap="none">
                <a:solidFill>
                  <a:schemeClr val="dk1"/>
                </a:solidFill>
                <a:latin typeface="Arial"/>
                <a:ea typeface="Arial"/>
                <a:cs typeface="Arial"/>
                <a:sym typeface="Arial"/>
              </a:rPr>
              <a:t>© Copyrights 2018 HITAM. All rights reserved.</a:t>
            </a:r>
            <a:endParaRPr sz="1400" b="0" i="0" u="none" strike="noStrike" cap="none">
              <a:solidFill>
                <a:srgbClr val="000000"/>
              </a:solidFill>
              <a:latin typeface="Arial"/>
              <a:ea typeface="Arial"/>
              <a:cs typeface="Arial"/>
              <a:sym typeface="Arial"/>
            </a:endParaRPr>
          </a:p>
        </p:txBody>
      </p:sp>
      <p:sp>
        <p:nvSpPr>
          <p:cNvPr id="25" name="Google Shape;25;p10"/>
          <p:cNvSpPr txBox="1"/>
          <p:nvPr/>
        </p:nvSpPr>
        <p:spPr>
          <a:xfrm>
            <a:off x="8431212" y="6521450"/>
            <a:ext cx="457200" cy="246062"/>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a:buNone/>
            </a:pPr>
            <a:fld id="{00000000-1234-1234-1234-123412341234}" type="slidenum">
              <a:rPr lang="en-US" sz="1000" b="0" i="0" u="none" strike="noStrike" cap="none">
                <a:solidFill>
                  <a:srgbClr val="3C3C3C"/>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26" name="Google Shape;2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7" name="Google Shape;27;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pic>
        <p:nvPicPr>
          <p:cNvPr id="31" name="Google Shape;31;p12" descr="F:\2018\HITAM\001 NAAC Presentation\ARTWORK\03 HITAM Thank you_03.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2" name="Google Shape;32;p12"/>
          <p:cNvSpPr txBox="1"/>
          <p:nvPr/>
        </p:nvSpPr>
        <p:spPr>
          <a:xfrm>
            <a:off x="381000" y="6521450"/>
            <a:ext cx="4572000" cy="2001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chemeClr val="dk1"/>
              </a:buClr>
              <a:buSzPts val="700"/>
              <a:buFont typeface="Arial"/>
              <a:buNone/>
            </a:pPr>
            <a:r>
              <a:rPr lang="en-US" sz="700" b="0" i="0" u="none" strike="noStrike" cap="none">
                <a:solidFill>
                  <a:schemeClr val="dk1"/>
                </a:solidFill>
                <a:latin typeface="Arial"/>
                <a:ea typeface="Arial"/>
                <a:cs typeface="Arial"/>
                <a:sym typeface="Arial"/>
              </a:rPr>
              <a:t>© Copyrights 2018 HITAM. All rights reserved.</a:t>
            </a:r>
            <a:endParaRPr sz="1400" b="0" i="0" u="none" strike="noStrike" cap="none">
              <a:solidFill>
                <a:srgbClr val="000000"/>
              </a:solidFill>
              <a:latin typeface="Arial"/>
              <a:ea typeface="Arial"/>
              <a:cs typeface="Arial"/>
              <a:sym typeface="Arial"/>
            </a:endParaRPr>
          </a:p>
        </p:txBody>
      </p:sp>
      <p:sp>
        <p:nvSpPr>
          <p:cNvPr id="33" name="Google Shape;33;p12"/>
          <p:cNvSpPr txBox="1"/>
          <p:nvPr/>
        </p:nvSpPr>
        <p:spPr>
          <a:xfrm>
            <a:off x="8431212" y="6521450"/>
            <a:ext cx="457200" cy="246000"/>
          </a:xfrm>
          <a:prstGeom prst="rect">
            <a:avLst/>
          </a:prstGeom>
          <a:noFill/>
          <a:ln>
            <a:noFill/>
          </a:ln>
        </p:spPr>
        <p:txBody>
          <a:bodyPr spcFirstLastPara="1" wrap="square" lIns="0" tIns="45700" rIns="91425" bIns="45700" anchor="t" anchorCtr="0">
            <a:noAutofit/>
          </a:bodyPr>
          <a:lstStyle/>
          <a:p>
            <a:pPr marL="0" marR="0" lvl="0" indent="0" algn="r" rtl="0">
              <a:lnSpc>
                <a:spcPct val="100000"/>
              </a:lnSpc>
              <a:spcBef>
                <a:spcPts val="0"/>
              </a:spcBef>
              <a:spcAft>
                <a:spcPts val="0"/>
              </a:spcAft>
              <a:buClr>
                <a:srgbClr val="3C3C3C"/>
              </a:buClr>
              <a:buSzPts val="1000"/>
              <a:buFont typeface="Arial"/>
              <a:buNone/>
            </a:pPr>
            <a:fld id="{00000000-1234-1234-1234-123412341234}" type="slidenum">
              <a:rPr lang="en-US" sz="1000" b="0" i="0" u="none" strike="noStrike" cap="none">
                <a:solidFill>
                  <a:srgbClr val="3C3C3C"/>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34" name="Google Shape;34;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35" name="Google Shape;35;p1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2" name="TextBox 3">
            <a:extLst>
              <a:ext uri="{FF2B5EF4-FFF2-40B4-BE49-F238E27FC236}">
                <a16:creationId xmlns:a16="http://schemas.microsoft.com/office/drawing/2014/main" id="{9C351353-9ED9-CB1E-8EB7-08519058B39B}"/>
              </a:ext>
            </a:extLst>
          </p:cNvPr>
          <p:cNvSpPr txBox="1">
            <a:spLocks noChangeArrowheads="1"/>
          </p:cNvSpPr>
          <p:nvPr/>
        </p:nvSpPr>
        <p:spPr bwMode="auto">
          <a:xfrm>
            <a:off x="386809" y="731919"/>
            <a:ext cx="6998752" cy="701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2400" b="1" dirty="0">
                <a:solidFill>
                  <a:schemeClr val="bg1"/>
                </a:solidFill>
                <a:latin typeface="Arial"/>
                <a:ea typeface="ＭＳ Ｐゴシック"/>
                <a:cs typeface="Arial"/>
              </a:rPr>
              <a:t>Hyderabad Institute of Technology and Management</a:t>
            </a:r>
            <a:endParaRPr lang="en-US" altLang="en-US" sz="2000" b="1" dirty="0">
              <a:solidFill>
                <a:schemeClr val="bg1"/>
              </a:solidFill>
              <a:latin typeface="Arial"/>
              <a:ea typeface="ＭＳ Ｐゴシック"/>
              <a:cs typeface="Arial"/>
            </a:endParaRPr>
          </a:p>
          <a:p>
            <a:pPr algn="ctr"/>
            <a:r>
              <a:rPr lang="en-US" sz="1600" b="1" dirty="0">
                <a:solidFill>
                  <a:schemeClr val="bg1"/>
                </a:solidFill>
                <a:latin typeface="Times New Roman"/>
                <a:ea typeface="ＭＳ Ｐゴシック"/>
                <a:cs typeface="Arial"/>
              </a:rPr>
              <a:t>HUMAN MULTIPLE DISEASE PREDICTION USING </a:t>
            </a:r>
            <a:endParaRPr lang="en-US" sz="1600" dirty="0">
              <a:solidFill>
                <a:schemeClr val="bg1"/>
              </a:solidFill>
              <a:latin typeface="Times New Roman"/>
              <a:ea typeface="ＭＳ Ｐゴシック"/>
            </a:endParaRPr>
          </a:p>
          <a:p>
            <a:pPr algn="ctr">
              <a:spcBef>
                <a:spcPct val="0"/>
              </a:spcBef>
              <a:buFontTx/>
              <a:buNone/>
            </a:pPr>
            <a:r>
              <a:rPr lang="en-US" sz="1600" b="1" dirty="0">
                <a:solidFill>
                  <a:schemeClr val="bg1"/>
                </a:solidFill>
                <a:latin typeface="Times New Roman"/>
                <a:ea typeface="ＭＳ Ｐゴシック"/>
                <a:cs typeface="Arial"/>
              </a:rPr>
              <a:t>MACHINE LEARNING</a:t>
            </a:r>
            <a:endParaRPr lang="en-US" sz="1600" dirty="0">
              <a:solidFill>
                <a:schemeClr val="bg1"/>
              </a:solidFill>
              <a:latin typeface="Times New Roman"/>
            </a:endParaRPr>
          </a:p>
          <a:p>
            <a:pPr algn="just" eaLnBrk="1" hangingPunct="1">
              <a:spcBef>
                <a:spcPct val="0"/>
              </a:spcBef>
              <a:buNone/>
            </a:pPr>
            <a:r>
              <a:rPr lang="en-US" altLang="en-US" sz="1600" b="1" dirty="0">
                <a:solidFill>
                  <a:schemeClr val="bg1"/>
                </a:solidFill>
                <a:latin typeface="Times New Roman"/>
                <a:ea typeface="ＭＳ Ｐゴシック"/>
                <a:cs typeface="Arial"/>
              </a:rPr>
              <a:t>  BATCH NO : 04</a:t>
            </a:r>
          </a:p>
          <a:p>
            <a:pPr algn="just"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just" eaLnBrk="1" hangingPunct="1">
              <a:spcBef>
                <a:spcPct val="0"/>
              </a:spcBef>
              <a:buNone/>
            </a:pPr>
            <a:r>
              <a:rPr lang="en-US" altLang="en-US" sz="2000" b="1" dirty="0">
                <a:solidFill>
                  <a:schemeClr val="bg1"/>
                </a:solidFill>
                <a:latin typeface="Arial"/>
                <a:ea typeface="ＭＳ Ｐゴシック"/>
                <a:cs typeface="Arial"/>
              </a:rPr>
              <a:t>   </a:t>
            </a:r>
            <a:r>
              <a:rPr lang="en-US" altLang="en-US" sz="1400" b="1" dirty="0">
                <a:solidFill>
                  <a:schemeClr val="bg1"/>
                </a:solidFill>
                <a:latin typeface="Arial"/>
                <a:ea typeface="ＭＳ Ｐゴシック"/>
                <a:cs typeface="Arial"/>
              </a:rPr>
              <a:t>STUDENT NAME          ROLL NUMBER</a:t>
            </a:r>
          </a:p>
          <a:p>
            <a:pPr algn="just" eaLnBrk="1" hangingPunct="1">
              <a:spcBef>
                <a:spcPct val="0"/>
              </a:spcBef>
              <a:buNone/>
            </a:pPr>
            <a:r>
              <a:rPr lang="en-US" altLang="en-US" sz="1400" b="1" dirty="0">
                <a:solidFill>
                  <a:schemeClr val="bg1"/>
                </a:solidFill>
                <a:latin typeface="Arial"/>
                <a:ea typeface="ＭＳ Ｐゴシック"/>
                <a:cs typeface="Arial"/>
              </a:rPr>
              <a:t>    </a:t>
            </a:r>
            <a:endParaRPr lang="en-US" altLang="en-US" sz="1400" b="1" dirty="0">
              <a:solidFill>
                <a:schemeClr val="bg1"/>
              </a:solidFill>
              <a:ea typeface="ＭＳ Ｐゴシック" panose="020B0600070205080204" pitchFamily="34" charset="-128"/>
            </a:endParaRPr>
          </a:p>
          <a:p>
            <a:pPr eaLnBrk="1" hangingPunct="1"/>
            <a:r>
              <a:rPr lang="en-US" altLang="en-US" sz="1400" b="1" dirty="0">
                <a:solidFill>
                  <a:schemeClr val="bg1"/>
                </a:solidFill>
                <a:latin typeface="Arial"/>
                <a:ea typeface="ＭＳ Ｐゴシック"/>
                <a:cs typeface="Arial"/>
              </a:rPr>
              <a:t>    P. RAVITEJA </a:t>
            </a:r>
            <a:r>
              <a:rPr lang="en-US" altLang="en-US" b="1" dirty="0">
                <a:solidFill>
                  <a:schemeClr val="bg1"/>
                </a:solidFill>
                <a:latin typeface="Arial"/>
                <a:ea typeface="ＭＳ Ｐゴシック"/>
                <a:cs typeface="Arial"/>
              </a:rPr>
              <a:t>                  </a:t>
            </a:r>
            <a:r>
              <a:rPr lang="en-US" altLang="en-US" sz="1400" b="1" dirty="0">
                <a:solidFill>
                  <a:schemeClr val="bg1"/>
                </a:solidFill>
                <a:latin typeface="Arial"/>
                <a:ea typeface="ＭＳ Ｐゴシック"/>
                <a:cs typeface="Arial"/>
              </a:rPr>
              <a:t>19E51A0577</a:t>
            </a:r>
          </a:p>
          <a:p>
            <a:pPr eaLnBrk="1" hangingPunct="1"/>
            <a:r>
              <a:rPr lang="en-US" altLang="en-US" sz="1400" b="1" dirty="0">
                <a:solidFill>
                  <a:schemeClr val="bg1"/>
                </a:solidFill>
                <a:latin typeface="Arial"/>
                <a:ea typeface="ＭＳ Ｐゴシック"/>
                <a:cs typeface="Arial"/>
              </a:rPr>
              <a:t>    R. VIKAS                       </a:t>
            </a:r>
            <a:r>
              <a:rPr lang="en-US" altLang="en-US" b="1" dirty="0">
                <a:solidFill>
                  <a:schemeClr val="bg1"/>
                </a:solidFill>
                <a:latin typeface="Arial"/>
                <a:ea typeface="ＭＳ Ｐゴシック"/>
                <a:cs typeface="Arial"/>
              </a:rPr>
              <a:t>  </a:t>
            </a:r>
            <a:r>
              <a:rPr lang="en-US" altLang="en-US" sz="1400" b="1" dirty="0">
                <a:solidFill>
                  <a:schemeClr val="bg1"/>
                </a:solidFill>
                <a:latin typeface="Arial"/>
                <a:ea typeface="ＭＳ Ｐゴシック"/>
                <a:cs typeface="Arial"/>
              </a:rPr>
              <a:t>19E51A0589</a:t>
            </a:r>
          </a:p>
          <a:p>
            <a:pPr eaLnBrk="1" hangingPunct="1"/>
            <a:r>
              <a:rPr lang="en-US" altLang="en-US" sz="1400" b="1" i="1" dirty="0">
                <a:solidFill>
                  <a:schemeClr val="bg1"/>
                </a:solidFill>
                <a:latin typeface="Arial"/>
                <a:ea typeface="ＭＳ Ｐゴシック"/>
                <a:cs typeface="Arial"/>
              </a:rPr>
              <a:t>    </a:t>
            </a:r>
            <a:r>
              <a:rPr lang="en-US" altLang="en-US" sz="1400" b="1" dirty="0">
                <a:solidFill>
                  <a:schemeClr val="bg1"/>
                </a:solidFill>
                <a:latin typeface="Arial"/>
                <a:ea typeface="ＭＳ Ｐゴシック"/>
                <a:cs typeface="Arial"/>
              </a:rPr>
              <a:t>V. SAI KRISHNA           </a:t>
            </a:r>
            <a:r>
              <a:rPr lang="en-US" altLang="en-US" b="1" dirty="0">
                <a:solidFill>
                  <a:schemeClr val="bg1"/>
                </a:solidFill>
                <a:latin typeface="Arial"/>
                <a:ea typeface="ＭＳ Ｐゴシック"/>
                <a:cs typeface="Arial"/>
              </a:rPr>
              <a:t>  </a:t>
            </a:r>
            <a:r>
              <a:rPr lang="en-US" altLang="en-US" sz="1400" b="1" dirty="0">
                <a:solidFill>
                  <a:schemeClr val="bg1"/>
                </a:solidFill>
                <a:latin typeface="Arial"/>
                <a:ea typeface="ＭＳ Ｐゴシック"/>
                <a:cs typeface="Arial"/>
              </a:rPr>
              <a:t>19E51A05B6</a:t>
            </a:r>
          </a:p>
          <a:p>
            <a:pPr eaLnBrk="1" hangingPunct="1"/>
            <a:r>
              <a:rPr lang="en-US" altLang="en-US" sz="1400" b="1" dirty="0">
                <a:solidFill>
                  <a:schemeClr val="bg1"/>
                </a:solidFill>
                <a:latin typeface="Arial"/>
                <a:ea typeface="ＭＳ Ｐゴシック"/>
                <a:cs typeface="Arial"/>
              </a:rPr>
              <a:t>    P. AKASH                      </a:t>
            </a:r>
            <a:r>
              <a:rPr lang="en-US" altLang="en-US" b="1" dirty="0">
                <a:solidFill>
                  <a:schemeClr val="bg1"/>
                </a:solidFill>
                <a:latin typeface="Arial"/>
                <a:ea typeface="ＭＳ Ｐゴシック"/>
                <a:cs typeface="Arial"/>
              </a:rPr>
              <a:t>  </a:t>
            </a:r>
            <a:r>
              <a:rPr lang="en-US" altLang="en-US" sz="1400" b="1" dirty="0">
                <a:solidFill>
                  <a:schemeClr val="bg1"/>
                </a:solidFill>
                <a:latin typeface="Arial"/>
                <a:ea typeface="ＭＳ Ｐゴシック"/>
                <a:cs typeface="Arial"/>
              </a:rPr>
              <a:t>19E51A0579</a:t>
            </a:r>
          </a:p>
          <a:p>
            <a:pPr algn="just" eaLnBrk="1" hangingPunct="1">
              <a:spcBef>
                <a:spcPct val="0"/>
              </a:spcBef>
              <a:buNone/>
            </a:pPr>
            <a:r>
              <a:rPr lang="en-US" altLang="en-US" sz="1400" b="1" dirty="0">
                <a:solidFill>
                  <a:schemeClr val="bg1"/>
                </a:solidFill>
                <a:latin typeface="Arial"/>
                <a:ea typeface="ＭＳ Ｐゴシック"/>
                <a:cs typeface="Arial"/>
              </a:rPr>
              <a:t>     </a:t>
            </a:r>
            <a:endParaRPr lang="en-US" altLang="en-US" sz="1400" b="1" dirty="0">
              <a:solidFill>
                <a:schemeClr val="bg1"/>
              </a:solidFill>
              <a:ea typeface="ＭＳ Ｐゴシック" panose="020B0600070205080204" pitchFamily="34" charset="-128"/>
            </a:endParaRPr>
          </a:p>
          <a:p>
            <a:pPr eaLnBrk="1" hangingPunct="1"/>
            <a:r>
              <a:rPr lang="en-US" altLang="en-US" sz="1400" b="1" dirty="0">
                <a:solidFill>
                  <a:schemeClr val="bg1"/>
                </a:solidFill>
                <a:latin typeface="Arial"/>
                <a:ea typeface="ＭＳ Ｐゴシック"/>
                <a:cs typeface="Arial"/>
              </a:rPr>
              <a:t> </a:t>
            </a:r>
            <a:r>
              <a:rPr lang="en-US" altLang="en-US" b="1" dirty="0">
                <a:solidFill>
                  <a:schemeClr val="bg1"/>
                </a:solidFill>
                <a:latin typeface="Arial"/>
                <a:ea typeface="ＭＳ Ｐゴシック"/>
                <a:cs typeface="Arial"/>
              </a:rPr>
              <a:t>      </a:t>
            </a:r>
            <a:r>
              <a:rPr lang="en-US" sz="1400" b="1" dirty="0">
                <a:solidFill>
                  <a:schemeClr val="bg1"/>
                </a:solidFill>
                <a:latin typeface="Arial"/>
                <a:ea typeface="ＭＳ Ｐゴシック"/>
                <a:cs typeface="Arial"/>
              </a:rPr>
              <a:t>Under the guidance of </a:t>
            </a:r>
            <a:r>
              <a:rPr lang="en-US" altLang="en-US" sz="1400" b="1" dirty="0">
                <a:solidFill>
                  <a:schemeClr val="bg1"/>
                </a:solidFill>
                <a:latin typeface="Arial"/>
                <a:ea typeface="ＭＳ Ｐゴシック"/>
                <a:cs typeface="Arial"/>
              </a:rPr>
              <a:t> : DR. </a:t>
            </a:r>
            <a:r>
              <a:rPr lang="en-US" altLang="en-US" b="1" dirty="0">
                <a:solidFill>
                  <a:schemeClr val="bg1"/>
                </a:solidFill>
                <a:latin typeface="Arial"/>
                <a:ea typeface="ＭＳ Ｐゴシック"/>
                <a:cs typeface="Arial"/>
              </a:rPr>
              <a:t>PADMAJA PULICHERLA </a:t>
            </a:r>
            <a:endParaRPr lang="en-US" dirty="0">
              <a:solidFill>
                <a:schemeClr val="bg1"/>
              </a:solidFill>
              <a:ea typeface="ＭＳ Ｐゴシック"/>
            </a:endParaRPr>
          </a:p>
          <a:p>
            <a:r>
              <a:rPr lang="en-IN" b="1" dirty="0">
                <a:solidFill>
                  <a:schemeClr val="bg1"/>
                </a:solidFill>
                <a:latin typeface="Arial"/>
                <a:ea typeface="ＭＳ Ｐゴシック"/>
                <a:cs typeface="Arial"/>
              </a:rPr>
              <a:t>                                                 PROFESSOR </a:t>
            </a:r>
            <a:r>
              <a:rPr lang="en-IN" dirty="0">
                <a:latin typeface="Arial"/>
                <a:ea typeface="ＭＳ Ｐゴシック"/>
                <a:cs typeface="Arial"/>
              </a:rPr>
              <a:t> </a:t>
            </a:r>
            <a:endParaRPr lang="en-US" dirty="0"/>
          </a:p>
          <a:p>
            <a:pPr algn="just">
              <a:spcBef>
                <a:spcPct val="0"/>
              </a:spcBef>
              <a:buNone/>
            </a:pPr>
            <a:endParaRPr lang="en-US" altLang="en-US" sz="1400" b="1" dirty="0">
              <a:solidFill>
                <a:schemeClr val="bg1"/>
              </a:solidFill>
              <a:ea typeface="ＭＳ Ｐゴシック" panose="020B0600070205080204" pitchFamily="34" charset="-128"/>
            </a:endParaRPr>
          </a:p>
          <a:p>
            <a:pPr algn="ctr" eaLnBrk="1" hangingPunct="1"/>
            <a:r>
              <a:rPr lang="en-US" altLang="en-US" sz="1400" b="1" dirty="0">
                <a:solidFill>
                  <a:schemeClr val="bg1"/>
                </a:solidFill>
                <a:latin typeface="Arial"/>
                <a:ea typeface="ＭＳ Ｐゴシック"/>
                <a:cs typeface="Arial"/>
              </a:rPr>
              <a:t>            </a:t>
            </a:r>
            <a:r>
              <a:rPr lang="en-US" altLang="en-US" sz="1600" b="1" dirty="0">
                <a:solidFill>
                  <a:schemeClr val="bg1"/>
                </a:solidFill>
                <a:latin typeface="Times New Roman"/>
                <a:ea typeface="ＭＳ Ｐゴシック"/>
                <a:cs typeface="Arial"/>
              </a:rPr>
              <a:t>  </a:t>
            </a:r>
            <a:r>
              <a:rPr lang="en-US" sz="1600" b="1" u="sng" dirty="0">
                <a:solidFill>
                  <a:schemeClr val="bg1"/>
                </a:solidFill>
                <a:latin typeface="Times New Roman"/>
                <a:ea typeface="ＭＳ Ｐゴシック"/>
                <a:cs typeface="Arial"/>
              </a:rPr>
              <a:t> Project Stage -2(2022-2023)</a:t>
            </a:r>
            <a:r>
              <a:rPr lang="en-US" altLang="en-US" sz="1600" b="1" dirty="0">
                <a:solidFill>
                  <a:schemeClr val="bg1"/>
                </a:solidFill>
                <a:latin typeface="Times New Roman"/>
                <a:ea typeface="ＭＳ Ｐゴシック"/>
                <a:cs typeface="Arial"/>
              </a:rPr>
              <a:t>              </a:t>
            </a:r>
          </a:p>
          <a:p>
            <a:pPr algn="just" eaLnBrk="1" hangingPunct="1">
              <a:spcBef>
                <a:spcPct val="0"/>
              </a:spcBef>
              <a:buFontTx/>
              <a:buNone/>
            </a:pPr>
            <a:endParaRPr lang="en-US" altLang="en-US" sz="1600" b="1" dirty="0">
              <a:solidFill>
                <a:schemeClr val="bg1"/>
              </a:solidFill>
              <a:latin typeface="Times New Roman"/>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a:p>
            <a:pPr algn="ctr" eaLnBrk="1" hangingPunct="1">
              <a:spcBef>
                <a:spcPct val="0"/>
              </a:spcBef>
              <a:buFontTx/>
              <a:buNone/>
            </a:pPr>
            <a:endParaRPr lang="en-US" altLang="en-US" sz="2000" b="1" dirty="0">
              <a:solidFill>
                <a:schemeClr val="bg1"/>
              </a:solidFil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2410-E31F-CA17-D945-73E47C7158AC}"/>
              </a:ext>
            </a:extLst>
          </p:cNvPr>
          <p:cNvSpPr>
            <a:spLocks noGrp="1"/>
          </p:cNvSpPr>
          <p:nvPr>
            <p:ph type="title"/>
          </p:nvPr>
        </p:nvSpPr>
        <p:spPr/>
        <p:txBody>
          <a:bodyPr/>
          <a:lstStyle/>
          <a:p>
            <a:r>
              <a:rPr lang="en-GB" dirty="0"/>
              <a:t>implementation</a:t>
            </a:r>
          </a:p>
        </p:txBody>
      </p:sp>
      <p:pic>
        <p:nvPicPr>
          <p:cNvPr id="4" name="Picture 3">
            <a:extLst>
              <a:ext uri="{FF2B5EF4-FFF2-40B4-BE49-F238E27FC236}">
                <a16:creationId xmlns:a16="http://schemas.microsoft.com/office/drawing/2014/main" id="{45FE8280-1C7B-2E81-3131-728F29258C1F}"/>
              </a:ext>
            </a:extLst>
          </p:cNvPr>
          <p:cNvPicPr>
            <a:picLocks noChangeAspect="1"/>
          </p:cNvPicPr>
          <p:nvPr/>
        </p:nvPicPr>
        <p:blipFill>
          <a:blip r:embed="rId2"/>
          <a:stretch>
            <a:fillRect/>
          </a:stretch>
        </p:blipFill>
        <p:spPr>
          <a:xfrm>
            <a:off x="888210" y="1298003"/>
            <a:ext cx="7141885" cy="2130997"/>
          </a:xfrm>
          <a:prstGeom prst="rect">
            <a:avLst/>
          </a:prstGeom>
        </p:spPr>
      </p:pic>
      <p:pic>
        <p:nvPicPr>
          <p:cNvPr id="6" name="Picture 5">
            <a:extLst>
              <a:ext uri="{FF2B5EF4-FFF2-40B4-BE49-F238E27FC236}">
                <a16:creationId xmlns:a16="http://schemas.microsoft.com/office/drawing/2014/main" id="{27F4122C-2FAB-3F56-0D7A-BFDD09BBAA1F}"/>
              </a:ext>
            </a:extLst>
          </p:cNvPr>
          <p:cNvPicPr>
            <a:picLocks noChangeAspect="1"/>
          </p:cNvPicPr>
          <p:nvPr/>
        </p:nvPicPr>
        <p:blipFill rotWithShape="1">
          <a:blip r:embed="rId3"/>
          <a:srcRect l="13184" t="941"/>
          <a:stretch/>
        </p:blipFill>
        <p:spPr>
          <a:xfrm>
            <a:off x="1803863" y="3429000"/>
            <a:ext cx="6076602" cy="2626822"/>
          </a:xfrm>
          <a:prstGeom prst="rect">
            <a:avLst/>
          </a:prstGeom>
        </p:spPr>
      </p:pic>
      <p:pic>
        <p:nvPicPr>
          <p:cNvPr id="8" name="Picture 7">
            <a:extLst>
              <a:ext uri="{FF2B5EF4-FFF2-40B4-BE49-F238E27FC236}">
                <a16:creationId xmlns:a16="http://schemas.microsoft.com/office/drawing/2014/main" id="{4B573FF9-1B9E-79CC-735C-1B984AFE9D31}"/>
              </a:ext>
            </a:extLst>
          </p:cNvPr>
          <p:cNvPicPr>
            <a:picLocks noChangeAspect="1"/>
          </p:cNvPicPr>
          <p:nvPr/>
        </p:nvPicPr>
        <p:blipFill rotWithShape="1">
          <a:blip r:embed="rId4"/>
          <a:srcRect t="13876"/>
          <a:stretch/>
        </p:blipFill>
        <p:spPr>
          <a:xfrm>
            <a:off x="2394065" y="4380808"/>
            <a:ext cx="3998423" cy="398074"/>
          </a:xfrm>
          <a:prstGeom prst="rect">
            <a:avLst/>
          </a:prstGeom>
        </p:spPr>
      </p:pic>
    </p:spTree>
    <p:extLst>
      <p:ext uri="{BB962C8B-B14F-4D97-AF65-F5344CB8AC3E}">
        <p14:creationId xmlns:p14="http://schemas.microsoft.com/office/powerpoint/2010/main" val="101087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074E-91E6-C439-9224-C9769CE67E55}"/>
              </a:ext>
            </a:extLst>
          </p:cNvPr>
          <p:cNvSpPr>
            <a:spLocks noGrp="1"/>
          </p:cNvSpPr>
          <p:nvPr>
            <p:ph type="title"/>
          </p:nvPr>
        </p:nvSpPr>
        <p:spPr/>
        <p:txBody>
          <a:bodyPr/>
          <a:lstStyle/>
          <a:p>
            <a:r>
              <a:rPr lang="en-US" dirty="0"/>
              <a:t>Literature Survey </a:t>
            </a:r>
            <a:endParaRPr lang="en-IN" dirty="0"/>
          </a:p>
        </p:txBody>
      </p:sp>
      <p:sp>
        <p:nvSpPr>
          <p:cNvPr id="3" name="TextBox 2">
            <a:extLst>
              <a:ext uri="{FF2B5EF4-FFF2-40B4-BE49-F238E27FC236}">
                <a16:creationId xmlns:a16="http://schemas.microsoft.com/office/drawing/2014/main" id="{C02434FE-0CEC-A12E-29CF-B0C23525221C}"/>
              </a:ext>
            </a:extLst>
          </p:cNvPr>
          <p:cNvSpPr txBox="1"/>
          <p:nvPr/>
        </p:nvSpPr>
        <p:spPr>
          <a:xfrm>
            <a:off x="505165" y="1024362"/>
            <a:ext cx="82165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dirty="0">
              <a:latin typeface="Times New Roman"/>
            </a:endParaRPr>
          </a:p>
        </p:txBody>
      </p:sp>
      <p:graphicFrame>
        <p:nvGraphicFramePr>
          <p:cNvPr id="4" name="Table 4">
            <a:extLst>
              <a:ext uri="{FF2B5EF4-FFF2-40B4-BE49-F238E27FC236}">
                <a16:creationId xmlns:a16="http://schemas.microsoft.com/office/drawing/2014/main" id="{80A2760A-B0EE-0673-C44B-69773DB7E7F1}"/>
              </a:ext>
            </a:extLst>
          </p:cNvPr>
          <p:cNvGraphicFramePr>
            <a:graphicFrameLocks noGrp="1"/>
          </p:cNvGraphicFramePr>
          <p:nvPr>
            <p:extLst>
              <p:ext uri="{D42A27DB-BD31-4B8C-83A1-F6EECF244321}">
                <p14:modId xmlns:p14="http://schemas.microsoft.com/office/powerpoint/2010/main" val="1334797391"/>
              </p:ext>
            </p:extLst>
          </p:nvPr>
        </p:nvGraphicFramePr>
        <p:xfrm>
          <a:off x="389778" y="1179870"/>
          <a:ext cx="8330313" cy="5280199"/>
        </p:xfrm>
        <a:graphic>
          <a:graphicData uri="http://schemas.openxmlformats.org/drawingml/2006/table">
            <a:tbl>
              <a:tblPr firstRow="1" bandRow="1">
                <a:tableStyleId>{5C22544A-7EE6-4342-B048-85BDC9FD1C3A}</a:tableStyleId>
              </a:tblPr>
              <a:tblGrid>
                <a:gridCol w="1711866">
                  <a:extLst>
                    <a:ext uri="{9D8B030D-6E8A-4147-A177-3AD203B41FA5}">
                      <a16:colId xmlns:a16="http://schemas.microsoft.com/office/drawing/2014/main" val="21740928"/>
                    </a:ext>
                  </a:extLst>
                </a:gridCol>
                <a:gridCol w="2010322">
                  <a:extLst>
                    <a:ext uri="{9D8B030D-6E8A-4147-A177-3AD203B41FA5}">
                      <a16:colId xmlns:a16="http://schemas.microsoft.com/office/drawing/2014/main" val="4093019795"/>
                    </a:ext>
                  </a:extLst>
                </a:gridCol>
                <a:gridCol w="2571308">
                  <a:extLst>
                    <a:ext uri="{9D8B030D-6E8A-4147-A177-3AD203B41FA5}">
                      <a16:colId xmlns:a16="http://schemas.microsoft.com/office/drawing/2014/main" val="2895552399"/>
                    </a:ext>
                  </a:extLst>
                </a:gridCol>
                <a:gridCol w="2036817">
                  <a:extLst>
                    <a:ext uri="{9D8B030D-6E8A-4147-A177-3AD203B41FA5}">
                      <a16:colId xmlns:a16="http://schemas.microsoft.com/office/drawing/2014/main" val="630925347"/>
                    </a:ext>
                  </a:extLst>
                </a:gridCol>
              </a:tblGrid>
              <a:tr h="833008">
                <a:tc>
                  <a:txBody>
                    <a:bodyPr/>
                    <a:lstStyle/>
                    <a:p>
                      <a:pPr lvl="0">
                        <a:buNone/>
                      </a:pPr>
                      <a:r>
                        <a:rPr lang="en-US" dirty="0"/>
                        <a:t>AUTHOR</a:t>
                      </a:r>
                    </a:p>
                  </a:txBody>
                  <a:tcPr/>
                </a:tc>
                <a:tc>
                  <a:txBody>
                    <a:bodyPr/>
                    <a:lstStyle/>
                    <a:p>
                      <a:r>
                        <a:rPr lang="en-US" dirty="0"/>
                        <a:t>TITLE</a:t>
                      </a:r>
                    </a:p>
                  </a:txBody>
                  <a:tcPr/>
                </a:tc>
                <a:tc>
                  <a:txBody>
                    <a:bodyPr/>
                    <a:lstStyle/>
                    <a:p>
                      <a:r>
                        <a:rPr lang="en-US" dirty="0"/>
                        <a:t>PURPOSE</a:t>
                      </a:r>
                    </a:p>
                  </a:txBody>
                  <a:tcPr/>
                </a:tc>
                <a:tc>
                  <a:txBody>
                    <a:bodyPr/>
                    <a:lstStyle/>
                    <a:p>
                      <a:r>
                        <a:rPr lang="en-US" dirty="0"/>
                        <a:t>ALGORITHMS USED</a:t>
                      </a:r>
                    </a:p>
                  </a:txBody>
                  <a:tcPr/>
                </a:tc>
                <a:extLst>
                  <a:ext uri="{0D108BD9-81ED-4DB2-BD59-A6C34878D82A}">
                    <a16:rowId xmlns:a16="http://schemas.microsoft.com/office/drawing/2014/main" val="3570838880"/>
                  </a:ext>
                </a:extLst>
              </a:tr>
              <a:tr h="1518227">
                <a:tc>
                  <a:txBody>
                    <a:bodyPr/>
                    <a:lstStyle/>
                    <a:p>
                      <a:r>
                        <a:rPr lang="en-US" sz="1600" b="1" dirty="0">
                          <a:latin typeface="Times New Roman"/>
                        </a:rPr>
                        <a:t>M. Marimuthu ,</a:t>
                      </a:r>
                    </a:p>
                    <a:p>
                      <a:pPr lvl="0">
                        <a:buNone/>
                      </a:pPr>
                      <a:r>
                        <a:rPr lang="en-US" sz="1600" b="1" dirty="0">
                          <a:latin typeface="Times New Roman"/>
                        </a:rPr>
                        <a:t>S. </a:t>
                      </a:r>
                      <a:r>
                        <a:rPr lang="en-US" sz="1600" b="1" dirty="0" err="1">
                          <a:latin typeface="Times New Roman"/>
                        </a:rPr>
                        <a:t>Deivarani</a:t>
                      </a:r>
                      <a:r>
                        <a:rPr lang="en-US" sz="1600" b="1" dirty="0">
                          <a:latin typeface="Times New Roman"/>
                        </a:rPr>
                        <a:t> ,</a:t>
                      </a:r>
                    </a:p>
                    <a:p>
                      <a:pPr lvl="0">
                        <a:buNone/>
                      </a:pPr>
                      <a:r>
                        <a:rPr lang="en-US" sz="1600" b="1" dirty="0">
                          <a:latin typeface="Times New Roman"/>
                        </a:rPr>
                        <a:t>R. Gayathri</a:t>
                      </a:r>
                    </a:p>
                  </a:txBody>
                  <a:tcPr/>
                </a:tc>
                <a:tc>
                  <a:txBody>
                    <a:bodyPr/>
                    <a:lstStyle/>
                    <a:p>
                      <a:r>
                        <a:rPr lang="en-US" dirty="0"/>
                        <a:t>Analysis of Heart Disease Prediction using various ML techniques </a:t>
                      </a:r>
                    </a:p>
                  </a:txBody>
                  <a:tcPr/>
                </a:tc>
                <a:tc>
                  <a:txBody>
                    <a:bodyPr/>
                    <a:lstStyle/>
                    <a:p>
                      <a:pPr lvl="0">
                        <a:buNone/>
                      </a:pPr>
                      <a:r>
                        <a:rPr lang="en-US" sz="1400" b="0" i="0" u="none" strike="noStrike" noProof="0" dirty="0">
                          <a:latin typeface="Arial"/>
                        </a:rPr>
                        <a:t>To achieve better accuracy and to make the system more efficient so that it can predict the chances of </a:t>
                      </a:r>
                      <a:r>
                        <a:rPr lang="en-US" dirty="0"/>
                        <a:t>heart attack</a:t>
                      </a:r>
                    </a:p>
                  </a:txBody>
                  <a:tcPr/>
                </a:tc>
                <a:tc>
                  <a:txBody>
                    <a:bodyPr/>
                    <a:lstStyle/>
                    <a:p>
                      <a:r>
                        <a:rPr lang="en-US" dirty="0"/>
                        <a:t>KNN ,NB ,</a:t>
                      </a:r>
                    </a:p>
                    <a:p>
                      <a:pPr lvl="0">
                        <a:buNone/>
                      </a:pPr>
                      <a:r>
                        <a:rPr lang="en-US" dirty="0"/>
                        <a:t>Decision tree </a:t>
                      </a:r>
                    </a:p>
                    <a:p>
                      <a:pPr lvl="0">
                        <a:buNone/>
                      </a:pPr>
                      <a:r>
                        <a:rPr lang="en-US" dirty="0"/>
                        <a:t>SVM</a:t>
                      </a:r>
                    </a:p>
                  </a:txBody>
                  <a:tcPr/>
                </a:tc>
                <a:extLst>
                  <a:ext uri="{0D108BD9-81ED-4DB2-BD59-A6C34878D82A}">
                    <a16:rowId xmlns:a16="http://schemas.microsoft.com/office/drawing/2014/main" val="338966091"/>
                  </a:ext>
                </a:extLst>
              </a:tr>
              <a:tr h="2095956">
                <a:tc>
                  <a:txBody>
                    <a:bodyPr/>
                    <a:lstStyle/>
                    <a:p>
                      <a:pPr lvl="0" algn="l">
                        <a:lnSpc>
                          <a:spcPct val="100000"/>
                        </a:lnSpc>
                        <a:spcBef>
                          <a:spcPts val="0"/>
                        </a:spcBef>
                        <a:spcAft>
                          <a:spcPts val="0"/>
                        </a:spcAft>
                        <a:buNone/>
                      </a:pPr>
                      <a:r>
                        <a:rPr lang="en-US" sz="1400" b="0" i="0" u="none" strike="noStrike" noProof="0" dirty="0">
                          <a:latin typeface="Arial"/>
                        </a:rPr>
                        <a:t>S. Selvakumar, </a:t>
                      </a:r>
                      <a:endParaRPr lang="en-US"/>
                    </a:p>
                    <a:p>
                      <a:pPr lvl="0" algn="l">
                        <a:lnSpc>
                          <a:spcPct val="100000"/>
                        </a:lnSpc>
                        <a:spcBef>
                          <a:spcPts val="0"/>
                        </a:spcBef>
                        <a:spcAft>
                          <a:spcPts val="0"/>
                        </a:spcAft>
                        <a:buNone/>
                      </a:pPr>
                      <a:r>
                        <a:rPr lang="en-US" sz="1400" b="0" i="0" u="none" strike="noStrike" noProof="0" dirty="0">
                          <a:latin typeface="Arial"/>
                        </a:rPr>
                        <a:t>K. Senthamarai Kannan </a:t>
                      </a:r>
                      <a:endParaRPr lang="en-US"/>
                    </a:p>
                    <a:p>
                      <a:pPr lvl="0" algn="l">
                        <a:lnSpc>
                          <a:spcPct val="100000"/>
                        </a:lnSpc>
                        <a:spcBef>
                          <a:spcPts val="0"/>
                        </a:spcBef>
                        <a:spcAft>
                          <a:spcPts val="0"/>
                        </a:spcAft>
                        <a:buNone/>
                      </a:pPr>
                      <a:r>
                        <a:rPr lang="en-US" sz="1400" b="0" i="0" u="none" strike="noStrike" noProof="0" dirty="0">
                          <a:latin typeface="Arial"/>
                        </a:rPr>
                        <a:t>and </a:t>
                      </a:r>
                      <a:r>
                        <a:rPr lang="en-US" sz="1400" b="0" i="0" u="none" strike="noStrike" noProof="0" dirty="0" err="1">
                          <a:latin typeface="Arial"/>
                        </a:rPr>
                        <a:t>S.GothaiNachiyar</a:t>
                      </a:r>
                      <a:br>
                        <a:rPr lang="en-US" dirty="0"/>
                      </a:br>
                      <a:endParaRPr lang="en-US"/>
                    </a:p>
                    <a:p>
                      <a:pPr lvl="0">
                        <a:buNone/>
                      </a:pPr>
                      <a:endParaRPr lang="en-US" dirty="0"/>
                    </a:p>
                  </a:txBody>
                  <a:tcPr/>
                </a:tc>
                <a:tc>
                  <a:txBody>
                    <a:bodyPr/>
                    <a:lstStyle/>
                    <a:p>
                      <a:pPr lvl="0" algn="l">
                        <a:lnSpc>
                          <a:spcPct val="100000"/>
                        </a:lnSpc>
                        <a:spcBef>
                          <a:spcPts val="0"/>
                        </a:spcBef>
                        <a:spcAft>
                          <a:spcPts val="0"/>
                        </a:spcAft>
                        <a:buNone/>
                      </a:pPr>
                      <a:r>
                        <a:rPr lang="en-US" sz="1400" b="0" i="0" u="none" strike="noStrike" noProof="0" dirty="0">
                          <a:latin typeface="Arial"/>
                        </a:rPr>
                        <a:t>Prediction Of </a:t>
                      </a:r>
                    </a:p>
                    <a:p>
                      <a:pPr lvl="0" algn="l">
                        <a:lnSpc>
                          <a:spcPct val="100000"/>
                        </a:lnSpc>
                        <a:spcBef>
                          <a:spcPts val="0"/>
                        </a:spcBef>
                        <a:spcAft>
                          <a:spcPts val="0"/>
                        </a:spcAft>
                        <a:buNone/>
                      </a:pPr>
                      <a:r>
                        <a:rPr lang="en-US" sz="1400" b="0" i="0" u="none" strike="noStrike" noProof="0" dirty="0">
                          <a:latin typeface="Arial"/>
                        </a:rPr>
                        <a:t>Diabetes Diagnosis Using Classification </a:t>
                      </a:r>
                    </a:p>
                    <a:p>
                      <a:pPr lvl="0" algn="l">
                        <a:lnSpc>
                          <a:spcPct val="100000"/>
                        </a:lnSpc>
                        <a:spcBef>
                          <a:spcPts val="0"/>
                        </a:spcBef>
                        <a:spcAft>
                          <a:spcPts val="0"/>
                        </a:spcAft>
                        <a:buNone/>
                      </a:pPr>
                      <a:r>
                        <a:rPr lang="en-US" sz="1400" b="0" i="0" u="none" strike="noStrike" noProof="0" dirty="0">
                          <a:latin typeface="Arial"/>
                        </a:rPr>
                        <a:t>Based ML Techniques</a:t>
                      </a:r>
                    </a:p>
                    <a:p>
                      <a:pPr lvl="0">
                        <a:buNone/>
                      </a:pPr>
                      <a:endParaRPr lang="en-US" dirty="0"/>
                    </a:p>
                  </a:txBody>
                  <a:tcPr/>
                </a:tc>
                <a:tc>
                  <a:txBody>
                    <a:bodyPr/>
                    <a:lstStyle/>
                    <a:p>
                      <a:pPr lvl="0">
                        <a:buNone/>
                      </a:pPr>
                      <a:r>
                        <a:rPr lang="en-US" sz="1400" b="0" i="0" u="none" strike="noStrike" noProof="0" dirty="0">
                          <a:latin typeface="Arial"/>
                        </a:rPr>
                        <a:t>To achieve better accuracy and to make the system more efficient so that it can predict the chances of Diabetes</a:t>
                      </a:r>
                      <a:endParaRPr lang="en-US" dirty="0"/>
                    </a:p>
                  </a:txBody>
                  <a:tcPr/>
                </a:tc>
                <a:tc>
                  <a:txBody>
                    <a:bodyPr/>
                    <a:lstStyle/>
                    <a:p>
                      <a:pPr lvl="0" algn="l">
                        <a:lnSpc>
                          <a:spcPct val="100000"/>
                        </a:lnSpc>
                        <a:spcBef>
                          <a:spcPts val="0"/>
                        </a:spcBef>
                        <a:spcAft>
                          <a:spcPts val="0"/>
                        </a:spcAft>
                        <a:buNone/>
                      </a:pPr>
                      <a:r>
                        <a:rPr lang="en-US" sz="1400" b="0" i="0" u="none" strike="noStrike" noProof="0" dirty="0">
                          <a:latin typeface="Arial"/>
                        </a:rPr>
                        <a:t>Logistic Regression,</a:t>
                      </a:r>
                      <a:endParaRPr lang="en-US" dirty="0"/>
                    </a:p>
                    <a:p>
                      <a:pPr lvl="0" algn="l">
                        <a:lnSpc>
                          <a:spcPct val="100000"/>
                        </a:lnSpc>
                        <a:spcBef>
                          <a:spcPts val="0"/>
                        </a:spcBef>
                        <a:spcAft>
                          <a:spcPts val="0"/>
                        </a:spcAft>
                        <a:buNone/>
                      </a:pPr>
                      <a:r>
                        <a:rPr lang="en-US" sz="1400" b="0" i="0" u="none" strike="noStrike" noProof="0" dirty="0">
                          <a:latin typeface="Arial"/>
                        </a:rPr>
                        <a:t>K-Nearest </a:t>
                      </a:r>
                      <a:endParaRPr lang="en-US" dirty="0"/>
                    </a:p>
                    <a:p>
                      <a:pPr lvl="0" algn="l">
                        <a:lnSpc>
                          <a:spcPct val="100000"/>
                        </a:lnSpc>
                        <a:spcBef>
                          <a:spcPts val="0"/>
                        </a:spcBef>
                        <a:spcAft>
                          <a:spcPts val="0"/>
                        </a:spcAft>
                        <a:buNone/>
                      </a:pPr>
                      <a:r>
                        <a:rPr lang="en-US" sz="1400" b="0" i="0" u="none" strike="noStrike" noProof="0" dirty="0">
                          <a:latin typeface="Arial"/>
                        </a:rPr>
                        <a:t>neighbor algorithm</a:t>
                      </a:r>
                      <a:endParaRPr lang="en-US" dirty="0"/>
                    </a:p>
                    <a:p>
                      <a:pPr lvl="0">
                        <a:buNone/>
                      </a:pPr>
                      <a:endParaRPr lang="en-US" dirty="0"/>
                    </a:p>
                  </a:txBody>
                  <a:tcPr/>
                </a:tc>
                <a:extLst>
                  <a:ext uri="{0D108BD9-81ED-4DB2-BD59-A6C34878D82A}">
                    <a16:rowId xmlns:a16="http://schemas.microsoft.com/office/drawing/2014/main" val="194315649"/>
                  </a:ext>
                </a:extLst>
              </a:tr>
              <a:tr h="8330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1902811"/>
                  </a:ext>
                </a:extLst>
              </a:tr>
            </a:tbl>
          </a:graphicData>
        </a:graphic>
      </p:graphicFrame>
    </p:spTree>
    <p:extLst>
      <p:ext uri="{BB962C8B-B14F-4D97-AF65-F5344CB8AC3E}">
        <p14:creationId xmlns:p14="http://schemas.microsoft.com/office/powerpoint/2010/main" val="164081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64F0-CB2F-7B25-1AF9-B1F0CE22D0A8}"/>
              </a:ext>
            </a:extLst>
          </p:cNvPr>
          <p:cNvSpPr>
            <a:spLocks noGrp="1"/>
          </p:cNvSpPr>
          <p:nvPr>
            <p:ph type="title"/>
          </p:nvPr>
        </p:nvSpPr>
        <p:spPr/>
        <p:txBody>
          <a:bodyPr/>
          <a:lstStyle/>
          <a:p>
            <a:r>
              <a:rPr lang="en-US" dirty="0"/>
              <a:t>Literature Survey</a:t>
            </a:r>
          </a:p>
        </p:txBody>
      </p:sp>
      <p:graphicFrame>
        <p:nvGraphicFramePr>
          <p:cNvPr id="4" name="Table 4">
            <a:extLst>
              <a:ext uri="{FF2B5EF4-FFF2-40B4-BE49-F238E27FC236}">
                <a16:creationId xmlns:a16="http://schemas.microsoft.com/office/drawing/2014/main" id="{7A6EED3D-2DEF-7829-0DE9-41EBB2508CF5}"/>
              </a:ext>
            </a:extLst>
          </p:cNvPr>
          <p:cNvGraphicFramePr>
            <a:graphicFrameLocks noGrp="1"/>
          </p:cNvGraphicFramePr>
          <p:nvPr>
            <p:extLst>
              <p:ext uri="{D42A27DB-BD31-4B8C-83A1-F6EECF244321}">
                <p14:modId xmlns:p14="http://schemas.microsoft.com/office/powerpoint/2010/main" val="643030844"/>
              </p:ext>
            </p:extLst>
          </p:nvPr>
        </p:nvGraphicFramePr>
        <p:xfrm>
          <a:off x="463520" y="1200940"/>
          <a:ext cx="8175766" cy="4401462"/>
        </p:xfrm>
        <a:graphic>
          <a:graphicData uri="http://schemas.openxmlformats.org/drawingml/2006/table">
            <a:tbl>
              <a:tblPr firstRow="1" bandRow="1">
                <a:tableStyleId>{5C22544A-7EE6-4342-B048-85BDC9FD1C3A}</a:tableStyleId>
              </a:tblPr>
              <a:tblGrid>
                <a:gridCol w="2043942">
                  <a:extLst>
                    <a:ext uri="{9D8B030D-6E8A-4147-A177-3AD203B41FA5}">
                      <a16:colId xmlns:a16="http://schemas.microsoft.com/office/drawing/2014/main" val="684376200"/>
                    </a:ext>
                  </a:extLst>
                </a:gridCol>
                <a:gridCol w="2043942">
                  <a:extLst>
                    <a:ext uri="{9D8B030D-6E8A-4147-A177-3AD203B41FA5}">
                      <a16:colId xmlns:a16="http://schemas.microsoft.com/office/drawing/2014/main" val="3845607599"/>
                    </a:ext>
                  </a:extLst>
                </a:gridCol>
                <a:gridCol w="2436117">
                  <a:extLst>
                    <a:ext uri="{9D8B030D-6E8A-4147-A177-3AD203B41FA5}">
                      <a16:colId xmlns:a16="http://schemas.microsoft.com/office/drawing/2014/main" val="1915331389"/>
                    </a:ext>
                  </a:extLst>
                </a:gridCol>
                <a:gridCol w="1651765">
                  <a:extLst>
                    <a:ext uri="{9D8B030D-6E8A-4147-A177-3AD203B41FA5}">
                      <a16:colId xmlns:a16="http://schemas.microsoft.com/office/drawing/2014/main" val="1978884124"/>
                    </a:ext>
                  </a:extLst>
                </a:gridCol>
              </a:tblGrid>
              <a:tr h="1027119">
                <a:tc>
                  <a:txBody>
                    <a:bodyPr/>
                    <a:lstStyle/>
                    <a:p>
                      <a:pPr lvl="0" algn="l">
                        <a:lnSpc>
                          <a:spcPct val="100000"/>
                        </a:lnSpc>
                        <a:spcBef>
                          <a:spcPts val="0"/>
                        </a:spcBef>
                        <a:spcAft>
                          <a:spcPts val="0"/>
                        </a:spcAft>
                        <a:buNone/>
                      </a:pPr>
                      <a:r>
                        <a:rPr lang="en-US" sz="1400" b="1" i="0" u="none" strike="noStrike" noProof="0" dirty="0">
                          <a:latin typeface="Arial"/>
                        </a:rPr>
                        <a:t>AUTHOR</a:t>
                      </a:r>
                    </a:p>
                    <a:p>
                      <a:pPr lvl="0">
                        <a:buNone/>
                      </a:pPr>
                      <a:endParaRPr lang="en-US" dirty="0"/>
                    </a:p>
                  </a:txBody>
                  <a:tcPr/>
                </a:tc>
                <a:tc>
                  <a:txBody>
                    <a:bodyPr/>
                    <a:lstStyle/>
                    <a:p>
                      <a:pPr lvl="0" algn="l">
                        <a:lnSpc>
                          <a:spcPct val="100000"/>
                        </a:lnSpc>
                        <a:spcBef>
                          <a:spcPts val="0"/>
                        </a:spcBef>
                        <a:spcAft>
                          <a:spcPts val="0"/>
                        </a:spcAft>
                        <a:buNone/>
                      </a:pPr>
                      <a:r>
                        <a:rPr lang="en-US" sz="1400" b="1" i="0" u="none" strike="noStrike" noProof="0" dirty="0">
                          <a:latin typeface="Arial"/>
                        </a:rPr>
                        <a:t>TITLE</a:t>
                      </a:r>
                    </a:p>
                    <a:p>
                      <a:pPr lvl="0">
                        <a:buNone/>
                      </a:pPr>
                      <a:endParaRPr lang="en-US" dirty="0"/>
                    </a:p>
                  </a:txBody>
                  <a:tcPr/>
                </a:tc>
                <a:tc>
                  <a:txBody>
                    <a:bodyPr/>
                    <a:lstStyle/>
                    <a:p>
                      <a:pPr lvl="0" algn="l">
                        <a:lnSpc>
                          <a:spcPct val="100000"/>
                        </a:lnSpc>
                        <a:spcBef>
                          <a:spcPts val="0"/>
                        </a:spcBef>
                        <a:spcAft>
                          <a:spcPts val="0"/>
                        </a:spcAft>
                        <a:buNone/>
                      </a:pPr>
                      <a:r>
                        <a:rPr lang="en-US" sz="1400" b="1" i="0" u="none" strike="noStrike" noProof="0" dirty="0">
                          <a:latin typeface="Arial"/>
                        </a:rPr>
                        <a:t>PURPOSE</a:t>
                      </a:r>
                    </a:p>
                    <a:p>
                      <a:pPr lvl="0">
                        <a:buNone/>
                      </a:pPr>
                      <a:endParaRPr lang="en-US" dirty="0"/>
                    </a:p>
                  </a:txBody>
                  <a:tcPr/>
                </a:tc>
                <a:tc>
                  <a:txBody>
                    <a:bodyPr/>
                    <a:lstStyle/>
                    <a:p>
                      <a:pPr lvl="0">
                        <a:buNone/>
                      </a:pPr>
                      <a:r>
                        <a:rPr lang="en-US" sz="1400" b="1" i="0" u="none" strike="noStrike" noProof="0" dirty="0">
                          <a:latin typeface="Arial"/>
                        </a:rPr>
                        <a:t>ALGORITHMS USED</a:t>
                      </a:r>
                      <a:endParaRPr lang="en-US" dirty="0"/>
                    </a:p>
                  </a:txBody>
                  <a:tcPr/>
                </a:tc>
                <a:extLst>
                  <a:ext uri="{0D108BD9-81ED-4DB2-BD59-A6C34878D82A}">
                    <a16:rowId xmlns:a16="http://schemas.microsoft.com/office/drawing/2014/main" val="2800598404"/>
                  </a:ext>
                </a:extLst>
              </a:tr>
              <a:tr h="1576023">
                <a:tc>
                  <a:txBody>
                    <a:bodyPr/>
                    <a:lstStyle/>
                    <a:p>
                      <a:r>
                        <a:rPr lang="en-US" dirty="0"/>
                        <a:t>Amaral ,</a:t>
                      </a:r>
                    </a:p>
                    <a:p>
                      <a:pPr lvl="0">
                        <a:buNone/>
                      </a:pPr>
                      <a:r>
                        <a:rPr lang="en-US" dirty="0" err="1"/>
                        <a:t>Jayalakshmy</a:t>
                      </a:r>
                      <a:endParaRPr lang="en-US"/>
                    </a:p>
                  </a:txBody>
                  <a:tcPr/>
                </a:tc>
                <a:tc>
                  <a:txBody>
                    <a:bodyPr/>
                    <a:lstStyle/>
                    <a:p>
                      <a:pPr lvl="0" algn="l">
                        <a:lnSpc>
                          <a:spcPct val="100000"/>
                        </a:lnSpc>
                        <a:spcBef>
                          <a:spcPts val="0"/>
                        </a:spcBef>
                        <a:spcAft>
                          <a:spcPts val="0"/>
                        </a:spcAft>
                        <a:buNone/>
                      </a:pPr>
                      <a:r>
                        <a:rPr lang="en-US" b="0" i="0" dirty="0"/>
                        <a:t>Lung disease classification using machine learning algorithms</a:t>
                      </a:r>
                      <a:endParaRPr lang="en-US" dirty="0"/>
                    </a:p>
                    <a:p>
                      <a:pPr lvl="0">
                        <a:buNone/>
                      </a:pPr>
                      <a:endParaRPr lang="en-US" dirty="0"/>
                    </a:p>
                  </a:txBody>
                  <a:tcPr/>
                </a:tc>
                <a:tc>
                  <a:txBody>
                    <a:bodyPr/>
                    <a:lstStyle/>
                    <a:p>
                      <a:pPr lvl="0" algn="l">
                        <a:lnSpc>
                          <a:spcPct val="100000"/>
                        </a:lnSpc>
                        <a:spcBef>
                          <a:spcPts val="0"/>
                        </a:spcBef>
                        <a:spcAft>
                          <a:spcPts val="0"/>
                        </a:spcAft>
                        <a:buNone/>
                      </a:pPr>
                      <a:r>
                        <a:rPr lang="en-US" sz="1400" b="0" i="0" u="none" strike="noStrike" noProof="0" dirty="0">
                          <a:latin typeface="Arial"/>
                        </a:rPr>
                        <a:t>To achieve better accuracy and to make the system more efficient so that it can predict the chances of Lung Disease</a:t>
                      </a:r>
                    </a:p>
                    <a:p>
                      <a:pPr lvl="0">
                        <a:buNone/>
                      </a:pPr>
                      <a:endParaRPr lang="en-US" dirty="0"/>
                    </a:p>
                  </a:txBody>
                  <a:tcPr/>
                </a:tc>
                <a:tc>
                  <a:txBody>
                    <a:bodyPr/>
                    <a:lstStyle/>
                    <a:p>
                      <a:pPr lvl="0">
                        <a:buNone/>
                      </a:pPr>
                      <a:r>
                        <a:rPr lang="en-US" sz="1400" b="0" i="0" u="none" strike="noStrike" noProof="0" dirty="0">
                          <a:latin typeface="Arial"/>
                        </a:rPr>
                        <a:t>K-Nearest Neighbor,</a:t>
                      </a:r>
                    </a:p>
                    <a:p>
                      <a:pPr lvl="0" algn="l">
                        <a:lnSpc>
                          <a:spcPct val="100000"/>
                        </a:lnSpc>
                        <a:spcBef>
                          <a:spcPts val="0"/>
                        </a:spcBef>
                        <a:spcAft>
                          <a:spcPts val="0"/>
                        </a:spcAft>
                        <a:buNone/>
                      </a:pPr>
                      <a:r>
                        <a:rPr lang="en-US" sz="1400" b="0" i="0" u="none" strike="noStrike" noProof="0" dirty="0"/>
                        <a:t>Support Vector Machine</a:t>
                      </a:r>
                    </a:p>
                    <a:p>
                      <a:pPr lvl="0">
                        <a:buNone/>
                      </a:pPr>
                      <a:endParaRPr lang="en-US" sz="1400" b="0" i="0" u="none" strike="noStrike" noProof="0" dirty="0">
                        <a:latin typeface="Arial"/>
                      </a:endParaRPr>
                    </a:p>
                  </a:txBody>
                  <a:tcPr/>
                </a:tc>
                <a:extLst>
                  <a:ext uri="{0D108BD9-81ED-4DB2-BD59-A6C34878D82A}">
                    <a16:rowId xmlns:a16="http://schemas.microsoft.com/office/drawing/2014/main" val="3997940818"/>
                  </a:ext>
                </a:extLst>
              </a:tr>
              <a:tr h="1576023">
                <a:tc>
                  <a:txBody>
                    <a:bodyPr/>
                    <a:lstStyle/>
                    <a:p>
                      <a:pPr lvl="0">
                        <a:buNone/>
                      </a:pPr>
                      <a:r>
                        <a:rPr lang="en-US" sz="1400" b="0" i="0" u="none" strike="noStrike" noProof="0" dirty="0">
                          <a:latin typeface="Arial"/>
                        </a:rPr>
                        <a:t>J. Snegha,</a:t>
                      </a:r>
                    </a:p>
                    <a:p>
                      <a:pPr lvl="0">
                        <a:buNone/>
                      </a:pPr>
                      <a:r>
                        <a:rPr lang="en-US" sz="1400" b="0" i="0" u="none" strike="noStrike" noProof="0" dirty="0"/>
                        <a:t>Baisakhi Chakraborty</a:t>
                      </a:r>
                      <a:endParaRPr lang="en-US" dirty="0"/>
                    </a:p>
                  </a:txBody>
                  <a:tcPr/>
                </a:tc>
                <a:tc>
                  <a:txBody>
                    <a:bodyPr/>
                    <a:lstStyle/>
                    <a:p>
                      <a:pPr lvl="0">
                        <a:buNone/>
                      </a:pPr>
                      <a:r>
                        <a:rPr lang="en-US" sz="1400" b="0" i="0" u="none" strike="noStrike" noProof="0" dirty="0">
                          <a:latin typeface="Arial"/>
                        </a:rPr>
                        <a:t>Kidney Disease Prediction using Machine Learning</a:t>
                      </a:r>
                      <a:endParaRPr lang="en-US" dirty="0"/>
                    </a:p>
                  </a:txBody>
                  <a:tcPr/>
                </a:tc>
                <a:tc>
                  <a:txBody>
                    <a:bodyPr/>
                    <a:lstStyle/>
                    <a:p>
                      <a:pPr lvl="0" algn="l">
                        <a:lnSpc>
                          <a:spcPct val="100000"/>
                        </a:lnSpc>
                        <a:spcBef>
                          <a:spcPts val="0"/>
                        </a:spcBef>
                        <a:spcAft>
                          <a:spcPts val="0"/>
                        </a:spcAft>
                        <a:buNone/>
                      </a:pPr>
                      <a:r>
                        <a:rPr lang="en-US" sz="1400" b="0" i="0" u="none" strike="noStrike" noProof="0" dirty="0">
                          <a:latin typeface="Arial"/>
                        </a:rPr>
                        <a:t>To achieve better accuracy and to make the system more efficient so that it can predict the chances of Kidney Disease</a:t>
                      </a:r>
                    </a:p>
                    <a:p>
                      <a:pPr lvl="0">
                        <a:buNone/>
                      </a:pPr>
                      <a:endParaRPr lang="en-US" sz="1400" b="0" i="0" u="none" strike="noStrike" noProof="0" dirty="0">
                        <a:latin typeface="Arial"/>
                      </a:endParaRPr>
                    </a:p>
                    <a:p>
                      <a:pPr lvl="0">
                        <a:buNone/>
                      </a:pPr>
                      <a:endParaRPr lang="en-US" dirty="0"/>
                    </a:p>
                  </a:txBody>
                  <a:tcPr/>
                </a:tc>
                <a:tc>
                  <a:txBody>
                    <a:bodyPr/>
                    <a:lstStyle/>
                    <a:p>
                      <a:pPr lvl="0">
                        <a:buNone/>
                      </a:pPr>
                      <a:r>
                        <a:rPr lang="en-US" sz="1400" b="0" i="0" u="none" strike="noStrike" noProof="0" dirty="0"/>
                        <a:t>K-Nearest Neighbor, Logistic Regression, Decision Tree, Random Forest, Naïve Bayes, Support Vector Machine</a:t>
                      </a:r>
                      <a:endParaRPr lang="en-US" dirty="0"/>
                    </a:p>
                  </a:txBody>
                  <a:tcPr/>
                </a:tc>
                <a:extLst>
                  <a:ext uri="{0D108BD9-81ED-4DB2-BD59-A6C34878D82A}">
                    <a16:rowId xmlns:a16="http://schemas.microsoft.com/office/drawing/2014/main" val="4272899078"/>
                  </a:ext>
                </a:extLst>
              </a:tr>
            </a:tbl>
          </a:graphicData>
        </a:graphic>
      </p:graphicFrame>
    </p:spTree>
    <p:extLst>
      <p:ext uri="{BB962C8B-B14F-4D97-AF65-F5344CB8AC3E}">
        <p14:creationId xmlns:p14="http://schemas.microsoft.com/office/powerpoint/2010/main" val="35242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825D-53BB-74BE-83F7-51B3C75DE483}"/>
              </a:ext>
            </a:extLst>
          </p:cNvPr>
          <p:cNvSpPr>
            <a:spLocks noGrp="1"/>
          </p:cNvSpPr>
          <p:nvPr>
            <p:ph type="title"/>
          </p:nvPr>
        </p:nvSpPr>
        <p:spPr/>
        <p:txBody>
          <a:bodyPr/>
          <a:lstStyle/>
          <a:p>
            <a:r>
              <a:rPr lang="en-GB" dirty="0"/>
              <a:t>CONCLUSION</a:t>
            </a:r>
          </a:p>
        </p:txBody>
      </p:sp>
      <p:sp>
        <p:nvSpPr>
          <p:cNvPr id="4" name="TextBox 3">
            <a:extLst>
              <a:ext uri="{FF2B5EF4-FFF2-40B4-BE49-F238E27FC236}">
                <a16:creationId xmlns:a16="http://schemas.microsoft.com/office/drawing/2014/main" id="{C0310E5C-3C53-544B-6C27-E482C9E2BBD1}"/>
              </a:ext>
            </a:extLst>
          </p:cNvPr>
          <p:cNvSpPr txBox="1"/>
          <p:nvPr/>
        </p:nvSpPr>
        <p:spPr>
          <a:xfrm>
            <a:off x="490451" y="1155470"/>
            <a:ext cx="8072524" cy="1754326"/>
          </a:xfrm>
          <a:prstGeom prst="rect">
            <a:avLst/>
          </a:prstGeom>
          <a:noFill/>
        </p:spPr>
        <p:txBody>
          <a:bodyPr wrap="square">
            <a:spAutoFit/>
          </a:bodyPr>
          <a:lstStyle/>
          <a:p>
            <a:r>
              <a:rPr lang="en-GB" sz="1800" dirty="0">
                <a:latin typeface="Times New Roman" panose="02020603050405020304" pitchFamily="18" charset="0"/>
                <a:cs typeface="Times New Roman" panose="02020603050405020304" pitchFamily="18" charset="0"/>
              </a:rPr>
              <a:t>The web application is successfully created, user needs to provide information, which is stored in model of flask, and the data is input for the trained machine learning algorithms. Here we used Random Forest and </a:t>
            </a:r>
            <a:r>
              <a:rPr lang="en-GB" sz="1800" dirty="0" err="1">
                <a:latin typeface="Times New Roman" panose="02020603050405020304" pitchFamily="18" charset="0"/>
                <a:cs typeface="Times New Roman" panose="02020603050405020304" pitchFamily="18" charset="0"/>
              </a:rPr>
              <a:t>svm</a:t>
            </a:r>
            <a:r>
              <a:rPr lang="en-GB" sz="1800" dirty="0">
                <a:latin typeface="Times New Roman" panose="02020603050405020304" pitchFamily="18" charset="0"/>
                <a:cs typeface="Times New Roman" panose="02020603050405020304" pitchFamily="18" charset="0"/>
              </a:rPr>
              <a:t> classification algorithms which will produce better accuracy . And finally displayed the output in new html page like if the patient has serious issue it displays consult doctor otherwise it displays as you are healthy. The application is tested fine and properly debugged</a:t>
            </a:r>
          </a:p>
        </p:txBody>
      </p:sp>
    </p:spTree>
    <p:extLst>
      <p:ext uri="{BB962C8B-B14F-4D97-AF65-F5344CB8AC3E}">
        <p14:creationId xmlns:p14="http://schemas.microsoft.com/office/powerpoint/2010/main" val="312451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p:nvPr/>
        </p:nvSpPr>
        <p:spPr>
          <a:xfrm>
            <a:off x="2362200" y="2590800"/>
            <a:ext cx="5181600"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dirty="0">
                <a:solidFill>
                  <a:schemeClr val="lt1"/>
                </a:solidFill>
                <a:latin typeface="Times New Roman"/>
                <a:ea typeface="Arial"/>
                <a:cs typeface="Arial"/>
                <a:sym typeface="Arial"/>
              </a:rPr>
              <a:t>THANK YOU</a:t>
            </a:r>
            <a:endParaRPr sz="6000" b="0" i="0" u="none" strike="noStrike" cap="none" dirty="0">
              <a:solidFill>
                <a:schemeClr val="lt1"/>
              </a:solidFill>
              <a:latin typeface="Times New Roman"/>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33375" y="152400"/>
            <a:ext cx="8229600" cy="533400"/>
          </a:xfrm>
          <a:prstGeom prst="rect">
            <a:avLst/>
          </a:prstGeom>
          <a:noFill/>
          <a:ln>
            <a:noFill/>
          </a:ln>
        </p:spPr>
        <p:txBody>
          <a:bodyPr spcFirstLastPara="1" wrap="square" lIns="91425" tIns="45700" rIns="91425" bIns="45700" anchor="ctr" anchorCtr="0">
            <a:noAutofit/>
          </a:bodyPr>
          <a:lstStyle/>
          <a:p>
            <a:r>
              <a:rPr lang="en-US" dirty="0">
                <a:latin typeface="Raleway"/>
                <a:ea typeface="Raleway"/>
                <a:cs typeface="Raleway"/>
              </a:rPr>
              <a:t>List of Contents</a:t>
            </a:r>
            <a:endParaRPr dirty="0">
              <a:latin typeface="Raleway"/>
              <a:ea typeface="Raleway"/>
              <a:cs typeface="Raleway"/>
              <a:sym typeface="Raleway"/>
            </a:endParaRPr>
          </a:p>
        </p:txBody>
      </p:sp>
      <p:sp>
        <p:nvSpPr>
          <p:cNvPr id="71" name="Google Shape;71;p3"/>
          <p:cNvSpPr txBox="1"/>
          <p:nvPr/>
        </p:nvSpPr>
        <p:spPr>
          <a:xfrm>
            <a:off x="896983" y="920932"/>
            <a:ext cx="6113417" cy="5669204"/>
          </a:xfrm>
          <a:prstGeom prst="rect">
            <a:avLst/>
          </a:prstGeom>
          <a:noFill/>
          <a:ln>
            <a:noFill/>
          </a:ln>
        </p:spPr>
        <p:txBody>
          <a:bodyPr spcFirstLastPara="1" wrap="square" lIns="91425" tIns="45700" rIns="91425" bIns="45700" anchor="t" anchorCtr="0">
            <a:spAutoFit/>
          </a:bodyPr>
          <a:lstStyle/>
          <a:p>
            <a:pPr algn="just">
              <a:lnSpc>
                <a:spcPct val="120000"/>
              </a:lnSpc>
            </a:pPr>
            <a:endParaRPr lang="en-US" sz="1800" b="1" dirty="0">
              <a:latin typeface="Times New Roman"/>
            </a:endParaRPr>
          </a:p>
          <a:p>
            <a:pPr algn="just">
              <a:lnSpc>
                <a:spcPct val="120000"/>
              </a:lnSpc>
            </a:pPr>
            <a:r>
              <a:rPr lang="en-US" b="1" dirty="0">
                <a:latin typeface="Arial Black" panose="020B0A04020102020204" pitchFamily="34" charset="0"/>
              </a:rPr>
              <a:t>ABSTRACT</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PROBLEM STATEMENTS</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INTRODUCTION</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EXISTING SYSTEM </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PROPOSED SYSTEM</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DESIGN</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IMPLEMENTATION</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LITERATURE SURVEY</a:t>
            </a:r>
          </a:p>
          <a:p>
            <a:pPr algn="just">
              <a:lnSpc>
                <a:spcPct val="120000"/>
              </a:lnSpc>
            </a:pPr>
            <a:endParaRPr lang="en-US" b="1" dirty="0">
              <a:latin typeface="Arial Black" panose="020B0A04020102020204" pitchFamily="34" charset="0"/>
            </a:endParaRPr>
          </a:p>
          <a:p>
            <a:pPr algn="just">
              <a:lnSpc>
                <a:spcPct val="120000"/>
              </a:lnSpc>
            </a:pPr>
            <a:r>
              <a:rPr lang="en-US" b="1" dirty="0">
                <a:latin typeface="Arial Black" panose="020B0A04020102020204" pitchFamily="34" charset="0"/>
              </a:rPr>
              <a:t>CONCLUSION</a:t>
            </a:r>
          </a:p>
          <a:p>
            <a:pPr algn="just">
              <a:lnSpc>
                <a:spcPct val="120000"/>
              </a:lnSpc>
            </a:pPr>
            <a:endParaRPr lang="en-US" b="1" dirty="0">
              <a:latin typeface="Arial Black" panose="020B0A04020102020204" pitchFamily="34" charset="0"/>
            </a:endParaRPr>
          </a:p>
          <a:p>
            <a:pPr algn="just">
              <a:lnSpc>
                <a:spcPct val="120000"/>
              </a:lnSpc>
            </a:pPr>
            <a:endParaRPr lang="en-US" sz="1800" b="1" dirty="0">
              <a:latin typeface="Times New Roman"/>
            </a:endParaRPr>
          </a:p>
          <a:p>
            <a:pPr algn="just">
              <a:lnSpc>
                <a:spcPct val="120000"/>
              </a:lnSpc>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299B-194A-7BBB-928C-86D965EC0B3B}"/>
              </a:ext>
            </a:extLst>
          </p:cNvPr>
          <p:cNvSpPr>
            <a:spLocks noGrp="1"/>
          </p:cNvSpPr>
          <p:nvPr>
            <p:ph type="title"/>
          </p:nvPr>
        </p:nvSpPr>
        <p:spPr>
          <a:xfrm>
            <a:off x="59477" y="373625"/>
            <a:ext cx="8503498" cy="312175"/>
          </a:xfrm>
        </p:spPr>
        <p:txBody>
          <a:bodyPr/>
          <a:lstStyle/>
          <a:p>
            <a:r>
              <a:rPr lang="en-US" dirty="0"/>
              <a:t>Abstract</a:t>
            </a:r>
            <a:endParaRPr lang="en-US" b="0" dirty="0"/>
          </a:p>
          <a:p>
            <a:endParaRPr lang="en-US" dirty="0"/>
          </a:p>
        </p:txBody>
      </p:sp>
      <p:sp>
        <p:nvSpPr>
          <p:cNvPr id="3" name="TextBox 2">
            <a:extLst>
              <a:ext uri="{FF2B5EF4-FFF2-40B4-BE49-F238E27FC236}">
                <a16:creationId xmlns:a16="http://schemas.microsoft.com/office/drawing/2014/main" id="{AFB61198-D4F4-BFDE-11ED-315ACF43442A}"/>
              </a:ext>
            </a:extLst>
          </p:cNvPr>
          <p:cNvSpPr txBox="1"/>
          <p:nvPr/>
        </p:nvSpPr>
        <p:spPr>
          <a:xfrm>
            <a:off x="429811" y="914400"/>
            <a:ext cx="825277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262626"/>
                </a:solidFill>
                <a:latin typeface="Times New Roman"/>
                <a:cs typeface="Segoe UI"/>
              </a:rPr>
              <a:t>Many of the existing machine learning models for health care analysis are concentrating on one disease per analysis. Like one analysis for diabetes analysis, one for Heart analysis, one for lung diseases, one for kidney analysis like that. There is no common system where one analysis can perform more than one disease prediction. In this proposing system which is used to predict multiple diseases by using Flask. In this system used to analyze Diabetes, Cancer, Heart, Kidney, Liver, Malaria, Stroke, Pneumonia, the accuracy of medical disease prediction has been continuously improved, and the performance in all aspects has also been significantly improved. It aims to clarify the effectiveness of machine learning in disease prediction and demonstrates the high correlation between machine learning and the medical field in future development. The performance of the proposed system is evaluated on the scales of accuracy. The results reveal the effectiveness of our proposed methodology in predicting multiple diseases in comparison to other benchmark methods. The disease prediction is accomplished based on the features extracted from the raw dataset. ​​</a:t>
            </a:r>
          </a:p>
          <a:p>
            <a:pPr algn="just"/>
            <a:endParaRPr lang="en-US" sz="2000" dirty="0">
              <a:solidFill>
                <a:srgbClr val="262626"/>
              </a:solidFill>
              <a:latin typeface="Times New Roman"/>
              <a:cs typeface="Segoe UI"/>
            </a:endParaRPr>
          </a:p>
        </p:txBody>
      </p:sp>
    </p:spTree>
    <p:extLst>
      <p:ext uri="{BB962C8B-B14F-4D97-AF65-F5344CB8AC3E}">
        <p14:creationId xmlns:p14="http://schemas.microsoft.com/office/powerpoint/2010/main" val="214130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3B1B-EBEC-CD6F-C6CA-FA9554571845}"/>
              </a:ext>
            </a:extLst>
          </p:cNvPr>
          <p:cNvSpPr>
            <a:spLocks noGrp="1"/>
          </p:cNvSpPr>
          <p:nvPr>
            <p:ph type="title"/>
          </p:nvPr>
        </p:nvSpPr>
        <p:spPr/>
        <p:txBody>
          <a:bodyPr/>
          <a:lstStyle/>
          <a:p>
            <a:r>
              <a:rPr lang="en-US" dirty="0"/>
              <a:t>Abstract</a:t>
            </a:r>
          </a:p>
        </p:txBody>
      </p:sp>
      <p:sp>
        <p:nvSpPr>
          <p:cNvPr id="3" name="TextBox 2">
            <a:extLst>
              <a:ext uri="{FF2B5EF4-FFF2-40B4-BE49-F238E27FC236}">
                <a16:creationId xmlns:a16="http://schemas.microsoft.com/office/drawing/2014/main" id="{814B0AAB-255A-B648-276C-7A95D9A7DC56}"/>
              </a:ext>
            </a:extLst>
          </p:cNvPr>
          <p:cNvSpPr txBox="1"/>
          <p:nvPr/>
        </p:nvSpPr>
        <p:spPr>
          <a:xfrm>
            <a:off x="545690" y="1198833"/>
            <a:ext cx="788406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262626"/>
                </a:solidFill>
                <a:latin typeface="Times New Roman"/>
                <a:cs typeface="Segoe UI"/>
              </a:rPr>
              <a:t>To implement multiple disease analysis used machine learning algorithms and Flask Python pickling is used to save the model behavior. The importance of this analysis is to analyze the maximum diseases, so that to monitor the patient's condition and warns the patients in advance to decrease mortality ratio. Our research proposed to study machine learning algorithms like, Decision Tree (DT), Support Vector Machine (SVM), KNN, Random Forest (RF), Naive Bayes, logistic regression.</a:t>
            </a:r>
            <a:endParaRPr lang="en-US" sz="2000" b="1" dirty="0">
              <a:solidFill>
                <a:srgbClr val="262626"/>
              </a:solidFill>
              <a:latin typeface="Times New Roman"/>
              <a:cs typeface="Segoe UI"/>
            </a:endParaRPr>
          </a:p>
          <a:p>
            <a:pPr algn="just"/>
            <a:r>
              <a:rPr lang="en-US" sz="2000" b="1" dirty="0">
                <a:solidFill>
                  <a:srgbClr val="262626"/>
                </a:solidFill>
                <a:latin typeface="Times New Roman"/>
                <a:cs typeface="Segoe UI"/>
              </a:rPr>
              <a:t>Keywords:</a:t>
            </a:r>
            <a:r>
              <a:rPr lang="en-US" sz="2000" dirty="0">
                <a:solidFill>
                  <a:srgbClr val="262626"/>
                </a:solidFill>
                <a:latin typeface="Times New Roman"/>
                <a:cs typeface="Segoe UI"/>
              </a:rPr>
              <a:t> Machine learning, Flask, Decision Tree, Support Vector Machine (SVM), Random Forest, LR, KNN.​​</a:t>
            </a:r>
          </a:p>
        </p:txBody>
      </p:sp>
    </p:spTree>
    <p:extLst>
      <p:ext uri="{BB962C8B-B14F-4D97-AF65-F5344CB8AC3E}">
        <p14:creationId xmlns:p14="http://schemas.microsoft.com/office/powerpoint/2010/main" val="324409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84B53-1EA2-D056-D627-C01D011329CA}"/>
              </a:ext>
            </a:extLst>
          </p:cNvPr>
          <p:cNvSpPr txBox="1"/>
          <p:nvPr/>
        </p:nvSpPr>
        <p:spPr>
          <a:xfrm>
            <a:off x="368249" y="1101213"/>
            <a:ext cx="8402125" cy="3477875"/>
          </a:xfrm>
          <a:prstGeom prst="rect">
            <a:avLst/>
          </a:prstGeom>
          <a:noFill/>
        </p:spPr>
        <p:txBody>
          <a:bodyPr wrap="square" rtlCol="0">
            <a:spAutoFit/>
          </a:bodyPr>
          <a:lstStyle/>
          <a:p>
            <a:pPr algn="just" eaLnBrk="1" hangingPunct="1">
              <a:defRPr/>
            </a:pPr>
            <a:endParaRPr lang="en-US" sz="2000" dirty="0">
              <a:solidFill>
                <a:srgbClr val="333333"/>
              </a:solidFill>
              <a:latin typeface="Times New Roman" panose="02020603050405020304" pitchFamily="18" charset="0"/>
              <a:cs typeface="Times New Roman" panose="02020603050405020304" pitchFamily="18" charset="0"/>
            </a:endParaRPr>
          </a:p>
          <a:p>
            <a:pPr algn="just" eaLnBrk="1" hangingPunct="1">
              <a:defRPr/>
            </a:pPr>
            <a:r>
              <a:rPr lang="en-US" sz="2000" dirty="0">
                <a:latin typeface="Times New Roman" panose="02020603050405020304" pitchFamily="18" charset="0"/>
                <a:cs typeface="Times New Roman" panose="02020603050405020304" pitchFamily="18" charset="0"/>
              </a:rPr>
              <a:t>Many of the existing machine learning models for health care analysis are concentrating on one disease per analysis. For example first is for liver analysis, one for cancer analysis, one for lung diseases like that. If a user wants to predict more than one disease, he/she has to go through different sites. There is no common system where one analysis can perform more than one disease prediction. Some of the models have lower accuracy which can seriously affect patients’ health. When an organization wants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their patient’s health reports, they have to deploy many models which in turn increases the cost as well as time Some of the existing systems consider very few parameters which can yield false results</a:t>
            </a:r>
            <a:endParaRPr lang="en-US" sz="2000" dirty="0">
              <a:solidFill>
                <a:srgbClr val="333333"/>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020F60E1-B571-DE18-D4B9-87EDC032FDF2}"/>
              </a:ext>
            </a:extLst>
          </p:cNvPr>
          <p:cNvSpPr>
            <a:spLocks noGrp="1"/>
          </p:cNvSpPr>
          <p:nvPr>
            <p:ph type="title"/>
          </p:nvPr>
        </p:nvSpPr>
        <p:spPr/>
        <p:txBody>
          <a:bodyPr/>
          <a:lstStyle/>
          <a:p>
            <a:r>
              <a:rPr lang="en-US" sz="2400" dirty="0">
                <a:solidFill>
                  <a:schemeClr val="bg1"/>
                </a:solidFill>
                <a:latin typeface="+mj-lt"/>
                <a:cs typeface="Times New Roman" panose="02020603050405020304" pitchFamily="18" charset="0"/>
              </a:rPr>
              <a:t>PROBLEM STATEMENT</a:t>
            </a:r>
            <a:r>
              <a:rPr lang="en-US" sz="2400" dirty="0">
                <a:solidFill>
                  <a:schemeClr val="bg1"/>
                </a:solidFill>
                <a:latin typeface="Times New Roman" panose="02020603050405020304" pitchFamily="18" charset="0"/>
                <a:cs typeface="Times New Roman" panose="02020603050405020304" pitchFamily="18" charset="0"/>
              </a:rPr>
              <a:t>:</a:t>
            </a:r>
            <a:endParaRPr lang="en-IN" sz="2400" dirty="0"/>
          </a:p>
        </p:txBody>
      </p:sp>
    </p:spTree>
    <p:extLst>
      <p:ext uri="{BB962C8B-B14F-4D97-AF65-F5344CB8AC3E}">
        <p14:creationId xmlns:p14="http://schemas.microsoft.com/office/powerpoint/2010/main" val="354185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1C20-7923-26A5-269A-BCA18686EA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258DC6C-EA7E-B2E5-40F4-283D866BDFD5}"/>
              </a:ext>
            </a:extLst>
          </p:cNvPr>
          <p:cNvSpPr txBox="1"/>
          <p:nvPr/>
        </p:nvSpPr>
        <p:spPr>
          <a:xfrm>
            <a:off x="524873" y="973394"/>
            <a:ext cx="82296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this digital world, data is an asset, and enormous data was generated in all the fields. Data in the healthcare industry consists of all the information related to patients. Here a general architecture has been proposed for predicting the disease in the healthcare industry. Many of the existing models are concentrating on one disease per analysis. In this system, we are going to analyze Diabetes, Heart, kidney and lung disease analysis. Later many more diseases can be included. To implement multiple disease prediction systems we are going to use machine learning algorithms, and flask.</a:t>
            </a:r>
            <a:r>
              <a:rPr lang="en-US" sz="2000" dirty="0"/>
              <a:t> </a:t>
            </a:r>
            <a:r>
              <a:rPr lang="en-US" sz="2000" dirty="0">
                <a:latin typeface="Times New Roman" panose="02020603050405020304" pitchFamily="18" charset="0"/>
                <a:cs typeface="Times New Roman" panose="02020603050405020304" pitchFamily="18" charset="0"/>
              </a:rPr>
              <a:t>The importance of this system analysis is that while analyzing the diseases all the parameters which cause the disease is included so it is possible to detect the disease efficiently and more accurately.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02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6b728616b0_0_12"/>
          <p:cNvSpPr txBox="1">
            <a:spLocks noGrp="1"/>
          </p:cNvSpPr>
          <p:nvPr>
            <p:ph type="title"/>
          </p:nvPr>
        </p:nvSpPr>
        <p:spPr>
          <a:xfrm>
            <a:off x="333375" y="152400"/>
            <a:ext cx="8229600" cy="533400"/>
          </a:xfrm>
          <a:prstGeom prst="rect">
            <a:avLst/>
          </a:prstGeom>
        </p:spPr>
        <p:txBody>
          <a:bodyPr spcFirstLastPara="1" wrap="square" lIns="91425" tIns="45700" rIns="91425" bIns="45700" anchor="ctr" anchorCtr="0">
            <a:noAutofit/>
          </a:bodyPr>
          <a:lstStyle/>
          <a:p>
            <a:r>
              <a:rPr lang="en-US" i="1" dirty="0"/>
              <a:t>EXISTING SYSTEM</a:t>
            </a:r>
            <a:endParaRPr lang="en-US" dirty="0"/>
          </a:p>
        </p:txBody>
      </p:sp>
      <p:sp>
        <p:nvSpPr>
          <p:cNvPr id="100" name="Google Shape;100;g16b728616b0_0_12"/>
          <p:cNvSpPr txBox="1"/>
          <p:nvPr/>
        </p:nvSpPr>
        <p:spPr>
          <a:xfrm>
            <a:off x="533528" y="1105800"/>
            <a:ext cx="8082546" cy="5355282"/>
          </a:xfrm>
          <a:prstGeom prst="rect">
            <a:avLst/>
          </a:prstGeom>
          <a:noFill/>
          <a:ln>
            <a:noFill/>
          </a:ln>
        </p:spPr>
        <p:txBody>
          <a:bodyPr spcFirstLastPara="1" wrap="square" lIns="91425" tIns="91425" rIns="91425" bIns="91425" anchor="t" anchorCtr="0">
            <a:spAutoFit/>
          </a:bodyPr>
          <a:lstStyle/>
          <a:p>
            <a:pPr algn="just">
              <a:lnSpc>
                <a:spcPct val="140000"/>
              </a:lnSpc>
            </a:pPr>
            <a:r>
              <a:rPr lang="en-US" sz="2000" dirty="0"/>
              <a:t>Many of the existing machine learning models for health care analysis are concentrating on one disease per analysis. For example one for heart analysis, one for kidney analysis, one for lung diseases, Diabetes analysis like that. If a user wants to predict more than one disease, he/she has to go through different sites. There is no common system where one analysis can perform more than one disease prediction. Some of the models have lower accuracy which can seriously affect patients health. When an organization wants to analyze their patient’s health reports, they have to deploy many models which in turn increases the cost as well as time Some of the existing systems consider very few parameters which can yield false results.</a:t>
            </a:r>
            <a:endParaRPr lang="en-US" sz="2000" b="1">
              <a:ea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074E-91E6-C439-9224-C9769CE67E55}"/>
              </a:ext>
            </a:extLst>
          </p:cNvPr>
          <p:cNvSpPr>
            <a:spLocks noGrp="1"/>
          </p:cNvSpPr>
          <p:nvPr>
            <p:ph type="title"/>
          </p:nvPr>
        </p:nvSpPr>
        <p:spPr/>
        <p:txBody>
          <a:bodyPr/>
          <a:lstStyle/>
          <a:p>
            <a:r>
              <a:rPr lang="en-US" dirty="0"/>
              <a:t>Proposed System</a:t>
            </a:r>
          </a:p>
        </p:txBody>
      </p:sp>
      <p:sp>
        <p:nvSpPr>
          <p:cNvPr id="4" name="TextBox 3">
            <a:extLst>
              <a:ext uri="{FF2B5EF4-FFF2-40B4-BE49-F238E27FC236}">
                <a16:creationId xmlns:a16="http://schemas.microsoft.com/office/drawing/2014/main" id="{809E058E-96C5-C287-D677-A9DEC6DD02CB}"/>
              </a:ext>
            </a:extLst>
          </p:cNvPr>
          <p:cNvSpPr txBox="1"/>
          <p:nvPr/>
        </p:nvSpPr>
        <p:spPr>
          <a:xfrm flipH="1">
            <a:off x="518173" y="1240071"/>
            <a:ext cx="7970623" cy="3785652"/>
          </a:xfrm>
          <a:prstGeom prst="rect">
            <a:avLst/>
          </a:prstGeom>
          <a:noFill/>
        </p:spPr>
        <p:txBody>
          <a:bodyPr wrap="square" lIns="91440" tIns="45720" rIns="91440" bIns="45720" rtlCol="0" anchor="t">
            <a:spAutoFit/>
          </a:bodyPr>
          <a:lstStyle/>
          <a:p>
            <a:pPr algn="just"/>
            <a:r>
              <a:rPr lang="en-US" sz="2400" dirty="0">
                <a:latin typeface="Times New Roman"/>
              </a:rPr>
              <a:t>In multiple disease prediction, it is possible to predict more than one disease at a time. So the user doesn’t need to traverse different sites in order to predict the diseases. We are taking three diseases that are lung, Diabetes, kidney and Heart. As all the three diseases are correlated to each other. To implement multiple disease analyses we are going to use machine learning algorithms and Flask. When the user is accessing this API, the user has to send the parameters of the disease along with the disease name. Flask will invoke the corresponding model and returns the status of the patient.</a:t>
            </a:r>
          </a:p>
        </p:txBody>
      </p:sp>
    </p:spTree>
    <p:extLst>
      <p:ext uri="{BB962C8B-B14F-4D97-AF65-F5344CB8AC3E}">
        <p14:creationId xmlns:p14="http://schemas.microsoft.com/office/powerpoint/2010/main" val="162829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EB84-8153-0197-EA99-DE355F8288B9}"/>
              </a:ext>
            </a:extLst>
          </p:cNvPr>
          <p:cNvSpPr>
            <a:spLocks noGrp="1"/>
          </p:cNvSpPr>
          <p:nvPr>
            <p:ph type="title"/>
          </p:nvPr>
        </p:nvSpPr>
        <p:spPr/>
        <p:txBody>
          <a:bodyPr/>
          <a:lstStyle/>
          <a:p>
            <a:r>
              <a:rPr lang="en-US" i="1" dirty="0">
                <a:latin typeface="Times New Roman"/>
                <a:ea typeface="+mj-lt"/>
                <a:cs typeface="+mj-lt"/>
              </a:rPr>
              <a:t>DESIGN</a:t>
            </a:r>
            <a:endParaRPr lang="en-GB" dirty="0"/>
          </a:p>
        </p:txBody>
      </p:sp>
      <p:pic>
        <p:nvPicPr>
          <p:cNvPr id="3" name="Picture 2">
            <a:extLst>
              <a:ext uri="{FF2B5EF4-FFF2-40B4-BE49-F238E27FC236}">
                <a16:creationId xmlns:a16="http://schemas.microsoft.com/office/drawing/2014/main" id="{A8DCDA54-528D-14A3-9EBF-56561702B97B}"/>
              </a:ext>
            </a:extLst>
          </p:cNvPr>
          <p:cNvPicPr>
            <a:picLocks noChangeAspect="1"/>
          </p:cNvPicPr>
          <p:nvPr/>
        </p:nvPicPr>
        <p:blipFill>
          <a:blip r:embed="rId2"/>
          <a:stretch>
            <a:fillRect/>
          </a:stretch>
        </p:blipFill>
        <p:spPr>
          <a:xfrm>
            <a:off x="430985" y="685800"/>
            <a:ext cx="4365459" cy="3179618"/>
          </a:xfrm>
          <a:prstGeom prst="rect">
            <a:avLst/>
          </a:prstGeom>
        </p:spPr>
      </p:pic>
      <p:sp>
        <p:nvSpPr>
          <p:cNvPr id="5" name="TextBox 4">
            <a:extLst>
              <a:ext uri="{FF2B5EF4-FFF2-40B4-BE49-F238E27FC236}">
                <a16:creationId xmlns:a16="http://schemas.microsoft.com/office/drawing/2014/main" id="{DD6E8168-387C-7573-871B-A3732F08E1C8}"/>
              </a:ext>
            </a:extLst>
          </p:cNvPr>
          <p:cNvSpPr txBox="1"/>
          <p:nvPr/>
        </p:nvSpPr>
        <p:spPr>
          <a:xfrm>
            <a:off x="430985" y="3865418"/>
            <a:ext cx="2511719" cy="307777"/>
          </a:xfrm>
          <a:prstGeom prst="rect">
            <a:avLst/>
          </a:prstGeom>
          <a:noFill/>
        </p:spPr>
        <p:txBody>
          <a:bodyPr wrap="square">
            <a:spAutoFit/>
          </a:bodyPr>
          <a:lstStyle/>
          <a:p>
            <a:r>
              <a:rPr lang="en-US" dirty="0">
                <a:latin typeface="Times New Roman"/>
                <a:cs typeface="Arial"/>
              </a:rPr>
              <a:t>1. Architecture of </a:t>
            </a:r>
            <a:r>
              <a:rPr lang="en-US" dirty="0">
                <a:latin typeface="Times New Roman"/>
              </a:rPr>
              <a:t>ML</a:t>
            </a:r>
            <a:r>
              <a:rPr lang="en-US" dirty="0">
                <a:latin typeface="Times New Roman"/>
                <a:cs typeface="Arial"/>
              </a:rPr>
              <a:t> </a:t>
            </a:r>
            <a:r>
              <a:rPr lang="en-US" dirty="0">
                <a:latin typeface="Times New Roman"/>
              </a:rPr>
              <a:t>M</a:t>
            </a:r>
            <a:r>
              <a:rPr lang="en-US" dirty="0">
                <a:latin typeface="Times New Roman"/>
                <a:cs typeface="Arial"/>
              </a:rPr>
              <a:t>odel</a:t>
            </a:r>
            <a:endParaRPr lang="en-GB" dirty="0"/>
          </a:p>
        </p:txBody>
      </p:sp>
      <p:pic>
        <p:nvPicPr>
          <p:cNvPr id="6" name="Picture 5">
            <a:extLst>
              <a:ext uri="{FF2B5EF4-FFF2-40B4-BE49-F238E27FC236}">
                <a16:creationId xmlns:a16="http://schemas.microsoft.com/office/drawing/2014/main" id="{EA4758C6-0BE8-D5AF-EA8E-187EC5B1A7B8}"/>
              </a:ext>
            </a:extLst>
          </p:cNvPr>
          <p:cNvPicPr>
            <a:picLocks noChangeAspect="1"/>
          </p:cNvPicPr>
          <p:nvPr/>
        </p:nvPicPr>
        <p:blipFill>
          <a:blip r:embed="rId3"/>
          <a:stretch>
            <a:fillRect/>
          </a:stretch>
        </p:blipFill>
        <p:spPr>
          <a:xfrm>
            <a:off x="4572000" y="2275609"/>
            <a:ext cx="4572396" cy="3737172"/>
          </a:xfrm>
          <a:prstGeom prst="rect">
            <a:avLst/>
          </a:prstGeom>
        </p:spPr>
      </p:pic>
      <p:sp>
        <p:nvSpPr>
          <p:cNvPr id="8" name="TextBox 7">
            <a:extLst>
              <a:ext uri="{FF2B5EF4-FFF2-40B4-BE49-F238E27FC236}">
                <a16:creationId xmlns:a16="http://schemas.microsoft.com/office/drawing/2014/main" id="{C95C3836-6F71-EF9A-978F-76220A50DD17}"/>
              </a:ext>
            </a:extLst>
          </p:cNvPr>
          <p:cNvSpPr txBox="1"/>
          <p:nvPr/>
        </p:nvSpPr>
        <p:spPr>
          <a:xfrm flipH="1">
            <a:off x="6059978" y="1587731"/>
            <a:ext cx="1512917" cy="307572"/>
          </a:xfrm>
          <a:prstGeom prst="rect">
            <a:avLst/>
          </a:prstGeom>
          <a:noFill/>
        </p:spPr>
        <p:txBody>
          <a:bodyPr wrap="square">
            <a:spAutoFit/>
          </a:bodyPr>
          <a:lstStyle/>
          <a:p>
            <a:r>
              <a:rPr lang="en-GB" dirty="0"/>
              <a:t>2.Model preview</a:t>
            </a:r>
          </a:p>
        </p:txBody>
      </p:sp>
    </p:spTree>
    <p:extLst>
      <p:ext uri="{BB962C8B-B14F-4D97-AF65-F5344CB8AC3E}">
        <p14:creationId xmlns:p14="http://schemas.microsoft.com/office/powerpoint/2010/main" val="3246097941"/>
      </p:ext>
    </p:extLst>
  </p:cSld>
  <p:clrMapOvr>
    <a:masterClrMapping/>
  </p:clrMapOvr>
</p:sld>
</file>

<file path=ppt/theme/theme1.xml><?xml version="1.0" encoding="utf-8"?>
<a:theme xmlns:a="http://schemas.openxmlformats.org/drawingml/2006/main" name="1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HITAM1">
      <a:dk1>
        <a:srgbClr val="262626"/>
      </a:dk1>
      <a:lt1>
        <a:srgbClr val="FFFFFF"/>
      </a:lt1>
      <a:dk2>
        <a:srgbClr val="358AF3"/>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1216</Words>
  <Application>Microsoft Office PowerPoint</Application>
  <PresentationFormat>On-screen Show (4:3)</PresentationFormat>
  <Paragraphs>104</Paragraphs>
  <Slides>14</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Calibri</vt:lpstr>
      <vt:lpstr>Times New Roman</vt:lpstr>
      <vt:lpstr>Raleway</vt:lpstr>
      <vt:lpstr>Arial Black</vt:lpstr>
      <vt:lpstr>Arial</vt:lpstr>
      <vt:lpstr>1_Office Theme</vt:lpstr>
      <vt:lpstr>2_Office Theme</vt:lpstr>
      <vt:lpstr>4_Office Theme</vt:lpstr>
      <vt:lpstr>PowerPoint Presentation</vt:lpstr>
      <vt:lpstr>List of Contents</vt:lpstr>
      <vt:lpstr>Abstract </vt:lpstr>
      <vt:lpstr>Abstract</vt:lpstr>
      <vt:lpstr>PROBLEM STATEMENT:</vt:lpstr>
      <vt:lpstr>INTRODUCTION</vt:lpstr>
      <vt:lpstr>EXISTING SYSTEM</vt:lpstr>
      <vt:lpstr>Proposed System</vt:lpstr>
      <vt:lpstr>DESIGN</vt:lpstr>
      <vt:lpstr>implementation</vt:lpstr>
      <vt:lpstr>Literature Survey </vt:lpstr>
      <vt:lpstr>Literature Survey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 prakash</dc:creator>
  <cp:lastModifiedBy>vikas R</cp:lastModifiedBy>
  <cp:revision>505</cp:revision>
  <dcterms:created xsi:type="dcterms:W3CDTF">2021-01-28T19:44:00Z</dcterms:created>
  <dcterms:modified xsi:type="dcterms:W3CDTF">2023-03-17T16:30:39Z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843D6AEE0B4C46638DEFA3BA6C38FB32</vt:lpwstr>
  </property>
  <property fmtid="{D5CDD505-2E9C-101B-9397-08002B2CF9AE}" pid="3" name="KSOProductBuildVer">
    <vt:lpwstr>1033-11.2.0.11210</vt:lpwstr>
  </property>
</Properties>
</file>