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69" r:id="rId16"/>
    <p:sldId id="270" r:id="rId17"/>
    <p:sldId id="271" r:id="rId18"/>
    <p:sldId id="272" r:id="rId19"/>
    <p:sldId id="273"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QSuPgAXP8mkh8gX5cpl4hhut/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810" y="1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247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0" name="Google Shape;30;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1" name="Google Shape;31;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2" name="Google Shape;32;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3" name="Google Shape;33;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6" name="Google Shape;4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1792288" y="612775"/>
            <a:ext cx="5486400" cy="4114800"/>
          </a:xfrm>
          <a:prstGeom prst="rect">
            <a:avLst/>
          </a:prstGeom>
          <a:noFill/>
          <a:ln>
            <a:noFill/>
          </a:ln>
        </p:spPr>
      </p:sp>
      <p:sp>
        <p:nvSpPr>
          <p:cNvPr id="68" name="Google Shape;68;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paper.ijcsns.org/07_book/202312/20231224.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www.journalijar.com/article/50677/ai-and-employee-wellbeing:-how-artificial-intelligence-can-monitor-and-improve-mental-health-in-the-workplace/" TargetMode="External"/><Relationship Id="rId4" Type="http://schemas.openxmlformats.org/officeDocument/2006/relationships/hyperlink" Target="https://www.sciencedirect.com/science/article/pii/S2949916X24000525#sec011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doi.org/10.1016/j.glmedi.2024.100099" TargetMode="External"/><Relationship Id="rId3" Type="http://schemas.openxmlformats.org/officeDocument/2006/relationships/hyperlink" Target="http://dx.doi.org/10.22937/IJCSNS.2023.23.12.24" TargetMode="External"/><Relationship Id="rId7" Type="http://schemas.openxmlformats.org/officeDocument/2006/relationships/hyperlink" Target="https://doi.org/10.1155/2022/9270502" TargetMode="External"/><Relationship Id="rId12" Type="http://schemas.openxmlformats.org/officeDocument/2006/relationships/hyperlink" Target="http://dx.doi.org/10.21474/IJAR01/19693"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pubmed.ncbi.nlm.nih.gov/?term=%22Xi%20J%22%5BAuthor%5D" TargetMode="External"/><Relationship Id="rId11" Type="http://schemas.openxmlformats.org/officeDocument/2006/relationships/hyperlink" Target="http://dx.doi.org/10.1007/978-3-030-67303-1_10" TargetMode="External"/><Relationship Id="rId5" Type="http://schemas.openxmlformats.org/officeDocument/2006/relationships/hyperlink" Target="https://pubmed.ncbi.nlm.nih.gov/?term=%22Hou%20X%22%5BAuthor%5D" TargetMode="External"/><Relationship Id="rId10" Type="http://schemas.openxmlformats.org/officeDocument/2006/relationships/hyperlink" Target="http://dx.doi.org/10.56238/innovhealthknow-020" TargetMode="External"/><Relationship Id="rId4" Type="http://schemas.openxmlformats.org/officeDocument/2006/relationships/hyperlink" Target="https://pubmed.ncbi.nlm.nih.gov/?term=%22Ren%20S%22%5BAuthor%5D" TargetMode="External"/><Relationship Id="rId9" Type="http://schemas.openxmlformats.org/officeDocument/2006/relationships/hyperlink" Target="http://dx.doi.org/10.56726/IRJMETS6188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66092"/>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304800" y="1905000"/>
            <a:ext cx="8586952" cy="990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Arial"/>
              <a:buNone/>
            </a:pPr>
            <a:br>
              <a:rPr lang="en-US" sz="4000" dirty="0">
                <a:solidFill>
                  <a:schemeClr val="lt1"/>
                </a:solidFill>
                <a:latin typeface="Arial"/>
                <a:ea typeface="Arial"/>
                <a:cs typeface="Arial"/>
                <a:sym typeface="Arial"/>
              </a:rPr>
            </a:br>
            <a:r>
              <a:rPr lang="en-US" sz="4000" dirty="0">
                <a:solidFill>
                  <a:schemeClr val="lt1"/>
                </a:solidFill>
                <a:latin typeface="Arial"/>
                <a:ea typeface="Arial"/>
                <a:cs typeface="Arial"/>
                <a:sym typeface="Arial"/>
              </a:rPr>
              <a:t>AI for Mental Awareness</a:t>
            </a:r>
            <a:br>
              <a:rPr lang="en-US" sz="4000" dirty="0"/>
            </a:br>
            <a:endParaRPr sz="4000" dirty="0">
              <a:solidFill>
                <a:schemeClr val="lt1"/>
              </a:solidFill>
              <a:latin typeface="Arial"/>
              <a:ea typeface="Arial"/>
              <a:cs typeface="Arial"/>
              <a:sym typeface="Arial"/>
            </a:endParaRPr>
          </a:p>
        </p:txBody>
      </p:sp>
      <p:sp>
        <p:nvSpPr>
          <p:cNvPr id="91" name="Google Shape;91;p1"/>
          <p:cNvSpPr txBox="1">
            <a:spLocks noGrp="1"/>
          </p:cNvSpPr>
          <p:nvPr>
            <p:ph type="subTitle" idx="1"/>
          </p:nvPr>
        </p:nvSpPr>
        <p:spPr>
          <a:xfrm>
            <a:off x="533400" y="2743200"/>
            <a:ext cx="8077200" cy="33528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rgbClr val="888888"/>
              </a:buClr>
              <a:buSzPct val="100000"/>
              <a:buNone/>
            </a:pPr>
            <a:endParaRPr sz="2600" dirty="0"/>
          </a:p>
          <a:p>
            <a:pPr marL="0" lvl="0" indent="0" algn="ctr" rtl="0">
              <a:spcBef>
                <a:spcPts val="481"/>
              </a:spcBef>
              <a:spcAft>
                <a:spcPts val="0"/>
              </a:spcAft>
              <a:buClr>
                <a:schemeClr val="lt1"/>
              </a:buClr>
              <a:buSzPct val="100000"/>
              <a:buNone/>
            </a:pPr>
            <a:r>
              <a:rPr lang="en-US" sz="2600" dirty="0">
                <a:solidFill>
                  <a:schemeClr val="lt1"/>
                </a:solidFill>
              </a:rPr>
              <a:t>Presented By</a:t>
            </a:r>
            <a:endParaRPr lang="en-US" sz="2600" b="1" dirty="0">
              <a:solidFill>
                <a:schemeClr val="lt1"/>
              </a:solidFill>
            </a:endParaRPr>
          </a:p>
          <a:p>
            <a:pPr marL="0" lvl="0" indent="0" algn="ctr" rtl="0">
              <a:spcBef>
                <a:spcPts val="481"/>
              </a:spcBef>
              <a:spcAft>
                <a:spcPts val="0"/>
              </a:spcAft>
              <a:buClr>
                <a:schemeClr val="lt1"/>
              </a:buClr>
              <a:buSzPct val="100000"/>
              <a:buNone/>
            </a:pPr>
            <a:r>
              <a:rPr lang="en-IN" sz="2200" b="1" dirty="0" err="1">
                <a:solidFill>
                  <a:schemeClr val="lt1"/>
                </a:solidFill>
              </a:rPr>
              <a:t>Ranadip</a:t>
            </a:r>
            <a:r>
              <a:rPr lang="en-IN" sz="2200" b="1" dirty="0">
                <a:solidFill>
                  <a:schemeClr val="lt1"/>
                </a:solidFill>
              </a:rPr>
              <a:t> </a:t>
            </a:r>
            <a:r>
              <a:rPr lang="en-IN" sz="2200" b="1" dirty="0" err="1">
                <a:solidFill>
                  <a:schemeClr val="lt1"/>
                </a:solidFill>
              </a:rPr>
              <a:t>Sikder</a:t>
            </a:r>
            <a:r>
              <a:rPr lang="en-IN" sz="2200" b="1" dirty="0">
                <a:solidFill>
                  <a:schemeClr val="lt1"/>
                </a:solidFill>
              </a:rPr>
              <a:t> , </a:t>
            </a:r>
            <a:r>
              <a:rPr lang="en-IN" sz="2200" b="1" dirty="0" err="1">
                <a:solidFill>
                  <a:schemeClr val="lt1"/>
                </a:solidFill>
              </a:rPr>
              <a:t>Shuvrajit</a:t>
            </a:r>
            <a:r>
              <a:rPr lang="en-IN" sz="2200" b="1" dirty="0">
                <a:solidFill>
                  <a:schemeClr val="lt1"/>
                </a:solidFill>
              </a:rPr>
              <a:t> Das , </a:t>
            </a:r>
            <a:r>
              <a:rPr lang="en-IN" sz="2200" b="1" dirty="0" err="1">
                <a:solidFill>
                  <a:schemeClr val="lt1"/>
                </a:solidFill>
              </a:rPr>
              <a:t>Shubhadip</a:t>
            </a:r>
            <a:r>
              <a:rPr lang="en-IN" sz="2200" b="1" dirty="0">
                <a:solidFill>
                  <a:schemeClr val="lt1"/>
                </a:solidFill>
              </a:rPr>
              <a:t> Roy</a:t>
            </a:r>
            <a:endParaRPr sz="2200" b="1" dirty="0">
              <a:solidFill>
                <a:schemeClr val="lt1"/>
              </a:solidFill>
            </a:endParaRPr>
          </a:p>
          <a:p>
            <a:pPr marL="0" lvl="0" indent="0" algn="ctr" rtl="0">
              <a:spcBef>
                <a:spcPts val="481"/>
              </a:spcBef>
              <a:spcAft>
                <a:spcPts val="0"/>
              </a:spcAft>
              <a:buClr>
                <a:srgbClr val="888888"/>
              </a:buClr>
              <a:buSzPct val="100000"/>
              <a:buNone/>
            </a:pPr>
            <a:endParaRPr sz="2600" b="1" dirty="0">
              <a:solidFill>
                <a:schemeClr val="lt1"/>
              </a:solidFill>
            </a:endParaRPr>
          </a:p>
          <a:p>
            <a:pPr marL="0" lvl="0" indent="0" algn="ctr" rtl="0">
              <a:spcBef>
                <a:spcPts val="481"/>
              </a:spcBef>
              <a:spcAft>
                <a:spcPts val="0"/>
              </a:spcAft>
              <a:buClr>
                <a:schemeClr val="lt1"/>
              </a:buClr>
              <a:buSzPct val="100000"/>
              <a:buNone/>
            </a:pPr>
            <a:r>
              <a:rPr lang="en-US" sz="2600" dirty="0">
                <a:solidFill>
                  <a:schemeClr val="lt1"/>
                </a:solidFill>
              </a:rPr>
              <a:t>Under the guidance of</a:t>
            </a:r>
            <a:endParaRPr sz="2600" b="1" dirty="0">
              <a:solidFill>
                <a:schemeClr val="lt1"/>
              </a:solidFill>
            </a:endParaRPr>
          </a:p>
          <a:p>
            <a:pPr marL="0" lvl="0" indent="0" algn="ctr" rtl="0">
              <a:spcBef>
                <a:spcPts val="481"/>
              </a:spcBef>
              <a:spcAft>
                <a:spcPts val="0"/>
              </a:spcAft>
              <a:buClr>
                <a:schemeClr val="lt1"/>
              </a:buClr>
              <a:buSzPct val="100000"/>
              <a:buNone/>
            </a:pPr>
            <a:r>
              <a:rPr lang="en-US" sz="2600" b="1" dirty="0" err="1">
                <a:solidFill>
                  <a:schemeClr val="lt1"/>
                </a:solidFill>
              </a:rPr>
              <a:t>Dr.Sumit</a:t>
            </a:r>
            <a:r>
              <a:rPr lang="en-US" sz="2600" b="1" dirty="0">
                <a:solidFill>
                  <a:schemeClr val="lt1"/>
                </a:solidFill>
              </a:rPr>
              <a:t> Das</a:t>
            </a:r>
            <a:endParaRPr sz="2600" b="1" dirty="0">
              <a:solidFill>
                <a:schemeClr val="lt1"/>
              </a:solidFill>
            </a:endParaRPr>
          </a:p>
          <a:p>
            <a:pPr marL="0" lvl="0" indent="0" algn="ctr" rtl="0">
              <a:spcBef>
                <a:spcPts val="481"/>
              </a:spcBef>
              <a:spcAft>
                <a:spcPts val="0"/>
              </a:spcAft>
              <a:buClr>
                <a:schemeClr val="lt1"/>
              </a:buClr>
              <a:buSzPct val="100000"/>
              <a:buNone/>
            </a:pPr>
            <a:r>
              <a:rPr lang="en-IN" sz="2600" b="1" dirty="0">
                <a:solidFill>
                  <a:schemeClr val="lt1"/>
                </a:solidFill>
              </a:rPr>
              <a:t>Assistant Professor</a:t>
            </a:r>
            <a:endParaRPr sz="2600" b="1" dirty="0">
              <a:solidFill>
                <a:schemeClr val="lt1"/>
              </a:solidFill>
            </a:endParaRPr>
          </a:p>
          <a:p>
            <a:pPr marL="0" lvl="0" indent="0" algn="ctr" rtl="0">
              <a:spcBef>
                <a:spcPts val="481"/>
              </a:spcBef>
              <a:spcAft>
                <a:spcPts val="0"/>
              </a:spcAft>
              <a:buClr>
                <a:schemeClr val="lt1"/>
              </a:buClr>
              <a:buSzPct val="100000"/>
              <a:buNone/>
            </a:pPr>
            <a:r>
              <a:rPr lang="en-US" sz="2600" dirty="0">
                <a:solidFill>
                  <a:schemeClr val="lt1"/>
                </a:solidFill>
              </a:rPr>
              <a:t>Department of Information Technology</a:t>
            </a:r>
            <a:endParaRPr sz="2600" b="1" dirty="0">
              <a:solidFill>
                <a:schemeClr val="lt1"/>
              </a:solidFill>
            </a:endParaRPr>
          </a:p>
          <a:p>
            <a:pPr marL="0" lvl="0" indent="0" algn="ctr" rtl="0">
              <a:spcBef>
                <a:spcPts val="592"/>
              </a:spcBef>
              <a:spcAft>
                <a:spcPts val="0"/>
              </a:spcAft>
              <a:buClr>
                <a:srgbClr val="888888"/>
              </a:buClr>
              <a:buSzPct val="100000"/>
              <a:buNone/>
            </a:pPr>
            <a:endParaRPr dirty="0">
              <a:solidFill>
                <a:schemeClr val="lt1"/>
              </a:solidFill>
            </a:endParaRPr>
          </a:p>
          <a:p>
            <a:pPr marL="0" lvl="0" indent="0" algn="ctr" rtl="0">
              <a:spcBef>
                <a:spcPts val="592"/>
              </a:spcBef>
              <a:spcAft>
                <a:spcPts val="0"/>
              </a:spcAft>
              <a:buClr>
                <a:srgbClr val="888888"/>
              </a:buClr>
              <a:buSzPct val="100000"/>
              <a:buNone/>
            </a:pPr>
            <a:endParaRPr dirty="0"/>
          </a:p>
          <a:p>
            <a:pPr marL="0" lvl="0" indent="0" algn="ctr" rtl="0">
              <a:spcBef>
                <a:spcPts val="592"/>
              </a:spcBef>
              <a:spcAft>
                <a:spcPts val="0"/>
              </a:spcAft>
              <a:buClr>
                <a:srgbClr val="888888"/>
              </a:buClr>
              <a:buSzPct val="100000"/>
              <a:buNone/>
            </a:pPr>
            <a:endParaRPr dirty="0"/>
          </a:p>
        </p:txBody>
      </p:sp>
      <p:pic>
        <p:nvPicPr>
          <p:cNvPr id="2" name="Picture 1"/>
          <p:cNvPicPr>
            <a:picLocks noChangeAspect="1"/>
          </p:cNvPicPr>
          <p:nvPr/>
        </p:nvPicPr>
        <p:blipFill>
          <a:blip r:embed="rId3"/>
          <a:stretch>
            <a:fillRect/>
          </a:stretch>
        </p:blipFill>
        <p:spPr>
          <a:xfrm>
            <a:off x="115995" y="246784"/>
            <a:ext cx="8959041" cy="11802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Methodologies cont.</a:t>
            </a:r>
            <a:br>
              <a:rPr lang="en-US"/>
            </a:br>
            <a:endParaRPr b="1">
              <a:solidFill>
                <a:srgbClr val="0070C0"/>
              </a:solidFill>
            </a:endParaRPr>
          </a:p>
        </p:txBody>
      </p:sp>
      <p:sp>
        <p:nvSpPr>
          <p:cNvPr id="182" name="Google Shape;182;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400"/>
              <a:buNone/>
            </a:pPr>
            <a:endParaRPr/>
          </a:p>
        </p:txBody>
      </p:sp>
      <p:sp>
        <p:nvSpPr>
          <p:cNvPr id="183" name="Google Shape;183;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a:p>
        </p:txBody>
      </p:sp>
      <p:sp>
        <p:nvSpPr>
          <p:cNvPr id="184" name="Google Shape;184;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400"/>
              <a:buNone/>
            </a:pPr>
            <a:endParaRPr/>
          </a:p>
        </p:txBody>
      </p:sp>
      <p:sp>
        <p:nvSpPr>
          <p:cNvPr id="185" name="Google Shape;185;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a:p>
        </p:txBody>
      </p:sp>
      <p:sp>
        <p:nvSpPr>
          <p:cNvPr id="186" name="Google Shape;18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87" name="Google Shape;18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br>
              <a:rPr lang="en-US"/>
            </a:br>
            <a:r>
              <a:rPr lang="en-US"/>
              <a:t>Implementation</a:t>
            </a:r>
            <a:br>
              <a:rPr lang="en-US" b="1">
                <a:solidFill>
                  <a:srgbClr val="0070C0"/>
                </a:solidFill>
              </a:rPr>
            </a:br>
            <a:br>
              <a:rPr lang="en-US"/>
            </a:br>
            <a:endParaRPr/>
          </a:p>
        </p:txBody>
      </p:sp>
      <p:sp>
        <p:nvSpPr>
          <p:cNvPr id="193" name="Google Shape;19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94" name="Google Shape;19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95" name="Google Shape;195;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dk1"/>
              </a:buClr>
              <a:buSzPts val="2800"/>
              <a:buNone/>
            </a:pPr>
            <a:endParaRPr/>
          </a:p>
        </p:txBody>
      </p:sp>
      <p:sp>
        <p:nvSpPr>
          <p:cNvPr id="196" name="Google Shape;196;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22222"/>
              <a:buFont typeface="Calibri"/>
              <a:buNone/>
            </a:pPr>
            <a:br>
              <a:rPr lang="en-US"/>
            </a:br>
            <a:r>
              <a:rPr lang="en-US"/>
              <a:t>Implementation cont.</a:t>
            </a:r>
            <a:br>
              <a:rPr lang="en-US" b="1">
                <a:solidFill>
                  <a:srgbClr val="0070C0"/>
                </a:solidFill>
              </a:rPr>
            </a:br>
            <a:br>
              <a:rPr lang="en-US" sz="3600" b="1">
                <a:solidFill>
                  <a:srgbClr val="0070C0"/>
                </a:solidFill>
              </a:rPr>
            </a:br>
            <a:endParaRPr sz="3600" b="1">
              <a:solidFill>
                <a:srgbClr val="0070C0"/>
              </a:solidFill>
            </a:endParaRPr>
          </a:p>
        </p:txBody>
      </p:sp>
      <p:sp>
        <p:nvSpPr>
          <p:cNvPr id="202" name="Google Shape;20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203" name="Google Shape;20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4" name="Google Shape;204;p1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dk1"/>
              </a:buClr>
              <a:buSzPts val="2800"/>
              <a:buNone/>
            </a:pPr>
            <a:endParaRPr/>
          </a:p>
        </p:txBody>
      </p:sp>
      <p:sp>
        <p:nvSpPr>
          <p:cNvPr id="205" name="Google Shape;205;p1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22222"/>
              <a:buFont typeface="Calibri"/>
              <a:buNone/>
            </a:pPr>
            <a:r>
              <a:rPr lang="en-US"/>
              <a:t>Implementation cont.</a:t>
            </a:r>
            <a:br>
              <a:rPr lang="en-US" b="1">
                <a:solidFill>
                  <a:srgbClr val="0070C0"/>
                </a:solidFill>
              </a:rPr>
            </a:br>
            <a:endParaRPr sz="3600"/>
          </a:p>
        </p:txBody>
      </p:sp>
      <p:sp>
        <p:nvSpPr>
          <p:cNvPr id="211" name="Google Shape;21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212" name="Google Shape;21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3" name="Google Shape;213;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dk1"/>
              </a:buClr>
              <a:buSzPts val="2800"/>
              <a:buNone/>
            </a:pPr>
            <a:endParaRPr/>
          </a:p>
        </p:txBody>
      </p:sp>
      <p:sp>
        <p:nvSpPr>
          <p:cNvPr id="214" name="Google Shape;214;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22222"/>
              <a:buFont typeface="Calibri"/>
              <a:buNone/>
            </a:pPr>
            <a:r>
              <a:rPr lang="en-US" dirty="0"/>
              <a:t>Result and Discussion</a:t>
            </a:r>
            <a:br>
              <a:rPr lang="en-US" b="1" dirty="0">
                <a:solidFill>
                  <a:srgbClr val="0070C0"/>
                </a:solidFill>
              </a:rPr>
            </a:br>
            <a:endParaRPr sz="3600" dirty="0"/>
          </a:p>
        </p:txBody>
      </p:sp>
      <p:sp>
        <p:nvSpPr>
          <p:cNvPr id="211" name="Google Shape;21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212" name="Google Shape;21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13" name="Google Shape;213;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dk1"/>
              </a:buClr>
              <a:buSzPts val="2800"/>
              <a:buNone/>
            </a:pPr>
            <a:endParaRPr dirty="0"/>
          </a:p>
        </p:txBody>
      </p:sp>
      <p:sp>
        <p:nvSpPr>
          <p:cNvPr id="214" name="Google Shape;214;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dk1"/>
              </a:buClr>
              <a:buSzPts val="2800"/>
              <a:buNone/>
            </a:pPr>
            <a:endParaRPr/>
          </a:p>
        </p:txBody>
      </p:sp>
    </p:spTree>
    <p:extLst>
      <p:ext uri="{BB962C8B-B14F-4D97-AF65-F5344CB8AC3E}">
        <p14:creationId xmlns:p14="http://schemas.microsoft.com/office/powerpoint/2010/main" val="229537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Conclusion</a:t>
            </a:r>
            <a:br>
              <a:rPr lang="en-US" b="1">
                <a:solidFill>
                  <a:srgbClr val="0070C0"/>
                </a:solidFill>
              </a:rPr>
            </a:br>
            <a:endParaRPr/>
          </a:p>
        </p:txBody>
      </p:sp>
      <p:sp>
        <p:nvSpPr>
          <p:cNvPr id="220" name="Google Shape;22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221" name="Google Shape;22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22" name="Google Shape;222;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alibri"/>
              <a:buNone/>
            </a:pPr>
            <a:r>
              <a:rPr lang="en-US" sz="4000"/>
              <a:t>Recommendations</a:t>
            </a:r>
            <a:br>
              <a:rPr lang="en-US" sz="4000"/>
            </a:br>
            <a:endParaRPr sz="4000"/>
          </a:p>
        </p:txBody>
      </p:sp>
      <p:sp>
        <p:nvSpPr>
          <p:cNvPr id="228" name="Google Shape;22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229" name="Google Shape;22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30" name="Google Shape;23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Future Scope</a:t>
            </a:r>
            <a:br>
              <a:rPr lang="en-US" b="1">
                <a:solidFill>
                  <a:srgbClr val="0070C0"/>
                </a:solidFill>
              </a:rPr>
            </a:br>
            <a:endParaRPr/>
          </a:p>
        </p:txBody>
      </p:sp>
      <p:sp>
        <p:nvSpPr>
          <p:cNvPr id="236" name="Google Shape;23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237" name="Google Shape;23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38" name="Google Shape;238;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r>
              <a:rPr lang="en-IN" sz="1600" b="1" dirty="0"/>
              <a:t>The Future Scope for the Mental Healthcare diagnosis  is to make more convenient friendly for the user access to enable the early detection and care facility  by making situation more helpful .</a:t>
            </a:r>
          </a:p>
          <a:p>
            <a:pPr marL="342900" lvl="0" indent="-139700" algn="l" rtl="0">
              <a:spcBef>
                <a:spcPts val="0"/>
              </a:spcBef>
              <a:spcAft>
                <a:spcPts val="0"/>
              </a:spcAft>
              <a:buClr>
                <a:schemeClr val="dk1"/>
              </a:buClr>
              <a:buSzPts val="3200"/>
              <a:buNone/>
            </a:pPr>
            <a:endParaRPr lang="en-IN" sz="1600" dirty="0"/>
          </a:p>
          <a:p>
            <a:pPr marL="342900" lvl="0" indent="-139700" algn="l" rtl="0">
              <a:spcBef>
                <a:spcPts val="0"/>
              </a:spcBef>
              <a:spcAft>
                <a:spcPts val="0"/>
              </a:spcAft>
              <a:buClr>
                <a:schemeClr val="dk1"/>
              </a:buClr>
              <a:buSzPts val="3200"/>
              <a:buNone/>
            </a:pPr>
            <a:r>
              <a:rPr lang="en-IN" sz="1600" b="1" dirty="0"/>
              <a:t>Key aspects of this project :</a:t>
            </a:r>
          </a:p>
          <a:p>
            <a:pPr marL="342900" lvl="0" indent="-139700" algn="l" rtl="0">
              <a:spcBef>
                <a:spcPts val="0"/>
              </a:spcBef>
              <a:spcAft>
                <a:spcPts val="0"/>
              </a:spcAft>
              <a:buClr>
                <a:schemeClr val="dk1"/>
              </a:buClr>
              <a:buSzPts val="3200"/>
              <a:buNone/>
            </a:pPr>
            <a:endParaRPr lang="en-IN" sz="1600" dirty="0"/>
          </a:p>
          <a:p>
            <a:pPr marL="488950" indent="-285750">
              <a:spcBef>
                <a:spcPts val="0"/>
              </a:spcBef>
              <a:buSzPts val="3200"/>
            </a:pPr>
            <a:r>
              <a:rPr lang="en-IN" sz="1800" dirty="0"/>
              <a:t>Personalized Treatment .</a:t>
            </a:r>
          </a:p>
          <a:p>
            <a:pPr marL="488950" indent="-285750">
              <a:spcBef>
                <a:spcPts val="0"/>
              </a:spcBef>
              <a:buSzPts val="3200"/>
            </a:pPr>
            <a:r>
              <a:rPr lang="en-IN" sz="1800" dirty="0"/>
              <a:t>Virtualized chatbot assistant.</a:t>
            </a:r>
          </a:p>
          <a:p>
            <a:pPr marL="488950" indent="-285750">
              <a:spcBef>
                <a:spcPts val="0"/>
              </a:spcBef>
              <a:buSzPts val="3200"/>
            </a:pPr>
            <a:r>
              <a:rPr lang="en-IN" sz="1800" dirty="0"/>
              <a:t>Symptom monitoring and progress tracking.</a:t>
            </a:r>
          </a:p>
          <a:p>
            <a:pPr marL="488950" indent="-285750">
              <a:spcBef>
                <a:spcPts val="0"/>
              </a:spcBef>
              <a:buSzPts val="3200"/>
            </a:pPr>
            <a:r>
              <a:rPr lang="en-IN" sz="1800" dirty="0"/>
              <a:t>Therapist Assistance .</a:t>
            </a:r>
          </a:p>
          <a:p>
            <a:pPr marL="488950" indent="-285750">
              <a:spcBef>
                <a:spcPts val="0"/>
              </a:spcBef>
              <a:buSzPts val="3200"/>
            </a:pPr>
            <a:r>
              <a:rPr lang="en-IN" sz="1800" dirty="0"/>
              <a:t>Mental Awareness Education .</a:t>
            </a:r>
            <a:endParaRPr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244" name="Google Shape;244;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245" name="Google Shape;24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46" name="Google Shape;246;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46100">
              <a:spcBef>
                <a:spcPts val="0"/>
              </a:spcBef>
              <a:buSzPts val="3200"/>
            </a:pPr>
            <a:r>
              <a:rPr lang="en-IN" sz="2000" dirty="0">
                <a:hlinkClick r:id="rId3"/>
              </a:rPr>
              <a:t>http://paper.ijcsns.org/07_book/202312/20231224.pdf</a:t>
            </a:r>
            <a:endParaRPr lang="en-IN" sz="2000" dirty="0"/>
          </a:p>
          <a:p>
            <a:pPr marL="203200" indent="0">
              <a:spcBef>
                <a:spcPts val="0"/>
              </a:spcBef>
              <a:buSzPts val="3200"/>
              <a:buNone/>
            </a:pPr>
            <a:endParaRPr lang="en-IN" sz="2000" dirty="0"/>
          </a:p>
          <a:p>
            <a:pPr marL="546100">
              <a:spcBef>
                <a:spcPts val="0"/>
              </a:spcBef>
              <a:buSzPts val="3200"/>
            </a:pPr>
            <a:r>
              <a:rPr lang="en-IN" sz="2000" dirty="0">
                <a:hlinkClick r:id="rId4"/>
              </a:rPr>
              <a:t>https://www.sciencedirect.com/science/article/pii/S2949916X24000525#sec0115</a:t>
            </a:r>
            <a:endParaRPr lang="en-IN" sz="2000" dirty="0"/>
          </a:p>
          <a:p>
            <a:pPr marL="203200" indent="0">
              <a:spcBef>
                <a:spcPts val="0"/>
              </a:spcBef>
              <a:buSzPts val="3200"/>
              <a:buNone/>
            </a:pPr>
            <a:endParaRPr lang="en-IN" sz="2000" dirty="0"/>
          </a:p>
          <a:p>
            <a:pPr marL="546100">
              <a:spcBef>
                <a:spcPts val="0"/>
              </a:spcBef>
              <a:buSzPts val="3200"/>
            </a:pPr>
            <a:r>
              <a:rPr lang="en-IN" sz="2000" dirty="0">
                <a:hlinkClick r:id="rId5"/>
              </a:rPr>
              <a:t>https://www.journalijar.com/article/50677/ai-and-employee-wellbeing:-how-artificial-intelligence-can-monitor-and-improve-mental-health-in-the-workplace/</a:t>
            </a:r>
            <a:endParaRPr lang="en-IN" sz="2000" dirty="0"/>
          </a:p>
          <a:p>
            <a:pPr marL="342900" lvl="0" indent="-139700" algn="l" rtl="0">
              <a:spcBef>
                <a:spcPts val="0"/>
              </a:spcBef>
              <a:spcAft>
                <a:spcPts val="0"/>
              </a:spcAft>
              <a:buClr>
                <a:schemeClr val="dk1"/>
              </a:buClr>
              <a:buSzPts val="32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Contact Information </a:t>
            </a:r>
            <a:endParaRPr sz="4000"/>
          </a:p>
        </p:txBody>
      </p:sp>
      <p:sp>
        <p:nvSpPr>
          <p:cNvPr id="252" name="Google Shape;252;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Project Member Details: </a:t>
            </a:r>
            <a:endParaRPr dirty="0">
              <a:solidFill>
                <a:schemeClr val="tx1"/>
              </a:solidFill>
            </a:endParaRPr>
          </a:p>
          <a:p>
            <a:pPr marL="342900" lvl="0" indent="-139700" algn="l" rtl="0">
              <a:spcBef>
                <a:spcPts val="640"/>
              </a:spcBef>
              <a:spcAft>
                <a:spcPts val="0"/>
              </a:spcAft>
              <a:buClr>
                <a:schemeClr val="dk1"/>
              </a:buClr>
              <a:buSzPts val="3200"/>
              <a:buNone/>
            </a:pPr>
            <a:endParaRPr dirty="0"/>
          </a:p>
        </p:txBody>
      </p:sp>
      <p:sp>
        <p:nvSpPr>
          <p:cNvPr id="253" name="Google Shape;25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254" name="Google Shape;25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55" name="Google Shape;255;p18"/>
          <p:cNvPicPr preferRelativeResize="0"/>
          <p:nvPr/>
        </p:nvPicPr>
        <p:blipFill rotWithShape="1">
          <a:blip r:embed="rId3">
            <a:alphaModFix/>
          </a:blip>
          <a:srcRect/>
          <a:stretch/>
        </p:blipFill>
        <p:spPr>
          <a:xfrm>
            <a:off x="4953000" y="3810000"/>
            <a:ext cx="3409950" cy="2343150"/>
          </a:xfrm>
          <a:prstGeom prst="rect">
            <a:avLst/>
          </a:prstGeom>
          <a:noFill/>
          <a:ln>
            <a:noFill/>
          </a:ln>
        </p:spPr>
      </p:pic>
      <p:sp>
        <p:nvSpPr>
          <p:cNvPr id="2" name="TextBox 1">
            <a:extLst>
              <a:ext uri="{FF2B5EF4-FFF2-40B4-BE49-F238E27FC236}">
                <a16:creationId xmlns:a16="http://schemas.microsoft.com/office/drawing/2014/main" id="{FBE95EA7-C4E7-A136-3A7B-BD3712427D93}"/>
              </a:ext>
            </a:extLst>
          </p:cNvPr>
          <p:cNvSpPr txBox="1"/>
          <p:nvPr/>
        </p:nvSpPr>
        <p:spPr>
          <a:xfrm>
            <a:off x="1341120" y="2610723"/>
            <a:ext cx="4947920" cy="830997"/>
          </a:xfrm>
          <a:prstGeom prst="rect">
            <a:avLst/>
          </a:prstGeom>
          <a:noFill/>
        </p:spPr>
        <p:txBody>
          <a:bodyPr wrap="square" rtlCol="0">
            <a:spAutoFit/>
          </a:bodyPr>
          <a:lstStyle/>
          <a:p>
            <a:pPr marL="285750" indent="-285750">
              <a:buFont typeface="Arial" panose="020B0604020202020204" pitchFamily="34" charset="0"/>
              <a:buChar char="•"/>
            </a:pPr>
            <a:r>
              <a:rPr lang="en-IN" sz="1600" b="1" dirty="0" err="1"/>
              <a:t>Ranadip</a:t>
            </a:r>
            <a:r>
              <a:rPr lang="en-IN" sz="1600" b="1" dirty="0"/>
              <a:t> </a:t>
            </a:r>
            <a:r>
              <a:rPr lang="en-IN" sz="1600" b="1" dirty="0" err="1"/>
              <a:t>Sikder</a:t>
            </a:r>
            <a:r>
              <a:rPr lang="en-IN" sz="1600" b="1" dirty="0"/>
              <a:t> (123211004052)</a:t>
            </a:r>
          </a:p>
          <a:p>
            <a:pPr marL="285750" indent="-285750">
              <a:buFont typeface="Arial" panose="020B0604020202020204" pitchFamily="34" charset="0"/>
              <a:buChar char="•"/>
            </a:pPr>
            <a:r>
              <a:rPr lang="en-IN" sz="1600" b="1" dirty="0" err="1"/>
              <a:t>Shuvrajit</a:t>
            </a:r>
            <a:r>
              <a:rPr lang="en-IN" sz="1600" b="1" dirty="0"/>
              <a:t> Das(123211004070)</a:t>
            </a:r>
          </a:p>
          <a:p>
            <a:pPr marL="285750" indent="-285750">
              <a:buFont typeface="Arial" panose="020B0604020202020204" pitchFamily="34" charset="0"/>
              <a:buChar char="•"/>
            </a:pPr>
            <a:r>
              <a:rPr lang="en-IN" sz="1600" b="1" dirty="0" err="1"/>
              <a:t>Shubhadip</a:t>
            </a:r>
            <a:r>
              <a:rPr lang="en-IN" sz="1600" b="1" dirty="0"/>
              <a:t> Roy(123211004071)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Project Presentation Outline</a:t>
            </a:r>
            <a:endParaRPr/>
          </a:p>
        </p:txBody>
      </p:sp>
      <p:sp>
        <p:nvSpPr>
          <p:cNvPr id="98" name="Google Shape;98;p2"/>
          <p:cNvSpPr txBox="1">
            <a:spLocks noGrp="1"/>
          </p:cNvSpPr>
          <p:nvPr>
            <p:ph type="body" idx="1"/>
          </p:nvPr>
        </p:nvSpPr>
        <p:spPr>
          <a:xfrm>
            <a:off x="872067" y="1524000"/>
            <a:ext cx="7890933" cy="46021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rgbClr val="0070C0"/>
              </a:buClr>
              <a:buSzPct val="100000"/>
              <a:buChar char="•"/>
            </a:pPr>
            <a:r>
              <a:rPr lang="en-US" sz="3500" b="1" dirty="0">
                <a:solidFill>
                  <a:srgbClr val="0070C0"/>
                </a:solidFill>
              </a:rPr>
              <a:t>Introduction</a:t>
            </a:r>
            <a:endParaRPr dirty="0"/>
          </a:p>
          <a:p>
            <a:pPr marL="342900" lvl="0" indent="-342900" algn="l" rtl="0">
              <a:spcBef>
                <a:spcPts val="595"/>
              </a:spcBef>
              <a:spcAft>
                <a:spcPts val="0"/>
              </a:spcAft>
              <a:buClr>
                <a:srgbClr val="0070C0"/>
              </a:buClr>
              <a:buSzPct val="100000"/>
              <a:buChar char="•"/>
            </a:pPr>
            <a:r>
              <a:rPr lang="en-US" sz="3500" b="1" dirty="0">
                <a:solidFill>
                  <a:srgbClr val="0070C0"/>
                </a:solidFill>
              </a:rPr>
              <a:t>Literature Review </a:t>
            </a:r>
            <a:endParaRPr sz="3500" b="1" dirty="0">
              <a:solidFill>
                <a:srgbClr val="0070C0"/>
              </a:solidFill>
            </a:endParaRPr>
          </a:p>
          <a:p>
            <a:pPr marL="342900" lvl="0" indent="-342900" algn="l" rtl="0">
              <a:spcBef>
                <a:spcPts val="595"/>
              </a:spcBef>
              <a:spcAft>
                <a:spcPts val="0"/>
              </a:spcAft>
              <a:buClr>
                <a:srgbClr val="0070C0"/>
              </a:buClr>
              <a:buSzPct val="100000"/>
              <a:buChar char="•"/>
            </a:pPr>
            <a:r>
              <a:rPr lang="en-US" sz="3500" b="1" dirty="0">
                <a:solidFill>
                  <a:srgbClr val="0070C0"/>
                </a:solidFill>
              </a:rPr>
              <a:t>Idea behind the work/Objective /Motivation</a:t>
            </a:r>
            <a:endParaRPr dirty="0"/>
          </a:p>
          <a:p>
            <a:pPr marL="342900" lvl="0" indent="-342900" algn="l" rtl="0">
              <a:spcBef>
                <a:spcPts val="595"/>
              </a:spcBef>
              <a:spcAft>
                <a:spcPts val="0"/>
              </a:spcAft>
              <a:buClr>
                <a:srgbClr val="0070C0"/>
              </a:buClr>
              <a:buSzPct val="100000"/>
              <a:buChar char="•"/>
            </a:pPr>
            <a:r>
              <a:rPr lang="en-US" sz="3500" b="1" dirty="0">
                <a:solidFill>
                  <a:srgbClr val="0070C0"/>
                </a:solidFill>
              </a:rPr>
              <a:t>Design/Architecture of the work</a:t>
            </a:r>
            <a:endParaRPr dirty="0"/>
          </a:p>
          <a:p>
            <a:pPr marL="342900" lvl="0" indent="-342900" algn="l" rtl="0">
              <a:spcBef>
                <a:spcPts val="595"/>
              </a:spcBef>
              <a:spcAft>
                <a:spcPts val="0"/>
              </a:spcAft>
              <a:buClr>
                <a:srgbClr val="0070C0"/>
              </a:buClr>
              <a:buSzPct val="100000"/>
              <a:buChar char="•"/>
            </a:pPr>
            <a:r>
              <a:rPr lang="en-US" sz="3500" b="1" dirty="0">
                <a:solidFill>
                  <a:srgbClr val="0070C0"/>
                </a:solidFill>
              </a:rPr>
              <a:t>Methodologies  </a:t>
            </a:r>
          </a:p>
          <a:p>
            <a:pPr marL="342900" lvl="0" indent="-342900" algn="l" rtl="0">
              <a:spcBef>
                <a:spcPts val="595"/>
              </a:spcBef>
              <a:spcAft>
                <a:spcPts val="0"/>
              </a:spcAft>
              <a:buClr>
                <a:srgbClr val="0070C0"/>
              </a:buClr>
              <a:buSzPct val="100000"/>
              <a:buChar char="•"/>
            </a:pPr>
            <a:r>
              <a:rPr lang="en-US" sz="3500" b="1" dirty="0">
                <a:solidFill>
                  <a:srgbClr val="0070C0"/>
                </a:solidFill>
              </a:rPr>
              <a:t>Technology Stack </a:t>
            </a:r>
            <a:endParaRPr dirty="0"/>
          </a:p>
          <a:p>
            <a:pPr marL="342900" lvl="0" indent="-342900" algn="l" rtl="0">
              <a:spcBef>
                <a:spcPts val="595"/>
              </a:spcBef>
              <a:spcAft>
                <a:spcPts val="0"/>
              </a:spcAft>
              <a:buClr>
                <a:srgbClr val="0070C0"/>
              </a:buClr>
              <a:buSzPct val="100000"/>
              <a:buChar char="•"/>
            </a:pPr>
            <a:r>
              <a:rPr lang="en-US" sz="3500" b="1" dirty="0">
                <a:solidFill>
                  <a:srgbClr val="0070C0"/>
                </a:solidFill>
              </a:rPr>
              <a:t>Implementation and Results</a:t>
            </a:r>
            <a:endParaRPr dirty="0"/>
          </a:p>
          <a:p>
            <a:pPr marL="342900" lvl="0" indent="-342900" algn="l" rtl="0">
              <a:spcBef>
                <a:spcPts val="595"/>
              </a:spcBef>
              <a:spcAft>
                <a:spcPts val="0"/>
              </a:spcAft>
              <a:buClr>
                <a:srgbClr val="0070C0"/>
              </a:buClr>
              <a:buSzPct val="100000"/>
              <a:buChar char="•"/>
            </a:pPr>
            <a:r>
              <a:rPr lang="en-US" sz="3500" b="1" dirty="0">
                <a:solidFill>
                  <a:srgbClr val="0070C0"/>
                </a:solidFill>
              </a:rPr>
              <a:t>Conclusion</a:t>
            </a:r>
            <a:endParaRPr dirty="0"/>
          </a:p>
          <a:p>
            <a:pPr marL="342900" lvl="0" indent="-342900" algn="l" rtl="0">
              <a:spcBef>
                <a:spcPts val="595"/>
              </a:spcBef>
              <a:spcAft>
                <a:spcPts val="0"/>
              </a:spcAft>
              <a:buClr>
                <a:srgbClr val="0070C0"/>
              </a:buClr>
              <a:buSzPct val="100000"/>
              <a:buChar char="•"/>
            </a:pPr>
            <a:r>
              <a:rPr lang="en-US" sz="3500" b="1" dirty="0">
                <a:solidFill>
                  <a:srgbClr val="0070C0"/>
                </a:solidFill>
              </a:rPr>
              <a:t>Recommendation</a:t>
            </a:r>
            <a:endParaRPr dirty="0"/>
          </a:p>
          <a:p>
            <a:pPr marL="342900" lvl="0" indent="-342900" algn="l" rtl="0">
              <a:spcBef>
                <a:spcPts val="595"/>
              </a:spcBef>
              <a:spcAft>
                <a:spcPts val="0"/>
              </a:spcAft>
              <a:buClr>
                <a:srgbClr val="0070C0"/>
              </a:buClr>
              <a:buSzPct val="100000"/>
              <a:buChar char="•"/>
            </a:pPr>
            <a:r>
              <a:rPr lang="en-US" sz="3500" b="1" dirty="0">
                <a:solidFill>
                  <a:srgbClr val="0070C0"/>
                </a:solidFill>
              </a:rPr>
              <a:t>Future Scope</a:t>
            </a:r>
            <a:endParaRPr dirty="0"/>
          </a:p>
          <a:p>
            <a:pPr marL="342900" lvl="0" indent="-342900" algn="l" rtl="0">
              <a:spcBef>
                <a:spcPts val="595"/>
              </a:spcBef>
              <a:spcAft>
                <a:spcPts val="0"/>
              </a:spcAft>
              <a:buClr>
                <a:srgbClr val="0070C0"/>
              </a:buClr>
              <a:buSzPct val="100000"/>
              <a:buChar char="•"/>
            </a:pPr>
            <a:r>
              <a:rPr lang="en-US" sz="3500" b="1" dirty="0">
                <a:solidFill>
                  <a:srgbClr val="0070C0"/>
                </a:solidFill>
              </a:rPr>
              <a:t>References</a:t>
            </a:r>
            <a:endParaRPr dirty="0"/>
          </a:p>
          <a:p>
            <a:pPr marL="342900" lvl="0" indent="-170180" algn="l" rtl="0">
              <a:spcBef>
                <a:spcPts val="544"/>
              </a:spcBef>
              <a:spcAft>
                <a:spcPts val="0"/>
              </a:spcAft>
              <a:buClr>
                <a:schemeClr val="dk1"/>
              </a:buClr>
              <a:buSzPct val="100000"/>
              <a:buNone/>
            </a:pPr>
            <a:endParaRPr dirty="0"/>
          </a:p>
        </p:txBody>
      </p:sp>
      <p:sp>
        <p:nvSpPr>
          <p:cNvPr id="99" name="Google Shape;9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00" name="Google Shape;10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1" name="Google Shape;111;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12" name="Google Shape;112;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6" name="Google Shape;106;p3"/>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89795"/>
              <a:buFont typeface="Calibri"/>
              <a:buNone/>
            </a:pPr>
            <a:br>
              <a:rPr lang="en-US">
                <a:solidFill>
                  <a:schemeClr val="accent1"/>
                </a:solidFill>
              </a:rPr>
            </a:br>
            <a:r>
              <a:rPr lang="en-US" b="1"/>
              <a:t> </a:t>
            </a:r>
            <a:br>
              <a:rPr lang="en-US" b="1"/>
            </a:br>
            <a:r>
              <a:rPr lang="en-US"/>
              <a:t>Introduction</a:t>
            </a:r>
            <a:br>
              <a:rPr lang="en-US">
                <a:solidFill>
                  <a:schemeClr val="accent1"/>
                </a:solidFill>
              </a:rPr>
            </a:br>
            <a:br>
              <a:rPr lang="en-US">
                <a:solidFill>
                  <a:schemeClr val="accent1"/>
                </a:solidFill>
              </a:rPr>
            </a:br>
            <a:endParaRPr sz="4900" b="1"/>
          </a:p>
        </p:txBody>
      </p:sp>
      <p:sp>
        <p:nvSpPr>
          <p:cNvPr id="108" name="Google Shape;108;p3"/>
          <p:cNvSpPr txBox="1">
            <a:spLocks noGrp="1"/>
          </p:cNvSpPr>
          <p:nvPr>
            <p:ph type="body" idx="4294967295"/>
          </p:nvPr>
        </p:nvSpPr>
        <p:spPr>
          <a:xfrm>
            <a:off x="0" y="2174875"/>
            <a:ext cx="4040188" cy="3951288"/>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ts val="2400"/>
              <a:buFont typeface="Arial"/>
              <a:buNone/>
            </a:pPr>
            <a:endParaRPr sz="2400" dirty="0"/>
          </a:p>
          <a:p>
            <a:pPr marL="342900" lvl="0" indent="-190500" algn="just" rtl="0">
              <a:spcBef>
                <a:spcPts val="480"/>
              </a:spcBef>
              <a:spcAft>
                <a:spcPts val="0"/>
              </a:spcAft>
              <a:buClr>
                <a:schemeClr val="dk1"/>
              </a:buClr>
              <a:buSzPts val="2400"/>
              <a:buFont typeface="Arial"/>
              <a:buNone/>
            </a:pPr>
            <a:endParaRPr sz="2400" dirty="0"/>
          </a:p>
          <a:p>
            <a:pPr marL="342900" lvl="0" indent="-190500" algn="just" rtl="0">
              <a:spcBef>
                <a:spcPts val="480"/>
              </a:spcBef>
              <a:spcAft>
                <a:spcPts val="0"/>
              </a:spcAft>
              <a:buClr>
                <a:schemeClr val="dk1"/>
              </a:buClr>
              <a:buSzPts val="2400"/>
              <a:buFont typeface="Arial"/>
              <a:buNone/>
            </a:pPr>
            <a:endParaRPr sz="2400" dirty="0"/>
          </a:p>
          <a:p>
            <a:pPr marL="742950" lvl="1" indent="-158750" algn="just" rtl="0">
              <a:spcBef>
                <a:spcPts val="400"/>
              </a:spcBef>
              <a:spcAft>
                <a:spcPts val="0"/>
              </a:spcAft>
              <a:buClr>
                <a:schemeClr val="dk1"/>
              </a:buClr>
              <a:buSzPts val="2000"/>
              <a:buFont typeface="Courier New"/>
              <a:buNone/>
            </a:pPr>
            <a:endParaRPr b="1" dirty="0">
              <a:solidFill>
                <a:schemeClr val="accent3"/>
              </a:solidFill>
            </a:endParaRPr>
          </a:p>
          <a:p>
            <a:pPr marL="742950" lvl="1" indent="-158750" algn="just" rtl="0">
              <a:spcBef>
                <a:spcPts val="400"/>
              </a:spcBef>
              <a:spcAft>
                <a:spcPts val="0"/>
              </a:spcAft>
              <a:buClr>
                <a:schemeClr val="dk1"/>
              </a:buClr>
              <a:buSzPts val="2000"/>
              <a:buFont typeface="Courier New"/>
              <a:buNone/>
            </a:pPr>
            <a:endParaRPr b="1" dirty="0">
              <a:solidFill>
                <a:schemeClr val="accent3"/>
              </a:solidFill>
            </a:endParaRPr>
          </a:p>
          <a:p>
            <a:pPr marL="742950" lvl="1" indent="-120650" algn="just" rtl="0">
              <a:spcBef>
                <a:spcPts val="520"/>
              </a:spcBef>
              <a:spcAft>
                <a:spcPts val="0"/>
              </a:spcAft>
              <a:buClr>
                <a:schemeClr val="dk1"/>
              </a:buClr>
              <a:buSzPts val="2600"/>
              <a:buFont typeface="Courier New"/>
              <a:buNone/>
            </a:pPr>
            <a:endParaRPr sz="2600" b="1" dirty="0">
              <a:solidFill>
                <a:schemeClr val="accent3"/>
              </a:solidFill>
            </a:endParaRPr>
          </a:p>
          <a:p>
            <a:pPr marL="742950" lvl="1" indent="-120650" algn="just" rtl="0">
              <a:spcBef>
                <a:spcPts val="520"/>
              </a:spcBef>
              <a:spcAft>
                <a:spcPts val="0"/>
              </a:spcAft>
              <a:buClr>
                <a:schemeClr val="dk1"/>
              </a:buClr>
              <a:buSzPts val="2600"/>
              <a:buFont typeface="Courier New"/>
              <a:buNone/>
            </a:pPr>
            <a:endParaRPr sz="2600" b="1" dirty="0">
              <a:solidFill>
                <a:schemeClr val="accent3"/>
              </a:solidFill>
            </a:endParaRPr>
          </a:p>
          <a:p>
            <a:pPr marL="742950" lvl="1" indent="-120650" algn="just" rtl="0">
              <a:spcBef>
                <a:spcPts val="520"/>
              </a:spcBef>
              <a:spcAft>
                <a:spcPts val="0"/>
              </a:spcAft>
              <a:buClr>
                <a:schemeClr val="dk1"/>
              </a:buClr>
              <a:buSzPts val="2600"/>
              <a:buFont typeface="Courier New"/>
              <a:buNone/>
            </a:pPr>
            <a:endParaRPr sz="2600" b="1" dirty="0">
              <a:solidFill>
                <a:schemeClr val="accent3"/>
              </a:solidFill>
            </a:endParaRPr>
          </a:p>
          <a:p>
            <a:pPr marL="742950" lvl="1" indent="-120650" algn="just" rtl="0">
              <a:spcBef>
                <a:spcPts val="520"/>
              </a:spcBef>
              <a:spcAft>
                <a:spcPts val="0"/>
              </a:spcAft>
              <a:buClr>
                <a:schemeClr val="dk1"/>
              </a:buClr>
              <a:buSzPts val="2600"/>
              <a:buFont typeface="Courier New"/>
              <a:buNone/>
            </a:pPr>
            <a:endParaRPr sz="2600" b="1" dirty="0">
              <a:solidFill>
                <a:schemeClr val="accent2"/>
              </a:solidFill>
            </a:endParaRPr>
          </a:p>
          <a:p>
            <a:pPr marL="342900" lvl="0" indent="-342900" algn="just" rtl="0">
              <a:spcBef>
                <a:spcPts val="880"/>
              </a:spcBef>
              <a:spcAft>
                <a:spcPts val="0"/>
              </a:spcAft>
              <a:buClr>
                <a:schemeClr val="dk1"/>
              </a:buClr>
              <a:buSzPts val="4400"/>
              <a:buNone/>
            </a:pPr>
            <a:endParaRPr sz="4400" b="1" dirty="0"/>
          </a:p>
          <a:p>
            <a:pPr marL="742950" lvl="1" indent="-158750" algn="l" rtl="0">
              <a:spcBef>
                <a:spcPts val="400"/>
              </a:spcBef>
              <a:spcAft>
                <a:spcPts val="0"/>
              </a:spcAft>
              <a:buClr>
                <a:schemeClr val="dk1"/>
              </a:buClr>
              <a:buSzPts val="2000"/>
              <a:buNone/>
            </a:pPr>
            <a:endParaRPr dirty="0">
              <a:solidFill>
                <a:schemeClr val="accent1"/>
              </a:solidFill>
              <a:latin typeface="Calibri"/>
              <a:ea typeface="Calibri"/>
              <a:cs typeface="Calibri"/>
              <a:sym typeface="Calibri"/>
            </a:endParaRPr>
          </a:p>
          <a:p>
            <a:pPr marL="342900" lvl="0" indent="-165100" algn="l" rtl="0">
              <a:spcBef>
                <a:spcPts val="560"/>
              </a:spcBef>
              <a:spcAft>
                <a:spcPts val="0"/>
              </a:spcAft>
              <a:buClr>
                <a:schemeClr val="dk1"/>
              </a:buClr>
              <a:buSzPts val="2800"/>
              <a:buNone/>
            </a:pPr>
            <a:endParaRPr sz="2800" dirty="0">
              <a:solidFill>
                <a:schemeClr val="accent1"/>
              </a:solidFill>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dirty="0"/>
          </a:p>
        </p:txBody>
      </p:sp>
      <p:sp>
        <p:nvSpPr>
          <p:cNvPr id="2" name="TextBox 1">
            <a:extLst>
              <a:ext uri="{FF2B5EF4-FFF2-40B4-BE49-F238E27FC236}">
                <a16:creationId xmlns:a16="http://schemas.microsoft.com/office/drawing/2014/main" id="{842BF20F-AE6F-C6A4-8C3D-6A8F6EFB4418}"/>
              </a:ext>
            </a:extLst>
          </p:cNvPr>
          <p:cNvSpPr txBox="1"/>
          <p:nvPr/>
        </p:nvSpPr>
        <p:spPr>
          <a:xfrm>
            <a:off x="772998" y="1555423"/>
            <a:ext cx="7211505" cy="2585323"/>
          </a:xfrm>
          <a:prstGeom prst="rect">
            <a:avLst/>
          </a:prstGeom>
          <a:noFill/>
        </p:spPr>
        <p:txBody>
          <a:bodyPr wrap="square" rtlCol="0">
            <a:spAutoFit/>
          </a:bodyPr>
          <a:lstStyle/>
          <a:p>
            <a:r>
              <a:rPr lang="en-US" sz="1800" i="0" dirty="0">
                <a:solidFill>
                  <a:srgbClr val="474747"/>
                </a:solidFill>
                <a:effectLst/>
                <a:latin typeface="Calibri" panose="020F0502020204030204" pitchFamily="34" charset="0"/>
                <a:ea typeface="Calibri" panose="020F0502020204030204" pitchFamily="34" charset="0"/>
                <a:cs typeface="Calibri" panose="020F0502020204030204" pitchFamily="34" charset="0"/>
              </a:rPr>
              <a:t>Mental health </a:t>
            </a:r>
            <a:r>
              <a:rPr lang="en-US" sz="180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influences how we think and feel, about ourselves and others, and how we interpret events</a:t>
            </a:r>
            <a:r>
              <a:rPr lang="en-US" sz="1800" i="0" dirty="0">
                <a:solidFill>
                  <a:srgbClr val="474747"/>
                </a:solidFill>
                <a:effectLst/>
                <a:latin typeface="Calibri" panose="020F0502020204030204" pitchFamily="34" charset="0"/>
                <a:ea typeface="Calibri" panose="020F0502020204030204" pitchFamily="34" charset="0"/>
                <a:cs typeface="Calibri" panose="020F0502020204030204" pitchFamily="34" charset="0"/>
              </a:rPr>
              <a:t>. It affects our capacity to learn, to communicate and to form, sustain and end relationships. It also influences our ability to cope with change, transition and life events.</a:t>
            </a:r>
            <a:r>
              <a:rPr lang="en-IN" sz="1800" dirty="0">
                <a:latin typeface="Calibri" panose="020F0502020204030204" pitchFamily="34" charset="0"/>
                <a:ea typeface="Calibri" panose="020F0502020204030204" pitchFamily="34" charset="0"/>
                <a:cs typeface="Calibri" panose="020F0502020204030204" pitchFamily="34" charset="0"/>
              </a:rPr>
              <a:t>With increased mental illness , using artificial intelligence to solve the underlying health issues on mental health care </a:t>
            </a:r>
            <a: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AI-powered mental health applications provide accessible and convenient support to individuals, offering on-demand assistance and interventions, and further reducing barriers to seeking help.</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3" name="Google Shape;123;p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24" name="Google Shape;12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8" name="Google Shape;118;p4"/>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89795"/>
              <a:buFont typeface="Calibri"/>
              <a:buNone/>
            </a:pPr>
            <a:br>
              <a:rPr lang="en-US">
                <a:solidFill>
                  <a:schemeClr val="accent1"/>
                </a:solidFill>
              </a:rPr>
            </a:br>
            <a:r>
              <a:rPr lang="en-US" b="1"/>
              <a:t> </a:t>
            </a:r>
            <a:br>
              <a:rPr lang="en-US" b="1"/>
            </a:br>
            <a:r>
              <a:rPr lang="en-US"/>
              <a:t>Literature Review</a:t>
            </a:r>
            <a:br>
              <a:rPr lang="en-US">
                <a:solidFill>
                  <a:schemeClr val="accent1"/>
                </a:solidFill>
              </a:rPr>
            </a:br>
            <a:br>
              <a:rPr lang="en-US">
                <a:solidFill>
                  <a:schemeClr val="accent1"/>
                </a:solidFill>
              </a:rPr>
            </a:br>
            <a:endParaRPr sz="4900" b="1"/>
          </a:p>
        </p:txBody>
      </p:sp>
      <p:sp>
        <p:nvSpPr>
          <p:cNvPr id="120" name="Google Shape;120;p4"/>
          <p:cNvSpPr txBox="1">
            <a:spLocks noGrp="1"/>
          </p:cNvSpPr>
          <p:nvPr>
            <p:ph type="body" idx="4294967295"/>
          </p:nvPr>
        </p:nvSpPr>
        <p:spPr>
          <a:xfrm>
            <a:off x="0" y="2174875"/>
            <a:ext cx="4040188" cy="3951288"/>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ts val="2400"/>
              <a:buFont typeface="Arial"/>
              <a:buNone/>
            </a:pPr>
            <a:endParaRPr sz="2400"/>
          </a:p>
          <a:p>
            <a:pPr marL="342900" lvl="0" indent="-190500" algn="just" rtl="0">
              <a:spcBef>
                <a:spcPts val="480"/>
              </a:spcBef>
              <a:spcAft>
                <a:spcPts val="0"/>
              </a:spcAft>
              <a:buClr>
                <a:schemeClr val="dk1"/>
              </a:buClr>
              <a:buSzPts val="2400"/>
              <a:buFont typeface="Arial"/>
              <a:buNone/>
            </a:pPr>
            <a:endParaRPr sz="2400"/>
          </a:p>
          <a:p>
            <a:pPr marL="342900" lvl="0" indent="-190500" algn="just" rtl="0">
              <a:spcBef>
                <a:spcPts val="480"/>
              </a:spcBef>
              <a:spcAft>
                <a:spcPts val="0"/>
              </a:spcAft>
              <a:buClr>
                <a:schemeClr val="dk1"/>
              </a:buClr>
              <a:buSzPts val="2400"/>
              <a:buFont typeface="Arial"/>
              <a:buNone/>
            </a:pPr>
            <a:endParaRPr sz="2400"/>
          </a:p>
          <a:p>
            <a:pPr marL="742950" lvl="1" indent="-158750" algn="just" rtl="0">
              <a:spcBef>
                <a:spcPts val="400"/>
              </a:spcBef>
              <a:spcAft>
                <a:spcPts val="0"/>
              </a:spcAft>
              <a:buClr>
                <a:schemeClr val="dk1"/>
              </a:buClr>
              <a:buSzPts val="2000"/>
              <a:buFont typeface="Courier New"/>
              <a:buNone/>
            </a:pPr>
            <a:endParaRPr b="1">
              <a:solidFill>
                <a:schemeClr val="accent3"/>
              </a:solidFill>
            </a:endParaRPr>
          </a:p>
          <a:p>
            <a:pPr marL="742950" lvl="1" indent="-158750" algn="just" rtl="0">
              <a:spcBef>
                <a:spcPts val="400"/>
              </a:spcBef>
              <a:spcAft>
                <a:spcPts val="0"/>
              </a:spcAft>
              <a:buClr>
                <a:schemeClr val="dk1"/>
              </a:buClr>
              <a:buSzPts val="2000"/>
              <a:buFont typeface="Courier New"/>
              <a:buNone/>
            </a:pPr>
            <a:endParaRPr b="1">
              <a:solidFill>
                <a:schemeClr val="accent3"/>
              </a:solidFill>
            </a:endParaRPr>
          </a:p>
          <a:p>
            <a:pPr marL="742950" lvl="1" indent="-120650" algn="just" rtl="0">
              <a:spcBef>
                <a:spcPts val="520"/>
              </a:spcBef>
              <a:spcAft>
                <a:spcPts val="0"/>
              </a:spcAft>
              <a:buClr>
                <a:schemeClr val="dk1"/>
              </a:buClr>
              <a:buSzPts val="2600"/>
              <a:buFont typeface="Courier New"/>
              <a:buNone/>
            </a:pPr>
            <a:endParaRPr sz="2600" b="1">
              <a:solidFill>
                <a:schemeClr val="accent3"/>
              </a:solidFill>
            </a:endParaRPr>
          </a:p>
          <a:p>
            <a:pPr marL="742950" lvl="1" indent="-120650" algn="just" rtl="0">
              <a:spcBef>
                <a:spcPts val="520"/>
              </a:spcBef>
              <a:spcAft>
                <a:spcPts val="0"/>
              </a:spcAft>
              <a:buClr>
                <a:schemeClr val="dk1"/>
              </a:buClr>
              <a:buSzPts val="2600"/>
              <a:buFont typeface="Courier New"/>
              <a:buNone/>
            </a:pPr>
            <a:endParaRPr sz="2600" b="1">
              <a:solidFill>
                <a:schemeClr val="accent3"/>
              </a:solidFill>
            </a:endParaRPr>
          </a:p>
          <a:p>
            <a:pPr marL="742950" lvl="1" indent="-120650" algn="just" rtl="0">
              <a:spcBef>
                <a:spcPts val="520"/>
              </a:spcBef>
              <a:spcAft>
                <a:spcPts val="0"/>
              </a:spcAft>
              <a:buClr>
                <a:schemeClr val="dk1"/>
              </a:buClr>
              <a:buSzPts val="2600"/>
              <a:buFont typeface="Courier New"/>
              <a:buNone/>
            </a:pPr>
            <a:endParaRPr sz="2600" b="1">
              <a:solidFill>
                <a:schemeClr val="accent3"/>
              </a:solidFill>
            </a:endParaRPr>
          </a:p>
          <a:p>
            <a:pPr marL="742950" lvl="1" indent="-120650" algn="just" rtl="0">
              <a:spcBef>
                <a:spcPts val="520"/>
              </a:spcBef>
              <a:spcAft>
                <a:spcPts val="0"/>
              </a:spcAft>
              <a:buClr>
                <a:schemeClr val="dk1"/>
              </a:buClr>
              <a:buSzPts val="2600"/>
              <a:buFont typeface="Courier New"/>
              <a:buNone/>
            </a:pPr>
            <a:endParaRPr sz="2600" b="1">
              <a:solidFill>
                <a:schemeClr val="accent2"/>
              </a:solidFill>
            </a:endParaRPr>
          </a:p>
          <a:p>
            <a:pPr marL="342900" lvl="0" indent="-342900" algn="just" rtl="0">
              <a:spcBef>
                <a:spcPts val="880"/>
              </a:spcBef>
              <a:spcAft>
                <a:spcPts val="0"/>
              </a:spcAft>
              <a:buClr>
                <a:schemeClr val="dk1"/>
              </a:buClr>
              <a:buSzPts val="4400"/>
              <a:buNone/>
            </a:pPr>
            <a:endParaRPr sz="4400" b="1"/>
          </a:p>
          <a:p>
            <a:pPr marL="742950" lvl="1" indent="-158750" algn="l" rtl="0">
              <a:spcBef>
                <a:spcPts val="400"/>
              </a:spcBef>
              <a:spcAft>
                <a:spcPts val="0"/>
              </a:spcAft>
              <a:buClr>
                <a:schemeClr val="dk1"/>
              </a:buClr>
              <a:buSzPts val="2000"/>
              <a:buNone/>
            </a:pPr>
            <a:endParaRPr>
              <a:solidFill>
                <a:schemeClr val="accent1"/>
              </a:solidFill>
              <a:latin typeface="Calibri"/>
              <a:ea typeface="Calibri"/>
              <a:cs typeface="Calibri"/>
              <a:sym typeface="Calibri"/>
            </a:endParaRPr>
          </a:p>
          <a:p>
            <a:pPr marL="342900" lvl="0" indent="-165100" algn="l" rtl="0">
              <a:spcBef>
                <a:spcPts val="560"/>
              </a:spcBef>
              <a:spcAft>
                <a:spcPts val="0"/>
              </a:spcAft>
              <a:buClr>
                <a:schemeClr val="dk1"/>
              </a:buClr>
              <a:buSzPts val="2800"/>
              <a:buNone/>
            </a:pPr>
            <a:endParaRPr sz="2800">
              <a:solidFill>
                <a:schemeClr val="accent1"/>
              </a:solidFill>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a:p>
        </p:txBody>
      </p:sp>
      <p:graphicFrame>
        <p:nvGraphicFramePr>
          <p:cNvPr id="3" name="Table 2">
            <a:extLst>
              <a:ext uri="{FF2B5EF4-FFF2-40B4-BE49-F238E27FC236}">
                <a16:creationId xmlns:a16="http://schemas.microsoft.com/office/drawing/2014/main" id="{8AC584B2-057A-7077-5C7C-8E6FE17C71BC}"/>
              </a:ext>
            </a:extLst>
          </p:cNvPr>
          <p:cNvGraphicFramePr>
            <a:graphicFrameLocks noGrp="1"/>
          </p:cNvGraphicFramePr>
          <p:nvPr>
            <p:extLst>
              <p:ext uri="{D42A27DB-BD31-4B8C-83A1-F6EECF244321}">
                <p14:modId xmlns:p14="http://schemas.microsoft.com/office/powerpoint/2010/main" val="1025978682"/>
              </p:ext>
            </p:extLst>
          </p:nvPr>
        </p:nvGraphicFramePr>
        <p:xfrm>
          <a:off x="678730" y="1286947"/>
          <a:ext cx="8008069" cy="4963024"/>
        </p:xfrm>
        <a:graphic>
          <a:graphicData uri="http://schemas.openxmlformats.org/drawingml/2006/table">
            <a:tbl>
              <a:tblPr firstRow="1" firstCol="1" bandRow="1">
                <a:tableStyleId>{5C22544A-7EE6-4342-B048-85BDC9FD1C3A}</a:tableStyleId>
              </a:tblPr>
              <a:tblGrid>
                <a:gridCol w="1182798">
                  <a:extLst>
                    <a:ext uri="{9D8B030D-6E8A-4147-A177-3AD203B41FA5}">
                      <a16:colId xmlns:a16="http://schemas.microsoft.com/office/drawing/2014/main" val="1596092965"/>
                    </a:ext>
                  </a:extLst>
                </a:gridCol>
                <a:gridCol w="1142726">
                  <a:extLst>
                    <a:ext uri="{9D8B030D-6E8A-4147-A177-3AD203B41FA5}">
                      <a16:colId xmlns:a16="http://schemas.microsoft.com/office/drawing/2014/main" val="581846213"/>
                    </a:ext>
                  </a:extLst>
                </a:gridCol>
                <a:gridCol w="1923430">
                  <a:extLst>
                    <a:ext uri="{9D8B030D-6E8A-4147-A177-3AD203B41FA5}">
                      <a16:colId xmlns:a16="http://schemas.microsoft.com/office/drawing/2014/main" val="2934594199"/>
                    </a:ext>
                  </a:extLst>
                </a:gridCol>
                <a:gridCol w="1526170">
                  <a:extLst>
                    <a:ext uri="{9D8B030D-6E8A-4147-A177-3AD203B41FA5}">
                      <a16:colId xmlns:a16="http://schemas.microsoft.com/office/drawing/2014/main" val="448267669"/>
                    </a:ext>
                  </a:extLst>
                </a:gridCol>
                <a:gridCol w="2232945">
                  <a:extLst>
                    <a:ext uri="{9D8B030D-6E8A-4147-A177-3AD203B41FA5}">
                      <a16:colId xmlns:a16="http://schemas.microsoft.com/office/drawing/2014/main" val="2793781199"/>
                    </a:ext>
                  </a:extLst>
                </a:gridCol>
              </a:tblGrid>
              <a:tr h="207638">
                <a:tc>
                  <a:txBody>
                    <a:bodyPr/>
                    <a:lstStyle/>
                    <a:p>
                      <a:pPr algn="ctr">
                        <a:lnSpc>
                          <a:spcPct val="107000"/>
                        </a:lnSpc>
                        <a:spcAft>
                          <a:spcPts val="800"/>
                        </a:spcAft>
                      </a:pPr>
                      <a:r>
                        <a:rPr lang="en-IN" sz="400" kern="100">
                          <a:effectLst/>
                        </a:rPr>
                        <a:t>OBJECTIVE</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METHOD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EXPERIMENT/RESULT</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APPLICATION</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REFERENCE LINK</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extLst>
                  <a:ext uri="{0D108BD9-81ED-4DB2-BD59-A6C34878D82A}">
                    <a16:rowId xmlns:a16="http://schemas.microsoft.com/office/drawing/2014/main" val="1975138915"/>
                  </a:ext>
                </a:extLst>
              </a:tr>
              <a:tr h="833917">
                <a:tc>
                  <a:txBody>
                    <a:bodyPr/>
                    <a:lstStyle/>
                    <a:p>
                      <a:pPr algn="l">
                        <a:lnSpc>
                          <a:spcPct val="107000"/>
                        </a:lnSpc>
                        <a:spcAft>
                          <a:spcPts val="800"/>
                        </a:spcAft>
                      </a:pPr>
                      <a:r>
                        <a:rPr lang="en-IN" sz="400" kern="100">
                          <a:effectLst/>
                        </a:rPr>
                        <a:t>The study of AI based Mental HealthCare System by the researchers Ibrahim Alali, Ibrahim Alrashide , Hussain Alkhalifah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Theoretical aspect, Technically aspect, Dataset and Machine Learning algorithm and Evaluation Metrics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Accuracy and Symptom diagnosis .</a:t>
                      </a:r>
                    </a:p>
                    <a:p>
                      <a:pPr algn="l">
                        <a:lnSpc>
                          <a:spcPct val="107000"/>
                        </a:lnSpc>
                        <a:spcAft>
                          <a:spcPts val="800"/>
                        </a:spcAft>
                      </a:pPr>
                      <a:r>
                        <a:rPr lang="en-IN" sz="400" kern="100">
                          <a:effectLst/>
                        </a:rPr>
                        <a:t> </a:t>
                      </a:r>
                    </a:p>
                    <a:p>
                      <a:pPr algn="l">
                        <a:lnSpc>
                          <a:spcPct val="107000"/>
                        </a:lnSpc>
                        <a:spcAft>
                          <a:spcPts val="800"/>
                        </a:spcAft>
                      </a:pPr>
                      <a:r>
                        <a:rPr lang="en-IN" sz="400" kern="100">
                          <a:effectLst/>
                        </a:rPr>
                        <a:t>Personalized usage of the application .</a:t>
                      </a:r>
                    </a:p>
                    <a:p>
                      <a:pPr algn="l">
                        <a:lnSpc>
                          <a:spcPct val="107000"/>
                        </a:lnSpc>
                        <a:spcAft>
                          <a:spcPts val="800"/>
                        </a:spcAft>
                      </a:pPr>
                      <a:r>
                        <a:rPr lang="en-IN" sz="400" kern="100">
                          <a:effectLst/>
                        </a:rPr>
                        <a:t> </a:t>
                      </a:r>
                    </a:p>
                    <a:p>
                      <a:pPr algn="l">
                        <a:lnSpc>
                          <a:spcPct val="107000"/>
                        </a:lnSpc>
                        <a:spcAft>
                          <a:spcPts val="800"/>
                        </a:spcAft>
                      </a:pPr>
                      <a:r>
                        <a:rPr lang="en-IN" sz="400" kern="100">
                          <a:effectLst/>
                        </a:rPr>
                        <a:t>Detail effective use of managing the feedback of the user.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Early detection and diagnosis.</a:t>
                      </a:r>
                    </a:p>
                    <a:p>
                      <a:pPr algn="l">
                        <a:lnSpc>
                          <a:spcPct val="107000"/>
                        </a:lnSpc>
                        <a:spcAft>
                          <a:spcPts val="800"/>
                        </a:spcAft>
                      </a:pPr>
                      <a:r>
                        <a:rPr lang="en-IN" sz="400" kern="100">
                          <a:effectLst/>
                        </a:rPr>
                        <a:t>Personalized therapy and treatment.</a:t>
                      </a:r>
                    </a:p>
                    <a:p>
                      <a:pPr algn="l">
                        <a:lnSpc>
                          <a:spcPct val="107000"/>
                        </a:lnSpc>
                        <a:spcAft>
                          <a:spcPts val="800"/>
                        </a:spcAft>
                      </a:pPr>
                      <a:r>
                        <a:rPr lang="en-IN" sz="400" kern="100">
                          <a:effectLst/>
                        </a:rPr>
                        <a:t>Predictive analysis and risk assessment.</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DOI:</a:t>
                      </a:r>
                      <a:r>
                        <a:rPr lang="en-IN" sz="400" u="sng" kern="100">
                          <a:effectLst/>
                          <a:hlinkClick r:id="rId3"/>
                        </a:rPr>
                        <a:t>10.22937/IJCSNS.2023.23.12.24</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extLst>
                  <a:ext uri="{0D108BD9-81ED-4DB2-BD59-A6C34878D82A}">
                    <a16:rowId xmlns:a16="http://schemas.microsoft.com/office/drawing/2014/main" val="2950014325"/>
                  </a:ext>
                </a:extLst>
              </a:tr>
              <a:tr h="591453">
                <a:tc>
                  <a:txBody>
                    <a:bodyPr/>
                    <a:lstStyle/>
                    <a:p>
                      <a:pPr algn="l">
                        <a:lnSpc>
                          <a:spcPct val="107000"/>
                        </a:lnSpc>
                        <a:spcAft>
                          <a:spcPts val="800"/>
                        </a:spcAft>
                      </a:pPr>
                      <a:r>
                        <a:rPr lang="en-IN" sz="400" kern="100">
                          <a:effectLst/>
                        </a:rPr>
                        <a:t>Testing of AI based mental healthcare system by the delegates </a:t>
                      </a:r>
                      <a:r>
                        <a:rPr lang="en-IN" sz="400" u="sng" kern="100">
                          <a:effectLst/>
                          <a:hlinkClick r:id="rId4"/>
                        </a:rPr>
                        <a:t>Shengtao Ren</a:t>
                      </a:r>
                      <a:r>
                        <a:rPr lang="en-IN" sz="400" kern="100">
                          <a:effectLst/>
                        </a:rPr>
                        <a:t> , </a:t>
                      </a:r>
                      <a:r>
                        <a:rPr lang="en-IN" sz="400" u="sng" kern="100">
                          <a:effectLst/>
                          <a:hlinkClick r:id="rId5"/>
                        </a:rPr>
                        <a:t>Xiangling Hou</a:t>
                      </a:r>
                      <a:r>
                        <a:rPr lang="en-IN" sz="400" kern="100">
                          <a:effectLst/>
                        </a:rPr>
                        <a:t> , </a:t>
                      </a:r>
                      <a:r>
                        <a:rPr lang="en-IN" sz="400" u="sng" kern="100">
                          <a:effectLst/>
                          <a:hlinkClick r:id="rId6"/>
                        </a:rPr>
                        <a:t>Juzhe Xi</a:t>
                      </a:r>
                      <a:r>
                        <a:rPr lang="en-IN" sz="400" kern="100">
                          <a:effectLst/>
                        </a:rPr>
                        <a:t>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Data Processing, Decision Tree and evaluation metrics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After the  evaluation of the three researchers , they have noted the accuracy of three different languages java , python and .Net among them Java is more user friendly and more flexible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 Behavioral analytics and mood tracking .</a:t>
                      </a:r>
                    </a:p>
                    <a:p>
                      <a:pPr algn="l">
                        <a:lnSpc>
                          <a:spcPct val="107000"/>
                        </a:lnSpc>
                        <a:spcAft>
                          <a:spcPts val="800"/>
                        </a:spcAft>
                      </a:pPr>
                      <a:r>
                        <a:rPr lang="en-IN" sz="400" kern="100">
                          <a:effectLst/>
                        </a:rPr>
                        <a:t>Virtual Reality and AI exposer theory</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dirty="0" err="1">
                          <a:effectLst/>
                        </a:rPr>
                        <a:t>doi</a:t>
                      </a:r>
                      <a:r>
                        <a:rPr lang="en-IN" sz="400" kern="100" dirty="0">
                          <a:effectLst/>
                        </a:rPr>
                        <a:t>: </a:t>
                      </a:r>
                      <a:r>
                        <a:rPr lang="en-IN" sz="400" u="sng" kern="100" dirty="0">
                          <a:effectLst/>
                          <a:hlinkClick r:id="rId7"/>
                        </a:rPr>
                        <a:t>10.1155/2022/9270502</a:t>
                      </a:r>
                      <a:endParaRPr lang="en-IN" sz="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extLst>
                  <a:ext uri="{0D108BD9-81ED-4DB2-BD59-A6C34878D82A}">
                    <a16:rowId xmlns:a16="http://schemas.microsoft.com/office/drawing/2014/main" val="1307264440"/>
                  </a:ext>
                </a:extLst>
              </a:tr>
              <a:tr h="665703">
                <a:tc>
                  <a:txBody>
                    <a:bodyPr/>
                    <a:lstStyle/>
                    <a:p>
                      <a:pPr algn="l">
                        <a:lnSpc>
                          <a:spcPct val="107000"/>
                        </a:lnSpc>
                        <a:spcAft>
                          <a:spcPts val="800"/>
                        </a:spcAft>
                      </a:pPr>
                      <a:r>
                        <a:rPr lang="en-IN" sz="400" kern="100">
                          <a:effectLst/>
                        </a:rPr>
                        <a:t>The journal proposed by the David B.Olawada, Ojima Z .wada and many more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This journal basically takes the knowledge of screening and eligibility method for the study of AI based mental healthcare</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After the reading of four different dataset , the research worker made the conclusion that these are accurate and reliable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dirty="0">
                          <a:effectLst/>
                        </a:rPr>
                        <a:t>Symptom Monitoring detection .</a:t>
                      </a:r>
                    </a:p>
                    <a:p>
                      <a:pPr algn="l">
                        <a:lnSpc>
                          <a:spcPct val="107000"/>
                        </a:lnSpc>
                        <a:spcAft>
                          <a:spcPts val="800"/>
                        </a:spcAft>
                      </a:pPr>
                      <a:r>
                        <a:rPr lang="en-IN" sz="400" kern="100" dirty="0">
                          <a:effectLst/>
                        </a:rPr>
                        <a:t>CBT(Cognitive </a:t>
                      </a:r>
                      <a:r>
                        <a:rPr lang="en-IN" sz="400" kern="100" dirty="0" err="1">
                          <a:effectLst/>
                        </a:rPr>
                        <a:t>Behavioral</a:t>
                      </a:r>
                      <a:r>
                        <a:rPr lang="en-IN" sz="400" kern="100" dirty="0">
                          <a:effectLst/>
                        </a:rPr>
                        <a:t> Technique)</a:t>
                      </a:r>
                      <a:endParaRPr lang="en-IN" sz="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u="sng" kern="100">
                          <a:effectLst/>
                          <a:hlinkClick r:id="rId8"/>
                        </a:rPr>
                        <a:t>Link</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extLst>
                  <a:ext uri="{0D108BD9-81ED-4DB2-BD59-A6C34878D82A}">
                    <a16:rowId xmlns:a16="http://schemas.microsoft.com/office/drawing/2014/main" val="1501563346"/>
                  </a:ext>
                </a:extLst>
              </a:tr>
              <a:tr h="679687">
                <a:tc>
                  <a:txBody>
                    <a:bodyPr/>
                    <a:lstStyle/>
                    <a:p>
                      <a:pPr algn="l">
                        <a:lnSpc>
                          <a:spcPct val="107000"/>
                        </a:lnSpc>
                        <a:spcAft>
                          <a:spcPts val="800"/>
                        </a:spcAft>
                      </a:pPr>
                      <a:r>
                        <a:rPr lang="en-IN" sz="400" kern="100">
                          <a:effectLst/>
                        </a:rPr>
                        <a:t>Digital mental health invention by the help of AI based Mental health care by the  different scientists of USA university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NLP for emotional analysis and Machine Learning for predictive analysis.</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Easily accessible and scalable in use . </a:t>
                      </a:r>
                    </a:p>
                    <a:p>
                      <a:pPr algn="l">
                        <a:lnSpc>
                          <a:spcPct val="107000"/>
                        </a:lnSpc>
                        <a:spcAft>
                          <a:spcPts val="800"/>
                        </a:spcAft>
                      </a:pPr>
                      <a:r>
                        <a:rPr lang="en-IN" sz="400" kern="100">
                          <a:effectLst/>
                        </a:rPr>
                        <a:t> </a:t>
                      </a:r>
                    </a:p>
                    <a:p>
                      <a:pPr algn="l">
                        <a:lnSpc>
                          <a:spcPct val="107000"/>
                        </a:lnSpc>
                        <a:spcAft>
                          <a:spcPts val="800"/>
                        </a:spcAft>
                      </a:pPr>
                      <a:r>
                        <a:rPr lang="en-IN" sz="400" kern="100">
                          <a:effectLst/>
                        </a:rPr>
                        <a:t>Continuous and instant support and data processing through machine learning and its classification</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dirty="0">
                          <a:effectLst/>
                        </a:rPr>
                        <a:t>Machine learning for personalized therapy .</a:t>
                      </a:r>
                    </a:p>
                    <a:p>
                      <a:pPr algn="l">
                        <a:lnSpc>
                          <a:spcPct val="107000"/>
                        </a:lnSpc>
                        <a:spcAft>
                          <a:spcPts val="800"/>
                        </a:spcAft>
                      </a:pPr>
                      <a:r>
                        <a:rPr lang="en-IN" sz="400" kern="100" dirty="0">
                          <a:effectLst/>
                        </a:rPr>
                        <a:t>Real time monitoring and mental health tracking  </a:t>
                      </a:r>
                      <a:endParaRPr lang="en-IN" sz="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DOI:</a:t>
                      </a:r>
                      <a:r>
                        <a:rPr lang="en-IN" sz="400" u="sng" kern="100">
                          <a:effectLst/>
                          <a:hlinkClick r:id="rId9"/>
                        </a:rPr>
                        <a:t>10.56726/IRJMETS61880</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extLst>
                  <a:ext uri="{0D108BD9-81ED-4DB2-BD59-A6C34878D82A}">
                    <a16:rowId xmlns:a16="http://schemas.microsoft.com/office/drawing/2014/main" val="3712716763"/>
                  </a:ext>
                </a:extLst>
              </a:tr>
              <a:tr h="665703">
                <a:tc>
                  <a:txBody>
                    <a:bodyPr/>
                    <a:lstStyle/>
                    <a:p>
                      <a:pPr algn="l">
                        <a:lnSpc>
                          <a:spcPct val="107000"/>
                        </a:lnSpc>
                        <a:spcAft>
                          <a:spcPts val="800"/>
                        </a:spcAft>
                      </a:pPr>
                      <a:r>
                        <a:rPr lang="en-IN" sz="400" kern="100">
                          <a:effectLst/>
                        </a:rPr>
                        <a:t>Ensemble Strategy of AI and mental health care by the scientists Paula Isabel Goncalves dos Santos and Ana Catarina</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Cognitive method of studying the responsiveness of the AI and mental healthcare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Outcome of the scientists and made a deeper insight of the artificial intelligence intervention of the increasing complexity and burden of the healthcare sector.</a:t>
                      </a:r>
                    </a:p>
                    <a:p>
                      <a:pPr algn="l">
                        <a:lnSpc>
                          <a:spcPct val="107000"/>
                        </a:lnSpc>
                        <a:spcAft>
                          <a:spcPts val="800"/>
                        </a:spcAft>
                      </a:pPr>
                      <a:r>
                        <a:rPr lang="en-IN" sz="400" kern="100">
                          <a:effectLst/>
                        </a:rPr>
                        <a:t>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Diagnostic treatment and recommendation .</a:t>
                      </a:r>
                    </a:p>
                    <a:p>
                      <a:pPr algn="l">
                        <a:lnSpc>
                          <a:spcPct val="107000"/>
                        </a:lnSpc>
                        <a:spcAft>
                          <a:spcPts val="800"/>
                        </a:spcAft>
                      </a:pPr>
                      <a:r>
                        <a:rPr lang="en-IN" sz="400" kern="100">
                          <a:effectLst/>
                        </a:rPr>
                        <a:t>Patient response and adherence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DOI:</a:t>
                      </a:r>
                      <a:r>
                        <a:rPr lang="en-IN" sz="400" u="sng" kern="100">
                          <a:effectLst/>
                          <a:hlinkClick r:id="rId10"/>
                        </a:rPr>
                        <a:t>10.56238/innovhealthknow-020</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extLst>
                  <a:ext uri="{0D108BD9-81ED-4DB2-BD59-A6C34878D82A}">
                    <a16:rowId xmlns:a16="http://schemas.microsoft.com/office/drawing/2014/main" val="3285038384"/>
                  </a:ext>
                </a:extLst>
              </a:tr>
              <a:tr h="675560">
                <a:tc>
                  <a:txBody>
                    <a:bodyPr/>
                    <a:lstStyle/>
                    <a:p>
                      <a:pPr algn="l">
                        <a:lnSpc>
                          <a:spcPct val="107000"/>
                        </a:lnSpc>
                        <a:spcAft>
                          <a:spcPts val="800"/>
                        </a:spcAft>
                      </a:pPr>
                      <a:r>
                        <a:rPr lang="en-IN" sz="400" kern="100">
                          <a:effectLst/>
                        </a:rPr>
                        <a:t>Artificial Intelligence for chatbot in mental health care</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NLP for chatbot working is the method used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Kerstein Denecke and Mowaha Househ are the scientists understood the necessary add on of chatbots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Build a good patient and the chatbot application relationship .</a:t>
                      </a:r>
                    </a:p>
                    <a:p>
                      <a:pPr algn="l">
                        <a:lnSpc>
                          <a:spcPct val="107000"/>
                        </a:lnSpc>
                        <a:spcAft>
                          <a:spcPts val="800"/>
                        </a:spcAft>
                      </a:pPr>
                      <a:r>
                        <a:rPr lang="en-IN" sz="400" kern="100">
                          <a:effectLst/>
                        </a:rPr>
                        <a:t>Data driven data set support to the clinicians. </a:t>
                      </a:r>
                    </a:p>
                    <a:p>
                      <a:pPr algn="l">
                        <a:lnSpc>
                          <a:spcPct val="107000"/>
                        </a:lnSpc>
                        <a:spcAft>
                          <a:spcPts val="800"/>
                        </a:spcAft>
                      </a:pPr>
                      <a:r>
                        <a:rPr lang="en-IN" sz="400" kern="100">
                          <a:effectLst/>
                        </a:rPr>
                        <a:t>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DOI:</a:t>
                      </a:r>
                      <a:r>
                        <a:rPr lang="en-IN" sz="400" u="sng" kern="100">
                          <a:effectLst/>
                          <a:hlinkClick r:id="rId11"/>
                        </a:rPr>
                        <a:t>10.1007/978-3-030-67303-1_10</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extLst>
                  <a:ext uri="{0D108BD9-81ED-4DB2-BD59-A6C34878D82A}">
                    <a16:rowId xmlns:a16="http://schemas.microsoft.com/office/drawing/2014/main" val="1472493024"/>
                  </a:ext>
                </a:extLst>
              </a:tr>
              <a:tr h="643363">
                <a:tc>
                  <a:txBody>
                    <a:bodyPr/>
                    <a:lstStyle/>
                    <a:p>
                      <a:pPr algn="l">
                        <a:lnSpc>
                          <a:spcPct val="107000"/>
                        </a:lnSpc>
                        <a:spcAft>
                          <a:spcPts val="800"/>
                        </a:spcAft>
                      </a:pPr>
                      <a:r>
                        <a:rPr lang="en-IN" sz="400" kern="100">
                          <a:effectLst/>
                        </a:rPr>
                        <a:t>Employee wellbeing of AI based mental health care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Natural and large dataset are used in the treatment of the mental care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The scientist , Ankita Jangid took the oversight of the benefits of communication wellbeing in mental health care</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a:effectLst/>
                        </a:rPr>
                        <a:t>Real time Stress Detection .</a:t>
                      </a:r>
                    </a:p>
                    <a:p>
                      <a:pPr algn="l">
                        <a:lnSpc>
                          <a:spcPct val="107000"/>
                        </a:lnSpc>
                        <a:spcAft>
                          <a:spcPts val="800"/>
                        </a:spcAft>
                      </a:pPr>
                      <a:r>
                        <a:rPr lang="en-IN" sz="400" kern="100">
                          <a:effectLst/>
                        </a:rPr>
                        <a:t>Voice analysis.</a:t>
                      </a:r>
                    </a:p>
                    <a:p>
                      <a:pPr algn="l">
                        <a:lnSpc>
                          <a:spcPct val="107000"/>
                        </a:lnSpc>
                        <a:spcAft>
                          <a:spcPts val="800"/>
                        </a:spcAft>
                      </a:pPr>
                      <a:r>
                        <a:rPr lang="en-IN" sz="400" kern="100">
                          <a:effectLst/>
                        </a:rPr>
                        <a:t>Facial Expression Recognition and mood patterns .</a:t>
                      </a:r>
                    </a:p>
                    <a:p>
                      <a:pPr algn="l">
                        <a:lnSpc>
                          <a:spcPct val="107000"/>
                        </a:lnSpc>
                        <a:spcAft>
                          <a:spcPts val="800"/>
                        </a:spcAft>
                      </a:pPr>
                      <a:r>
                        <a:rPr lang="en-IN" sz="400" kern="100">
                          <a:effectLst/>
                        </a:rPr>
                        <a:t> </a:t>
                      </a:r>
                      <a:endParaRPr lang="en-IN" sz="400" kern="10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tc>
                  <a:txBody>
                    <a:bodyPr/>
                    <a:lstStyle/>
                    <a:p>
                      <a:pPr algn="l">
                        <a:lnSpc>
                          <a:spcPct val="107000"/>
                        </a:lnSpc>
                        <a:spcAft>
                          <a:spcPts val="800"/>
                        </a:spcAft>
                      </a:pPr>
                      <a:r>
                        <a:rPr lang="en-IN" sz="400" kern="100" dirty="0">
                          <a:effectLst/>
                        </a:rPr>
                        <a:t>DOI:</a:t>
                      </a:r>
                      <a:r>
                        <a:rPr lang="en-IN" sz="400" u="sng" kern="100" dirty="0">
                          <a:effectLst/>
                          <a:hlinkClick r:id="rId12"/>
                        </a:rPr>
                        <a:t>10.21474/IJAR01/19693</a:t>
                      </a:r>
                      <a:endParaRPr lang="en-IN" sz="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5886" marR="25886" marT="0" marB="0"/>
                </a:tc>
                <a:extLst>
                  <a:ext uri="{0D108BD9-81ED-4DB2-BD59-A6C34878D82A}">
                    <a16:rowId xmlns:a16="http://schemas.microsoft.com/office/drawing/2014/main" val="58792107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4" name="Google Shape;134;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35" name="Google Shape;135;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9" name="Google Shape;129;p5"/>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Idea behind this work</a:t>
            </a:r>
            <a:br>
              <a:rPr lang="en-US" b="1"/>
            </a:br>
            <a:endParaRPr/>
          </a:p>
        </p:txBody>
      </p:sp>
      <p:sp>
        <p:nvSpPr>
          <p:cNvPr id="131" name="Google Shape;131;p5"/>
          <p:cNvSpPr txBox="1">
            <a:spLocks noGrp="1"/>
          </p:cNvSpPr>
          <p:nvPr>
            <p:ph type="body" idx="4294967295"/>
          </p:nvPr>
        </p:nvSpPr>
        <p:spPr>
          <a:xfrm>
            <a:off x="0" y="2592371"/>
            <a:ext cx="4040188" cy="3533792"/>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ts val="2400"/>
              <a:buNone/>
            </a:pPr>
            <a:endParaRPr b="1" dirty="0"/>
          </a:p>
          <a:p>
            <a:pPr marL="342900" lvl="0" indent="-190500" algn="l" rtl="0">
              <a:spcBef>
                <a:spcPts val="480"/>
              </a:spcBef>
              <a:spcAft>
                <a:spcPts val="0"/>
              </a:spcAft>
              <a:buClr>
                <a:schemeClr val="dk1"/>
              </a:buClr>
              <a:buSzPts val="2400"/>
              <a:buNone/>
            </a:pPr>
            <a:endParaRPr dirty="0"/>
          </a:p>
        </p:txBody>
      </p:sp>
      <p:sp>
        <p:nvSpPr>
          <p:cNvPr id="2" name="TextBox 1">
            <a:extLst>
              <a:ext uri="{FF2B5EF4-FFF2-40B4-BE49-F238E27FC236}">
                <a16:creationId xmlns:a16="http://schemas.microsoft.com/office/drawing/2014/main" id="{46A4376C-F603-0DCE-2F55-ADA91E41A95B}"/>
              </a:ext>
            </a:extLst>
          </p:cNvPr>
          <p:cNvSpPr txBox="1"/>
          <p:nvPr/>
        </p:nvSpPr>
        <p:spPr>
          <a:xfrm>
            <a:off x="772998" y="1602557"/>
            <a:ext cx="7805394" cy="2585323"/>
          </a:xfrm>
          <a:prstGeom prst="rect">
            <a:avLst/>
          </a:prstGeom>
          <a:noFill/>
        </p:spPr>
        <p:txBody>
          <a:bodyPr wrap="square" rtlCol="0">
            <a:spAutoFit/>
          </a:bodyPr>
          <a:lstStyle/>
          <a:p>
            <a:r>
              <a:rPr lang="en-IN" sz="1800" b="1" dirty="0">
                <a:latin typeface="Californian FB" panose="0207040306080B030204" pitchFamily="18" charset="0"/>
              </a:rPr>
              <a:t>The Idea behind the AI assisted mental health care totally refers to the use of artificial intelligence technology related to </a:t>
            </a:r>
            <a:r>
              <a:rPr lang="en-IN" sz="1800" b="1" dirty="0" err="1">
                <a:latin typeface="Californian FB" panose="0207040306080B030204" pitchFamily="18" charset="0"/>
              </a:rPr>
              <a:t>analyze</a:t>
            </a:r>
            <a:r>
              <a:rPr lang="en-IN" sz="1800" b="1" dirty="0">
                <a:latin typeface="Californian FB" panose="0207040306080B030204" pitchFamily="18" charset="0"/>
              </a:rPr>
              <a:t> data and provide support for mental health conditions.</a:t>
            </a:r>
          </a:p>
          <a:p>
            <a:endParaRPr lang="en-IN" sz="1800" dirty="0">
              <a:latin typeface="Californian FB" panose="0207040306080B030204" pitchFamily="18" charset="0"/>
            </a:endParaRPr>
          </a:p>
          <a:p>
            <a:r>
              <a:rPr lang="en-IN" sz="1800" dirty="0">
                <a:latin typeface="Californian FB" panose="0207040306080B030204" pitchFamily="18" charset="0"/>
              </a:rPr>
              <a:t>Key aspects of the idea :</a:t>
            </a:r>
          </a:p>
          <a:p>
            <a:pPr marL="285750" indent="-285750">
              <a:buFont typeface="Arial" panose="020B0604020202020204" pitchFamily="34" charset="0"/>
              <a:buChar char="•"/>
            </a:pPr>
            <a:r>
              <a:rPr lang="en-IN" sz="1800" dirty="0">
                <a:latin typeface="Californian FB" panose="0207040306080B030204" pitchFamily="18" charset="0"/>
              </a:rPr>
              <a:t>Early Detection .</a:t>
            </a:r>
          </a:p>
          <a:p>
            <a:pPr marL="285750" indent="-285750">
              <a:buFont typeface="Arial" panose="020B0604020202020204" pitchFamily="34" charset="0"/>
              <a:buChar char="•"/>
            </a:pPr>
            <a:r>
              <a:rPr lang="en-IN" sz="1800" dirty="0">
                <a:latin typeface="Californian FB" panose="0207040306080B030204" pitchFamily="18" charset="0"/>
              </a:rPr>
              <a:t>Personalized Therapy.</a:t>
            </a:r>
          </a:p>
          <a:p>
            <a:pPr marL="285750" indent="-285750">
              <a:buFont typeface="Arial" panose="020B0604020202020204" pitchFamily="34" charset="0"/>
              <a:buChar char="•"/>
            </a:pPr>
            <a:r>
              <a:rPr lang="en-IN" sz="1800" dirty="0">
                <a:latin typeface="Californian FB" panose="0207040306080B030204" pitchFamily="18" charset="0"/>
              </a:rPr>
              <a:t>Chatbots and Conversional agents.</a:t>
            </a:r>
          </a:p>
          <a:p>
            <a:pPr marL="285750" indent="-285750">
              <a:buFont typeface="Arial" panose="020B0604020202020204" pitchFamily="34" charset="0"/>
              <a:buChar char="•"/>
            </a:pPr>
            <a:r>
              <a:rPr lang="en-IN" sz="1800" dirty="0">
                <a:latin typeface="Californian FB" panose="0207040306080B030204" pitchFamily="18" charset="0"/>
              </a:rPr>
              <a:t>Data analysis and insights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Design/Architecture of the work</a:t>
            </a:r>
            <a:br>
              <a:rPr lang="en-US"/>
            </a:br>
            <a:endParaRPr/>
          </a:p>
        </p:txBody>
      </p:sp>
      <p:sp>
        <p:nvSpPr>
          <p:cNvPr id="141" name="Google Shape;14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
        <p:nvSpPr>
          <p:cNvPr id="142" name="Google Shape;1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43" name="Google Shape;1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3" name="Google Shape;153;p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54" name="Google Shape;154;p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8" name="Google Shape;148;p7"/>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br>
              <a:rPr lang="en-US" sz="4000"/>
            </a:br>
            <a:br>
              <a:rPr lang="en-US" sz="4000"/>
            </a:br>
            <a:r>
              <a:rPr lang="en-US" sz="4000"/>
              <a:t>Methodologies</a:t>
            </a:r>
            <a:br>
              <a:rPr lang="en-US" sz="4000"/>
            </a:br>
            <a:br>
              <a:rPr lang="en-US" sz="3600" b="1">
                <a:solidFill>
                  <a:srgbClr val="0070C0"/>
                </a:solidFill>
              </a:rPr>
            </a:br>
            <a:endParaRPr sz="4000"/>
          </a:p>
        </p:txBody>
      </p:sp>
      <p:sp>
        <p:nvSpPr>
          <p:cNvPr id="2" name="TextBox 1">
            <a:extLst>
              <a:ext uri="{FF2B5EF4-FFF2-40B4-BE49-F238E27FC236}">
                <a16:creationId xmlns:a16="http://schemas.microsoft.com/office/drawing/2014/main" id="{0B7FEECA-7F6B-1507-620C-0F08C41CD646}"/>
              </a:ext>
            </a:extLst>
          </p:cNvPr>
          <p:cNvSpPr txBox="1"/>
          <p:nvPr/>
        </p:nvSpPr>
        <p:spPr>
          <a:xfrm>
            <a:off x="772160" y="1417638"/>
            <a:ext cx="7630160" cy="4458272"/>
          </a:xfrm>
          <a:prstGeom prst="rect">
            <a:avLst/>
          </a:prstGeom>
          <a:noFill/>
        </p:spPr>
        <p:txBody>
          <a:bodyPr wrap="square" rtlCol="0">
            <a:spAutoFit/>
          </a:bodyPr>
          <a:lstStyle/>
          <a:p>
            <a:pPr>
              <a:lnSpc>
                <a:spcPct val="107000"/>
              </a:lnSpc>
              <a:spcAft>
                <a:spcPts val="800"/>
              </a:spcAft>
            </a:pPr>
            <a:r>
              <a:rPr lang="en-US" b="1" kern="100" dirty="0">
                <a:solidFill>
                  <a:srgbClr val="C00000"/>
                </a:solidFill>
                <a:effectLst/>
                <a:latin typeface="Copperplate Gothic Light" panose="020E0507020206020404" pitchFamily="34" charset="0"/>
                <a:ea typeface="Calibri" panose="020F0502020204030204" pitchFamily="34" charset="0"/>
                <a:cs typeface="Calibri Light" panose="020F0302020204030204" pitchFamily="34" charset="0"/>
              </a:rPr>
              <a:t>OBJECTIVE :</a:t>
            </a:r>
            <a:r>
              <a:rPr lang="en-US" b="1" kern="100" dirty="0">
                <a:solidFill>
                  <a:srgbClr val="C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The study of AI based Mental HealthCare System .</a:t>
            </a:r>
          </a:p>
          <a:p>
            <a:pPr>
              <a:lnSpc>
                <a:spcPct val="107000"/>
              </a:lnSpc>
              <a:spcAft>
                <a:spcPts val="800"/>
              </a:spcAft>
            </a:pPr>
            <a:r>
              <a:rPr lang="en-US" b="1" kern="100" dirty="0">
                <a:solidFill>
                  <a:srgbClr val="C00000"/>
                </a:solidFill>
                <a:effectLst/>
                <a:latin typeface="Copperplate Gothic Light" panose="020E0507020206020404" pitchFamily="34" charset="0"/>
                <a:ea typeface="Calibri" panose="020F0502020204030204" pitchFamily="34" charset="0"/>
                <a:cs typeface="Calibri Light" panose="020F0302020204030204" pitchFamily="34" charset="0"/>
              </a:rPr>
              <a:t>METHOD :</a:t>
            </a:r>
            <a:r>
              <a:rPr lang="en-US"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Dataset and Machine Learning algorithm and Evaluation Metrics .</a:t>
            </a:r>
          </a:p>
          <a:p>
            <a:pPr>
              <a:lnSpc>
                <a:spcPct val="107000"/>
              </a:lnSpc>
              <a:spcAft>
                <a:spcPts val="800"/>
              </a:spcAft>
            </a:pPr>
            <a:r>
              <a:rPr lang="en-US" b="1" u="sng" kern="100" dirty="0">
                <a:effectLst/>
                <a:latin typeface="Copperplate Gothic Light" panose="020E0507020206020404" pitchFamily="34" charset="0"/>
                <a:ea typeface="Calibri" panose="020F0502020204030204" pitchFamily="34" charset="0"/>
                <a:cs typeface="Times New Roman" panose="02020603050405020304" pitchFamily="18" charset="0"/>
              </a:rPr>
              <a:t>EVALUATION METRICS :</a:t>
            </a:r>
            <a:r>
              <a:rPr lang="en-US" kern="100" dirty="0">
                <a:effectLst/>
                <a:latin typeface="Calibri" panose="020F0502020204030204" pitchFamily="34" charset="0"/>
                <a:ea typeface="Calibri" panose="020F0502020204030204" pitchFamily="34" charset="0"/>
                <a:cs typeface="Times New Roman" panose="02020603050405020304" pitchFamily="18" charset="0"/>
              </a:rPr>
              <a:t> These are the quantitative measures used to access the performance and efficiency of the given machine learning model . It helps to compare the effectiveness of different model accuracy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Accuracy= No. of correct predictions​ / Total number of input samples</a:t>
            </a:r>
          </a:p>
          <a:p>
            <a:pPr>
              <a:lnSpc>
                <a:spcPct val="107000"/>
              </a:lnSpc>
              <a:spcAft>
                <a:spcPts val="800"/>
              </a:spcAft>
            </a:pPr>
            <a:r>
              <a:rPr lang="en-US" b="1" u="sng" kern="100" dirty="0">
                <a:effectLst/>
                <a:latin typeface="Copperplate Gothic Light" panose="020E0507020206020404" pitchFamily="34" charset="0"/>
                <a:ea typeface="Calibri" panose="020F0502020204030204" pitchFamily="34" charset="0"/>
                <a:cs typeface="Times New Roman" panose="02020603050405020304" pitchFamily="18" charset="0"/>
              </a:rPr>
              <a:t>CONFUSION MATRIX :</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A confusion matrix is a tabular representation of prediction outcomes of any binary classifier, which is used to describe the performance of the classification model on a set of test data when true values are known.</a:t>
            </a:r>
            <a:r>
              <a:rPr lang="en-US" kern="100" dirty="0">
                <a:effectLst/>
                <a:latin typeface="Calibri" panose="020F0502020204030204" pitchFamily="34" charset="0"/>
                <a:ea typeface="Calibri" panose="020F0502020204030204" pitchFamily="34" charset="0"/>
                <a:cs typeface="Times New Roman" panose="02020603050405020304" pitchFamily="18" charset="0"/>
              </a:rPr>
              <a:t>The key classification metrics : , Accuracy , Recall , Precision and F1 Score . </a:t>
            </a:r>
            <a:r>
              <a:rPr lang="en-IN" kern="100" dirty="0">
                <a:effectLst/>
                <a:latin typeface="Calibri" panose="020F0502020204030204" pitchFamily="34" charset="0"/>
                <a:ea typeface="Calibri" panose="020F0502020204030204" pitchFamily="34" charset="0"/>
                <a:cs typeface="Times New Roman" panose="02020603050405020304" pitchFamily="18" charset="0"/>
              </a:rPr>
              <a:t>The table is divided into four terminologies, which are as follows:</a:t>
            </a:r>
          </a:p>
          <a:p>
            <a:pPr marL="342900" lvl="0" indent="-342900">
              <a:lnSpc>
                <a:spcPct val="107000"/>
              </a:lnSpc>
              <a:spcAft>
                <a:spcPts val="800"/>
              </a:spcAft>
              <a:buFont typeface="+mj-lt"/>
              <a:buAutoNum type="arabicPeriod"/>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True Positive(TP): In this case, the prediction outcome is true, and it is true in reality, also.</a:t>
            </a:r>
          </a:p>
          <a:p>
            <a:pPr marL="342900" lvl="0" indent="-342900">
              <a:lnSpc>
                <a:spcPct val="107000"/>
              </a:lnSpc>
              <a:spcAft>
                <a:spcPts val="800"/>
              </a:spcAft>
              <a:buFont typeface="+mj-lt"/>
              <a:buAutoNum type="arabicPeriod"/>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True Negative(TN): in this case, the prediction outcome is false, and it is false in reality, also.</a:t>
            </a:r>
          </a:p>
          <a:p>
            <a:pPr marL="342900" lvl="0" indent="-342900">
              <a:lnSpc>
                <a:spcPct val="107000"/>
              </a:lnSpc>
              <a:spcAft>
                <a:spcPts val="800"/>
              </a:spcAft>
              <a:buFont typeface="+mj-lt"/>
              <a:buAutoNum type="arabicPeriod"/>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False Positive(FP): In this case, prediction outcomes are true, but they are false in actuality.</a:t>
            </a:r>
          </a:p>
          <a:p>
            <a:pPr marL="342900" lvl="0" indent="-342900">
              <a:lnSpc>
                <a:spcPct val="107000"/>
              </a:lnSpc>
              <a:spcAft>
                <a:spcPts val="800"/>
              </a:spcAft>
              <a:buFont typeface="+mj-lt"/>
              <a:buAutoNum type="arabicPeriod"/>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False Negative(FN): In this case, predictions are false, and they are true in actuality.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4" name="Google Shape;164;p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65" name="Google Shape;165;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59" name="Google Shape;159;p8"/>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br>
              <a:rPr lang="en-US" sz="4800"/>
            </a:br>
            <a:r>
              <a:rPr lang="en-US" sz="4800"/>
              <a:t>Methodologies cont.</a:t>
            </a:r>
            <a:br>
              <a:rPr lang="en-US" sz="4800"/>
            </a:br>
            <a:endParaRPr sz="3600"/>
          </a:p>
        </p:txBody>
      </p:sp>
      <p:sp>
        <p:nvSpPr>
          <p:cNvPr id="2" name="TextBox 1">
            <a:extLst>
              <a:ext uri="{FF2B5EF4-FFF2-40B4-BE49-F238E27FC236}">
                <a16:creationId xmlns:a16="http://schemas.microsoft.com/office/drawing/2014/main" id="{6EC25C79-3955-F5BA-9AF6-1D1A7E07556C}"/>
              </a:ext>
            </a:extLst>
          </p:cNvPr>
          <p:cNvSpPr txBox="1"/>
          <p:nvPr/>
        </p:nvSpPr>
        <p:spPr>
          <a:xfrm>
            <a:off x="812800" y="1615440"/>
            <a:ext cx="7528560" cy="3228448"/>
          </a:xfrm>
          <a:prstGeom prst="rect">
            <a:avLst/>
          </a:prstGeom>
          <a:noFill/>
        </p:spPr>
        <p:txBody>
          <a:bodyPr wrap="square" rtlCol="0">
            <a:spAutoFit/>
          </a:bodyPr>
          <a:lstStyle/>
          <a:p>
            <a:pPr>
              <a:lnSpc>
                <a:spcPct val="107000"/>
              </a:lnSpc>
              <a:spcAft>
                <a:spcPts val="800"/>
              </a:spcAft>
            </a:pPr>
            <a:r>
              <a:rPr lang="en-US" b="1" u="sng" kern="100" dirty="0">
                <a:effectLst/>
                <a:latin typeface="Copperplate Gothic Light" panose="020E0507020206020404" pitchFamily="34" charset="0"/>
                <a:ea typeface="Calibri" panose="020F0502020204030204" pitchFamily="34" charset="0"/>
                <a:cs typeface="Times New Roman" panose="02020603050405020304" pitchFamily="18" charset="0"/>
              </a:rPr>
              <a:t>RECALL :</a:t>
            </a:r>
            <a:r>
              <a:rPr lang="en-US" u="sng" kern="100" dirty="0">
                <a:effectLst/>
                <a:latin typeface="Copperplate Gothic Light" panose="020E05070202060204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It aims to calculate the proportion of actual positive that was identified incorrectly. It can be calculated as True Positive or predictions that are actually true to the total number of positives.</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                                              Recall = TP/(TP+FN)</a:t>
            </a:r>
          </a:p>
          <a:p>
            <a:pPr>
              <a:lnSpc>
                <a:spcPct val="107000"/>
              </a:lnSpc>
              <a:spcAft>
                <a:spcPts val="800"/>
              </a:spcAft>
            </a:pPr>
            <a:r>
              <a:rPr lang="en-US" b="1" u="sng" kern="100" dirty="0">
                <a:effectLst/>
                <a:latin typeface="Copperplate Gothic Light" panose="020E0507020206020404" pitchFamily="34" charset="0"/>
                <a:ea typeface="Calibri" panose="020F0502020204030204" pitchFamily="34" charset="0"/>
                <a:cs typeface="Times New Roman" panose="02020603050405020304" pitchFamily="18" charset="0"/>
              </a:rPr>
              <a:t>PRECISION :</a:t>
            </a:r>
            <a:r>
              <a:rPr lang="en-US" kern="100" dirty="0">
                <a:effectLst/>
                <a:latin typeface="Calibri" panose="020F0502020204030204" pitchFamily="34" charset="0"/>
                <a:ea typeface="Calibri" panose="020F0502020204030204" pitchFamily="34" charset="0"/>
                <a:cs typeface="Times New Roman" panose="02020603050405020304" pitchFamily="18" charset="0"/>
              </a:rPr>
              <a:t> It is used to overcome the limitation of accuracy . It determines the proportion of positive prediction that are correct.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                             Precision = TP/(TP+ FP)</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effectLst/>
                <a:latin typeface="Copperplate Gothic Light" panose="020E0507020206020404" pitchFamily="34" charset="0"/>
                <a:ea typeface="Calibri" panose="020F0502020204030204" pitchFamily="34" charset="0"/>
                <a:cs typeface="Times New Roman" panose="02020603050405020304" pitchFamily="18" charset="0"/>
              </a:rPr>
              <a:t>F1 SCORE :</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F1 Score is a metric to evaluate a binary classification model on the basis of predictions that are made for the positive class. It is calculated with the help of Precision and Recall. It is a type of single score that represents both Precision and Recall.</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                              F1 Score = 2* (precision*recall)/(precision + recall)</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5" name="Google Shape;175;p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JIS College of Engineering</a:t>
            </a:r>
            <a:endParaRPr/>
          </a:p>
        </p:txBody>
      </p:sp>
      <p:sp>
        <p:nvSpPr>
          <p:cNvPr id="176" name="Google Shape;176;p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70" name="Google Shape;170;p9"/>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Methodologies cont.</a:t>
            </a:r>
            <a:br>
              <a:rPr lang="en-US"/>
            </a:br>
            <a:endParaRPr b="1">
              <a:solidFill>
                <a:srgbClr val="0070C0"/>
              </a:solidFill>
            </a:endParaRPr>
          </a:p>
        </p:txBody>
      </p:sp>
      <p:sp>
        <p:nvSpPr>
          <p:cNvPr id="3" name="Rectangle 2">
            <a:extLst>
              <a:ext uri="{FF2B5EF4-FFF2-40B4-BE49-F238E27FC236}">
                <a16:creationId xmlns:a16="http://schemas.microsoft.com/office/drawing/2014/main" id="{E4F14BC0-009A-3365-16EE-8832CC68F0B3}"/>
              </a:ext>
            </a:extLst>
          </p:cNvPr>
          <p:cNvSpPr>
            <a:spLocks noChangeArrowheads="1"/>
          </p:cNvSpPr>
          <p:nvPr/>
        </p:nvSpPr>
        <p:spPr bwMode="auto">
          <a:xfrm>
            <a:off x="299889" y="662380"/>
            <a:ext cx="8671391" cy="579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tabLst>
                <a:tab pos="32575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32575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32575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32575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32575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32575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32575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32575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32575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57550" algn="l"/>
              </a:tabLst>
            </a:pPr>
            <a:endParaRPr kumimoji="0" lang="en-US" altLang="en-US" sz="1600" b="1" i="0" u="none" strike="noStrike" cap="none" normalizeH="0" baseline="0" dirty="0">
              <a:ln>
                <a:noFill/>
              </a:ln>
              <a:solidFill>
                <a:srgbClr val="C00000"/>
              </a:solidFill>
              <a:effectLst/>
              <a:latin typeface="Copperplate Gothic Light" panose="020E05070202060204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endParaRPr lang="en-US" altLang="en-US" sz="1600" b="1" dirty="0">
              <a:solidFill>
                <a:srgbClr val="C00000"/>
              </a:solidFill>
              <a:latin typeface="Copperplate Gothic Light" panose="020E05070202060204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600" b="1" i="0" u="none" strike="noStrike" cap="none" normalizeH="0" baseline="0" dirty="0">
                <a:ln>
                  <a:noFill/>
                </a:ln>
                <a:solidFill>
                  <a:srgbClr val="C00000"/>
                </a:solidFill>
                <a:effectLst/>
                <a:latin typeface="Copperplate Gothic Light" panose="020E0507020206020404" pitchFamily="34" charset="0"/>
                <a:ea typeface="Calibri" panose="020F0502020204030204" pitchFamily="34" charset="0"/>
                <a:cs typeface="Calibri Light" panose="020F0302020204030204" pitchFamily="34" charset="0"/>
              </a:rPr>
              <a:t>OBJECTIVE </a:t>
            </a:r>
            <a:r>
              <a:rPr kumimoji="0" lang="en-US" altLang="en-US" sz="1600" b="1" i="0" u="none" strike="noStrike" cap="none" normalizeH="0" baseline="0" dirty="0">
                <a:ln>
                  <a:noFill/>
                </a:ln>
                <a:solidFill>
                  <a:schemeClr val="tx1"/>
                </a:solidFill>
                <a:effectLst/>
                <a:latin typeface="Copperplate Gothic Light" panose="020E0507020206020404" pitchFamily="34" charset="0"/>
                <a:ea typeface="Calibri" panose="020F0502020204030204" pitchFamily="34" charset="0"/>
                <a:cs typeface="Calibri Light" panose="020F0302020204030204" pitchFamily="34"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Management Implication in the AI based mental health care study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600" b="1" i="0" u="none" strike="noStrike" cap="none" normalizeH="0" baseline="0" dirty="0">
                <a:ln>
                  <a:noFill/>
                </a:ln>
                <a:solidFill>
                  <a:srgbClr val="C00000"/>
                </a:solidFill>
                <a:effectLst/>
                <a:latin typeface="Copperplate Gothic Light" panose="020E0507020206020404" pitchFamily="34" charset="0"/>
                <a:ea typeface="Calibri" panose="020F0502020204030204" pitchFamily="34" charset="0"/>
                <a:cs typeface="Calibri Light" panose="020F0302020204030204" pitchFamily="34" charset="0"/>
              </a:rPr>
              <a:t>METHOD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 Collection , Data Analysis, Ethical.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data analysis , SVM , RANDOM FOREST and logistic regression are the part of the method used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600" b="1" i="0" u="sng" strike="noStrike" cap="none" normalizeH="0" baseline="0" dirty="0">
                <a:ln>
                  <a:noFill/>
                </a:ln>
                <a:solidFill>
                  <a:schemeClr val="tx1"/>
                </a:solidFill>
                <a:effectLst/>
                <a:latin typeface="Copperplate Gothic Light" panose="020E0507020206020404" pitchFamily="34" charset="0"/>
                <a:ea typeface="Calibri" panose="020F0502020204030204" pitchFamily="34" charset="0"/>
                <a:cs typeface="Times New Roman" panose="02020603050405020304" pitchFamily="18" charset="0"/>
              </a:rPr>
              <a:t>SVM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SVM(Support Vector Machine)  is a part of supervised machine learning and is used for</a:t>
            </a: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classification and regression tasks. The goal of SVM is to</a:t>
            </a: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identify a hyperplane that effectively divides a dataset into distinct classes. This division maximizes the </a:t>
            </a: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margin, defined as </a:t>
            </a: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distance between the closest points from both classes to the hyperplane.</a:t>
            </a: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895725" algn="l"/>
              </a:tabLst>
            </a:pPr>
            <a:r>
              <a:rPr lang="en-IN" sz="1200" b="1" u="sng" kern="100" dirty="0">
                <a:effectLst/>
                <a:latin typeface="Calisto MT" panose="02040603050505030304" pitchFamily="18" charset="0"/>
                <a:ea typeface="Calibri" panose="020F0502020204030204" pitchFamily="34" charset="0"/>
                <a:cs typeface="Times New Roman" panose="02020603050405020304" pitchFamily="18" charset="0"/>
              </a:rPr>
              <a:t>LOGISTIC REGRESSION </a:t>
            </a:r>
            <a:r>
              <a:rPr lang="en-IN" b="1" u="sng" kern="100" dirty="0">
                <a:effectLst/>
                <a:latin typeface="Calisto MT" panose="02040603050505030304" pitchFamily="18" charset="0"/>
                <a:ea typeface="Calibri" panose="020F0502020204030204" pitchFamily="34" charset="0"/>
                <a:cs typeface="Times New Roman" panose="02020603050405020304" pitchFamily="18" charset="0"/>
              </a:rPr>
              <a:t>: </a:t>
            </a:r>
            <a:r>
              <a:rPr lang="en-IN" kern="100" dirty="0">
                <a:effectLst/>
                <a:latin typeface="Calisto MT" panose="02040603050505030304" pitchFamily="18" charset="0"/>
                <a:ea typeface="Calibri" panose="020F0502020204030204" pitchFamily="34" charset="0"/>
                <a:cs typeface="Times New Roman" panose="02020603050405020304" pitchFamily="18" charset="0"/>
              </a:rPr>
              <a:t>Logistic regression is a supervised machine learning algorithm used for classification tasks where the goal is to predict the probability that an instance belongs to a given class or not. Logistic regression is a Statistical algorithm which </a:t>
            </a:r>
            <a:r>
              <a:rPr lang="en-IN" kern="100" dirty="0" err="1">
                <a:effectLst/>
                <a:latin typeface="Calisto MT" panose="02040603050505030304" pitchFamily="18" charset="0"/>
                <a:ea typeface="Calibri" panose="020F0502020204030204" pitchFamily="34" charset="0"/>
                <a:cs typeface="Times New Roman" panose="02020603050405020304" pitchFamily="18" charset="0"/>
              </a:rPr>
              <a:t>analyze</a:t>
            </a:r>
            <a:r>
              <a:rPr lang="en-IN" kern="100" dirty="0">
                <a:effectLst/>
                <a:latin typeface="Calisto MT" panose="02040603050505030304" pitchFamily="18" charset="0"/>
                <a:ea typeface="Calibri" panose="020F0502020204030204" pitchFamily="34" charset="0"/>
                <a:cs typeface="Times New Roman" panose="02020603050405020304" pitchFamily="18" charset="0"/>
              </a:rPr>
              <a:t> the relationship between two data factors. It can be either Yes or No, 0 or 1,true or False, etc. but instead of giving the exact value as 0 and 1, it gives the probabilistic values which lie between 0 and 1. In Logistic regression, instead of fitting a regression line, we fit an “S” shaped logistic function, which predicts two maximum values (0 or 1).</a:t>
            </a:r>
          </a:p>
          <a:p>
            <a:pPr>
              <a:lnSpc>
                <a:spcPct val="107000"/>
              </a:lnSpc>
              <a:spcAft>
                <a:spcPts val="800"/>
              </a:spcAft>
              <a:tabLst>
                <a:tab pos="3895725" algn="l"/>
              </a:tabLst>
            </a:pPr>
            <a:r>
              <a:rPr lang="en-IN" sz="1200" b="1" kern="100" dirty="0">
                <a:effectLst/>
                <a:latin typeface="Calisto MT" panose="02040603050505030304" pitchFamily="18" charset="0"/>
                <a:ea typeface="Calibri" panose="020F0502020204030204" pitchFamily="34" charset="0"/>
                <a:cs typeface="Times New Roman" panose="02020603050405020304" pitchFamily="18" charset="0"/>
              </a:rPr>
              <a:t>Mathematical Formula : </a:t>
            </a:r>
            <a:endParaRPr lang="en-IN" sz="1200" kern="100" dirty="0">
              <a:effectLst/>
              <a:latin typeface="Calisto MT" panose="02040603050505030304" pitchFamily="18" charset="0"/>
              <a:ea typeface="Calibri" panose="020F0502020204030204" pitchFamily="34" charset="0"/>
              <a:cs typeface="Times New Roman" panose="02020603050405020304" pitchFamily="18" charset="0"/>
            </a:endParaRPr>
          </a:p>
          <a:p>
            <a:pPr>
              <a:lnSpc>
                <a:spcPct val="107000"/>
              </a:lnSpc>
              <a:spcAft>
                <a:spcPts val="800"/>
              </a:spcAft>
              <a:tabLst>
                <a:tab pos="3895725" algn="l"/>
              </a:tabLst>
            </a:pPr>
            <a:r>
              <a:rPr lang="en-IN" sz="1200" kern="100" dirty="0">
                <a:effectLst/>
                <a:latin typeface="Calisto MT" panose="02040603050505030304" pitchFamily="18" charset="0"/>
                <a:ea typeface="Calibri" panose="020F0502020204030204" pitchFamily="34" charset="0"/>
                <a:cs typeface="Times New Roman" panose="02020603050405020304" pitchFamily="18" charset="0"/>
              </a:rPr>
              <a:t>             Logistic regression ,  p(</a:t>
            </a:r>
            <a:r>
              <a:rPr lang="en-IN" sz="1200" kern="100" dirty="0" err="1">
                <a:effectLst/>
                <a:latin typeface="Calisto MT" panose="02040603050505030304" pitchFamily="18" charset="0"/>
                <a:ea typeface="Calibri" panose="020F0502020204030204" pitchFamily="34" charset="0"/>
                <a:cs typeface="Times New Roman" panose="02020603050405020304" pitchFamily="18" charset="0"/>
              </a:rPr>
              <a:t>X;b,w</a:t>
            </a:r>
            <a:r>
              <a:rPr lang="en-IN" sz="1200" kern="100" dirty="0">
                <a:effectLst/>
                <a:latin typeface="Calisto MT" panose="02040603050505030304" pitchFamily="18" charset="0"/>
                <a:ea typeface="Calibri" panose="020F0502020204030204" pitchFamily="34" charset="0"/>
                <a:cs typeface="Times New Roman" panose="02020603050405020304" pitchFamily="18" charset="0"/>
              </a:rPr>
              <a:t>)=1+ew</a:t>
            </a:r>
            <a:r>
              <a:rPr lang="en-IN" sz="1200" kern="100" dirty="0">
                <a:effectLst/>
                <a:latin typeface="Calisto MT" panose="02040603050505030304" pitchFamily="18" charset="0"/>
                <a:ea typeface="Calibri" panose="020F0502020204030204" pitchFamily="34" charset="0"/>
                <a:cs typeface="Cambria Math" panose="02040503050406030204" pitchFamily="18" charset="0"/>
              </a:rPr>
              <a:t>⋅</a:t>
            </a:r>
            <a:r>
              <a:rPr lang="en-IN" sz="1200" kern="100" dirty="0">
                <a:effectLst/>
                <a:latin typeface="Calisto MT" panose="02040603050505030304" pitchFamily="18" charset="0"/>
                <a:ea typeface="Calibri" panose="020F0502020204030204" pitchFamily="34" charset="0"/>
                <a:cs typeface="Times New Roman" panose="02020603050405020304" pitchFamily="18" charset="0"/>
              </a:rPr>
              <a:t>X+bew</a:t>
            </a:r>
            <a:r>
              <a:rPr lang="en-IN" sz="1200" kern="100" dirty="0">
                <a:effectLst/>
                <a:latin typeface="Calisto MT" panose="02040603050505030304" pitchFamily="18" charset="0"/>
                <a:ea typeface="Calibri" panose="020F0502020204030204" pitchFamily="34" charset="0"/>
                <a:cs typeface="Cambria Math" panose="02040503050406030204" pitchFamily="18" charset="0"/>
              </a:rPr>
              <a:t>⋅</a:t>
            </a:r>
            <a:r>
              <a:rPr lang="en-IN" sz="1200" kern="100" dirty="0">
                <a:effectLst/>
                <a:latin typeface="Calisto MT" panose="02040603050505030304" pitchFamily="18" charset="0"/>
                <a:ea typeface="Calibri" panose="020F0502020204030204" pitchFamily="34" charset="0"/>
                <a:cs typeface="Times New Roman" panose="02020603050405020304" pitchFamily="18" charset="0"/>
              </a:rPr>
              <a:t>X+b​=1+e−w</a:t>
            </a:r>
            <a:r>
              <a:rPr lang="en-IN" sz="1200" kern="100" dirty="0">
                <a:effectLst/>
                <a:latin typeface="Calisto MT" panose="02040603050505030304" pitchFamily="18" charset="0"/>
                <a:ea typeface="Calibri" panose="020F0502020204030204" pitchFamily="34" charset="0"/>
                <a:cs typeface="Cambria Math" panose="02040503050406030204" pitchFamily="18" charset="0"/>
              </a:rPr>
              <a:t>⋅</a:t>
            </a:r>
            <a:r>
              <a:rPr lang="en-IN" sz="1200" kern="100" dirty="0">
                <a:effectLst/>
                <a:latin typeface="Calisto MT" panose="02040603050505030304" pitchFamily="18" charset="0"/>
                <a:ea typeface="Calibri" panose="020F0502020204030204" pitchFamily="34" charset="0"/>
                <a:cs typeface="Times New Roman" panose="02020603050405020304" pitchFamily="18" charset="0"/>
              </a:rPr>
              <a:t>X+b1​</a:t>
            </a:r>
            <a:br>
              <a:rPr lang="en-IN" sz="1200" kern="100" dirty="0">
                <a:effectLst/>
                <a:latin typeface="Calisto MT" panose="02040603050505030304" pitchFamily="18" charset="0"/>
                <a:ea typeface="Calibri" panose="020F0502020204030204" pitchFamily="34" charset="0"/>
                <a:cs typeface="Times New Roman" panose="02020603050405020304" pitchFamily="18" charset="0"/>
              </a:rPr>
            </a:br>
            <a:r>
              <a:rPr lang="en-IN" sz="1200" kern="100" dirty="0">
                <a:effectLst/>
                <a:latin typeface="Calisto MT" panose="02040603050505030304" pitchFamily="18" charset="0"/>
                <a:ea typeface="Calibri" panose="020F0502020204030204" pitchFamily="34" charset="0"/>
                <a:cs typeface="Times New Roman" panose="02020603050405020304" pitchFamily="18" charset="0"/>
              </a:rPr>
              <a:t>              Linear regression ,  z=</a:t>
            </a:r>
            <a:r>
              <a:rPr lang="en-IN" sz="1200" kern="100" dirty="0" err="1">
                <a:effectLst/>
                <a:latin typeface="Calisto MT" panose="02040603050505030304" pitchFamily="18" charset="0"/>
                <a:ea typeface="Calibri" panose="020F0502020204030204" pitchFamily="34" charset="0"/>
                <a:cs typeface="Times New Roman" panose="02020603050405020304" pitchFamily="18" charset="0"/>
              </a:rPr>
              <a:t>w</a:t>
            </a:r>
            <a:r>
              <a:rPr lang="en-IN" sz="1200" kern="100" dirty="0" err="1">
                <a:effectLst/>
                <a:latin typeface="Calisto MT" panose="02040603050505030304" pitchFamily="18" charset="0"/>
                <a:ea typeface="Calibri" panose="020F0502020204030204" pitchFamily="34" charset="0"/>
                <a:cs typeface="Cambria Math" panose="02040503050406030204" pitchFamily="18" charset="0"/>
              </a:rPr>
              <a:t>⋅</a:t>
            </a:r>
            <a:r>
              <a:rPr lang="en-IN" sz="1200" kern="100" dirty="0" err="1">
                <a:effectLst/>
                <a:latin typeface="Calisto MT" panose="02040603050505030304" pitchFamily="18" charset="0"/>
                <a:ea typeface="Calibri" panose="020F0502020204030204" pitchFamily="34" charset="0"/>
                <a:cs typeface="Times New Roman" panose="02020603050405020304" pitchFamily="18" charset="0"/>
              </a:rPr>
              <a:t>X+b</a:t>
            </a:r>
            <a:endParaRPr lang="en-IN" sz="1200" kern="100" dirty="0">
              <a:effectLst/>
              <a:latin typeface="Calisto MT" panose="0204060305050503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B15F9DE6-1C9B-326D-B132-B132214FCBBE}"/>
              </a:ext>
            </a:extLst>
          </p:cNvPr>
          <p:cNvSpPr>
            <a:spLocks noChangeArrowheads="1"/>
          </p:cNvSpPr>
          <p:nvPr/>
        </p:nvSpPr>
        <p:spPr bwMode="auto">
          <a:xfrm>
            <a:off x="406400" y="21285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575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32575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32575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32575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32575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32575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32575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32575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32575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1637</Words>
  <Application>Microsoft Office PowerPoint</Application>
  <PresentationFormat>On-screen Show (4:3)</PresentationFormat>
  <Paragraphs>214</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Arial</vt:lpstr>
      <vt:lpstr>Calibri</vt:lpstr>
      <vt:lpstr>Calibri Light</vt:lpstr>
      <vt:lpstr>Californian FB</vt:lpstr>
      <vt:lpstr>Calisto MT</vt:lpstr>
      <vt:lpstr>Copperplate Gothic Light</vt:lpstr>
      <vt:lpstr>Courier New</vt:lpstr>
      <vt:lpstr>Office Theme</vt:lpstr>
      <vt:lpstr> AI for Mental Awareness </vt:lpstr>
      <vt:lpstr>Project Presentation Outline</vt:lpstr>
      <vt:lpstr>   Introduction  </vt:lpstr>
      <vt:lpstr>   Literature Review  </vt:lpstr>
      <vt:lpstr>Idea behind this work </vt:lpstr>
      <vt:lpstr>Design/Architecture of the work </vt:lpstr>
      <vt:lpstr>  Methodologies  </vt:lpstr>
      <vt:lpstr> Methodologies cont. </vt:lpstr>
      <vt:lpstr>Methodologies cont. </vt:lpstr>
      <vt:lpstr>Methodologies cont. </vt:lpstr>
      <vt:lpstr> Implementation  </vt:lpstr>
      <vt:lpstr> Implementation cont.  </vt:lpstr>
      <vt:lpstr>Implementation cont. </vt:lpstr>
      <vt:lpstr>Result and Discussion </vt:lpstr>
      <vt:lpstr>Conclusion </vt:lpstr>
      <vt:lpstr>Recommendations </vt:lpstr>
      <vt:lpstr>Future Scope </vt:lpstr>
      <vt:lpstr>References</vt:lpstr>
      <vt:lpstr>Contact Information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Administrator</dc:creator>
  <cp:lastModifiedBy>Ranadip Sikder</cp:lastModifiedBy>
  <cp:revision>9</cp:revision>
  <dcterms:created xsi:type="dcterms:W3CDTF">2006-08-16T00:00:00Z</dcterms:created>
  <dcterms:modified xsi:type="dcterms:W3CDTF">2025-02-24T07:50:05Z</dcterms:modified>
</cp:coreProperties>
</file>