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9" r:id="rId5"/>
    <p:sldId id="341" r:id="rId6"/>
    <p:sldId id="329" r:id="rId7"/>
    <p:sldId id="340" r:id="rId8"/>
    <p:sldId id="342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 autoAdjust="0"/>
    <p:restoredTop sz="96327"/>
  </p:normalViewPr>
  <p:slideViewPr>
    <p:cSldViewPr snapToGrid="0" showGuides="1">
      <p:cViewPr varScale="1">
        <p:scale>
          <a:sx n="64" d="100"/>
          <a:sy n="64" d="100"/>
        </p:scale>
        <p:origin x="-1072" y="-76"/>
      </p:cViewPr>
      <p:guideLst>
        <p:guide orient="horz" pos="2160"/>
        <p:guide orient="horz" pos="3249"/>
        <p:guide orient="horz" pos="1380"/>
        <p:guide pos="3840"/>
        <p:guide pos="70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an Barua [Student-PECS]" userId="a2a17731-56e9-49ff-a9b1-e46b63e7787c" providerId="ADAL" clId="{F7471A1C-E7E4-4F26-82C7-E9B21351B1F7}"/>
    <pc:docChg chg="undo custSel modSld">
      <pc:chgData name="Ranan Barua [Student-PECS]" userId="a2a17731-56e9-49ff-a9b1-e46b63e7787c" providerId="ADAL" clId="{F7471A1C-E7E4-4F26-82C7-E9B21351B1F7}" dt="2024-11-15T21:22:53.716" v="550" actId="20577"/>
      <pc:docMkLst>
        <pc:docMk/>
      </pc:docMkLst>
      <pc:sldChg chg="addSp modSp mod">
        <pc:chgData name="Ranan Barua [Student-PECS]" userId="a2a17731-56e9-49ff-a9b1-e46b63e7787c" providerId="ADAL" clId="{F7471A1C-E7E4-4F26-82C7-E9B21351B1F7}" dt="2024-11-15T21:22:53.716" v="550" actId="20577"/>
        <pc:sldMkLst>
          <pc:docMk/>
          <pc:sldMk cId="32494612" sldId="336"/>
        </pc:sldMkLst>
        <pc:spChg chg="mod">
          <ac:chgData name="Ranan Barua [Student-PECS]" userId="a2a17731-56e9-49ff-a9b1-e46b63e7787c" providerId="ADAL" clId="{F7471A1C-E7E4-4F26-82C7-E9B21351B1F7}" dt="2024-11-15T21:22:53.716" v="550" actId="20577"/>
          <ac:spMkLst>
            <pc:docMk/>
            <pc:sldMk cId="32494612" sldId="336"/>
            <ac:spMk id="5" creationId="{3440DA25-F620-152B-DE9E-776F7B74DFF0}"/>
          </ac:spMkLst>
        </pc:spChg>
        <pc:spChg chg="add">
          <ac:chgData name="Ranan Barua [Student-PECS]" userId="a2a17731-56e9-49ff-a9b1-e46b63e7787c" providerId="ADAL" clId="{F7471A1C-E7E4-4F26-82C7-E9B21351B1F7}" dt="2024-11-15T21:20:13.908" v="64"/>
          <ac:spMkLst>
            <pc:docMk/>
            <pc:sldMk cId="32494612" sldId="336"/>
            <ac:spMk id="6" creationId="{D13E1AC4-2EAD-CC36-6C63-21108BD44268}"/>
          </ac:spMkLst>
        </pc:spChg>
        <pc:spChg chg="add">
          <ac:chgData name="Ranan Barua [Student-PECS]" userId="a2a17731-56e9-49ff-a9b1-e46b63e7787c" providerId="ADAL" clId="{F7471A1C-E7E4-4F26-82C7-E9B21351B1F7}" dt="2024-11-15T21:21:29.949" v="259"/>
          <ac:spMkLst>
            <pc:docMk/>
            <pc:sldMk cId="32494612" sldId="336"/>
            <ac:spMk id="7" creationId="{17DA6E6B-623B-B534-7CE2-A435FD50D790}"/>
          </ac:spMkLst>
        </pc:spChg>
      </pc:sldChg>
    </pc:docChg>
  </pc:docChgLst>
  <pc:docChgLst>
    <pc:chgData name="Ranan Barua [Student-PECS]" userId="a2a17731-56e9-49ff-a9b1-e46b63e7787c" providerId="ADAL" clId="{792D9F46-2757-4F99-9674-09DA8544DA52}"/>
    <pc:docChg chg="modSld">
      <pc:chgData name="Ranan Barua [Student-PECS]" userId="a2a17731-56e9-49ff-a9b1-e46b63e7787c" providerId="ADAL" clId="{792D9F46-2757-4F99-9674-09DA8544DA52}" dt="2024-11-20T22:13:19.137" v="0" actId="20577"/>
      <pc:docMkLst>
        <pc:docMk/>
      </pc:docMkLst>
      <pc:sldChg chg="modSp mod">
        <pc:chgData name="Ranan Barua [Student-PECS]" userId="a2a17731-56e9-49ff-a9b1-e46b63e7787c" providerId="ADAL" clId="{792D9F46-2757-4F99-9674-09DA8544DA52}" dt="2024-11-20T22:13:19.137" v="0" actId="20577"/>
        <pc:sldMkLst>
          <pc:docMk/>
          <pc:sldMk cId="32494612" sldId="336"/>
        </pc:sldMkLst>
        <pc:spChg chg="mod">
          <ac:chgData name="Ranan Barua [Student-PECS]" userId="a2a17731-56e9-49ff-a9b1-e46b63e7787c" providerId="ADAL" clId="{792D9F46-2757-4F99-9674-09DA8544DA52}" dt="2024-11-20T22:13:19.137" v="0" actId="20577"/>
          <ac:spMkLst>
            <pc:docMk/>
            <pc:sldMk cId="32494612" sldId="336"/>
            <ac:spMk id="5" creationId="{3440DA25-F620-152B-DE9E-776F7B74DFF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27/11/2024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12:25:27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27/11/2024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570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xmlns="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xmlns="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xmlns="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xmlns="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40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xmlns="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xmlns="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  <p:sldLayoutId id="2147483724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25/11/2024</a:t>
            </a:r>
            <a:r>
              <a:rPr lang="en-US" sz="8000" dirty="0"/>
              <a:t/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     A194                                                     Name of Student Presenting: </a:t>
            </a:r>
            <a:r>
              <a:rPr lang="en-US" sz="2000" dirty="0" err="1"/>
              <a:t>Ranan</a:t>
            </a:r>
            <a:r>
              <a:rPr lang="en-US" sz="2000" dirty="0"/>
              <a:t> Barua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1131" cy="1065593"/>
          </a:xfrm>
        </p:spPr>
        <p:txBody>
          <a:bodyPr/>
          <a:lstStyle/>
          <a:p>
            <a:r>
              <a:rPr lang="en-GB" dirty="0"/>
              <a:t>7COM1079-2024 			           Names of Student Attendees : Mohammed Nahian Chowdhury</a:t>
            </a:r>
          </a:p>
          <a:p>
            <a:r>
              <a:rPr lang="en-GB" dirty="0"/>
              <a:t>							        Raihan Jamil </a:t>
            </a:r>
          </a:p>
          <a:p>
            <a:r>
              <a:rPr lang="en-GB" dirty="0"/>
              <a:t>							        Rejoice </a:t>
            </a:r>
            <a:r>
              <a:rPr lang="en-GB" dirty="0" err="1"/>
              <a:t>Chinasa</a:t>
            </a:r>
            <a:r>
              <a:rPr lang="en-GB" dirty="0"/>
              <a:t> </a:t>
            </a:r>
            <a:r>
              <a:rPr lang="en-GB" dirty="0" err="1"/>
              <a:t>Ogbodo</a:t>
            </a:r>
            <a:endParaRPr lang="en-GB" dirty="0"/>
          </a:p>
          <a:p>
            <a:r>
              <a:rPr lang="en-GB" dirty="0"/>
              <a:t>							        </a:t>
            </a:r>
            <a:r>
              <a:rPr lang="en-GB" dirty="0" err="1"/>
              <a:t>Ibitomide</a:t>
            </a:r>
            <a:r>
              <a:rPr lang="en-GB" dirty="0"/>
              <a:t> </a:t>
            </a:r>
            <a:r>
              <a:rPr lang="en-GB" dirty="0" err="1"/>
              <a:t>Teslim</a:t>
            </a:r>
            <a:r>
              <a:rPr lang="en-GB" dirty="0"/>
              <a:t> Situ</a:t>
            </a:r>
          </a:p>
          <a:p>
            <a:endParaRPr lang="en-GB" dirty="0"/>
          </a:p>
          <a:p>
            <a:r>
              <a:rPr lang="en-GB" dirty="0"/>
              <a:t>							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B584311-58F1-BD4D-8FED-50D72C3D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E31262B9-84B0-C1A5-543C-8FA0F2459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4756" y="3121037"/>
            <a:ext cx="8508577" cy="2039437"/>
          </a:xfrm>
        </p:spPr>
        <p:txBody>
          <a:bodyPr/>
          <a:lstStyle/>
          <a:p>
            <a:r>
              <a:rPr lang="en-US" sz="4800" dirty="0"/>
              <a:t>Part 1: VISUALISATION</a:t>
            </a:r>
            <a:endParaRPr lang="en-GB" sz="4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A8750A5-C5AD-CEC8-7CD5-C4412264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(ADD VIA INSERT, HEADER &amp; FOOTER)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0B5058-8385-6382-3B48-5ADE78E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14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8" y="1080636"/>
            <a:ext cx="10088994" cy="621415"/>
          </a:xfrm>
        </p:spPr>
        <p:txBody>
          <a:bodyPr/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dataset DS275 winequality-white.csv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answer our Research Question </a:t>
            </a:r>
            <a:r>
              <a:rPr lang="en-US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sz="1600" b="0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 there a difference in the mean quality rating between wines with low alcohol content and wines with high alcohol content?”</a:t>
            </a:r>
            <a:endParaRPr lang="en-US" sz="1600" b="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GB" dirty="0"/>
              <a:t>7COM1079-2024  Student Group No:                    Names of Student Group Attendees: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17468CB6-B0D7-5760-9515-F26AE1D82D2B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05506"/>
          <a:ext cx="6480761" cy="28397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4153">
                  <a:extLst>
                    <a:ext uri="{9D8B030D-6E8A-4147-A177-3AD203B41FA5}">
                      <a16:colId xmlns:a16="http://schemas.microsoft.com/office/drawing/2014/main" xmlns="" val="689264672"/>
                    </a:ext>
                  </a:extLst>
                </a:gridCol>
                <a:gridCol w="1334152">
                  <a:extLst>
                    <a:ext uri="{9D8B030D-6E8A-4147-A177-3AD203B41FA5}">
                      <a16:colId xmlns:a16="http://schemas.microsoft.com/office/drawing/2014/main" xmlns="" val="2024805648"/>
                    </a:ext>
                  </a:extLst>
                </a:gridCol>
                <a:gridCol w="1334152">
                  <a:extLst>
                    <a:ext uri="{9D8B030D-6E8A-4147-A177-3AD203B41FA5}">
                      <a16:colId xmlns:a16="http://schemas.microsoft.com/office/drawing/2014/main" xmlns="" val="3269430387"/>
                    </a:ext>
                  </a:extLst>
                </a:gridCol>
                <a:gridCol w="1334152">
                  <a:extLst>
                    <a:ext uri="{9D8B030D-6E8A-4147-A177-3AD203B41FA5}">
                      <a16:colId xmlns:a16="http://schemas.microsoft.com/office/drawing/2014/main" xmlns="" val="3416526610"/>
                    </a:ext>
                  </a:extLst>
                </a:gridCol>
                <a:gridCol w="1334152">
                  <a:extLst>
                    <a:ext uri="{9D8B030D-6E8A-4147-A177-3AD203B41FA5}">
                      <a16:colId xmlns:a16="http://schemas.microsoft.com/office/drawing/2014/main" xmlns="" val="247013150"/>
                    </a:ext>
                  </a:extLst>
                </a:gridCol>
              </a:tblGrid>
              <a:tr h="32536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Company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Valuation ($B)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Date Joined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Country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extLst>
                  <a:ext uri="{0D108BD9-81ED-4DB2-BD59-A6C34878D82A}">
                    <a16:rowId xmlns:a16="http://schemas.microsoft.com/office/drawing/2014/main" xmlns="" val="678807124"/>
                  </a:ext>
                </a:extLst>
              </a:tr>
              <a:tr h="2246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Bytedance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$140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4/7/2017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China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extLst>
                  <a:ext uri="{0D108BD9-81ED-4DB2-BD59-A6C34878D82A}">
                    <a16:rowId xmlns:a16="http://schemas.microsoft.com/office/drawing/2014/main" xmlns="" val="2623801640"/>
                  </a:ext>
                </a:extLst>
              </a:tr>
              <a:tr h="2246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SpaceX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$100.3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12/1/2012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United States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3593110"/>
                  </a:ext>
                </a:extLst>
              </a:tr>
              <a:tr h="2246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Stripe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$95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1/23/2014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United States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8261768"/>
                  </a:ext>
                </a:extLst>
              </a:tr>
              <a:tr h="2156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Klarna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$45.6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12/12/2011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Sweden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extLst>
                  <a:ext uri="{0D108BD9-81ED-4DB2-BD59-A6C34878D82A}">
                    <a16:rowId xmlns:a16="http://schemas.microsoft.com/office/drawing/2014/main" xmlns="" val="3294421581"/>
                  </a:ext>
                </a:extLst>
              </a:tr>
              <a:tr h="24699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Epic Games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$42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10/26/2018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United States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5231650"/>
                  </a:ext>
                </a:extLst>
              </a:tr>
              <a:tr h="2246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Canva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$40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1/8/2018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Australia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extLst>
                  <a:ext uri="{0D108BD9-81ED-4DB2-BD59-A6C34878D82A}">
                    <a16:rowId xmlns:a16="http://schemas.microsoft.com/office/drawing/2014/main" xmlns="" val="1230431584"/>
                  </a:ext>
                </a:extLst>
              </a:tr>
              <a:tr h="26331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Checkout.com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$40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5/2/2019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United Kingdom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0254073"/>
                  </a:ext>
                </a:extLst>
              </a:tr>
              <a:tr h="2156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Instacart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$39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12/30/2014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United States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8045890"/>
                  </a:ext>
                </a:extLst>
              </a:tr>
              <a:tr h="2246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Databricks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$38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2/5/2019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United States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9435483"/>
                  </a:ext>
                </a:extLst>
              </a:tr>
              <a:tr h="2246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Revolut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$33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4/26/2018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United Kingdom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8607929"/>
                  </a:ext>
                </a:extLst>
              </a:tr>
              <a:tr h="2246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Chime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$25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3/5/2019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United States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750778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4C457C-5DA3-C517-09E5-B11F2D78DF70}"/>
              </a:ext>
            </a:extLst>
          </p:cNvPr>
          <p:cNvSpPr txBox="1"/>
          <p:nvPr/>
        </p:nvSpPr>
        <p:spPr>
          <a:xfrm>
            <a:off x="501041" y="5085731"/>
            <a:ext cx="11690959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sure you follow one of the three prescribed RQ Templates – identifying the type of statistical analysis you will be using.  If you do not have the correct RQ, we will stop your presentation here.</a:t>
            </a:r>
          </a:p>
          <a:p>
            <a:r>
              <a:rPr lang="en-US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variable name in your RQ may be different from the column name in cases where the column names are abbreviations.  </a:t>
            </a:r>
            <a:endParaRPr lang="en-US" sz="18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3.4.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sure to identify which variable is your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dependent variable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which one is your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independent variable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this slide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2FDD890-F323-BC39-8E76-43B2265D0104}"/>
              </a:ext>
            </a:extLst>
          </p:cNvPr>
          <p:cNvSpPr txBox="1"/>
          <p:nvPr/>
        </p:nvSpPr>
        <p:spPr>
          <a:xfrm>
            <a:off x="589799" y="1905506"/>
            <a:ext cx="48609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Include a sample of your .csv/</a:t>
            </a:r>
            <a:r>
              <a:rPr lang="en-GB" sz="2400" dirty="0" err="1">
                <a:solidFill>
                  <a:srgbClr val="FF0000"/>
                </a:solidFill>
              </a:rPr>
              <a:t>xlxs</a:t>
            </a:r>
            <a:r>
              <a:rPr lang="en-GB" sz="2400" dirty="0">
                <a:solidFill>
                  <a:srgbClr val="FF0000"/>
                </a:solidFill>
              </a:rPr>
              <a:t> dataset file to include column names (variables) in your RQ</a:t>
            </a:r>
            <a:r>
              <a:rPr lang="en-GB" sz="2400" baseline="30000" dirty="0">
                <a:solidFill>
                  <a:srgbClr val="FF0000"/>
                </a:solidFill>
              </a:rPr>
              <a:t>2</a:t>
            </a:r>
            <a:r>
              <a:rPr lang="en-GB" sz="2400" dirty="0">
                <a:solidFill>
                  <a:srgbClr val="FF0000"/>
                </a:solidFill>
              </a:rPr>
              <a:t>. Include number of rows: E.g. “the dataset has 655 rows and the variables we use are </a:t>
            </a:r>
            <a:r>
              <a:rPr lang="en-GB" sz="2400" b="1" dirty="0">
                <a:solidFill>
                  <a:srgbClr val="FF0000"/>
                </a:solidFill>
              </a:rPr>
              <a:t>Valuation </a:t>
            </a:r>
            <a:r>
              <a:rPr lang="en-GB" sz="1800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Our dependent variable is quality ( wine quality)</a:t>
            </a:r>
            <a:r>
              <a:rPr lang="en-GB" sz="2400" dirty="0">
                <a:solidFill>
                  <a:srgbClr val="FF0000"/>
                </a:solidFill>
              </a:rPr>
              <a:t> and </a:t>
            </a:r>
            <a:r>
              <a:rPr lang="en-GB" sz="2400" b="1" dirty="0">
                <a:solidFill>
                  <a:srgbClr val="FF0000"/>
                </a:solidFill>
              </a:rPr>
              <a:t>Country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1800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Our independent variable is alcohol (alcohol content)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GB" sz="2400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F4A00DAC-98CC-1D9A-E4A4-B99AD3FBA824}"/>
                  </a:ext>
                </a:extLst>
              </p14:cNvPr>
              <p14:cNvContentPartPr/>
              <p14:nvPr/>
            </p14:nvContentPartPr>
            <p14:xfrm>
              <a:off x="11548041" y="2705494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A00DAC-98CC-1D9A-E4A4-B99AD3FBA8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30041" y="2687494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A174ADF1-9076-4B41-8EBE-E2A8E1BB8369}"/>
              </a:ext>
            </a:extLst>
          </p:cNvPr>
          <p:cNvCxnSpPr/>
          <p:nvPr/>
        </p:nvCxnSpPr>
        <p:spPr>
          <a:xfrm>
            <a:off x="5268160" y="3958225"/>
            <a:ext cx="631599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?????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FEA660-7B39-BC91-3B96-7298CCF66DE1}"/>
              </a:ext>
            </a:extLst>
          </p:cNvPr>
          <p:cNvSpPr txBox="1"/>
          <p:nvPr/>
        </p:nvSpPr>
        <p:spPr>
          <a:xfrm>
            <a:off x="751960" y="6066978"/>
            <a:ext cx="1144004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of means</a:t>
            </a:r>
            <a:r>
              <a:rPr lang="en-I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(or medians) analyses the difference between the mean (or median) value of a characteristic shared by members of two (or more) different populations.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08296624-D625-8A51-63F8-EC461F283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353630"/>
            <a:ext cx="10273911" cy="668224"/>
          </a:xfrm>
          <a:solidFill>
            <a:schemeClr val="bg2"/>
          </a:solidFill>
        </p:spPr>
        <p:txBody>
          <a:bodyPr/>
          <a:lstStyle/>
          <a:p>
            <a:pPr>
              <a:lnSpc>
                <a:spcPct val="100000"/>
              </a:lnSpc>
            </a:pPr>
            <a:endParaRPr lang="en-GB" sz="2400" b="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400" b="0" dirty="0">
                <a:solidFill>
                  <a:srgbClr val="FF0000"/>
                </a:solidFill>
              </a:rPr>
              <a:t>		</a:t>
            </a:r>
            <a:r>
              <a:rPr lang="en-GB" sz="2400" b="0" dirty="0"/>
              <a:t>Boxplot					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0181BF6-CE69-2AA5-3F77-A21095341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68" y="2066421"/>
            <a:ext cx="4235944" cy="2725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B31842F-8945-0FFC-6911-AAFFB27C7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31" y="2172827"/>
            <a:ext cx="4909068" cy="261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5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A3BCDAA3-A3AD-A880-5E9C-0E1ABBC0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8742" y="3119566"/>
            <a:ext cx="10399046" cy="1542970"/>
          </a:xfrm>
        </p:spPr>
        <p:txBody>
          <a:bodyPr/>
          <a:lstStyle/>
          <a:p>
            <a:r>
              <a:rPr lang="en-US" sz="8000" dirty="0"/>
              <a:t>Part 2: Analysis</a:t>
            </a:r>
          </a:p>
          <a:p>
            <a:endParaRPr lang="en-GB" sz="8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87CE03-B588-8643-02BA-1E1B7256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(ADD VIA INSERT, HEADER &amp; FOOTER)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3BD585-11D8-30FD-4A30-9F1639F0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32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5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6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7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8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r>
              <a:t/>
            </a:r>
            <a:br/>
            <a:r>
              <a:t/>
            </a:r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09" name="TextShape 6"/>
          <p:cNvSpPr txBox="1"/>
          <p:nvPr/>
        </p:nvSpPr>
        <p:spPr>
          <a:xfrm>
            <a:off x="7354080" y="203882"/>
            <a:ext cx="4705437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000" b="1" strike="noStrike" spc="-100" dirty="0">
                <a:solidFill>
                  <a:srgbClr val="FFFFFF"/>
                </a:solidFill>
                <a:latin typeface="Arial"/>
              </a:rPr>
              <a:t>Our RQ asks about Differences in means/ medians </a:t>
            </a:r>
            <a:endParaRPr lang="en-US" sz="3000" b="1" strike="noStrike" spc="-1" dirty="0">
              <a:latin typeface="Arial"/>
            </a:endParaRPr>
          </a:p>
        </p:txBody>
      </p:sp>
      <p:sp>
        <p:nvSpPr>
          <p:cNvPr id="110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6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 dirty="0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showing the frequencies of our dependent variable to include the normal curve overlay (shown in blue)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290880" y="1573920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6403680" y="1917361"/>
            <a:ext cx="447576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Choose one: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2. The normal curve overlay </a:t>
            </a:r>
            <a:r>
              <a:rPr lang="en-GB" sz="1800" b="1" i="1" strike="noStrike" spc="-1" dirty="0">
                <a:solidFill>
                  <a:srgbClr val="203232"/>
                </a:solidFill>
                <a:latin typeface="Arial"/>
              </a:rPr>
              <a:t>does not follow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the shape of the underlying data, so we use the non-parametric test that does not assume normality: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Wilcoxon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also known as the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Mann Whitney U Test.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The example here is borderline, in terms of shape, so when in doubt choose the non-parametric equivalent.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FC077B9-887F-6053-0043-B273906FE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60" y="2261802"/>
            <a:ext cx="4820323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7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8BC67A1-346D-734F-321E-2098D1481674}"/>
              </a:ext>
            </a:extLst>
          </p:cNvPr>
          <p:cNvSpPr txBox="1"/>
          <p:nvPr/>
        </p:nvSpPr>
        <p:spPr>
          <a:xfrm>
            <a:off x="701458" y="1671663"/>
            <a:ext cx="11066988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strike="noStrike" spc="-202" dirty="0">
                <a:solidFill>
                  <a:srgbClr val="203232"/>
                </a:solidFill>
                <a:latin typeface="Arial"/>
              </a:rPr>
              <a:t>Include a snippet of the R code you use to </a:t>
            </a:r>
            <a:r>
              <a:rPr lang="en-US" sz="3600" b="0" strike="noStrike" spc="-202">
                <a:solidFill>
                  <a:srgbClr val="203232"/>
                </a:solidFill>
                <a:latin typeface="Arial"/>
              </a:rPr>
              <a:t>calculate your </a:t>
            </a:r>
            <a:r>
              <a:rPr lang="en-US" sz="3600" b="0" strike="noStrike" spc="-202" dirty="0">
                <a:solidFill>
                  <a:srgbClr val="203232"/>
                </a:solidFill>
                <a:latin typeface="Arial"/>
              </a:rPr>
              <a:t>test statistic.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strike="noStrike" spc="-202" dirty="0">
                <a:solidFill>
                  <a:srgbClr val="203232"/>
                </a:solidFill>
                <a:latin typeface="Arial"/>
              </a:rPr>
              <a:t>Give the value of the test statistic.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strike="noStrike" spc="-202" dirty="0">
                <a:solidFill>
                  <a:srgbClr val="203232"/>
                </a:solidFill>
                <a:latin typeface="Arial"/>
              </a:rPr>
              <a:t>Tell us the p-value.  Is it &gt; or &lt; 0.05?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strike="noStrike" spc="-202" dirty="0">
                <a:solidFill>
                  <a:srgbClr val="203232"/>
                </a:solidFill>
                <a:latin typeface="Arial"/>
              </a:rPr>
              <a:t> Is the result significant?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strike="noStrike" spc="-202" dirty="0">
                <a:solidFill>
                  <a:srgbClr val="203232"/>
                </a:solidFill>
                <a:latin typeface="Arial"/>
              </a:rPr>
              <a:t>Do you accept or reject the null hypothesis?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spc="-202" dirty="0">
                <a:solidFill>
                  <a:srgbClr val="203232"/>
                </a:solidFill>
                <a:latin typeface="Arial"/>
              </a:rPr>
              <a:t>What does the result actually mean in the wider context of learning something useful / answering your RQ?</a:t>
            </a:r>
            <a:endParaRPr lang="en-GB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BA85F447B164191BB36C258697B67" ma:contentTypeVersion="14" ma:contentTypeDescription="Create a new document." ma:contentTypeScope="" ma:versionID="ea511d05ca7f895fe9556935b5c9af34">
  <xsd:schema xmlns:xsd="http://www.w3.org/2001/XMLSchema" xmlns:xs="http://www.w3.org/2001/XMLSchema" xmlns:p="http://schemas.microsoft.com/office/2006/metadata/properties" xmlns:ns2="4ad138b4-2b68-4b70-945d-07f8f18b1c9a" xmlns:ns3="3c474641-ec36-472f-b125-6b1b0910eaa4" targetNamespace="http://schemas.microsoft.com/office/2006/metadata/properties" ma:root="true" ma:fieldsID="662270106d7a7e100bcac2c5f8d29899" ns2:_="" ns3:_="">
    <xsd:import namespace="4ad138b4-2b68-4b70-945d-07f8f18b1c9a"/>
    <xsd:import namespace="3c474641-ec36-472f-b125-6b1b0910e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Information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138b4-2b68-4b70-945d-07f8f18b1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nformation" ma:index="12" nillable="true" ma:displayName="Information" ma:format="Dropdown" ma:internalName="Information">
      <xsd:simpleType>
        <xsd:restriction base="dms:Text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74641-ec36-472f-b125-6b1b0910ea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rmation xmlns="4ad138b4-2b68-4b70-945d-07f8f18b1c9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1B8C57-903D-4D0E-8336-7B512F760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d138b4-2b68-4b70-945d-07f8f18b1c9a"/>
    <ds:schemaRef ds:uri="3c474641-ec36-472f-b125-6b1b0910ea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D1FC41-23C7-41B0-B5F9-BF4CD38AD2ED}">
  <ds:schemaRefs>
    <ds:schemaRef ds:uri="http://schemas.microsoft.com/office/infopath/2007/PartnerControls"/>
    <ds:schemaRef ds:uri="3c474641-ec36-472f-b125-6b1b0910eaa4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4ad138b4-2b68-4b70-945d-07f8f18b1c9a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4002</TotalTime>
  <Words>544</Words>
  <Application>Microsoft Office PowerPoint</Application>
  <PresentationFormat>Custom</PresentationFormat>
  <Paragraphs>113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Herts Theme</vt:lpstr>
      <vt:lpstr>Visualization and Analysis –  Tutorial Presentation for Feedback Date: 25/11/2024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lenovo</cp:lastModifiedBy>
  <cp:revision>236</cp:revision>
  <dcterms:created xsi:type="dcterms:W3CDTF">2019-10-01T08:37:56Z</dcterms:created>
  <dcterms:modified xsi:type="dcterms:W3CDTF">2024-11-27T13:26:30Z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</Properties>
</file>