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</p:sldIdLst>
  <p:sldSz cy="5143500" cx="9144000"/>
  <p:notesSz cx="6858000" cy="9144000"/>
  <p:embeddedFontLst>
    <p:embeddedFont>
      <p:font typeface="Montserrat"/>
      <p:regular r:id="rId108"/>
      <p:bold r:id="rId109"/>
      <p:italic r:id="rId110"/>
      <p:boldItalic r:id="rId1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9" Type="http://schemas.openxmlformats.org/officeDocument/2006/relationships/font" Target="fonts/Montserrat-bold.fntdata"/><Relationship Id="rId108" Type="http://schemas.openxmlformats.org/officeDocument/2006/relationships/font" Target="fonts/Montserrat-regular.fntdata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5" Type="http://schemas.openxmlformats.org/officeDocument/2006/relationships/slide" Target="slides/slide11.xml"/><Relationship Id="rId110" Type="http://schemas.openxmlformats.org/officeDocument/2006/relationships/font" Target="fonts/Montserrat-italic.fntdata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11" Type="http://schemas.openxmlformats.org/officeDocument/2006/relationships/font" Target="fonts/Montserrat-boldItalic.fntdata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bacf8c317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bacf8c317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g4c5b0e238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2" name="Google Shape;1712;g4c5b0e238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4c5b0e238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4c5b0e238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g4c5b0e238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7" name="Google Shape;1727;g4c5b0e238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g4a139f45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5" name="Google Shape;1735;g4a139f45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bacf8c317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bacf8c317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bacf8c317_0_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bacf8c317_0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bacf8c317_0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bacf8c317_0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bacf8c317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bacf8c317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bacf8c317_0_1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bacf8c317_0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bacf8c317_0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bacf8c317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bacf8c317_0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bacf8c317_0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bacf8c317_0_1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bacf8c317_0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bacf8c317_0_1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bacf8c317_0_1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bacf8c317_0_1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bacf8c317_0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bacf8c317_0_1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bacf8c317_0_1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bacf8c317_0_1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4bacf8c317_0_1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4bacf8c317_0_1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4bacf8c317_0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4bacf8c317_0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4bacf8c317_0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bacf8c317_0_1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bacf8c317_0_1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4bacf8c317_0_1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4bacf8c317_0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4bacf8c317_0_1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4bacf8c317_0_1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4bacf8c317_0_1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4bacf8c317_0_1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4bacf8c317_0_1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4bacf8c317_0_1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bacf8c317_0_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bacf8c317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4bacf8c317_0_1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4bacf8c317_0_1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4bacf8c317_0_1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4bacf8c317_0_1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4bacf8c317_0_1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4bacf8c317_0_1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4bacf8c317_0_1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4bacf8c317_0_1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4bacf8c317_0_1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4bacf8c317_0_1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4bacf8c317_0_1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4bacf8c317_0_1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bacf8c317_0_1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4bacf8c317_0_1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4bacf8c317_0_1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4bacf8c317_0_1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4bacf8c317_0_1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4bacf8c317_0_1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4bacf8c317_0_1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4bacf8c317_0_1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bacf8c317_0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bacf8c317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4bacf8c317_0_1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4bacf8c317_0_1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4bacf8c317_0_1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4bacf8c317_0_1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4bacf8c317_0_1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4bacf8c317_0_1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4bacf8c317_0_1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4bacf8c317_0_1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4bacf8c317_0_1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4bacf8c317_0_1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4bacf8c317_0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4bacf8c317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4bacf8c317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4bacf8c317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4bacf8c3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4bacf8c3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4bacf8c31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4bacf8c31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4bacf8c31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4bacf8c31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bacf8c317_0_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bacf8c317_0_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4bacf8c31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4bacf8c31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4bacf8c31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4bacf8c31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4bacf8c31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4bacf8c31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4bacf8c31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4bacf8c31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4bacf8c31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4bacf8c31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4bacf8c31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4bacf8c31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4bacf8c31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4bacf8c31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4bacf8c31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4bacf8c31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4bacf8c317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4bacf8c31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4bacf8c31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4bacf8c31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bacf8c317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bacf8c317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4bacf8c31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4bacf8c31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4bacf8c317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4bacf8c31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4bacf8c317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4bacf8c317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4bacf8c317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4bacf8c317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4bacf8c317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4bacf8c317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4bacf8c317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4bacf8c317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4bacf8c317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4bacf8c317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4bacf8c317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4bacf8c317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4bacf8c317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4bacf8c317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4bacf8c317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4bacf8c317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bacf8c317_0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bacf8c317_0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4bacf8c317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4bacf8c317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4bacf8c317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4bacf8c317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4bacf8c317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4bacf8c317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4bacf8c317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4bacf8c317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4bacf8c317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4bacf8c317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4bacf8c317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4bacf8c317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4bacf8c317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4bacf8c317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4a139f45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4a139f45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4a2371134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4a2371134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4a2371134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4a2371134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bacf8c317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bacf8c317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4a2371134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4a2371134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g4a2371134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5" name="Google Shape;1555;g4a2371134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4a2371134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4a2371134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4c5b0e238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4c5b0e238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4c5b0e238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4c5b0e238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4c5b0e238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4c5b0e238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4c5b0e238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3" name="Google Shape;1593;g4c5b0e238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4c5b0e238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4c5b0e238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g4c5b0e238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9" name="Google Shape;1609;g4c5b0e238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4c5b0e238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4c5b0e238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bacf8c317_0_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bacf8c317_0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g4c5b0e238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Google Shape;1626;g4c5b0e238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4c5b0e238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4c5b0e238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4c5b0e238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6" name="Google Shape;1646;g4c5b0e238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4c5b0e238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6" name="Google Shape;1656;g4c5b0e238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4c5b0e238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Google Shape;1666;g4c5b0e238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g4c5b0e238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4" name="Google Shape;1674;g4c5b0e238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g4c5b0e23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2" name="Google Shape;1682;g4c5b0e23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4c5b0e238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4c5b0e238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4c5b0e238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4c5b0e238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4c5b0e238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4c5b0e238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2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2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2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jpg"/><Relationship Id="rId4" Type="http://schemas.openxmlformats.org/officeDocument/2006/relationships/image" Target="../media/image14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jpg"/><Relationship Id="rId4" Type="http://schemas.openxmlformats.org/officeDocument/2006/relationships/image" Target="../media/image17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jpg"/><Relationship Id="rId4" Type="http://schemas.openxmlformats.org/officeDocument/2006/relationships/image" Target="../media/image16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.jpg"/><Relationship Id="rId4" Type="http://schemas.openxmlformats.org/officeDocument/2006/relationships/image" Target="../media/image15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2.pn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2.png"/><Relationship Id="rId4" Type="http://schemas.openxmlformats.org/officeDocument/2006/relationships/image" Target="../media/image2.jpg"/><Relationship Id="rId5" Type="http://schemas.openxmlformats.org/officeDocument/2006/relationships/image" Target="../media/image18.png"/><Relationship Id="rId6" Type="http://schemas.openxmlformats.org/officeDocument/2006/relationships/image" Target="../media/image11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2.png"/><Relationship Id="rId4" Type="http://schemas.openxmlformats.org/officeDocument/2006/relationships/image" Target="../media/image2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2.png"/><Relationship Id="rId4" Type="http://schemas.openxmlformats.org/officeDocument/2006/relationships/image" Target="../media/image2.jpg"/><Relationship Id="rId5" Type="http://schemas.openxmlformats.org/officeDocument/2006/relationships/image" Target="../media/image13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2.png"/><Relationship Id="rId4" Type="http://schemas.openxmlformats.org/officeDocument/2006/relationships/image" Target="../media/image2.jpg"/><Relationship Id="rId5" Type="http://schemas.openxmlformats.org/officeDocument/2006/relationships/image" Target="../media/image9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2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2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Deep Learning for NLP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two inputs and an output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" name="Google Shape;162;p22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>
            <a:endCxn id="161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2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5" name="Google Shape;1715;p11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Build the Neural Network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Encoder 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Encoder 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Question Encoder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Complete the Network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6" name="Google Shape;1716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7" name="Google Shape;1717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113"/>
          <p:cNvSpPr txBox="1"/>
          <p:nvPr>
            <p:ph type="ctrTitle"/>
          </p:nvPr>
        </p:nvSpPr>
        <p:spPr>
          <a:xfrm>
            <a:off x="311700" y="1545450"/>
            <a:ext cx="85206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Q&amp;A Bot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Four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3" name="Google Shape;1723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4" name="Google Shape;1724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0" name="Google Shape;1730;p1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Fit/Train the network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(We will load a pre-trained network)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Plot out Training History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Evaluate on Test 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our Own Stories and Questions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1" name="Google Shape;1731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2" name="Google Shape;1732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p1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8" name="Google Shape;1738;p1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739" name="Google Shape;1739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will be values of features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3"/>
          <p:cNvCxnSpPr>
            <a:endCxn id="17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3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are multiplied by a weight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1" name="Google Shape;19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" name="Google Shape;19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4" name="Google Shape;194;p24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4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4"/>
          <p:cNvCxnSpPr>
            <a:endCxn id="193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24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 rot="706249">
            <a:off x="2316727" y="232634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 rot="-1377908">
            <a:off x="2227975" y="3345147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Weights initially start off as random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3" name="Google Shape;213;p25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5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5"/>
          <p:cNvCxnSpPr>
            <a:endCxn id="212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5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 rot="706249">
            <a:off x="2316727" y="232634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 rot="-1377908">
            <a:off x="2227975" y="3345147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Weights initially start off as random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6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2" name="Google Shape;232;p26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6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6"/>
          <p:cNvCxnSpPr>
            <a:endCxn id="231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26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 rot="706249">
            <a:off x="2522077" y="238699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0.5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 rot="-1377908">
            <a:off x="2598575" y="3203372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26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27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are now multiplied by weights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7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1" name="Google Shape;251;p27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7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27"/>
          <p:cNvCxnSpPr>
            <a:endCxn id="250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27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27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27"/>
          <p:cNvSpPr txBox="1"/>
          <p:nvPr/>
        </p:nvSpPr>
        <p:spPr>
          <a:xfrm rot="706249">
            <a:off x="2522077" y="238699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0.5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 rot="-1377908">
            <a:off x="2598575" y="3203372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27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27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28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are now multiplied by weights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7" name="Google Shape;26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8" name="Google Shape;26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8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0" name="Google Shape;270;p28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28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8"/>
          <p:cNvCxnSpPr>
            <a:endCxn id="269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28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28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28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28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28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29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these results are passed to an activation function.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9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" name="Google Shape;287;p29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29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9"/>
          <p:cNvCxnSpPr>
            <a:endCxn id="28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29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29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29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29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29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29"/>
          <p:cNvSpPr txBox="1"/>
          <p:nvPr/>
        </p:nvSpPr>
        <p:spPr>
          <a:xfrm>
            <a:off x="6245288" y="292935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30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activation functions to choose from, we’ll cover this in more detail later!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2" name="Google Shape;30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3" name="Google Shape;30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0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5" name="Google Shape;305;p30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0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0"/>
          <p:cNvCxnSpPr>
            <a:endCxn id="304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30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30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30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30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30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0"/>
          <p:cNvSpPr txBox="1"/>
          <p:nvPr/>
        </p:nvSpPr>
        <p:spPr>
          <a:xfrm>
            <a:off x="6215263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31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 our activation function will be very simple...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1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3" name="Google Shape;323;p31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31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31"/>
          <p:cNvCxnSpPr>
            <a:endCxn id="322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p31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31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31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31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31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31"/>
          <p:cNvSpPr txBox="1"/>
          <p:nvPr/>
        </p:nvSpPr>
        <p:spPr>
          <a:xfrm>
            <a:off x="6255313" y="28793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basic overview of Deep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basics of LSTM and RNN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LSTM to generate text from source corpus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QA Chat Bots with Python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32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sum of inputs is positive return 1, if sum is negative output 0.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8" name="Google Shape;33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9" name="Google Shape;33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2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1" name="Google Shape;341;p32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32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32"/>
          <p:cNvCxnSpPr>
            <a:endCxn id="340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32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32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32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32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32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32"/>
          <p:cNvSpPr txBox="1"/>
          <p:nvPr/>
        </p:nvSpPr>
        <p:spPr>
          <a:xfrm>
            <a:off x="624528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33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case 6-4=2 so the activation function returns 1.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6" name="Google Shape;35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7" name="Google Shape;35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3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9" name="Google Shape;359;p33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33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33"/>
          <p:cNvCxnSpPr>
            <a:endCxn id="358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2" name="Google Shape;362;p33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33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33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33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33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33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33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34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a possible issue. What if the original inputs started off as zero?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5" name="Google Shape;37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6" name="Google Shape;37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4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8" name="Google Shape;378;p34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34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34"/>
          <p:cNvCxnSpPr>
            <a:endCxn id="377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34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p34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34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34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34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34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7" name="Google Shape;387;p34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35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any weight multiplied by the input would still result in zero!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4" name="Google Shape;394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5" name="Google Shape;395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5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7" name="Google Shape;397;p35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35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35"/>
          <p:cNvCxnSpPr>
            <a:endCxn id="39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0" name="Google Shape;400;p35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35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35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35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35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35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35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36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fix this by adding in a bias term, in this case we choose 1.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3" name="Google Shape;413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4" name="Google Shape;414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6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6" name="Google Shape;416;p36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36"/>
          <p:cNvCxnSpPr/>
          <p:nvPr/>
        </p:nvCxnSpPr>
        <p:spPr>
          <a:xfrm flipH="1">
            <a:off x="2198700" y="3347925"/>
            <a:ext cx="1372200" cy="300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36"/>
          <p:cNvCxnSpPr>
            <a:endCxn id="415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9" name="Google Shape;419;p36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36"/>
          <p:cNvSpPr txBox="1"/>
          <p:nvPr/>
        </p:nvSpPr>
        <p:spPr>
          <a:xfrm>
            <a:off x="1072463" y="31831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36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36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36"/>
          <p:cNvSpPr txBox="1"/>
          <p:nvPr/>
        </p:nvSpPr>
        <p:spPr>
          <a:xfrm rot="-536751">
            <a:off x="2131684" y="3054597"/>
            <a:ext cx="1701599" cy="6110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Google Shape;424;p36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36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36"/>
          <p:cNvSpPr txBox="1"/>
          <p:nvPr/>
        </p:nvSpPr>
        <p:spPr>
          <a:xfrm>
            <a:off x="1472338" y="41902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Bias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36"/>
          <p:cNvSpPr txBox="1"/>
          <p:nvPr/>
        </p:nvSpPr>
        <p:spPr>
          <a:xfrm rot="-1587940">
            <a:off x="2471467" y="3499850"/>
            <a:ext cx="1701740" cy="6109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 + 1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8" name="Google Shape;428;p36"/>
          <p:cNvCxnSpPr/>
          <p:nvPr/>
        </p:nvCxnSpPr>
        <p:spPr>
          <a:xfrm flipH="1">
            <a:off x="2197000" y="3683475"/>
            <a:ext cx="1614300" cy="828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4" name="Google Shape;434;p37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what does this look like mathematically?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5" name="Google Shape;43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6" name="Google Shape;43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37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8" name="Google Shape;438;p37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37"/>
          <p:cNvCxnSpPr/>
          <p:nvPr/>
        </p:nvCxnSpPr>
        <p:spPr>
          <a:xfrm flipH="1">
            <a:off x="2198700" y="3347925"/>
            <a:ext cx="1372200" cy="300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37"/>
          <p:cNvCxnSpPr>
            <a:endCxn id="437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Google Shape;441;p37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37"/>
          <p:cNvSpPr txBox="1"/>
          <p:nvPr/>
        </p:nvSpPr>
        <p:spPr>
          <a:xfrm>
            <a:off x="1072463" y="31831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37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4" name="Google Shape;444;p37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5" name="Google Shape;445;p37"/>
          <p:cNvSpPr txBox="1"/>
          <p:nvPr/>
        </p:nvSpPr>
        <p:spPr>
          <a:xfrm rot="-536751">
            <a:off x="2131684" y="3054597"/>
            <a:ext cx="1701599" cy="6110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37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37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37"/>
          <p:cNvSpPr txBox="1"/>
          <p:nvPr/>
        </p:nvSpPr>
        <p:spPr>
          <a:xfrm>
            <a:off x="1472338" y="41902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Bias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37"/>
          <p:cNvSpPr txBox="1"/>
          <p:nvPr/>
        </p:nvSpPr>
        <p:spPr>
          <a:xfrm rot="-1587940">
            <a:off x="2471467" y="3499850"/>
            <a:ext cx="1701740" cy="6109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 + 1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0" name="Google Shape;450;p37"/>
          <p:cNvCxnSpPr/>
          <p:nvPr/>
        </p:nvCxnSpPr>
        <p:spPr>
          <a:xfrm flipH="1">
            <a:off x="2197000" y="3683475"/>
            <a:ext cx="1614300" cy="828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think about how we can represent this perceptron model mathematically: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845" y="2755000"/>
            <a:ext cx="3093199" cy="18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5" name="Google Shape;46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have many perceptrons in a network we’ll see how we can easily extend this to a matrix form!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6" name="Google Shape;466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7" name="Google Shape;467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845" y="2755000"/>
            <a:ext cx="3093199" cy="18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4" name="Google Shape;47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Biological Neuron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Perceptron Model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Mathematical Representation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5" name="Google Shape;475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6" name="Google Shape;476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1"/>
          <p:cNvSpPr txBox="1"/>
          <p:nvPr>
            <p:ph type="ctrTitle"/>
          </p:nvPr>
        </p:nvSpPr>
        <p:spPr>
          <a:xfrm>
            <a:off x="311700" y="1545450"/>
            <a:ext cx="8520600" cy="13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Introduction to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2" name="Google Shape;482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3" name="Google Shape;483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0" y="1545450"/>
            <a:ext cx="85206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Deep Learning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" name="Google Shape;70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9" name="Google Shape;48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a single perceptron behaves, now let’s expand this concept to the idea of a neural network!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how to connect many perceptrons together and then how to represent this mathematically!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0" name="Google Shape;49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1" name="Google Shape;49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7" name="Google Shape;497;p43"/>
          <p:cNvSpPr txBox="1"/>
          <p:nvPr>
            <p:ph idx="1" type="body"/>
          </p:nvPr>
        </p:nvSpPr>
        <p:spPr>
          <a:xfrm>
            <a:off x="311700" y="1152475"/>
            <a:ext cx="85206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Multiple Perceptrons Network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8" name="Google Shape;498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9" name="Google Shape;499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43"/>
          <p:cNvSpPr/>
          <p:nvPr/>
        </p:nvSpPr>
        <p:spPr>
          <a:xfrm>
            <a:off x="2183600" y="2115875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3"/>
          <p:cNvSpPr/>
          <p:nvPr/>
        </p:nvSpPr>
        <p:spPr>
          <a:xfrm>
            <a:off x="2183600" y="28843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3"/>
          <p:cNvSpPr/>
          <p:nvPr/>
        </p:nvSpPr>
        <p:spPr>
          <a:xfrm>
            <a:off x="2183600" y="37028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3"/>
          <p:cNvSpPr/>
          <p:nvPr/>
        </p:nvSpPr>
        <p:spPr>
          <a:xfrm>
            <a:off x="3432825" y="251515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3"/>
          <p:cNvSpPr/>
          <p:nvPr/>
        </p:nvSpPr>
        <p:spPr>
          <a:xfrm>
            <a:off x="3432825" y="325110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3"/>
          <p:cNvSpPr/>
          <p:nvPr/>
        </p:nvSpPr>
        <p:spPr>
          <a:xfrm>
            <a:off x="4546800" y="197190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3"/>
          <p:cNvSpPr/>
          <p:nvPr/>
        </p:nvSpPr>
        <p:spPr>
          <a:xfrm>
            <a:off x="4546800" y="2935575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3"/>
          <p:cNvSpPr/>
          <p:nvPr/>
        </p:nvSpPr>
        <p:spPr>
          <a:xfrm>
            <a:off x="4546800" y="395935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3"/>
          <p:cNvSpPr/>
          <p:nvPr/>
        </p:nvSpPr>
        <p:spPr>
          <a:xfrm>
            <a:off x="5866850" y="2935575"/>
            <a:ext cx="596100" cy="596100"/>
          </a:xfrm>
          <a:prstGeom prst="ellipse">
            <a:avLst/>
          </a:prstGeom>
          <a:solidFill>
            <a:srgbClr val="F4CCCC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9" name="Google Shape;509;p43"/>
          <p:cNvCxnSpPr>
            <a:stCxn id="500" idx="6"/>
            <a:endCxn id="503" idx="2"/>
          </p:cNvCxnSpPr>
          <p:nvPr/>
        </p:nvCxnSpPr>
        <p:spPr>
          <a:xfrm>
            <a:off x="2779700" y="2413925"/>
            <a:ext cx="653100" cy="39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Google Shape;510;p43"/>
          <p:cNvCxnSpPr>
            <a:endCxn id="504" idx="2"/>
          </p:cNvCxnSpPr>
          <p:nvPr/>
        </p:nvCxnSpPr>
        <p:spPr>
          <a:xfrm>
            <a:off x="2779725" y="2436150"/>
            <a:ext cx="653100" cy="111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p43"/>
          <p:cNvCxnSpPr>
            <a:stCxn id="503" idx="6"/>
            <a:endCxn id="506" idx="2"/>
          </p:cNvCxnSpPr>
          <p:nvPr/>
        </p:nvCxnSpPr>
        <p:spPr>
          <a:xfrm>
            <a:off x="4028925" y="2813200"/>
            <a:ext cx="517800" cy="42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p43"/>
          <p:cNvCxnSpPr>
            <a:stCxn id="503" idx="6"/>
            <a:endCxn id="505" idx="2"/>
          </p:cNvCxnSpPr>
          <p:nvPr/>
        </p:nvCxnSpPr>
        <p:spPr>
          <a:xfrm flipH="1" rot="10800000">
            <a:off x="4028925" y="2269900"/>
            <a:ext cx="517800" cy="54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3" name="Google Shape;513;p43"/>
          <p:cNvCxnSpPr>
            <a:stCxn id="503" idx="6"/>
            <a:endCxn id="507" idx="1"/>
          </p:cNvCxnSpPr>
          <p:nvPr/>
        </p:nvCxnSpPr>
        <p:spPr>
          <a:xfrm>
            <a:off x="4028925" y="2813200"/>
            <a:ext cx="605100" cy="123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4" name="Google Shape;514;p43"/>
          <p:cNvCxnSpPr>
            <a:endCxn id="508" idx="2"/>
          </p:cNvCxnSpPr>
          <p:nvPr/>
        </p:nvCxnSpPr>
        <p:spPr>
          <a:xfrm>
            <a:off x="5142950" y="2270025"/>
            <a:ext cx="723900" cy="96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43"/>
          <p:cNvCxnSpPr>
            <a:endCxn id="508" idx="2"/>
          </p:cNvCxnSpPr>
          <p:nvPr/>
        </p:nvCxnSpPr>
        <p:spPr>
          <a:xfrm>
            <a:off x="5142950" y="3230325"/>
            <a:ext cx="723900" cy="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Google Shape;516;p43"/>
          <p:cNvCxnSpPr>
            <a:endCxn id="508" idx="2"/>
          </p:cNvCxnSpPr>
          <p:nvPr/>
        </p:nvCxnSpPr>
        <p:spPr>
          <a:xfrm flipH="1" rot="10800000">
            <a:off x="5178350" y="3233625"/>
            <a:ext cx="688500" cy="102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" name="Google Shape;517;p43"/>
          <p:cNvCxnSpPr>
            <a:stCxn id="504" idx="6"/>
            <a:endCxn id="505" idx="2"/>
          </p:cNvCxnSpPr>
          <p:nvPr/>
        </p:nvCxnSpPr>
        <p:spPr>
          <a:xfrm flipH="1" rot="10800000">
            <a:off x="4028925" y="2269950"/>
            <a:ext cx="517800" cy="127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8" name="Google Shape;518;p43"/>
          <p:cNvCxnSpPr>
            <a:stCxn id="504" idx="6"/>
            <a:endCxn id="507" idx="2"/>
          </p:cNvCxnSpPr>
          <p:nvPr/>
        </p:nvCxnSpPr>
        <p:spPr>
          <a:xfrm>
            <a:off x="4028925" y="3549150"/>
            <a:ext cx="517800" cy="70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9" name="Google Shape;519;p43"/>
          <p:cNvCxnSpPr>
            <a:endCxn id="506" idx="2"/>
          </p:cNvCxnSpPr>
          <p:nvPr/>
        </p:nvCxnSpPr>
        <p:spPr>
          <a:xfrm flipH="1" rot="10800000">
            <a:off x="4029000" y="3233625"/>
            <a:ext cx="517800" cy="33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0" name="Google Shape;520;p43"/>
          <p:cNvCxnSpPr>
            <a:endCxn id="503" idx="2"/>
          </p:cNvCxnSpPr>
          <p:nvPr/>
        </p:nvCxnSpPr>
        <p:spPr>
          <a:xfrm flipH="1" rot="10800000">
            <a:off x="2779725" y="2813200"/>
            <a:ext cx="653100" cy="38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1" name="Google Shape;521;p43"/>
          <p:cNvCxnSpPr>
            <a:endCxn id="504" idx="2"/>
          </p:cNvCxnSpPr>
          <p:nvPr/>
        </p:nvCxnSpPr>
        <p:spPr>
          <a:xfrm>
            <a:off x="2779725" y="3200550"/>
            <a:ext cx="653100" cy="34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2" name="Google Shape;522;p43"/>
          <p:cNvCxnSpPr>
            <a:endCxn id="503" idx="2"/>
          </p:cNvCxnSpPr>
          <p:nvPr/>
        </p:nvCxnSpPr>
        <p:spPr>
          <a:xfrm flipH="1" rot="10800000">
            <a:off x="2805525" y="2813200"/>
            <a:ext cx="627300" cy="117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3" name="Google Shape;523;p43"/>
          <p:cNvCxnSpPr>
            <a:endCxn id="504" idx="2"/>
          </p:cNvCxnSpPr>
          <p:nvPr/>
        </p:nvCxnSpPr>
        <p:spPr>
          <a:xfrm flipH="1" rot="10800000">
            <a:off x="2805525" y="3549150"/>
            <a:ext cx="627300" cy="43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Layer. 2 hidden layers. Output Layer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0" name="Google Shape;53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1" name="Google Shape;53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44"/>
          <p:cNvSpPr/>
          <p:nvPr/>
        </p:nvSpPr>
        <p:spPr>
          <a:xfrm>
            <a:off x="2183600" y="2115875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4"/>
          <p:cNvSpPr/>
          <p:nvPr/>
        </p:nvSpPr>
        <p:spPr>
          <a:xfrm>
            <a:off x="2183600" y="28843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4"/>
          <p:cNvSpPr/>
          <p:nvPr/>
        </p:nvSpPr>
        <p:spPr>
          <a:xfrm>
            <a:off x="2183600" y="37028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4"/>
          <p:cNvSpPr/>
          <p:nvPr/>
        </p:nvSpPr>
        <p:spPr>
          <a:xfrm>
            <a:off x="3432825" y="251515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4"/>
          <p:cNvSpPr/>
          <p:nvPr/>
        </p:nvSpPr>
        <p:spPr>
          <a:xfrm>
            <a:off x="3432825" y="325110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4"/>
          <p:cNvSpPr/>
          <p:nvPr/>
        </p:nvSpPr>
        <p:spPr>
          <a:xfrm>
            <a:off x="4546800" y="197190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4"/>
          <p:cNvSpPr/>
          <p:nvPr/>
        </p:nvSpPr>
        <p:spPr>
          <a:xfrm>
            <a:off x="4546800" y="2935575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4"/>
          <p:cNvSpPr/>
          <p:nvPr/>
        </p:nvSpPr>
        <p:spPr>
          <a:xfrm>
            <a:off x="4546800" y="395935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4"/>
          <p:cNvSpPr/>
          <p:nvPr/>
        </p:nvSpPr>
        <p:spPr>
          <a:xfrm>
            <a:off x="5866850" y="2935575"/>
            <a:ext cx="596100" cy="596100"/>
          </a:xfrm>
          <a:prstGeom prst="ellipse">
            <a:avLst/>
          </a:prstGeom>
          <a:solidFill>
            <a:srgbClr val="F4CCCC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1" name="Google Shape;541;p44"/>
          <p:cNvCxnSpPr>
            <a:stCxn id="532" idx="6"/>
            <a:endCxn id="535" idx="2"/>
          </p:cNvCxnSpPr>
          <p:nvPr/>
        </p:nvCxnSpPr>
        <p:spPr>
          <a:xfrm>
            <a:off x="2779700" y="2413925"/>
            <a:ext cx="653100" cy="39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44"/>
          <p:cNvCxnSpPr>
            <a:endCxn id="536" idx="2"/>
          </p:cNvCxnSpPr>
          <p:nvPr/>
        </p:nvCxnSpPr>
        <p:spPr>
          <a:xfrm>
            <a:off x="2779725" y="2436150"/>
            <a:ext cx="653100" cy="111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Google Shape;543;p44"/>
          <p:cNvCxnSpPr>
            <a:stCxn id="535" idx="6"/>
            <a:endCxn id="538" idx="2"/>
          </p:cNvCxnSpPr>
          <p:nvPr/>
        </p:nvCxnSpPr>
        <p:spPr>
          <a:xfrm>
            <a:off x="4028925" y="2813200"/>
            <a:ext cx="517800" cy="42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4" name="Google Shape;544;p44"/>
          <p:cNvCxnSpPr>
            <a:stCxn id="535" idx="6"/>
            <a:endCxn id="537" idx="2"/>
          </p:cNvCxnSpPr>
          <p:nvPr/>
        </p:nvCxnSpPr>
        <p:spPr>
          <a:xfrm flipH="1" rot="10800000">
            <a:off x="4028925" y="2269900"/>
            <a:ext cx="517800" cy="54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5" name="Google Shape;545;p44"/>
          <p:cNvCxnSpPr>
            <a:stCxn id="535" idx="6"/>
            <a:endCxn id="539" idx="1"/>
          </p:cNvCxnSpPr>
          <p:nvPr/>
        </p:nvCxnSpPr>
        <p:spPr>
          <a:xfrm>
            <a:off x="4028925" y="2813200"/>
            <a:ext cx="605100" cy="123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6" name="Google Shape;546;p44"/>
          <p:cNvCxnSpPr>
            <a:endCxn id="540" idx="2"/>
          </p:cNvCxnSpPr>
          <p:nvPr/>
        </p:nvCxnSpPr>
        <p:spPr>
          <a:xfrm>
            <a:off x="5142950" y="2270025"/>
            <a:ext cx="723900" cy="96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7" name="Google Shape;547;p44"/>
          <p:cNvCxnSpPr>
            <a:endCxn id="540" idx="2"/>
          </p:cNvCxnSpPr>
          <p:nvPr/>
        </p:nvCxnSpPr>
        <p:spPr>
          <a:xfrm>
            <a:off x="5142950" y="3230325"/>
            <a:ext cx="723900" cy="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8" name="Google Shape;548;p44"/>
          <p:cNvCxnSpPr>
            <a:endCxn id="540" idx="2"/>
          </p:cNvCxnSpPr>
          <p:nvPr/>
        </p:nvCxnSpPr>
        <p:spPr>
          <a:xfrm flipH="1" rot="10800000">
            <a:off x="5178350" y="3233625"/>
            <a:ext cx="688500" cy="102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" name="Google Shape;549;p44"/>
          <p:cNvCxnSpPr>
            <a:stCxn id="536" idx="6"/>
            <a:endCxn id="537" idx="2"/>
          </p:cNvCxnSpPr>
          <p:nvPr/>
        </p:nvCxnSpPr>
        <p:spPr>
          <a:xfrm flipH="1" rot="10800000">
            <a:off x="4028925" y="2269950"/>
            <a:ext cx="517800" cy="127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0" name="Google Shape;550;p44"/>
          <p:cNvCxnSpPr>
            <a:stCxn id="536" idx="6"/>
            <a:endCxn id="539" idx="2"/>
          </p:cNvCxnSpPr>
          <p:nvPr/>
        </p:nvCxnSpPr>
        <p:spPr>
          <a:xfrm>
            <a:off x="4028925" y="3549150"/>
            <a:ext cx="517800" cy="70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" name="Google Shape;551;p44"/>
          <p:cNvCxnSpPr>
            <a:endCxn id="538" idx="2"/>
          </p:cNvCxnSpPr>
          <p:nvPr/>
        </p:nvCxnSpPr>
        <p:spPr>
          <a:xfrm flipH="1" rot="10800000">
            <a:off x="4029000" y="3233625"/>
            <a:ext cx="517800" cy="33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" name="Google Shape;552;p44"/>
          <p:cNvCxnSpPr>
            <a:endCxn id="535" idx="2"/>
          </p:cNvCxnSpPr>
          <p:nvPr/>
        </p:nvCxnSpPr>
        <p:spPr>
          <a:xfrm flipH="1" rot="10800000">
            <a:off x="2779725" y="2813200"/>
            <a:ext cx="653100" cy="38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3" name="Google Shape;553;p44"/>
          <p:cNvCxnSpPr>
            <a:endCxn id="536" idx="2"/>
          </p:cNvCxnSpPr>
          <p:nvPr/>
        </p:nvCxnSpPr>
        <p:spPr>
          <a:xfrm>
            <a:off x="2779725" y="3200550"/>
            <a:ext cx="653100" cy="34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4" name="Google Shape;554;p44"/>
          <p:cNvCxnSpPr>
            <a:endCxn id="535" idx="2"/>
          </p:cNvCxnSpPr>
          <p:nvPr/>
        </p:nvCxnSpPr>
        <p:spPr>
          <a:xfrm flipH="1" rot="10800000">
            <a:off x="2805525" y="2813200"/>
            <a:ext cx="627300" cy="117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5" name="Google Shape;555;p44"/>
          <p:cNvCxnSpPr>
            <a:endCxn id="536" idx="2"/>
          </p:cNvCxnSpPr>
          <p:nvPr/>
        </p:nvCxnSpPr>
        <p:spPr>
          <a:xfrm flipH="1" rot="10800000">
            <a:off x="2805525" y="3549150"/>
            <a:ext cx="627300" cy="43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1" name="Google Shape;56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Layers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 values from the data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Hidden Layers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Layers in between input and output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 or more layers is “deep network”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 Layer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 estimate of the output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2" name="Google Shape;56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3" name="Google Shape;56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9" name="Google Shape;569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you go forwards through more layers, the level of abstraction increases.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discuss the activation function in a little more detail!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0" name="Google Shape;57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1" name="Google Shape;57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7" name="Google Shape;577;p47"/>
          <p:cNvSpPr txBox="1"/>
          <p:nvPr>
            <p:ph idx="1" type="body"/>
          </p:nvPr>
        </p:nvSpPr>
        <p:spPr>
          <a:xfrm>
            <a:off x="311700" y="1152475"/>
            <a:ext cx="85206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Previously our activation function was just  a simple function that output 0 or 1.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8" name="Google Shape;57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9" name="Google Shape;57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0" name="Google Shape;580;p47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1" name="Google Shape;581;p47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2" name="Google Shape;582;p47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3" name="Google Shape;583;p47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4" name="Google Shape;584;p47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5" name="Google Shape;585;p47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86" name="Google Shape;586;p47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7" name="Google Shape;587;p47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Google Shape;593;p48"/>
          <p:cNvSpPr txBox="1"/>
          <p:nvPr>
            <p:ph idx="1" type="body"/>
          </p:nvPr>
        </p:nvSpPr>
        <p:spPr>
          <a:xfrm>
            <a:off x="311700" y="1152475"/>
            <a:ext cx="85206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pretty dramatic function, since small changes aren’t reflected.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4" name="Google Shape;594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5" name="Google Shape;595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6" name="Google Shape;596;p48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7" name="Google Shape;597;p48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8" name="Google Shape;598;p48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48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0" name="Google Shape;600;p48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1" name="Google Shape;601;p48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2" name="Google Shape;602;p48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3" name="Google Shape;603;p48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49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if we could have a more dynamic function, for example the red line!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0" name="Google Shape;61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1" name="Google Shape;61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2" name="Google Shape;612;p49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3" name="Google Shape;613;p49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4" name="Google Shape;614;p49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49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6" name="Google Shape;616;p49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49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8" name="Google Shape;618;p49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9" name="Google Shape;619;p49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0" name="Google Shape;620;p49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6" name="Google Shape;626;p50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Lucky for us, this is the sigmoid function!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7" name="Google Shape;62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8" name="Google Shape;62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9" name="Google Shape;629;p50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0" name="Google Shape;630;p50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1" name="Google Shape;631;p50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2" name="Google Shape;632;p50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3" name="Google Shape;633;p50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4" name="Google Shape;634;p50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5" name="Google Shape;635;p50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6" name="Google Shape;636;p50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7" name="Google Shape;637;p50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38" name="Google Shape;63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7459" y="2705375"/>
            <a:ext cx="2244142" cy="10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4" name="Google Shape;644;p51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the activation function used can be beneficial depending on the task!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5" name="Google Shape;64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6" name="Google Shape;64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7" name="Google Shape;647;p51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8" name="Google Shape;648;p51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9" name="Google Shape;649;p51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0" name="Google Shape;650;p51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1" name="Google Shape;651;p51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2" name="Google Shape;652;p51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3" name="Google Shape;653;p51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4" name="Google Shape;654;p51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5" name="Google Shape;655;p51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56" name="Google Shape;65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7459" y="2705375"/>
            <a:ext cx="2244142" cy="10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launch straight into neural networks, we need to understand the individual components first, such as a single “neuron”.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2" name="Google Shape;662;p52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a few more activation functions that we’ll encounter!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3" name="Google Shape;663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4" name="Google Shape;66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5" name="Google Shape;665;p52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6" name="Google Shape;666;p52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7" name="Google Shape;667;p52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8" name="Google Shape;668;p52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9" name="Google Shape;669;p52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0" name="Google Shape;670;p52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1" name="Google Shape;671;p52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7" name="Google Shape;677;p53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Hyperbolic Tangent: tanh(z)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8" name="Google Shape;67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9" name="Google Shape;67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0" name="Google Shape;680;p53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1" name="Google Shape;681;p53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2" name="Google Shape;682;p53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3" name="Google Shape;683;p53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4" name="Google Shape;684;p53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5" name="Google Shape;685;p53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6" name="Google Shape;686;p53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7" name="Google Shape;687;p53"/>
          <p:cNvPicPr preferRelativeResize="0"/>
          <p:nvPr/>
        </p:nvPicPr>
        <p:blipFill rotWithShape="1">
          <a:blip r:embed="rId4">
            <a:alphaModFix/>
          </a:blip>
          <a:srcRect b="30709" l="0" r="64970" t="0"/>
          <a:stretch/>
        </p:blipFill>
        <p:spPr>
          <a:xfrm>
            <a:off x="6856775" y="3114375"/>
            <a:ext cx="1975449" cy="13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53"/>
          <p:cNvPicPr preferRelativeResize="0"/>
          <p:nvPr/>
        </p:nvPicPr>
        <p:blipFill rotWithShape="1">
          <a:blip r:embed="rId4">
            <a:alphaModFix/>
          </a:blip>
          <a:srcRect b="68414" l="55417" r="8882" t="0"/>
          <a:stretch/>
        </p:blipFill>
        <p:spPr>
          <a:xfrm>
            <a:off x="6818925" y="2350750"/>
            <a:ext cx="2013300" cy="61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9" name="Google Shape;689;p53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5" name="Google Shape;695;p54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Rectified Linear Unit (ReLU): This is actually a relatively simple function: max(0,z)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6" name="Google Shape;69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7" name="Google Shape;69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8" name="Google Shape;698;p54"/>
          <p:cNvCxnSpPr/>
          <p:nvPr/>
        </p:nvCxnSpPr>
        <p:spPr>
          <a:xfrm rot="10800000">
            <a:off x="4988175" y="233635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9" name="Google Shape;699;p54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0" name="Google Shape;700;p54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1" name="Google Shape;701;p54"/>
          <p:cNvSpPr txBox="1"/>
          <p:nvPr/>
        </p:nvSpPr>
        <p:spPr>
          <a:xfrm>
            <a:off x="2239625" y="29222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2" name="Google Shape;702;p54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3" name="Google Shape;703;p54"/>
          <p:cNvSpPr/>
          <p:nvPr/>
        </p:nvSpPr>
        <p:spPr>
          <a:xfrm>
            <a:off x="3691100" y="2922225"/>
            <a:ext cx="2559225" cy="1086775"/>
          </a:xfrm>
          <a:custGeom>
            <a:rect b="b" l="l" r="r" t="t"/>
            <a:pathLst>
              <a:path extrusionOk="0" h="43471" w="102369">
                <a:moveTo>
                  <a:pt x="0" y="43471"/>
                </a:moveTo>
                <a:lnTo>
                  <a:pt x="52286" y="43071"/>
                </a:lnTo>
                <a:lnTo>
                  <a:pt x="102369" y="0"/>
                </a:lnTo>
              </a:path>
            </a:pathLst>
          </a:cu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9" name="Google Shape;709;p55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ReLu tends to have the best performance in many situations.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Deep Learning libraries have these built in for us, so we don’t need to worry about having to implement them manually!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0" name="Google Shape;710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1" name="Google Shape;711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7" name="Google Shape;717;p56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the basics of neural network theory, let’s move on to implementing and building our own neural network models with Keras!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8" name="Google Shape;718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9" name="Google Shape;719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Keras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5" name="Google Shape;725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1" name="Google Shape;731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how to create a very simple neural network for classifying the famous Iris data set!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iris data set contains measurements of flower petals and sepals and has corresponding labels to one of three classes (3 flower species).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2" name="Google Shape;732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3" name="Google Shape;733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9"/>
          <p:cNvSpPr txBox="1"/>
          <p:nvPr>
            <p:ph type="ctrTitle"/>
          </p:nvPr>
        </p:nvSpPr>
        <p:spPr>
          <a:xfrm>
            <a:off x="311708" y="1221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Recurrent Neural Networks Theory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9" name="Google Shape;739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0" name="Google Shape;74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6" name="Google Shape;746;p60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Examples of Sequences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 Data (Sales)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Sentences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Audio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 Trajectories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Music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7" name="Google Shape;747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8" name="Google Shape;748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4" name="Google Shape;754;p61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sequence: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[1,2,3,4,5,6]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Would you be able to predict a similar sequence shifted one time step into the future?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[2,3,4,5,6,7]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5" name="Google Shape;755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6" name="Google Shape;756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Artificial Neural Networks (ANN) actually have a basis in biology!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how we can attempt to mimic biological neurons with an artificial neuron, known as a perceptron!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6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sequence: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[1,2,3,4,5,6]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Would you be able to predict a similar sequence shifted one time step into the future?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[2,3,4,5,6,7]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3" name="Google Shape;763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4" name="Google Shape;764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0" name="Google Shape;770;p6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 Neuron in Feed Forward Network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1" name="Google Shape;771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2" name="Google Shape;772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63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4" name="Google Shape;774;p63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5" name="Google Shape;775;p63"/>
          <p:cNvCxnSpPr>
            <a:endCxn id="773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6" name="Google Shape;776;p63"/>
          <p:cNvCxnSpPr>
            <a:stCxn id="773" idx="2"/>
            <a:endCxn id="773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7" name="Google Shape;777;p63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778" name="Google Shape;778;p63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9" name="Google Shape;779;p63"/>
          <p:cNvSpPr txBox="1"/>
          <p:nvPr/>
        </p:nvSpPr>
        <p:spPr>
          <a:xfrm>
            <a:off x="2168575" y="2626725"/>
            <a:ext cx="2163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Activation Function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63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1" name="Google Shape;781;p63"/>
          <p:cNvSpPr txBox="1"/>
          <p:nvPr/>
        </p:nvSpPr>
        <p:spPr>
          <a:xfrm>
            <a:off x="2168575" y="3149750"/>
            <a:ext cx="24390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Aggregation of Inputs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2" name="Google Shape;782;p63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8" name="Google Shape;788;p64"/>
          <p:cNvSpPr txBox="1"/>
          <p:nvPr>
            <p:ph idx="1" type="body"/>
          </p:nvPr>
        </p:nvSpPr>
        <p:spPr>
          <a:xfrm>
            <a:off x="311700" y="1152475"/>
            <a:ext cx="411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9" name="Google Shape;789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0" name="Google Shape;790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64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2" name="Google Shape;792;p64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3" name="Google Shape;793;p64"/>
          <p:cNvCxnSpPr>
            <a:endCxn id="791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4" name="Google Shape;794;p64"/>
          <p:cNvCxnSpPr>
            <a:stCxn id="791" idx="2"/>
            <a:endCxn id="791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5" name="Google Shape;795;p64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796" name="Google Shape;796;p64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7" name="Google Shape;797;p64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8" name="Google Shape;798;p64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9" name="Google Shape;799;p64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00" name="Google Shape;800;p64"/>
          <p:cNvSpPr txBox="1"/>
          <p:nvPr>
            <p:ph idx="1" type="body"/>
          </p:nvPr>
        </p:nvSpPr>
        <p:spPr>
          <a:xfrm>
            <a:off x="4275400" y="1152475"/>
            <a:ext cx="411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-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Sends output back to itself!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-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this looks like over time!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65"/>
          <p:cNvSpPr txBox="1"/>
          <p:nvPr>
            <p:ph idx="1" type="body"/>
          </p:nvPr>
        </p:nvSpPr>
        <p:spPr>
          <a:xfrm>
            <a:off x="311700" y="1152475"/>
            <a:ext cx="84528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7" name="Google Shape;807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8" name="Google Shape;808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65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0" name="Google Shape;810;p65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1" name="Google Shape;811;p65"/>
          <p:cNvCxnSpPr>
            <a:endCxn id="809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2" name="Google Shape;812;p65"/>
          <p:cNvCxnSpPr>
            <a:stCxn id="809" idx="2"/>
            <a:endCxn id="809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3" name="Google Shape;813;p65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814" name="Google Shape;814;p65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5" name="Google Shape;815;p65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6" name="Google Shape;816;p65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7" name="Google Shape;817;p65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18" name="Google Shape;818;p65"/>
          <p:cNvSpPr/>
          <p:nvPr/>
        </p:nvSpPr>
        <p:spPr>
          <a:xfrm>
            <a:off x="42876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9" name="Google Shape;819;p65"/>
          <p:cNvCxnSpPr/>
          <p:nvPr/>
        </p:nvCxnSpPr>
        <p:spPr>
          <a:xfrm rot="10800000">
            <a:off x="47484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0" name="Google Shape;820;p65"/>
          <p:cNvCxnSpPr>
            <a:endCxn id="818" idx="4"/>
          </p:cNvCxnSpPr>
          <p:nvPr/>
        </p:nvCxnSpPr>
        <p:spPr>
          <a:xfrm rot="10800000">
            <a:off x="47508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1" name="Google Shape;821;p65"/>
          <p:cNvCxnSpPr>
            <a:stCxn id="818" idx="2"/>
            <a:endCxn id="818" idx="6"/>
          </p:cNvCxnSpPr>
          <p:nvPr/>
        </p:nvCxnSpPr>
        <p:spPr>
          <a:xfrm>
            <a:off x="42876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2" name="Google Shape;822;p65"/>
          <p:cNvSpPr txBox="1"/>
          <p:nvPr/>
        </p:nvSpPr>
        <p:spPr>
          <a:xfrm>
            <a:off x="45079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823" name="Google Shape;823;p65"/>
          <p:cNvSpPr/>
          <p:nvPr/>
        </p:nvSpPr>
        <p:spPr>
          <a:xfrm>
            <a:off x="44579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4" name="Google Shape;824;p65"/>
          <p:cNvSpPr txBox="1"/>
          <p:nvPr/>
        </p:nvSpPr>
        <p:spPr>
          <a:xfrm>
            <a:off x="42876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5" name="Google Shape;825;p65"/>
          <p:cNvSpPr txBox="1"/>
          <p:nvPr/>
        </p:nvSpPr>
        <p:spPr>
          <a:xfrm>
            <a:off x="4305775" y="16692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6" name="Google Shape;826;p65"/>
          <p:cNvSpPr/>
          <p:nvPr/>
        </p:nvSpPr>
        <p:spPr>
          <a:xfrm>
            <a:off x="5995150" y="2581663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7" name="Google Shape;827;p65"/>
          <p:cNvCxnSpPr/>
          <p:nvPr/>
        </p:nvCxnSpPr>
        <p:spPr>
          <a:xfrm rot="10800000">
            <a:off x="6455950" y="21460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8" name="Google Shape;828;p65"/>
          <p:cNvCxnSpPr>
            <a:endCxn id="826" idx="4"/>
          </p:cNvCxnSpPr>
          <p:nvPr/>
        </p:nvCxnSpPr>
        <p:spPr>
          <a:xfrm rot="10800000">
            <a:off x="6458350" y="35080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9" name="Google Shape;829;p65"/>
          <p:cNvCxnSpPr>
            <a:stCxn id="826" idx="2"/>
            <a:endCxn id="826" idx="6"/>
          </p:cNvCxnSpPr>
          <p:nvPr/>
        </p:nvCxnSpPr>
        <p:spPr>
          <a:xfrm>
            <a:off x="5995150" y="3044863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0" name="Google Shape;830;p65"/>
          <p:cNvSpPr txBox="1"/>
          <p:nvPr/>
        </p:nvSpPr>
        <p:spPr>
          <a:xfrm>
            <a:off x="6215500" y="2993313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831" name="Google Shape;831;p65"/>
          <p:cNvSpPr/>
          <p:nvPr/>
        </p:nvSpPr>
        <p:spPr>
          <a:xfrm>
            <a:off x="6165425" y="2721913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2" name="Google Shape;832;p65"/>
          <p:cNvSpPr txBox="1"/>
          <p:nvPr/>
        </p:nvSpPr>
        <p:spPr>
          <a:xfrm>
            <a:off x="5995150" y="41894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3" name="Google Shape;833;p65"/>
          <p:cNvSpPr/>
          <p:nvPr/>
        </p:nvSpPr>
        <p:spPr>
          <a:xfrm>
            <a:off x="7482325" y="2581663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4" name="Google Shape;834;p65"/>
          <p:cNvCxnSpPr/>
          <p:nvPr/>
        </p:nvCxnSpPr>
        <p:spPr>
          <a:xfrm rot="10800000">
            <a:off x="7943125" y="21460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5" name="Google Shape;835;p65"/>
          <p:cNvCxnSpPr>
            <a:endCxn id="833" idx="4"/>
          </p:cNvCxnSpPr>
          <p:nvPr/>
        </p:nvCxnSpPr>
        <p:spPr>
          <a:xfrm rot="10800000">
            <a:off x="7945525" y="35080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6" name="Google Shape;836;p65"/>
          <p:cNvCxnSpPr>
            <a:stCxn id="833" idx="2"/>
            <a:endCxn id="833" idx="6"/>
          </p:cNvCxnSpPr>
          <p:nvPr/>
        </p:nvCxnSpPr>
        <p:spPr>
          <a:xfrm>
            <a:off x="7482325" y="3044863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7" name="Google Shape;837;p65"/>
          <p:cNvSpPr txBox="1"/>
          <p:nvPr/>
        </p:nvSpPr>
        <p:spPr>
          <a:xfrm>
            <a:off x="7702675" y="2993313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838" name="Google Shape;838;p65"/>
          <p:cNvSpPr/>
          <p:nvPr/>
        </p:nvSpPr>
        <p:spPr>
          <a:xfrm>
            <a:off x="7652600" y="2721913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9" name="Google Shape;839;p65"/>
          <p:cNvSpPr txBox="1"/>
          <p:nvPr/>
        </p:nvSpPr>
        <p:spPr>
          <a:xfrm>
            <a:off x="7482325" y="41894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0" name="Google Shape;840;p65"/>
          <p:cNvSpPr txBox="1"/>
          <p:nvPr/>
        </p:nvSpPr>
        <p:spPr>
          <a:xfrm>
            <a:off x="2758050" y="2589075"/>
            <a:ext cx="67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=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1" name="Google Shape;841;p65"/>
          <p:cNvSpPr txBox="1"/>
          <p:nvPr/>
        </p:nvSpPr>
        <p:spPr>
          <a:xfrm>
            <a:off x="6012100" y="16692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2" name="Google Shape;842;p65"/>
          <p:cNvSpPr txBox="1"/>
          <p:nvPr/>
        </p:nvSpPr>
        <p:spPr>
          <a:xfrm>
            <a:off x="7482325" y="16692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3" name="Google Shape;843;p65"/>
          <p:cNvCxnSpPr>
            <a:endCxn id="826" idx="3"/>
          </p:cNvCxnSpPr>
          <p:nvPr/>
        </p:nvCxnSpPr>
        <p:spPr>
          <a:xfrm>
            <a:off x="5068518" y="2721994"/>
            <a:ext cx="1062300" cy="650400"/>
          </a:xfrm>
          <a:prstGeom prst="curvedConnector4">
            <a:avLst>
              <a:gd fmla="val 43614" name="adj1"/>
              <a:gd fmla="val 157471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4" name="Google Shape;844;p65"/>
          <p:cNvCxnSpPr>
            <a:endCxn id="833" idx="3"/>
          </p:cNvCxnSpPr>
          <p:nvPr/>
        </p:nvCxnSpPr>
        <p:spPr>
          <a:xfrm>
            <a:off x="6772293" y="2721994"/>
            <a:ext cx="845700" cy="650400"/>
          </a:xfrm>
          <a:prstGeom prst="curvedConnector4">
            <a:avLst>
              <a:gd fmla="val 41979" name="adj1"/>
              <a:gd fmla="val 157471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5" name="Google Shape;845;p65"/>
          <p:cNvCxnSpPr/>
          <p:nvPr/>
        </p:nvCxnSpPr>
        <p:spPr>
          <a:xfrm>
            <a:off x="3480750" y="2731900"/>
            <a:ext cx="921900" cy="64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46" name="Google Shape;846;p65"/>
          <p:cNvCxnSpPr/>
          <p:nvPr/>
        </p:nvCxnSpPr>
        <p:spPr>
          <a:xfrm>
            <a:off x="8273043" y="2721994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47" name="Google Shape;847;p65"/>
          <p:cNvCxnSpPr/>
          <p:nvPr/>
        </p:nvCxnSpPr>
        <p:spPr>
          <a:xfrm>
            <a:off x="4206950" y="4925525"/>
            <a:ext cx="4407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8" name="Google Shape;848;p65"/>
          <p:cNvSpPr txBox="1"/>
          <p:nvPr/>
        </p:nvSpPr>
        <p:spPr>
          <a:xfrm>
            <a:off x="3055050" y="4553500"/>
            <a:ext cx="15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4" name="Google Shape;854;p6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Cells that are a function of inputs from previous time steps are also known as </a:t>
            </a:r>
            <a:r>
              <a:rPr i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memory cells.</a:t>
            </a:r>
            <a:endParaRPr i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are also flexible in their inputs and outputs, for both sequences and single vector values.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5" name="Google Shape;855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6" name="Google Shape;856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2" name="Google Shape;862;p67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create entire layers of Recurrent Neurons...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3" name="Google Shape;863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4" name="Google Shape;864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0" name="Google Shape;870;p68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Layer with 3 Neurons: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1" name="Google Shape;871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2" name="Google Shape;872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68"/>
          <p:cNvSpPr/>
          <p:nvPr/>
        </p:nvSpPr>
        <p:spPr>
          <a:xfrm>
            <a:off x="3237100" y="2917990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4" name="Google Shape;874;p68"/>
          <p:cNvCxnSpPr/>
          <p:nvPr/>
        </p:nvCxnSpPr>
        <p:spPr>
          <a:xfrm>
            <a:off x="3911500" y="324514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5" name="Google Shape;875;p68"/>
          <p:cNvCxnSpPr>
            <a:endCxn id="873" idx="2"/>
          </p:cNvCxnSpPr>
          <p:nvPr/>
        </p:nvCxnSpPr>
        <p:spPr>
          <a:xfrm>
            <a:off x="1697800" y="3235090"/>
            <a:ext cx="1539300" cy="2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6" name="Google Shape;876;p68"/>
          <p:cNvSpPr txBox="1"/>
          <p:nvPr/>
        </p:nvSpPr>
        <p:spPr>
          <a:xfrm>
            <a:off x="1093075" y="2951025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7" name="Google Shape;877;p68"/>
          <p:cNvSpPr/>
          <p:nvPr/>
        </p:nvSpPr>
        <p:spPr>
          <a:xfrm>
            <a:off x="3237100" y="1930676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8" name="Google Shape;878;p68"/>
          <p:cNvCxnSpPr/>
          <p:nvPr/>
        </p:nvCxnSpPr>
        <p:spPr>
          <a:xfrm>
            <a:off x="3911500" y="2267865"/>
            <a:ext cx="1357200" cy="75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9" name="Google Shape;879;p68"/>
          <p:cNvSpPr/>
          <p:nvPr/>
        </p:nvSpPr>
        <p:spPr>
          <a:xfrm>
            <a:off x="3237100" y="3905304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0" name="Google Shape;880;p68"/>
          <p:cNvCxnSpPr/>
          <p:nvPr/>
        </p:nvCxnSpPr>
        <p:spPr>
          <a:xfrm flipH="1" rot="10800000">
            <a:off x="3921550" y="3508115"/>
            <a:ext cx="1407300" cy="71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1" name="Google Shape;881;p68"/>
          <p:cNvSpPr txBox="1"/>
          <p:nvPr/>
        </p:nvSpPr>
        <p:spPr>
          <a:xfrm>
            <a:off x="5165425" y="29180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 baseline="-25000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82" name="Google Shape;882;p68"/>
          <p:cNvCxnSpPr>
            <a:endCxn id="877" idx="2"/>
          </p:cNvCxnSpPr>
          <p:nvPr/>
        </p:nvCxnSpPr>
        <p:spPr>
          <a:xfrm flipH="1" rot="10800000">
            <a:off x="1697800" y="2267876"/>
            <a:ext cx="1539300" cy="76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3" name="Google Shape;883;p68"/>
          <p:cNvCxnSpPr>
            <a:endCxn id="879" idx="2"/>
          </p:cNvCxnSpPr>
          <p:nvPr/>
        </p:nvCxnSpPr>
        <p:spPr>
          <a:xfrm>
            <a:off x="1697800" y="3467604"/>
            <a:ext cx="1539300" cy="77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4" name="Google Shape;884;p68"/>
          <p:cNvSpPr/>
          <p:nvPr/>
        </p:nvSpPr>
        <p:spPr>
          <a:xfrm>
            <a:off x="2548901" y="3321800"/>
            <a:ext cx="3566183" cy="1599180"/>
          </a:xfrm>
          <a:custGeom>
            <a:rect b="b" l="l" r="r" t="t"/>
            <a:pathLst>
              <a:path extrusionOk="0" h="65326" w="150345">
                <a:moveTo>
                  <a:pt x="134034" y="0"/>
                </a:moveTo>
                <a:cubicBezTo>
                  <a:pt x="136572" y="5209"/>
                  <a:pt x="154902" y="21268"/>
                  <a:pt x="149259" y="31251"/>
                </a:cubicBezTo>
                <a:cubicBezTo>
                  <a:pt x="143616" y="41234"/>
                  <a:pt x="120311" y="54390"/>
                  <a:pt x="100178" y="59899"/>
                </a:cubicBezTo>
                <a:cubicBezTo>
                  <a:pt x="80045" y="65408"/>
                  <a:pt x="45154" y="66376"/>
                  <a:pt x="28460" y="64306"/>
                </a:cubicBezTo>
                <a:cubicBezTo>
                  <a:pt x="11766" y="62236"/>
                  <a:pt x="213" y="51251"/>
                  <a:pt x="13" y="47478"/>
                </a:cubicBezTo>
                <a:cubicBezTo>
                  <a:pt x="-187" y="43705"/>
                  <a:pt x="22717" y="42637"/>
                  <a:pt x="27258" y="41669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885" name="Google Shape;885;p68"/>
          <p:cNvCxnSpPr/>
          <p:nvPr/>
        </p:nvCxnSpPr>
        <p:spPr>
          <a:xfrm>
            <a:off x="5942000" y="321739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6" name="Google Shape;886;p68"/>
          <p:cNvSpPr/>
          <p:nvPr/>
        </p:nvSpPr>
        <p:spPr>
          <a:xfrm>
            <a:off x="2182585" y="3433050"/>
            <a:ext cx="1067800" cy="1051750"/>
          </a:xfrm>
          <a:custGeom>
            <a:rect b="b" l="l" r="r" t="t"/>
            <a:pathLst>
              <a:path extrusionOk="0" h="42070" w="42712">
                <a:moveTo>
                  <a:pt x="14666" y="42070"/>
                </a:moveTo>
                <a:cubicBezTo>
                  <a:pt x="12362" y="39265"/>
                  <a:pt x="-3831" y="32254"/>
                  <a:pt x="843" y="25242"/>
                </a:cubicBezTo>
                <a:cubicBezTo>
                  <a:pt x="5517" y="18230"/>
                  <a:pt x="35734" y="4207"/>
                  <a:pt x="42712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87" name="Google Shape;887;p68"/>
          <p:cNvSpPr/>
          <p:nvPr/>
        </p:nvSpPr>
        <p:spPr>
          <a:xfrm>
            <a:off x="1575899" y="2501525"/>
            <a:ext cx="1719550" cy="1983275"/>
          </a:xfrm>
          <a:custGeom>
            <a:rect b="b" l="l" r="r" t="t"/>
            <a:pathLst>
              <a:path extrusionOk="0" h="79331" w="68782">
                <a:moveTo>
                  <a:pt x="38732" y="79331"/>
                </a:moveTo>
                <a:cubicBezTo>
                  <a:pt x="32355" y="76359"/>
                  <a:pt x="-4539" y="74723"/>
                  <a:pt x="469" y="61501"/>
                </a:cubicBezTo>
                <a:cubicBezTo>
                  <a:pt x="5477" y="48279"/>
                  <a:pt x="57397" y="10250"/>
                  <a:pt x="68782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88" name="Google Shape;888;p68"/>
          <p:cNvSpPr/>
          <p:nvPr/>
        </p:nvSpPr>
        <p:spPr>
          <a:xfrm>
            <a:off x="2949875" y="1780325"/>
            <a:ext cx="1206900" cy="297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4" name="Google Shape;894;p69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“Unrolled” 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5" name="Google Shape;895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6" name="Google Shape;896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7" name="Google Shape;897;p69"/>
          <p:cNvCxnSpPr/>
          <p:nvPr/>
        </p:nvCxnSpPr>
        <p:spPr>
          <a:xfrm rot="10800000">
            <a:off x="3080675" y="21633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8" name="Google Shape;898;p69"/>
          <p:cNvCxnSpPr>
            <a:endCxn id="899" idx="4"/>
          </p:cNvCxnSpPr>
          <p:nvPr/>
        </p:nvCxnSpPr>
        <p:spPr>
          <a:xfrm rot="10800000">
            <a:off x="3083075" y="35253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0" name="Google Shape;900;p69"/>
          <p:cNvSpPr txBox="1"/>
          <p:nvPr/>
        </p:nvSpPr>
        <p:spPr>
          <a:xfrm>
            <a:off x="2619875" y="42067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t=0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1" name="Google Shape;901;p69"/>
          <p:cNvSpPr txBox="1"/>
          <p:nvPr/>
        </p:nvSpPr>
        <p:spPr>
          <a:xfrm>
            <a:off x="2638025" y="16865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t=0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2" name="Google Shape;902;p69"/>
          <p:cNvCxnSpPr/>
          <p:nvPr/>
        </p:nvCxnSpPr>
        <p:spPr>
          <a:xfrm rot="10800000">
            <a:off x="4998575" y="21932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3" name="Google Shape;903;p69"/>
          <p:cNvCxnSpPr/>
          <p:nvPr/>
        </p:nvCxnSpPr>
        <p:spPr>
          <a:xfrm rot="10800000">
            <a:off x="5000975" y="35552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4" name="Google Shape;904;p69"/>
          <p:cNvSpPr txBox="1"/>
          <p:nvPr/>
        </p:nvSpPr>
        <p:spPr>
          <a:xfrm>
            <a:off x="4537775" y="42366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5" name="Google Shape;905;p69"/>
          <p:cNvCxnSpPr/>
          <p:nvPr/>
        </p:nvCxnSpPr>
        <p:spPr>
          <a:xfrm rot="10800000">
            <a:off x="7026625" y="21932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6" name="Google Shape;906;p69"/>
          <p:cNvCxnSpPr/>
          <p:nvPr/>
        </p:nvCxnSpPr>
        <p:spPr>
          <a:xfrm rot="10800000">
            <a:off x="7029025" y="35552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7" name="Google Shape;907;p69"/>
          <p:cNvSpPr txBox="1"/>
          <p:nvPr/>
        </p:nvSpPr>
        <p:spPr>
          <a:xfrm>
            <a:off x="6565825" y="42366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69"/>
          <p:cNvSpPr txBox="1"/>
          <p:nvPr/>
        </p:nvSpPr>
        <p:spPr>
          <a:xfrm>
            <a:off x="4554725" y="17164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9" name="Google Shape;909;p69"/>
          <p:cNvSpPr txBox="1"/>
          <p:nvPr/>
        </p:nvSpPr>
        <p:spPr>
          <a:xfrm>
            <a:off x="6565825" y="17164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0" name="Google Shape;910;p69"/>
          <p:cNvCxnSpPr>
            <a:endCxn id="911" idx="3"/>
          </p:cNvCxnSpPr>
          <p:nvPr/>
        </p:nvCxnSpPr>
        <p:spPr>
          <a:xfrm>
            <a:off x="3701125" y="2776975"/>
            <a:ext cx="762000" cy="61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2" name="Google Shape;912;p69"/>
          <p:cNvCxnSpPr/>
          <p:nvPr/>
        </p:nvCxnSpPr>
        <p:spPr>
          <a:xfrm>
            <a:off x="5604918" y="2819644"/>
            <a:ext cx="845700" cy="650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3" name="Google Shape;913;p69"/>
          <p:cNvCxnSpPr/>
          <p:nvPr/>
        </p:nvCxnSpPr>
        <p:spPr>
          <a:xfrm>
            <a:off x="7547293" y="28040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14" name="Google Shape;914;p69"/>
          <p:cNvSpPr txBox="1"/>
          <p:nvPr/>
        </p:nvSpPr>
        <p:spPr>
          <a:xfrm>
            <a:off x="2700400" y="4617675"/>
            <a:ext cx="15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5" name="Google Shape;915;p69"/>
          <p:cNvSpPr/>
          <p:nvPr/>
        </p:nvSpPr>
        <p:spPr>
          <a:xfrm>
            <a:off x="2549225" y="2651450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69"/>
          <p:cNvSpPr/>
          <p:nvPr/>
        </p:nvSpPr>
        <p:spPr>
          <a:xfrm>
            <a:off x="4430075" y="2681375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69"/>
          <p:cNvSpPr/>
          <p:nvPr/>
        </p:nvSpPr>
        <p:spPr>
          <a:xfrm>
            <a:off x="6405500" y="2734150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69"/>
          <p:cNvSpPr/>
          <p:nvPr/>
        </p:nvSpPr>
        <p:spPr>
          <a:xfrm>
            <a:off x="2638025" y="2943463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69"/>
          <p:cNvSpPr/>
          <p:nvPr/>
        </p:nvSpPr>
        <p:spPr>
          <a:xfrm>
            <a:off x="2994875" y="293688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69"/>
          <p:cNvSpPr/>
          <p:nvPr/>
        </p:nvSpPr>
        <p:spPr>
          <a:xfrm>
            <a:off x="3348000" y="293688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69"/>
          <p:cNvSpPr/>
          <p:nvPr/>
        </p:nvSpPr>
        <p:spPr>
          <a:xfrm>
            <a:off x="4502575" y="2970113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69"/>
          <p:cNvSpPr/>
          <p:nvPr/>
        </p:nvSpPr>
        <p:spPr>
          <a:xfrm>
            <a:off x="4859425" y="296353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69"/>
          <p:cNvSpPr/>
          <p:nvPr/>
        </p:nvSpPr>
        <p:spPr>
          <a:xfrm>
            <a:off x="5212550" y="296353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69"/>
          <p:cNvSpPr/>
          <p:nvPr/>
        </p:nvSpPr>
        <p:spPr>
          <a:xfrm>
            <a:off x="6518725" y="2970100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69"/>
          <p:cNvSpPr/>
          <p:nvPr/>
        </p:nvSpPr>
        <p:spPr>
          <a:xfrm>
            <a:off x="6875575" y="2963525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69"/>
          <p:cNvSpPr/>
          <p:nvPr/>
        </p:nvSpPr>
        <p:spPr>
          <a:xfrm>
            <a:off x="7228700" y="2963525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7" name="Google Shape;927;p69"/>
          <p:cNvCxnSpPr/>
          <p:nvPr/>
        </p:nvCxnSpPr>
        <p:spPr>
          <a:xfrm>
            <a:off x="3891800" y="4972438"/>
            <a:ext cx="4407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3" name="Google Shape;933;p70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are also very flexible in their inputs and outputs.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few examples.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4" name="Google Shape;934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5" name="Google Shape;935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1" name="Google Shape;941;p71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Sequence to Sequence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2" name="Google Shape;942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3" name="Google Shape;943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p71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5" name="Google Shape;945;p71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6" name="Google Shape;946;p71"/>
          <p:cNvCxnSpPr>
            <a:endCxn id="944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7" name="Google Shape;947;p71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8" name="Google Shape;948;p71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9" name="Google Shape;949;p71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0" name="Google Shape;950;p71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1" name="Google Shape;951;p71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2" name="Google Shape;952;p71"/>
          <p:cNvCxnSpPr>
            <a:endCxn id="950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3" name="Google Shape;953;p71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4" name="Google Shape;954;p71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55" name="Google Shape;955;p71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6" name="Google Shape;956;p71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7" name="Google Shape;957;p71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8" name="Google Shape;958;p71"/>
          <p:cNvCxnSpPr>
            <a:endCxn id="956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9" name="Google Shape;959;p71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0" name="Google Shape;960;p71"/>
          <p:cNvSpPr txBox="1"/>
          <p:nvPr/>
        </p:nvSpPr>
        <p:spPr>
          <a:xfrm>
            <a:off x="31749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1" name="Google Shape;961;p71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2" name="Google Shape;962;p71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3" name="Google Shape;963;p71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4" name="Google Shape;964;p71"/>
          <p:cNvCxnSpPr>
            <a:endCxn id="962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5" name="Google Shape;965;p71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6" name="Google Shape;966;p71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7" name="Google Shape;967;p71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8" name="Google Shape;968;p71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9" name="Google Shape;969;p71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0" name="Google Shape;970;p71"/>
          <p:cNvCxnSpPr>
            <a:endCxn id="968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1" name="Google Shape;971;p71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2" name="Google Shape;972;p71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biological neuron: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/>
          <p:nvPr/>
        </p:nvSpPr>
        <p:spPr>
          <a:xfrm>
            <a:off x="1517500" y="2065800"/>
            <a:ext cx="2018350" cy="896475"/>
          </a:xfrm>
          <a:custGeom>
            <a:rect b="b" l="l" r="r" t="t"/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Google Shape;97;p18"/>
          <p:cNvSpPr/>
          <p:nvPr/>
        </p:nvSpPr>
        <p:spPr>
          <a:xfrm>
            <a:off x="1512500" y="2311200"/>
            <a:ext cx="956575" cy="305500"/>
          </a:xfrm>
          <a:custGeom>
            <a:rect b="b" l="l" r="r" t="t"/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Google Shape;98;p18"/>
          <p:cNvSpPr/>
          <p:nvPr/>
        </p:nvSpPr>
        <p:spPr>
          <a:xfrm flipH="1" rot="10800000">
            <a:off x="1484563" y="2962267"/>
            <a:ext cx="2013304" cy="648958"/>
          </a:xfrm>
          <a:custGeom>
            <a:rect b="b" l="l" r="r" t="t"/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Google Shape;99;p18"/>
          <p:cNvSpPr/>
          <p:nvPr/>
        </p:nvSpPr>
        <p:spPr>
          <a:xfrm flipH="1" rot="10800000">
            <a:off x="1479575" y="3212438"/>
            <a:ext cx="954184" cy="221151"/>
          </a:xfrm>
          <a:custGeom>
            <a:rect b="b" l="l" r="r" t="t"/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Google Shape;100;p18"/>
          <p:cNvSpPr/>
          <p:nvPr/>
        </p:nvSpPr>
        <p:spPr>
          <a:xfrm flipH="1" rot="10800000">
            <a:off x="1452560" y="2962313"/>
            <a:ext cx="2083341" cy="1557536"/>
          </a:xfrm>
          <a:custGeom>
            <a:rect b="b" l="l" r="r" t="t"/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Google Shape;101;p18"/>
          <p:cNvSpPr/>
          <p:nvPr/>
        </p:nvSpPr>
        <p:spPr>
          <a:xfrm flipH="1" rot="10800000">
            <a:off x="1247050" y="3999008"/>
            <a:ext cx="1187684" cy="94491"/>
          </a:xfrm>
          <a:custGeom>
            <a:rect b="b" l="l" r="r" t="t"/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Google Shape;102;p18"/>
          <p:cNvSpPr/>
          <p:nvPr/>
        </p:nvSpPr>
        <p:spPr>
          <a:xfrm rot="10800000">
            <a:off x="5019676" y="2852612"/>
            <a:ext cx="2107965" cy="809158"/>
          </a:xfrm>
          <a:custGeom>
            <a:rect b="b" l="l" r="r" t="t"/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Google Shape;103;p18"/>
          <p:cNvSpPr/>
          <p:nvPr/>
        </p:nvSpPr>
        <p:spPr>
          <a:xfrm rot="10800000">
            <a:off x="5829597" y="3192062"/>
            <a:ext cx="1360728" cy="49063"/>
          </a:xfrm>
          <a:custGeom>
            <a:rect b="b" l="l" r="r" t="t"/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Google Shape;104;p18"/>
          <p:cNvSpPr/>
          <p:nvPr/>
        </p:nvSpPr>
        <p:spPr>
          <a:xfrm>
            <a:off x="3425675" y="2364288"/>
            <a:ext cx="1637700" cy="1187100"/>
          </a:xfrm>
          <a:prstGeom prst="ellipse">
            <a:avLst/>
          </a:prstGeom>
          <a:solidFill>
            <a:srgbClr val="EAD1DC"/>
          </a:solidFill>
          <a:ln cap="flat" cmpd="sng" w="762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5654350" y="2555125"/>
            <a:ext cx="15876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Axon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3723325" y="2616700"/>
            <a:ext cx="15876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Body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-76212" y="26523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Dendrites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8" name="Google Shape;978;p72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Sequence to Vector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9" name="Google Shape;979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0" name="Google Shape;980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72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2" name="Google Shape;982;p72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3" name="Google Shape;983;p72"/>
          <p:cNvCxnSpPr>
            <a:endCxn id="981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4" name="Google Shape;984;p72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5" name="Google Shape;985;p72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86" name="Google Shape;986;p72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7" name="Google Shape;987;p72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8" name="Google Shape;988;p72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9" name="Google Shape;989;p72"/>
          <p:cNvCxnSpPr>
            <a:endCxn id="987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0" name="Google Shape;990;p72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1" name="Google Shape;991;p72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2" name="Google Shape;992;p72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3" name="Google Shape;993;p72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4" name="Google Shape;994;p72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5" name="Google Shape;995;p72"/>
          <p:cNvCxnSpPr>
            <a:endCxn id="993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6" name="Google Shape;996;p72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7" name="Google Shape;997;p72"/>
          <p:cNvSpPr txBox="1"/>
          <p:nvPr/>
        </p:nvSpPr>
        <p:spPr>
          <a:xfrm>
            <a:off x="31749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8" name="Google Shape;998;p72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9" name="Google Shape;999;p72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0" name="Google Shape;1000;p72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1" name="Google Shape;1001;p72"/>
          <p:cNvCxnSpPr>
            <a:endCxn id="999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2" name="Google Shape;1002;p72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3" name="Google Shape;1003;p72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04" name="Google Shape;1004;p72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5" name="Google Shape;1005;p72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6" name="Google Shape;1006;p72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7" name="Google Shape;1007;p72"/>
          <p:cNvCxnSpPr>
            <a:endCxn id="1005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8" name="Google Shape;1008;p72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9" name="Google Shape;1009;p72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5" name="Google Shape;1015;p73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 to Sequence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6" name="Google Shape;1016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7" name="Google Shape;1017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p73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9" name="Google Shape;1019;p73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0" name="Google Shape;1020;p73"/>
          <p:cNvCxnSpPr>
            <a:endCxn id="1018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1" name="Google Shape;1021;p73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2" name="Google Shape;1022;p73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3" name="Google Shape;1023;p73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4" name="Google Shape;1024;p73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5" name="Google Shape;1025;p73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6" name="Google Shape;1026;p73"/>
          <p:cNvCxnSpPr>
            <a:endCxn id="1024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7" name="Google Shape;1027;p73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8" name="Google Shape;1028;p73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9" name="Google Shape;1029;p73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0" name="Google Shape;1030;p73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1" name="Google Shape;1031;p73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2" name="Google Shape;1032;p73"/>
          <p:cNvCxnSpPr>
            <a:endCxn id="1030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3" name="Google Shape;1033;p73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4" name="Google Shape;1034;p73"/>
          <p:cNvSpPr txBox="1"/>
          <p:nvPr/>
        </p:nvSpPr>
        <p:spPr>
          <a:xfrm>
            <a:off x="3132125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5" name="Google Shape;1035;p73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6" name="Google Shape;1036;p73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7" name="Google Shape;1037;p73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8" name="Google Shape;1038;p73"/>
          <p:cNvCxnSpPr>
            <a:endCxn id="1036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9" name="Google Shape;1039;p73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0" name="Google Shape;1040;p73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1" name="Google Shape;1041;p73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2" name="Google Shape;1042;p73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3" name="Google Shape;1043;p73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4" name="Google Shape;1044;p73"/>
          <p:cNvCxnSpPr>
            <a:endCxn id="1042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5" name="Google Shape;1045;p73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6" name="Google Shape;1046;p73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2" name="Google Shape;1052;p7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basic RNNs we’ll move on to understanding a particular cell structure known as LSTM (Long Short Term Memory Units).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3" name="Google Shape;1053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4" name="Google Shape;1054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7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LSTM and GRU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0" name="Google Shape;1060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1" name="Google Shape;1061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7" name="Google Shape;1067;p76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issue RNN face is that after awhile the network will begin to “forget” the first inputs, as information is lost at each step going through the RNN.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some sort of “long-term memory” for our networks.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8" name="Google Shape;1068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9" name="Google Shape;1069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5" name="Google Shape;1075;p77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LSTM (Long Short-Term Memory) cell was created to help address these RNN issues.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how an LSTM cell works!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will be a lot of Math here! Check out the resource link for a full breakdown!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6" name="Google Shape;1076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7" name="Google Shape;1077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3" name="Google Shape;1083;p78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typical 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4" name="Google Shape;1084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5" name="Google Shape;1085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6" name="Google Shape;1086;p78"/>
          <p:cNvCxnSpPr/>
          <p:nvPr/>
        </p:nvCxnSpPr>
        <p:spPr>
          <a:xfrm rot="10800000">
            <a:off x="2324800" y="21589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7" name="Google Shape;1087;p78"/>
          <p:cNvCxnSpPr/>
          <p:nvPr/>
        </p:nvCxnSpPr>
        <p:spPr>
          <a:xfrm rot="10800000">
            <a:off x="1545525" y="3498375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8" name="Google Shape;1088;p78"/>
          <p:cNvSpPr txBox="1"/>
          <p:nvPr/>
        </p:nvSpPr>
        <p:spPr>
          <a:xfrm>
            <a:off x="1082325" y="417977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9" name="Google Shape;1089;p78"/>
          <p:cNvSpPr txBox="1"/>
          <p:nvPr/>
        </p:nvSpPr>
        <p:spPr>
          <a:xfrm>
            <a:off x="1882150" y="16821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0" name="Google Shape;1090;p78"/>
          <p:cNvCxnSpPr/>
          <p:nvPr/>
        </p:nvCxnSpPr>
        <p:spPr>
          <a:xfrm rot="10800000">
            <a:off x="424270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1" name="Google Shape;1091;p78"/>
          <p:cNvCxnSpPr/>
          <p:nvPr/>
        </p:nvCxnSpPr>
        <p:spPr>
          <a:xfrm rot="10800000">
            <a:off x="3410075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2" name="Google Shape;1092;p78"/>
          <p:cNvSpPr txBox="1"/>
          <p:nvPr/>
        </p:nvSpPr>
        <p:spPr>
          <a:xfrm>
            <a:off x="2946875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3" name="Google Shape;1093;p78"/>
          <p:cNvCxnSpPr/>
          <p:nvPr/>
        </p:nvCxnSpPr>
        <p:spPr>
          <a:xfrm rot="10800000">
            <a:off x="627075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4" name="Google Shape;1094;p78"/>
          <p:cNvCxnSpPr/>
          <p:nvPr/>
        </p:nvCxnSpPr>
        <p:spPr>
          <a:xfrm rot="10800000">
            <a:off x="5358750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5" name="Google Shape;1095;p78"/>
          <p:cNvSpPr txBox="1"/>
          <p:nvPr/>
        </p:nvSpPr>
        <p:spPr>
          <a:xfrm>
            <a:off x="4895550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6" name="Google Shape;1096;p78"/>
          <p:cNvSpPr txBox="1"/>
          <p:nvPr/>
        </p:nvSpPr>
        <p:spPr>
          <a:xfrm>
            <a:off x="37988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7" name="Google Shape;1097;p78"/>
          <p:cNvSpPr txBox="1"/>
          <p:nvPr/>
        </p:nvSpPr>
        <p:spPr>
          <a:xfrm>
            <a:off x="58099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8" name="Google Shape;1098;p78"/>
          <p:cNvCxnSpPr/>
          <p:nvPr/>
        </p:nvCxnSpPr>
        <p:spPr>
          <a:xfrm>
            <a:off x="2564250" y="2772575"/>
            <a:ext cx="762000" cy="61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9" name="Google Shape;1099;p78"/>
          <p:cNvCxnSpPr/>
          <p:nvPr/>
        </p:nvCxnSpPr>
        <p:spPr>
          <a:xfrm>
            <a:off x="4468043" y="2815244"/>
            <a:ext cx="845700" cy="650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0" name="Google Shape;1100;p78"/>
          <p:cNvCxnSpPr/>
          <p:nvPr/>
        </p:nvCxnSpPr>
        <p:spPr>
          <a:xfrm>
            <a:off x="6410418" y="27996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01" name="Google Shape;1101;p78"/>
          <p:cNvSpPr/>
          <p:nvPr/>
        </p:nvSpPr>
        <p:spPr>
          <a:xfrm>
            <a:off x="1412350" y="26470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78"/>
          <p:cNvSpPr/>
          <p:nvPr/>
        </p:nvSpPr>
        <p:spPr>
          <a:xfrm>
            <a:off x="3293200" y="2676975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78"/>
          <p:cNvSpPr/>
          <p:nvPr/>
        </p:nvSpPr>
        <p:spPr>
          <a:xfrm>
            <a:off x="5268625" y="27297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9" name="Google Shape;1109;p79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typical RNN cell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0" name="Google Shape;1110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1" name="Google Shape;1111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2" name="Google Shape;1112;p79"/>
          <p:cNvCxnSpPr/>
          <p:nvPr/>
        </p:nvCxnSpPr>
        <p:spPr>
          <a:xfrm rot="10800000">
            <a:off x="2324800" y="21589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3" name="Google Shape;1113;p79"/>
          <p:cNvCxnSpPr/>
          <p:nvPr/>
        </p:nvCxnSpPr>
        <p:spPr>
          <a:xfrm rot="10800000">
            <a:off x="1545525" y="3498375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4" name="Google Shape;1114;p79"/>
          <p:cNvSpPr txBox="1"/>
          <p:nvPr/>
        </p:nvSpPr>
        <p:spPr>
          <a:xfrm>
            <a:off x="1082325" y="417977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5" name="Google Shape;1115;p79"/>
          <p:cNvSpPr txBox="1"/>
          <p:nvPr/>
        </p:nvSpPr>
        <p:spPr>
          <a:xfrm>
            <a:off x="1882150" y="16821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6" name="Google Shape;1116;p79"/>
          <p:cNvSpPr txBox="1"/>
          <p:nvPr/>
        </p:nvSpPr>
        <p:spPr>
          <a:xfrm>
            <a:off x="2946875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7" name="Google Shape;1117;p79"/>
          <p:cNvCxnSpPr/>
          <p:nvPr/>
        </p:nvCxnSpPr>
        <p:spPr>
          <a:xfrm rot="10800000">
            <a:off x="627075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8" name="Google Shape;1118;p79"/>
          <p:cNvCxnSpPr/>
          <p:nvPr/>
        </p:nvCxnSpPr>
        <p:spPr>
          <a:xfrm rot="10800000">
            <a:off x="5358750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9" name="Google Shape;1119;p79"/>
          <p:cNvSpPr txBox="1"/>
          <p:nvPr/>
        </p:nvSpPr>
        <p:spPr>
          <a:xfrm>
            <a:off x="4895550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0" name="Google Shape;1120;p79"/>
          <p:cNvSpPr txBox="1"/>
          <p:nvPr/>
        </p:nvSpPr>
        <p:spPr>
          <a:xfrm>
            <a:off x="37988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1" name="Google Shape;1121;p79"/>
          <p:cNvSpPr txBox="1"/>
          <p:nvPr/>
        </p:nvSpPr>
        <p:spPr>
          <a:xfrm>
            <a:off x="58099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2" name="Google Shape;1122;p79"/>
          <p:cNvCxnSpPr/>
          <p:nvPr/>
        </p:nvCxnSpPr>
        <p:spPr>
          <a:xfrm>
            <a:off x="6410418" y="27996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23" name="Google Shape;1123;p79"/>
          <p:cNvSpPr/>
          <p:nvPr/>
        </p:nvSpPr>
        <p:spPr>
          <a:xfrm>
            <a:off x="1412350" y="26470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79"/>
          <p:cNvSpPr/>
          <p:nvPr/>
        </p:nvSpPr>
        <p:spPr>
          <a:xfrm>
            <a:off x="3282975" y="268810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79"/>
          <p:cNvSpPr/>
          <p:nvPr/>
        </p:nvSpPr>
        <p:spPr>
          <a:xfrm>
            <a:off x="5268625" y="27297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6" name="Google Shape;1126;p79"/>
          <p:cNvCxnSpPr/>
          <p:nvPr/>
        </p:nvCxnSpPr>
        <p:spPr>
          <a:xfrm>
            <a:off x="2564250" y="2772575"/>
            <a:ext cx="956700" cy="324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7" name="Google Shape;1127;p79"/>
          <p:cNvCxnSpPr>
            <a:stCxn id="1116" idx="0"/>
          </p:cNvCxnSpPr>
          <p:nvPr/>
        </p:nvCxnSpPr>
        <p:spPr>
          <a:xfrm rot="-5400000">
            <a:off x="3146825" y="3522763"/>
            <a:ext cx="954600" cy="4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8" name="Google Shape;1128;p79"/>
          <p:cNvSpPr/>
          <p:nvPr/>
        </p:nvSpPr>
        <p:spPr>
          <a:xfrm>
            <a:off x="3500775" y="2932225"/>
            <a:ext cx="706200" cy="342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9" name="Google Shape;1129;p79"/>
          <p:cNvCxnSpPr/>
          <p:nvPr/>
        </p:nvCxnSpPr>
        <p:spPr>
          <a:xfrm rot="-5400000">
            <a:off x="3843875" y="2488925"/>
            <a:ext cx="626100" cy="25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0" name="Google Shape;1130;p79"/>
          <p:cNvCxnSpPr/>
          <p:nvPr/>
        </p:nvCxnSpPr>
        <p:spPr>
          <a:xfrm>
            <a:off x="4071725" y="2741925"/>
            <a:ext cx="1242000" cy="723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1" name="Google Shape;1131;p79"/>
          <p:cNvSpPr txBox="1"/>
          <p:nvPr/>
        </p:nvSpPr>
        <p:spPr>
          <a:xfrm>
            <a:off x="2501825" y="2500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2" name="Google Shape;1132;p79"/>
          <p:cNvSpPr txBox="1"/>
          <p:nvPr/>
        </p:nvSpPr>
        <p:spPr>
          <a:xfrm>
            <a:off x="4424775" y="269237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3" name="Google Shape;1133;p79"/>
          <p:cNvSpPr txBox="1"/>
          <p:nvPr/>
        </p:nvSpPr>
        <p:spPr>
          <a:xfrm>
            <a:off x="6498875" y="27667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4" name="Google Shape;1134;p79"/>
          <p:cNvSpPr txBox="1"/>
          <p:nvPr/>
        </p:nvSpPr>
        <p:spPr>
          <a:xfrm>
            <a:off x="1709425" y="2208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5" name="Google Shape;1135;p79"/>
          <p:cNvSpPr txBox="1"/>
          <p:nvPr/>
        </p:nvSpPr>
        <p:spPr>
          <a:xfrm>
            <a:off x="3500775" y="23011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6" name="Google Shape;1136;p79"/>
          <p:cNvSpPr txBox="1"/>
          <p:nvPr/>
        </p:nvSpPr>
        <p:spPr>
          <a:xfrm>
            <a:off x="5608775" y="23011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2" name="Google Shape;1142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3" name="Google Shape;1143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4" name="Google Shape;1144;p80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5" name="Google Shape;1145;p80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6" name="Google Shape;1146;p80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7" name="Google Shape;1147;p80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8" name="Google Shape;1148;p80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9" name="Google Shape;1149;p80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50" name="Google Shape;1150;p80"/>
          <p:cNvSpPr txBox="1"/>
          <p:nvPr/>
        </p:nvSpPr>
        <p:spPr>
          <a:xfrm>
            <a:off x="105175" y="4357000"/>
            <a:ext cx="1556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1" name="Google Shape;1151;p80"/>
          <p:cNvSpPr txBox="1"/>
          <p:nvPr/>
        </p:nvSpPr>
        <p:spPr>
          <a:xfrm>
            <a:off x="3545850" y="1045450"/>
            <a:ext cx="128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2" name="Google Shape;1152;p80"/>
          <p:cNvCxnSpPr>
            <a:stCxn id="1150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3" name="Google Shape;1153;p80"/>
          <p:cNvCxnSpPr/>
          <p:nvPr/>
        </p:nvCxnSpPr>
        <p:spPr>
          <a:xfrm>
            <a:off x="826375" y="3730150"/>
            <a:ext cx="2629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4" name="Google Shape;1154;p80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155" name="Google Shape;1155;p80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80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157" name="Google Shape;1157;p80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8" name="Google Shape;1158;p80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9" name="Google Shape;1159;p80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0" name="Google Shape;1160;p80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1" name="Google Shape;1161;p80"/>
          <p:cNvCxnSpPr>
            <a:endCxn id="1154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2" name="Google Shape;1162;p80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3" name="Google Shape;1163;p80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4" name="Google Shape;1164;p80"/>
          <p:cNvCxnSpPr>
            <a:endCxn id="1157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5" name="Google Shape;1165;p80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6" name="Google Shape;1166;p80"/>
          <p:cNvCxnSpPr>
            <a:stCxn id="1154" idx="0"/>
            <a:endCxn id="1158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7" name="Google Shape;1167;p80"/>
          <p:cNvCxnSpPr>
            <a:stCxn id="1155" idx="0"/>
            <a:endCxn id="1158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8" name="Google Shape;1168;p80"/>
          <p:cNvCxnSpPr>
            <a:stCxn id="1158" idx="0"/>
            <a:endCxn id="1159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9" name="Google Shape;1169;p80"/>
          <p:cNvCxnSpPr>
            <a:stCxn id="1156" idx="0"/>
            <a:endCxn id="1160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0" name="Google Shape;1170;p80"/>
          <p:cNvCxnSpPr>
            <a:stCxn id="1160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1" name="Google Shape;1171;p80"/>
          <p:cNvCxnSpPr>
            <a:stCxn id="1160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2" name="Google Shape;1172;p80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3" name="Google Shape;1173;p80"/>
          <p:cNvCxnSpPr>
            <a:stCxn id="1172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4" name="Google Shape;1174;p80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5" name="Google Shape;1175;p80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6" name="Google Shape;1176;p80"/>
          <p:cNvSpPr txBox="1"/>
          <p:nvPr>
            <p:ph idx="1" type="body"/>
          </p:nvPr>
        </p:nvSpPr>
        <p:spPr>
          <a:xfrm>
            <a:off x="5919775" y="1094200"/>
            <a:ext cx="32241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can see the entire LSTM cell.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the process!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7" name="Google Shape;1177;p80"/>
          <p:cNvSpPr txBox="1"/>
          <p:nvPr/>
        </p:nvSpPr>
        <p:spPr>
          <a:xfrm>
            <a:off x="5372575" y="4827900"/>
            <a:ext cx="37713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http://colah.github.io/posts/2015-08-Understanding-LSTMs/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3" name="Google Shape;1183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4" name="Google Shape;1184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5" name="Google Shape;1185;p81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6" name="Google Shape;1186;p81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7" name="Google Shape;1187;p81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8" name="Google Shape;1188;p81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9" name="Google Shape;1189;p81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0" name="Google Shape;1190;p81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91" name="Google Shape;1191;p81"/>
          <p:cNvCxnSpPr>
            <a:stCxn id="1192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3" name="Google Shape;1193;p81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4" name="Google Shape;1194;p81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195" name="Google Shape;1195;p81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81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197" name="Google Shape;1197;p81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8" name="Google Shape;1198;p81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9" name="Google Shape;1199;p81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0" name="Google Shape;1200;p81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01" name="Google Shape;1201;p81"/>
          <p:cNvCxnSpPr>
            <a:endCxn id="1194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2" name="Google Shape;1202;p81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3" name="Google Shape;1203;p81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4" name="Google Shape;1204;p81"/>
          <p:cNvCxnSpPr>
            <a:endCxn id="1197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5" name="Google Shape;1205;p81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06" name="Google Shape;1206;p81"/>
          <p:cNvCxnSpPr>
            <a:stCxn id="1194" idx="0"/>
            <a:endCxn id="1198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7" name="Google Shape;1207;p81"/>
          <p:cNvCxnSpPr>
            <a:stCxn id="1195" idx="0"/>
            <a:endCxn id="1198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8" name="Google Shape;1208;p81"/>
          <p:cNvCxnSpPr>
            <a:stCxn id="1198" idx="0"/>
            <a:endCxn id="1199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9" name="Google Shape;1209;p81"/>
          <p:cNvCxnSpPr>
            <a:stCxn id="1196" idx="0"/>
            <a:endCxn id="1200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0" name="Google Shape;1210;p81"/>
          <p:cNvCxnSpPr>
            <a:stCxn id="1200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1" name="Google Shape;1211;p81"/>
          <p:cNvCxnSpPr>
            <a:stCxn id="1200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2" name="Google Shape;1212;p81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3" name="Google Shape;1213;p81"/>
          <p:cNvCxnSpPr>
            <a:stCxn id="1212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4" name="Google Shape;1214;p81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5" name="Google Shape;1215;p81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6" name="Google Shape;1216;p81"/>
          <p:cNvSpPr txBox="1"/>
          <p:nvPr>
            <p:ph idx="1" type="body"/>
          </p:nvPr>
        </p:nvSpPr>
        <p:spPr>
          <a:xfrm>
            <a:off x="5919775" y="1094200"/>
            <a:ext cx="32241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can see the entire LSTM cell.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the process!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7" name="Google Shape;1217;p81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8" name="Google Shape;1218;p81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9" name="Google Shape;1219;p81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0" name="Google Shape;1220;p81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1" name="Google Shape;1221;p81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2" name="Google Shape;1222;p81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3" name="Google Shape;1223;p81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artificial neuron also has inputs and outputs!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" name="Google Shape;11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" name="Google Shape;11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p19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9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9"/>
          <p:cNvCxnSpPr>
            <a:endCxn id="11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9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9" name="Google Shape;1229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0" name="Google Shape;1230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1" name="Google Shape;1231;p82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2" name="Google Shape;1232;p82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3" name="Google Shape;1233;p82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4" name="Google Shape;1234;p82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5" name="Google Shape;1235;p82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6" name="Google Shape;1236;p82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37" name="Google Shape;1237;p82"/>
          <p:cNvCxnSpPr>
            <a:stCxn id="1238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9" name="Google Shape;1239;p82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0" name="Google Shape;1240;p82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41" name="Google Shape;1241;p82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82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43" name="Google Shape;1243;p82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4" name="Google Shape;1244;p82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5" name="Google Shape;1245;p82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6" name="Google Shape;1246;p82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7" name="Google Shape;1247;p82"/>
          <p:cNvCxnSpPr>
            <a:endCxn id="1240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8" name="Google Shape;1248;p82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9" name="Google Shape;1249;p82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0" name="Google Shape;1250;p82"/>
          <p:cNvCxnSpPr>
            <a:endCxn id="1243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1" name="Google Shape;1251;p82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2" name="Google Shape;1252;p82"/>
          <p:cNvCxnSpPr>
            <a:stCxn id="1240" idx="0"/>
            <a:endCxn id="1244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3" name="Google Shape;1253;p82"/>
          <p:cNvCxnSpPr>
            <a:stCxn id="1241" idx="0"/>
            <a:endCxn id="1244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4" name="Google Shape;1254;p82"/>
          <p:cNvCxnSpPr>
            <a:stCxn id="1244" idx="0"/>
            <a:endCxn id="1245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5" name="Google Shape;1255;p82"/>
          <p:cNvCxnSpPr>
            <a:stCxn id="1242" idx="0"/>
            <a:endCxn id="1246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6" name="Google Shape;1256;p82"/>
          <p:cNvCxnSpPr>
            <a:stCxn id="1246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7" name="Google Shape;1257;p82"/>
          <p:cNvCxnSpPr>
            <a:stCxn id="1246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8" name="Google Shape;1258;p82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9" name="Google Shape;1259;p82"/>
          <p:cNvCxnSpPr>
            <a:stCxn id="1258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0" name="Google Shape;1260;p82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1" name="Google Shape;1261;p82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2" name="Google Shape;1262;p82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3" name="Google Shape;1263;p82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4" name="Google Shape;1264;p82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5" name="Google Shape;1265;p82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6" name="Google Shape;1266;p82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7" name="Google Shape;1267;p82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8" name="Google Shape;1268;p82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9" name="Google Shape;1269;p82"/>
          <p:cNvPicPr preferRelativeResize="0"/>
          <p:nvPr/>
        </p:nvPicPr>
        <p:blipFill rotWithShape="1">
          <a:blip r:embed="rId4">
            <a:alphaModFix/>
          </a:blip>
          <a:srcRect b="27126" l="54740" r="3877" t="38108"/>
          <a:stretch/>
        </p:blipFill>
        <p:spPr>
          <a:xfrm>
            <a:off x="5355350" y="2310950"/>
            <a:ext cx="3784052" cy="98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0" name="Google Shape;1270;p82"/>
          <p:cNvSpPr txBox="1"/>
          <p:nvPr/>
        </p:nvSpPr>
        <p:spPr>
          <a:xfrm>
            <a:off x="826375" y="24808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6" name="Google Shape;1276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7" name="Google Shape;1277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8" name="Google Shape;1278;p83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9" name="Google Shape;1279;p83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0" name="Google Shape;1280;p83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1" name="Google Shape;1281;p83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2" name="Google Shape;1282;p83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3" name="Google Shape;1283;p83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84" name="Google Shape;1284;p83"/>
          <p:cNvCxnSpPr>
            <a:stCxn id="1285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6" name="Google Shape;1286;p83"/>
          <p:cNvCxnSpPr/>
          <p:nvPr/>
        </p:nvCxnSpPr>
        <p:spPr>
          <a:xfrm>
            <a:off x="826375" y="3730150"/>
            <a:ext cx="1833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7" name="Google Shape;1287;p83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88" name="Google Shape;1288;p83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83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90" name="Google Shape;1290;p83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1" name="Google Shape;1291;p83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2" name="Google Shape;1292;p83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3" name="Google Shape;1293;p83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4" name="Google Shape;1294;p83"/>
          <p:cNvCxnSpPr>
            <a:endCxn id="1287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5" name="Google Shape;1295;p83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6" name="Google Shape;1296;p83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7" name="Google Shape;1297;p83"/>
          <p:cNvCxnSpPr>
            <a:endCxn id="1290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8" name="Google Shape;1298;p83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9" name="Google Shape;1299;p83"/>
          <p:cNvCxnSpPr>
            <a:stCxn id="1287" idx="0"/>
            <a:endCxn id="1291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0" name="Google Shape;1300;p83"/>
          <p:cNvCxnSpPr>
            <a:stCxn id="1288" idx="0"/>
            <a:endCxn id="1291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1" name="Google Shape;1301;p83"/>
          <p:cNvCxnSpPr>
            <a:stCxn id="1291" idx="0"/>
            <a:endCxn id="1292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2" name="Google Shape;1302;p83"/>
          <p:cNvCxnSpPr>
            <a:stCxn id="1289" idx="0"/>
            <a:endCxn id="1293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3" name="Google Shape;1303;p83"/>
          <p:cNvCxnSpPr>
            <a:stCxn id="1293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4" name="Google Shape;1304;p83"/>
          <p:cNvCxnSpPr>
            <a:stCxn id="1293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5" name="Google Shape;1305;p83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6" name="Google Shape;1306;p83"/>
          <p:cNvCxnSpPr>
            <a:stCxn id="1305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7" name="Google Shape;1307;p83"/>
          <p:cNvSpPr txBox="1"/>
          <p:nvPr/>
        </p:nvSpPr>
        <p:spPr>
          <a:xfrm>
            <a:off x="2324225" y="306247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8" name="Google Shape;1308;p83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9" name="Google Shape;1309;p83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0" name="Google Shape;1310;p83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1" name="Google Shape;1311;p83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2" name="Google Shape;1312;p83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3" name="Google Shape;1313;p83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4" name="Google Shape;1314;p83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5" name="Google Shape;1315;p83"/>
          <p:cNvCxnSpPr/>
          <p:nvPr/>
        </p:nvCxnSpPr>
        <p:spPr>
          <a:xfrm>
            <a:off x="2664425" y="3730150"/>
            <a:ext cx="78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16" name="Google Shape;1316;p83"/>
          <p:cNvPicPr preferRelativeResize="0"/>
          <p:nvPr/>
        </p:nvPicPr>
        <p:blipFill rotWithShape="1">
          <a:blip r:embed="rId4">
            <a:alphaModFix/>
          </a:blip>
          <a:srcRect b="23050" l="53348" r="752" t="37192"/>
          <a:stretch/>
        </p:blipFill>
        <p:spPr>
          <a:xfrm>
            <a:off x="5689239" y="2398300"/>
            <a:ext cx="3212413" cy="85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Google Shape;1317;p83"/>
          <p:cNvSpPr txBox="1"/>
          <p:nvPr/>
        </p:nvSpPr>
        <p:spPr>
          <a:xfrm>
            <a:off x="1678625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8" name="Google Shape;1318;p83"/>
          <p:cNvSpPr txBox="1"/>
          <p:nvPr/>
        </p:nvSpPr>
        <p:spPr>
          <a:xfrm>
            <a:off x="2690625" y="2738325"/>
            <a:ext cx="44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9" name="Google Shape;1319;p83"/>
          <p:cNvSpPr txBox="1"/>
          <p:nvPr/>
        </p:nvSpPr>
        <p:spPr>
          <a:xfrm>
            <a:off x="2754275" y="2624325"/>
            <a:ext cx="305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~</a:t>
            </a:r>
            <a:endParaRPr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5" name="Google Shape;1325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6" name="Google Shape;1326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7" name="Google Shape;1327;p84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8" name="Google Shape;1328;p84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9" name="Google Shape;1329;p84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0" name="Google Shape;1330;p84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1" name="Google Shape;1331;p84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2" name="Google Shape;1332;p84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33" name="Google Shape;1333;p84"/>
          <p:cNvCxnSpPr>
            <a:stCxn id="1334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5" name="Google Shape;1335;p84"/>
          <p:cNvCxnSpPr/>
          <p:nvPr/>
        </p:nvCxnSpPr>
        <p:spPr>
          <a:xfrm>
            <a:off x="826375" y="3730150"/>
            <a:ext cx="1833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6" name="Google Shape;1336;p84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37" name="Google Shape;1337;p84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84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39" name="Google Shape;1339;p84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0" name="Google Shape;1340;p84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1" name="Google Shape;1341;p84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2" name="Google Shape;1342;p84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3" name="Google Shape;1343;p84"/>
          <p:cNvCxnSpPr>
            <a:endCxn id="1336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4" name="Google Shape;1344;p84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5" name="Google Shape;1345;p84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6" name="Google Shape;1346;p84"/>
          <p:cNvCxnSpPr>
            <a:stCxn id="1347" idx="0"/>
            <a:endCxn id="1339" idx="4"/>
          </p:cNvCxnSpPr>
          <p:nvPr/>
        </p:nvCxnSpPr>
        <p:spPr>
          <a:xfrm rot="10800000">
            <a:off x="1202000" y="2235975"/>
            <a:ext cx="0" cy="826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7" name="Google Shape;1347;p84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8" name="Google Shape;1348;p84"/>
          <p:cNvCxnSpPr>
            <a:stCxn id="1336" idx="0"/>
            <a:endCxn id="1340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9" name="Google Shape;1349;p84"/>
          <p:cNvCxnSpPr>
            <a:stCxn id="1337" idx="0"/>
            <a:endCxn id="1340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0" name="Google Shape;1350;p84"/>
          <p:cNvCxnSpPr>
            <a:stCxn id="1340" idx="0"/>
            <a:endCxn id="1341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1" name="Google Shape;1351;p84"/>
          <p:cNvCxnSpPr>
            <a:stCxn id="1338" idx="0"/>
            <a:endCxn id="1342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2" name="Google Shape;1352;p84"/>
          <p:cNvCxnSpPr>
            <a:stCxn id="1342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3" name="Google Shape;1353;p84"/>
          <p:cNvCxnSpPr>
            <a:stCxn id="1342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4" name="Google Shape;1354;p84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5" name="Google Shape;1355;p84"/>
          <p:cNvCxnSpPr>
            <a:stCxn id="1354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6" name="Google Shape;1356;p84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7" name="Google Shape;1357;p84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8" name="Google Shape;1358;p84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9" name="Google Shape;1359;p84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0" name="Google Shape;1360;p84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1" name="Google Shape;1361;p84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2" name="Google Shape;1362;p84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3" name="Google Shape;1363;p84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64" name="Google Shape;1364;p84"/>
          <p:cNvCxnSpPr/>
          <p:nvPr/>
        </p:nvCxnSpPr>
        <p:spPr>
          <a:xfrm>
            <a:off x="2664425" y="3730150"/>
            <a:ext cx="78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5" name="Google Shape;1365;p84"/>
          <p:cNvCxnSpPr/>
          <p:nvPr/>
        </p:nvCxnSpPr>
        <p:spPr>
          <a:xfrm rot="10800000">
            <a:off x="1202000" y="3429550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6" name="Google Shape;1366;p84"/>
          <p:cNvSpPr txBox="1"/>
          <p:nvPr/>
        </p:nvSpPr>
        <p:spPr>
          <a:xfrm>
            <a:off x="1678625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7" name="Google Shape;1367;p84"/>
          <p:cNvSpPr txBox="1"/>
          <p:nvPr/>
        </p:nvSpPr>
        <p:spPr>
          <a:xfrm>
            <a:off x="2690625" y="2738325"/>
            <a:ext cx="44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8" name="Google Shape;1368;p84"/>
          <p:cNvSpPr txBox="1"/>
          <p:nvPr/>
        </p:nvSpPr>
        <p:spPr>
          <a:xfrm>
            <a:off x="826375" y="24808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9" name="Google Shape;1369;p84"/>
          <p:cNvPicPr preferRelativeResize="0"/>
          <p:nvPr/>
        </p:nvPicPr>
        <p:blipFill rotWithShape="1">
          <a:blip r:embed="rId4">
            <a:alphaModFix/>
          </a:blip>
          <a:srcRect b="30752" l="53074" r="10361" t="45840"/>
          <a:stretch/>
        </p:blipFill>
        <p:spPr>
          <a:xfrm>
            <a:off x="5658675" y="2602266"/>
            <a:ext cx="3343324" cy="661076"/>
          </a:xfrm>
          <a:prstGeom prst="rect">
            <a:avLst/>
          </a:prstGeom>
          <a:noFill/>
          <a:ln>
            <a:noFill/>
          </a:ln>
        </p:spPr>
      </p:pic>
      <p:sp>
        <p:nvSpPr>
          <p:cNvPr id="1370" name="Google Shape;1370;p84"/>
          <p:cNvSpPr txBox="1"/>
          <p:nvPr/>
        </p:nvSpPr>
        <p:spPr>
          <a:xfrm>
            <a:off x="2754275" y="2624325"/>
            <a:ext cx="305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~</a:t>
            </a:r>
            <a:endParaRPr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6" name="Google Shape;1376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7" name="Google Shape;1377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8" name="Google Shape;1378;p85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9" name="Google Shape;1379;p85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0" name="Google Shape;1380;p85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1" name="Google Shape;1381;p85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2" name="Google Shape;1382;p85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3" name="Google Shape;1383;p85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84" name="Google Shape;1384;p85"/>
          <p:cNvCxnSpPr>
            <a:stCxn id="1385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6" name="Google Shape;1386;p85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7" name="Google Shape;1387;p85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88" name="Google Shape;1388;p85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85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90" name="Google Shape;1390;p85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1" name="Google Shape;1391;p85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2" name="Google Shape;1392;p85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3" name="Google Shape;1393;p85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4" name="Google Shape;1394;p85"/>
          <p:cNvCxnSpPr>
            <a:endCxn id="1387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5" name="Google Shape;1395;p85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6" name="Google Shape;1396;p85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7" name="Google Shape;1397;p85"/>
          <p:cNvCxnSpPr>
            <a:endCxn id="1390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8" name="Google Shape;1398;p85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9" name="Google Shape;1399;p85"/>
          <p:cNvCxnSpPr>
            <a:stCxn id="1387" idx="0"/>
            <a:endCxn id="1391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0" name="Google Shape;1400;p85"/>
          <p:cNvCxnSpPr>
            <a:stCxn id="1388" idx="0"/>
            <a:endCxn id="1391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1" name="Google Shape;1401;p85"/>
          <p:cNvCxnSpPr>
            <a:stCxn id="1391" idx="0"/>
            <a:endCxn id="1392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2" name="Google Shape;1402;p85"/>
          <p:cNvCxnSpPr>
            <a:stCxn id="1389" idx="0"/>
            <a:endCxn id="1393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3" name="Google Shape;1403;p85"/>
          <p:cNvCxnSpPr>
            <a:stCxn id="1393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4" name="Google Shape;1404;p85"/>
          <p:cNvCxnSpPr>
            <a:stCxn id="1393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5" name="Google Shape;1405;p85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6" name="Google Shape;1406;p85"/>
          <p:cNvCxnSpPr>
            <a:stCxn id="1405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7" name="Google Shape;1407;p85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8" name="Google Shape;1408;p85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9" name="Google Shape;1409;p85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0" name="Google Shape;1410;p85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1" name="Google Shape;1411;p85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2" name="Google Shape;1412;p85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3" name="Google Shape;1413;p85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4" name="Google Shape;1414;p85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5" name="Google Shape;1415;p85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6" name="Google Shape;1416;p85"/>
          <p:cNvPicPr preferRelativeResize="0"/>
          <p:nvPr/>
        </p:nvPicPr>
        <p:blipFill rotWithShape="1">
          <a:blip r:embed="rId4">
            <a:alphaModFix/>
          </a:blip>
          <a:srcRect b="23051" l="54102" r="3407" t="36342"/>
          <a:stretch/>
        </p:blipFill>
        <p:spPr>
          <a:xfrm>
            <a:off x="5414250" y="2333175"/>
            <a:ext cx="3885226" cy="11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 with “peepholes”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2" name="Google Shape;1422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3" name="Google Shape;1423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4" name="Google Shape;1424;p86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5" name="Google Shape;1425;p86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6" name="Google Shape;1426;p86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7" name="Google Shape;1427;p86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8" name="Google Shape;1428;p86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9" name="Google Shape;1429;p86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30" name="Google Shape;1430;p86"/>
          <p:cNvCxnSpPr>
            <a:stCxn id="1431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2" name="Google Shape;1432;p86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3" name="Google Shape;1433;p86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434" name="Google Shape;1434;p86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86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436" name="Google Shape;1436;p86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7" name="Google Shape;1437;p86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8" name="Google Shape;1438;p86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9" name="Google Shape;1439;p86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0" name="Google Shape;1440;p86"/>
          <p:cNvCxnSpPr>
            <a:endCxn id="1433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1" name="Google Shape;1441;p86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2" name="Google Shape;1442;p86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3" name="Google Shape;1443;p86"/>
          <p:cNvCxnSpPr>
            <a:stCxn id="1444" idx="2"/>
            <a:endCxn id="1436" idx="4"/>
          </p:cNvCxnSpPr>
          <p:nvPr/>
        </p:nvCxnSpPr>
        <p:spPr>
          <a:xfrm rot="10800000">
            <a:off x="1202000" y="2235975"/>
            <a:ext cx="0" cy="1212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4" name="Google Shape;1444;p86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5" name="Google Shape;1445;p86"/>
          <p:cNvCxnSpPr>
            <a:stCxn id="1433" idx="0"/>
            <a:endCxn id="1437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6" name="Google Shape;1446;p86"/>
          <p:cNvCxnSpPr>
            <a:stCxn id="1434" idx="0"/>
            <a:endCxn id="1437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7" name="Google Shape;1447;p86"/>
          <p:cNvCxnSpPr>
            <a:stCxn id="1437" idx="0"/>
            <a:endCxn id="1438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8" name="Google Shape;1448;p86"/>
          <p:cNvCxnSpPr>
            <a:stCxn id="1435" idx="0"/>
            <a:endCxn id="1439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9" name="Google Shape;1449;p86"/>
          <p:cNvCxnSpPr>
            <a:stCxn id="1439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0" name="Google Shape;1450;p86"/>
          <p:cNvCxnSpPr>
            <a:stCxn id="1439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1" name="Google Shape;1451;p86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2" name="Google Shape;1452;p86"/>
          <p:cNvCxnSpPr>
            <a:stCxn id="1451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3" name="Google Shape;1453;p86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4" name="Google Shape;1454;p86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55" name="Google Shape;1455;p86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6" name="Google Shape;1456;p86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7" name="Google Shape;1457;p86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8" name="Google Shape;1458;p86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9" name="Google Shape;1459;p86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0" name="Google Shape;1460;p86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1" name="Google Shape;1461;p86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2" name="Google Shape;1462;p86"/>
          <p:cNvPicPr preferRelativeResize="0"/>
          <p:nvPr/>
        </p:nvPicPr>
        <p:blipFill rotWithShape="1">
          <a:blip r:embed="rId4">
            <a:alphaModFix/>
          </a:blip>
          <a:srcRect b="16844" l="51531" r="0" t="32617"/>
          <a:stretch/>
        </p:blipFill>
        <p:spPr>
          <a:xfrm>
            <a:off x="5414250" y="2306989"/>
            <a:ext cx="3729751" cy="12011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3" name="Google Shape;1463;p86"/>
          <p:cNvCxnSpPr/>
          <p:nvPr/>
        </p:nvCxnSpPr>
        <p:spPr>
          <a:xfrm>
            <a:off x="876450" y="2050775"/>
            <a:ext cx="0" cy="155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4" name="Google Shape;1464;p86"/>
          <p:cNvCxnSpPr/>
          <p:nvPr/>
        </p:nvCxnSpPr>
        <p:spPr>
          <a:xfrm flipH="1" rot="10800000">
            <a:off x="876450" y="3453025"/>
            <a:ext cx="225300" cy="135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5" name="Google Shape;1465;p86"/>
          <p:cNvCxnSpPr/>
          <p:nvPr/>
        </p:nvCxnSpPr>
        <p:spPr>
          <a:xfrm flipH="1" rot="10800000">
            <a:off x="896475" y="3432925"/>
            <a:ext cx="781200" cy="155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6" name="Google Shape;1466;p86"/>
          <p:cNvCxnSpPr>
            <a:endCxn id="1444" idx="2"/>
          </p:cNvCxnSpPr>
          <p:nvPr/>
        </p:nvCxnSpPr>
        <p:spPr>
          <a:xfrm rot="10800000">
            <a:off x="120200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7" name="Google Shape;1467;p86"/>
          <p:cNvCxnSpPr/>
          <p:nvPr/>
        </p:nvCxnSpPr>
        <p:spPr>
          <a:xfrm>
            <a:off x="3057200" y="2042950"/>
            <a:ext cx="0" cy="155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8" name="Google Shape;1468;p86"/>
          <p:cNvCxnSpPr/>
          <p:nvPr/>
        </p:nvCxnSpPr>
        <p:spPr>
          <a:xfrm flipH="1" rot="10800000">
            <a:off x="3060050" y="3453100"/>
            <a:ext cx="255300" cy="130200"/>
          </a:xfrm>
          <a:prstGeom prst="curvedConnector3">
            <a:avLst>
              <a:gd fmla="val 7259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Gated Recurrent Unit (GRU)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74" name="Google Shape;1474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75" name="Google Shape;1475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76" name="Google Shape;1476;p87"/>
          <p:cNvSpPr/>
          <p:nvPr/>
        </p:nvSpPr>
        <p:spPr>
          <a:xfrm>
            <a:off x="793500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7" name="Google Shape;1477;p87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8" name="Google Shape;1478;p87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9" name="Google Shape;1479;p87"/>
          <p:cNvCxnSpPr/>
          <p:nvPr/>
        </p:nvCxnSpPr>
        <p:spPr>
          <a:xfrm rot="-5400000">
            <a:off x="4253200" y="1445775"/>
            <a:ext cx="764100" cy="435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80" name="Google Shape;1480;p87"/>
          <p:cNvCxnSpPr>
            <a:stCxn id="1481" idx="0"/>
          </p:cNvCxnSpPr>
          <p:nvPr/>
        </p:nvCxnSpPr>
        <p:spPr>
          <a:xfrm rot="-5400000">
            <a:off x="843625" y="3963700"/>
            <a:ext cx="433200" cy="353400"/>
          </a:xfrm>
          <a:prstGeom prst="curvedConnector3">
            <a:avLst>
              <a:gd fmla="val 78018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2" name="Google Shape;1482;p87"/>
          <p:cNvSpPr/>
          <p:nvPr/>
        </p:nvSpPr>
        <p:spPr>
          <a:xfrm>
            <a:off x="2455850" y="2974338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483" name="Google Shape;1483;p87"/>
          <p:cNvSpPr/>
          <p:nvPr/>
        </p:nvSpPr>
        <p:spPr>
          <a:xfrm>
            <a:off x="2543600" y="18245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84" name="Google Shape;1484;p87"/>
          <p:cNvCxnSpPr>
            <a:stCxn id="1485" idx="0"/>
            <a:endCxn id="1486" idx="6"/>
          </p:cNvCxnSpPr>
          <p:nvPr/>
        </p:nvCxnSpPr>
        <p:spPr>
          <a:xfrm flipH="1" rot="5400000">
            <a:off x="1606625" y="2587750"/>
            <a:ext cx="368400" cy="3366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7" name="Google Shape;1487;p87"/>
          <p:cNvCxnSpPr>
            <a:stCxn id="1488" idx="0"/>
            <a:endCxn id="1483" idx="4"/>
          </p:cNvCxnSpPr>
          <p:nvPr/>
        </p:nvCxnSpPr>
        <p:spPr>
          <a:xfrm rot="10800000">
            <a:off x="27363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9" name="Google Shape;1489;p87"/>
          <p:cNvCxnSpPr>
            <a:stCxn id="1482" idx="0"/>
            <a:endCxn id="1490" idx="3"/>
          </p:cNvCxnSpPr>
          <p:nvPr/>
        </p:nvCxnSpPr>
        <p:spPr>
          <a:xfrm rot="-5400000">
            <a:off x="3276200" y="2323788"/>
            <a:ext cx="110700" cy="1190400"/>
          </a:xfrm>
          <a:prstGeom prst="curvedConnector3">
            <a:avLst>
              <a:gd fmla="val 24492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1" name="Google Shape;1491;p87"/>
          <p:cNvCxnSpPr/>
          <p:nvPr/>
        </p:nvCxnSpPr>
        <p:spPr>
          <a:xfrm rot="5400000">
            <a:off x="3641050" y="3493200"/>
            <a:ext cx="591000" cy="290400"/>
          </a:xfrm>
          <a:prstGeom prst="curvedConnector3">
            <a:avLst>
              <a:gd fmla="val 88981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2" name="Google Shape;1492;p87"/>
          <p:cNvCxnSpPr/>
          <p:nvPr/>
        </p:nvCxnSpPr>
        <p:spPr>
          <a:xfrm rot="10800000">
            <a:off x="4062400" y="2282275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3" name="Google Shape;1493;p87"/>
          <p:cNvCxnSpPr>
            <a:stCxn id="1494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5" name="Google Shape;1495;p87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6" name="Google Shape;1496;p87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7" name="Google Shape;1497;p87"/>
          <p:cNvSpPr txBox="1"/>
          <p:nvPr/>
        </p:nvSpPr>
        <p:spPr>
          <a:xfrm>
            <a:off x="4562500" y="86850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8" name="Google Shape;1498;p87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9" name="Google Shape;1499;p87"/>
          <p:cNvPicPr preferRelativeResize="0"/>
          <p:nvPr/>
        </p:nvPicPr>
        <p:blipFill rotWithShape="1">
          <a:blip r:embed="rId4">
            <a:alphaModFix/>
          </a:blip>
          <a:srcRect b="0" l="49897" r="0" t="12403"/>
          <a:stretch/>
        </p:blipFill>
        <p:spPr>
          <a:xfrm>
            <a:off x="5203600" y="2465081"/>
            <a:ext cx="4197002" cy="22663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0" name="Google Shape;1500;p87"/>
          <p:cNvCxnSpPr/>
          <p:nvPr/>
        </p:nvCxnSpPr>
        <p:spPr>
          <a:xfrm rot="-5400000">
            <a:off x="1006675" y="3588250"/>
            <a:ext cx="460800" cy="380700"/>
          </a:xfrm>
          <a:prstGeom prst="curvedConnector3">
            <a:avLst>
              <a:gd fmla="val 90207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1" name="Google Shape;1501;p87"/>
          <p:cNvSpPr/>
          <p:nvPr/>
        </p:nvSpPr>
        <p:spPr>
          <a:xfrm>
            <a:off x="3870400" y="189677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5" name="Google Shape;1485;p87"/>
          <p:cNvSpPr/>
          <p:nvPr/>
        </p:nvSpPr>
        <p:spPr>
          <a:xfrm>
            <a:off x="1678625" y="2940250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cxnSp>
        <p:nvCxnSpPr>
          <p:cNvPr id="1502" name="Google Shape;1502;p87"/>
          <p:cNvCxnSpPr/>
          <p:nvPr/>
        </p:nvCxnSpPr>
        <p:spPr>
          <a:xfrm>
            <a:off x="1399325" y="3560825"/>
            <a:ext cx="1125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3" name="Google Shape;1503;p87"/>
          <p:cNvCxnSpPr>
            <a:stCxn id="1482" idx="2"/>
          </p:cNvCxnSpPr>
          <p:nvPr/>
        </p:nvCxnSpPr>
        <p:spPr>
          <a:xfrm rot="5400000">
            <a:off x="2530850" y="3358038"/>
            <a:ext cx="203700" cy="2073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4" name="Google Shape;1504;p87"/>
          <p:cNvCxnSpPr/>
          <p:nvPr/>
        </p:nvCxnSpPr>
        <p:spPr>
          <a:xfrm rot="5400000">
            <a:off x="1753625" y="3339625"/>
            <a:ext cx="203700" cy="2073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5" name="Google Shape;1505;p87"/>
          <p:cNvCxnSpPr/>
          <p:nvPr/>
        </p:nvCxnSpPr>
        <p:spPr>
          <a:xfrm flipH="1" rot="5400000">
            <a:off x="428125" y="2564025"/>
            <a:ext cx="1512600" cy="495900"/>
          </a:xfrm>
          <a:prstGeom prst="curvedConnector3">
            <a:avLst>
              <a:gd fmla="val 894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6" name="Google Shape;1506;p87"/>
          <p:cNvCxnSpPr/>
          <p:nvPr/>
        </p:nvCxnSpPr>
        <p:spPr>
          <a:xfrm flipH="1" rot="5400000">
            <a:off x="743750" y="2746700"/>
            <a:ext cx="1422300" cy="1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6" name="Google Shape;1486;p87"/>
          <p:cNvSpPr/>
          <p:nvPr/>
        </p:nvSpPr>
        <p:spPr>
          <a:xfrm>
            <a:off x="1236925" y="2378988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07" name="Google Shape;1507;p87"/>
          <p:cNvCxnSpPr/>
          <p:nvPr/>
        </p:nvCxnSpPr>
        <p:spPr>
          <a:xfrm flipH="1" rot="5400000">
            <a:off x="1339700" y="3740338"/>
            <a:ext cx="300600" cy="85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8" name="Google Shape;1508;p87"/>
          <p:cNvCxnSpPr/>
          <p:nvPr/>
        </p:nvCxnSpPr>
        <p:spPr>
          <a:xfrm flipH="1" rot="10800000">
            <a:off x="1236925" y="3923800"/>
            <a:ext cx="2569200" cy="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9" name="Google Shape;1509;p87"/>
          <p:cNvSpPr/>
          <p:nvPr/>
        </p:nvSpPr>
        <p:spPr>
          <a:xfrm>
            <a:off x="3803000" y="3159613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87"/>
          <p:cNvSpPr txBox="1"/>
          <p:nvPr/>
        </p:nvSpPr>
        <p:spPr>
          <a:xfrm>
            <a:off x="3683800" y="3172463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0" name="Google Shape;1490;p87"/>
          <p:cNvSpPr/>
          <p:nvPr/>
        </p:nvSpPr>
        <p:spPr>
          <a:xfrm>
            <a:off x="3870400" y="2534613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11" name="Google Shape;1511;p87"/>
          <p:cNvCxnSpPr>
            <a:stCxn id="1510" idx="0"/>
            <a:endCxn id="1490" idx="4"/>
          </p:cNvCxnSpPr>
          <p:nvPr/>
        </p:nvCxnSpPr>
        <p:spPr>
          <a:xfrm flipH="1" rot="10800000">
            <a:off x="4061950" y="2920163"/>
            <a:ext cx="1200" cy="252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2" name="Google Shape;1512;p87"/>
          <p:cNvCxnSpPr>
            <a:stCxn id="1482" idx="0"/>
          </p:cNvCxnSpPr>
          <p:nvPr/>
        </p:nvCxnSpPr>
        <p:spPr>
          <a:xfrm flipH="1" rot="10800000">
            <a:off x="2736350" y="2857338"/>
            <a:ext cx="11400" cy="11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8" name="Google Shape;1488;p87"/>
          <p:cNvSpPr/>
          <p:nvPr/>
        </p:nvSpPr>
        <p:spPr>
          <a:xfrm>
            <a:off x="2467700" y="2500700"/>
            <a:ext cx="5373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1-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3" name="Google Shape;1513;p87"/>
          <p:cNvSpPr txBox="1"/>
          <p:nvPr/>
        </p:nvSpPr>
        <p:spPr>
          <a:xfrm>
            <a:off x="1846925" y="24034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1" baseline="-2500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4" name="Google Shape;1514;p87"/>
          <p:cNvSpPr txBox="1"/>
          <p:nvPr/>
        </p:nvSpPr>
        <p:spPr>
          <a:xfrm>
            <a:off x="2954650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z</a:t>
            </a:r>
            <a:r>
              <a:rPr b="1" baseline="-2500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0" name="Google Shape;1520;p88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Keras has a really nice API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makes LSTM and RNN easy to work with.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Coming up next, we’ll learn how to format data for RNNs and then how to use LSTM for text generation.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1" name="Google Shape;1521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2" name="Google Shape;1522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8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8" name="Google Shape;1528;p8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1529" name="Google Shape;1529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5" name="Google Shape;1535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Process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Clean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Tokenize the Text and create Sequences with Keras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36" name="Google Shape;1536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7" name="Google Shape;1537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9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3" name="Google Shape;1543;p9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1544" name="Google Shape;1544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simple model is known as a perceptron.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" name="Google Shape;129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" name="Google Shape;130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" name="Google Shape;132;p20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0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0"/>
          <p:cNvCxnSpPr>
            <a:endCxn id="131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20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0" name="Google Shape;1550;p9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the LSTM Based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the Data into Features and Labels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 Features (First n words of Sequence)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 Label (Next Word after the sequence)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 the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1" name="Google Shape;1551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2" name="Google Shape;1552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9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8" name="Google Shape;1558;p9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</a:t>
            </a:r>
            <a:endParaRPr/>
          </a:p>
        </p:txBody>
      </p:sp>
      <p:pic>
        <p:nvPicPr>
          <p:cNvPr descr="watermark.jpg" id="1559" name="Google Shape;1559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5" name="Google Shape;1565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Generate New Text Based off a Seed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6" name="Google Shape;1566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7" name="Google Shape;1567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95"/>
          <p:cNvSpPr txBox="1"/>
          <p:nvPr>
            <p:ph type="ctrTitle"/>
          </p:nvPr>
        </p:nvSpPr>
        <p:spPr>
          <a:xfrm>
            <a:off x="311700" y="1545450"/>
            <a:ext cx="85206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QA Bot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3" name="Google Shape;1573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4" name="Google Shape;1574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0" name="Google Shape;1580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be implementing a chat bot that can answer questions based on a “story” given to the bot.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BaBi dataset released by Facebook research.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https://research.fb.com/downloads/babi/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1" name="Google Shape;1581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2" name="Google Shape;1582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8" name="Google Shape;1588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Jane went to the store. Mike ran to the bedroom.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Question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Mike in the store?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Answer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9" name="Google Shape;1589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0" name="Google Shape;1590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6" name="Google Shape;1596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End-to-End Memory Networks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Sainbayar Sukhbaatar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Arthur Szlam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Jason Weston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Rob Fergus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must read the paper to understand this network!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7" name="Google Shape;1597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8" name="Google Shape;1598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4" name="Google Shape;1604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takes a discrete set of inputs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x1, ..., xn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are to be stored in the memory, a query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outputs an answer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of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contains symbols coming from a dictionary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words.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writes all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the memory up to a fixed buffer size, and then finds a continuous representation for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5" name="Google Shape;1605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6" name="Google Shape;1606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2" name="Google Shape;1612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End to End Network: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Memory Representation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 Memory Representation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Generating Final Prediction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full model with RNN and Multiple Layers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3" name="Google Shape;1613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4" name="Google Shape;1614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9" name="Google Shape;1619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909050"/>
            <a:ext cx="7403746" cy="425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20" name="Google Shape;1620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1" name="Google Shape;1621;p10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2" name="Google Shape;1622;p10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23" name="Google Shape;1623;p101"/>
          <p:cNvSpPr txBox="1"/>
          <p:nvPr/>
        </p:nvSpPr>
        <p:spPr>
          <a:xfrm>
            <a:off x="5787575" y="1909675"/>
            <a:ext cx="3292500" cy="3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Memory Representation of stories.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Use Keras for Embedding to convert sentences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Encoders C and M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Question Encoder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example of how it can work.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21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1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1"/>
          <p:cNvCxnSpPr>
            <a:endCxn id="14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1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" name="Google Shape;1628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909050"/>
            <a:ext cx="7403746" cy="425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29" name="Google Shape;1629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0" name="Google Shape;1630;p102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1" name="Google Shape;1631;p102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2" name="Google Shape;1632;p102"/>
          <p:cNvSpPr txBox="1"/>
          <p:nvPr/>
        </p:nvSpPr>
        <p:spPr>
          <a:xfrm>
            <a:off x="5787575" y="1909675"/>
            <a:ext cx="3292500" cy="3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Memory Representation of stories.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3" name="Google Shape;1633;p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9550" y="3106498"/>
            <a:ext cx="2194275" cy="4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4" name="Google Shape;1634;p1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7600" y="3641925"/>
            <a:ext cx="2872450" cy="5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" name="Google Shape;1639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909050"/>
            <a:ext cx="7403746" cy="425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40" name="Google Shape;1640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41" name="Google Shape;1641;p10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2" name="Google Shape;1642;p10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43" name="Google Shape;1643;p103"/>
          <p:cNvSpPr txBox="1"/>
          <p:nvPr/>
        </p:nvSpPr>
        <p:spPr>
          <a:xfrm>
            <a:off x="5787575" y="1909675"/>
            <a:ext cx="3292500" cy="3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 Memory Representation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Each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has a corresponding output vector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" name="Google Shape;1648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909050"/>
            <a:ext cx="7403746" cy="425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49" name="Google Shape;1649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0" name="Google Shape;1650;p10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1" name="Google Shape;1651;p10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52" name="Google Shape;1652;p104"/>
          <p:cNvSpPr txBox="1"/>
          <p:nvPr/>
        </p:nvSpPr>
        <p:spPr>
          <a:xfrm>
            <a:off x="5787575" y="1909675"/>
            <a:ext cx="3292500" cy="3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 Memory Representation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53" name="Google Shape;1653;p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3073" y="2875700"/>
            <a:ext cx="1461050" cy="7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" name="Google Shape;1658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909050"/>
            <a:ext cx="7403746" cy="425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59" name="Google Shape;1659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0" name="Google Shape;1660;p10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1" name="Google Shape;1661;p10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2" name="Google Shape;1662;p105"/>
          <p:cNvSpPr txBox="1"/>
          <p:nvPr/>
        </p:nvSpPr>
        <p:spPr>
          <a:xfrm>
            <a:off x="5521825" y="1788075"/>
            <a:ext cx="3622200" cy="3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 the single layer case, the sum of the output vector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and the input embedding u is then passed through a final weight matrix W (of size V × d) and a softmax to produce the predicted label: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3" name="Google Shape;1663;p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6125" y="4682300"/>
            <a:ext cx="2318555" cy="4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9" name="Google Shape;1669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0" name="Google Shape;1670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1" name="Google Shape;1671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5446" y="971338"/>
            <a:ext cx="3753091" cy="3970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7" name="Google Shape;1677;p10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exploring how we can build out this network with Python and Keras!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8" name="Google Shape;1678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9" name="Google Shape;1679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p108"/>
          <p:cNvSpPr txBox="1"/>
          <p:nvPr>
            <p:ph type="ctrTitle"/>
          </p:nvPr>
        </p:nvSpPr>
        <p:spPr>
          <a:xfrm>
            <a:off x="311700" y="1545450"/>
            <a:ext cx="85206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Q&amp;A Bot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5" name="Google Shape;1685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6" name="Google Shape;1686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2" name="Google Shape;1692;p10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the steps on how to Vectorize the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function that can vectorize data for us.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3" name="Google Shape;1693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4" name="Google Shape;1694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110"/>
          <p:cNvSpPr txBox="1"/>
          <p:nvPr>
            <p:ph type="ctrTitle"/>
          </p:nvPr>
        </p:nvSpPr>
        <p:spPr>
          <a:xfrm>
            <a:off x="311700" y="1545450"/>
            <a:ext cx="85206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Q&amp;A Bot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Three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0" name="Google Shape;1700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1" name="Google Shape;1701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7" name="Google Shape;1707;p11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read the paper before continuing to this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8" name="Google Shape;1708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9" name="Google Shape;1709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