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75" r:id="rId35"/>
    <p:sldId id="276" r:id="rId36"/>
    <p:sldId id="27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41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F0B67-18F6-42AD-BB0B-FA36C3553C3A}" type="datetimeFigureOut">
              <a:rPr lang="en-PK" smtClean="0"/>
              <a:t>26/08/2021</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2BC56-72EA-4E0D-9E22-DB7566A9B417}" type="slidenum">
              <a:rPr lang="en-PK" smtClean="0"/>
              <a:t>‹#›</a:t>
            </a:fld>
            <a:endParaRPr lang="en-PK"/>
          </a:p>
        </p:txBody>
      </p:sp>
    </p:spTree>
    <p:extLst>
      <p:ext uri="{BB962C8B-B14F-4D97-AF65-F5344CB8AC3E}">
        <p14:creationId xmlns:p14="http://schemas.microsoft.com/office/powerpoint/2010/main" val="411335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FD2BC56-72EA-4E0D-9E22-DB7566A9B417}" type="slidenum">
              <a:rPr lang="en-PK" smtClean="0"/>
              <a:t>16</a:t>
            </a:fld>
            <a:endParaRPr lang="en-PK"/>
          </a:p>
        </p:txBody>
      </p:sp>
    </p:spTree>
    <p:extLst>
      <p:ext uri="{BB962C8B-B14F-4D97-AF65-F5344CB8AC3E}">
        <p14:creationId xmlns:p14="http://schemas.microsoft.com/office/powerpoint/2010/main" val="428705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FD2BC56-72EA-4E0D-9E22-DB7566A9B417}" type="slidenum">
              <a:rPr lang="en-PK" smtClean="0"/>
              <a:t>17</a:t>
            </a:fld>
            <a:endParaRPr lang="en-PK"/>
          </a:p>
        </p:txBody>
      </p:sp>
    </p:spTree>
    <p:extLst>
      <p:ext uri="{BB962C8B-B14F-4D97-AF65-F5344CB8AC3E}">
        <p14:creationId xmlns:p14="http://schemas.microsoft.com/office/powerpoint/2010/main" val="1495516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FD2BC56-72EA-4E0D-9E22-DB7566A9B417}" type="slidenum">
              <a:rPr lang="en-PK" smtClean="0"/>
              <a:t>18</a:t>
            </a:fld>
            <a:endParaRPr lang="en-PK"/>
          </a:p>
        </p:txBody>
      </p:sp>
    </p:spTree>
    <p:extLst>
      <p:ext uri="{BB962C8B-B14F-4D97-AF65-F5344CB8AC3E}">
        <p14:creationId xmlns:p14="http://schemas.microsoft.com/office/powerpoint/2010/main" val="65172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33227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40212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599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205845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6462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699202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456038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58402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56895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4F03A3-ED22-4A1A-A3E9-3CCE409141F9}" type="datetimeFigureOut">
              <a:rPr lang="en-PK" smtClean="0"/>
              <a:t>26/08/2021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18986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4F03A3-ED22-4A1A-A3E9-3CCE409141F9}" type="datetimeFigureOut">
              <a:rPr lang="en-PK" smtClean="0"/>
              <a:t>26/08/2021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236018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4F03A3-ED22-4A1A-A3E9-3CCE409141F9}" type="datetimeFigureOut">
              <a:rPr lang="en-PK" smtClean="0"/>
              <a:t>26/08/2021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82033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4F03A3-ED22-4A1A-A3E9-3CCE409141F9}" type="datetimeFigureOut">
              <a:rPr lang="en-PK" smtClean="0"/>
              <a:t>26/08/2021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59929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F03A3-ED22-4A1A-A3E9-3CCE409141F9}" type="datetimeFigureOut">
              <a:rPr lang="en-PK" smtClean="0"/>
              <a:t>26/08/2021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98028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4F03A3-ED22-4A1A-A3E9-3CCE409141F9}" type="datetimeFigureOut">
              <a:rPr lang="en-PK" smtClean="0"/>
              <a:t>26/08/2021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11449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4F03A3-ED22-4A1A-A3E9-3CCE409141F9}" type="datetimeFigureOut">
              <a:rPr lang="en-PK" smtClean="0"/>
              <a:t>26/08/2021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3E9FF419-2D2D-4CA5-B1D8-E85ED40B203F}" type="slidenum">
              <a:rPr lang="en-PK" smtClean="0"/>
              <a:t>‹#›</a:t>
            </a:fld>
            <a:endParaRPr lang="en-PK"/>
          </a:p>
        </p:txBody>
      </p:sp>
    </p:spTree>
    <p:extLst>
      <p:ext uri="{BB962C8B-B14F-4D97-AF65-F5344CB8AC3E}">
        <p14:creationId xmlns:p14="http://schemas.microsoft.com/office/powerpoint/2010/main" val="1867624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4F03A3-ED22-4A1A-A3E9-3CCE409141F9}" type="datetimeFigureOut">
              <a:rPr lang="en-PK" smtClean="0"/>
              <a:t>26/08/2021</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9FF419-2D2D-4CA5-B1D8-E85ED40B203F}" type="slidenum">
              <a:rPr lang="en-PK" smtClean="0"/>
              <a:t>‹#›</a:t>
            </a:fld>
            <a:endParaRPr lang="en-PK"/>
          </a:p>
        </p:txBody>
      </p:sp>
    </p:spTree>
    <p:extLst>
      <p:ext uri="{BB962C8B-B14F-4D97-AF65-F5344CB8AC3E}">
        <p14:creationId xmlns:p14="http://schemas.microsoft.com/office/powerpoint/2010/main" val="1690005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4C86-AB24-4ECB-969A-6446395766A7}"/>
              </a:ext>
            </a:extLst>
          </p:cNvPr>
          <p:cNvSpPr>
            <a:spLocks noGrp="1"/>
          </p:cNvSpPr>
          <p:nvPr>
            <p:ph type="ctrTitle"/>
          </p:nvPr>
        </p:nvSpPr>
        <p:spPr>
          <a:xfrm>
            <a:off x="844062" y="2837775"/>
            <a:ext cx="10930597" cy="1646302"/>
          </a:xfrm>
        </p:spPr>
        <p:txBody>
          <a:bodyPr/>
          <a:lstStyle/>
          <a:p>
            <a:pPr algn="l"/>
            <a:r>
              <a:rPr lang="en-US" sz="3600" b="1" dirty="0"/>
              <a:t>Roll No: </a:t>
            </a:r>
            <a:r>
              <a:rPr lang="en-US" sz="3600" dirty="0"/>
              <a:t>BSCS17-27</a:t>
            </a:r>
            <a:br>
              <a:rPr lang="en-US" sz="3600" dirty="0"/>
            </a:br>
            <a:r>
              <a:rPr lang="en-US" sz="3600" b="1" dirty="0"/>
              <a:t>Name: </a:t>
            </a:r>
            <a:r>
              <a:rPr lang="en-US" sz="3600" dirty="0"/>
              <a:t>Abdul </a:t>
            </a:r>
            <a:r>
              <a:rPr lang="en-US" sz="4000" dirty="0"/>
              <a:t>Hakeem</a:t>
            </a:r>
            <a:br>
              <a:rPr lang="en-US" sz="3600" dirty="0"/>
            </a:br>
            <a:r>
              <a:rPr lang="en-US" sz="3600" b="1" dirty="0"/>
              <a:t>Session</a:t>
            </a:r>
            <a:r>
              <a:rPr lang="en-US" sz="3600" b="1"/>
              <a:t>: </a:t>
            </a:r>
            <a:r>
              <a:rPr lang="en-US" sz="3600"/>
              <a:t>2017-2021</a:t>
            </a:r>
            <a:br>
              <a:rPr lang="en-US" sz="3600" dirty="0"/>
            </a:br>
            <a:r>
              <a:rPr lang="en-US" sz="3600" b="1" dirty="0"/>
              <a:t>Project Supervisor: </a:t>
            </a:r>
            <a:r>
              <a:rPr lang="en-US" sz="3600" dirty="0"/>
              <a:t>Dr. Minhaj Ahmad Khan</a:t>
            </a:r>
            <a:endParaRPr lang="en-PK" sz="3600" dirty="0"/>
          </a:p>
        </p:txBody>
      </p:sp>
    </p:spTree>
    <p:extLst>
      <p:ext uri="{BB962C8B-B14F-4D97-AF65-F5344CB8AC3E}">
        <p14:creationId xmlns:p14="http://schemas.microsoft.com/office/powerpoint/2010/main" val="1040501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3C99-BBBC-454C-925D-0D60BB99E55E}"/>
              </a:ext>
            </a:extLst>
          </p:cNvPr>
          <p:cNvSpPr>
            <a:spLocks noGrp="1"/>
          </p:cNvSpPr>
          <p:nvPr>
            <p:ph type="title"/>
          </p:nvPr>
        </p:nvSpPr>
        <p:spPr/>
        <p:txBody>
          <a:bodyPr/>
          <a:lstStyle/>
          <a:p>
            <a:r>
              <a:rPr lang="en-US" dirty="0"/>
              <a:t>Input/Output Module</a:t>
            </a:r>
            <a:endParaRPr lang="en-PK" dirty="0"/>
          </a:p>
        </p:txBody>
      </p:sp>
      <p:sp>
        <p:nvSpPr>
          <p:cNvPr id="3" name="Content Placeholder 2">
            <a:extLst>
              <a:ext uri="{FF2B5EF4-FFF2-40B4-BE49-F238E27FC236}">
                <a16:creationId xmlns:a16="http://schemas.microsoft.com/office/drawing/2014/main" id="{14FF5E83-04FB-4F59-B4DB-15B11AF50D9E}"/>
              </a:ext>
            </a:extLst>
          </p:cNvPr>
          <p:cNvSpPr>
            <a:spLocks noGrp="1"/>
          </p:cNvSpPr>
          <p:nvPr>
            <p:ph idx="1"/>
          </p:nvPr>
        </p:nvSpPr>
        <p:spPr>
          <a:xfrm>
            <a:off x="677333" y="2160589"/>
            <a:ext cx="3936869" cy="3880773"/>
          </a:xfrm>
        </p:spPr>
        <p:txBody>
          <a:bodyPr>
            <a:normAutofit/>
          </a:bodyPr>
          <a:lstStyle/>
          <a:p>
            <a:r>
              <a:rPr lang="en-US" sz="2400" b="1" dirty="0">
                <a:solidFill>
                  <a:schemeClr val="bg2">
                    <a:lumMod val="50000"/>
                  </a:schemeClr>
                </a:solidFill>
              </a:rPr>
              <a:t>Input to the Project</a:t>
            </a:r>
          </a:p>
          <a:p>
            <a:r>
              <a:rPr lang="en-US" dirty="0">
                <a:solidFill>
                  <a:schemeClr val="tx1"/>
                </a:solidFill>
              </a:rPr>
              <a:t>Requester Registration</a:t>
            </a:r>
          </a:p>
          <a:p>
            <a:r>
              <a:rPr lang="en-US" dirty="0">
                <a:solidFill>
                  <a:schemeClr val="tx1"/>
                </a:solidFill>
              </a:rPr>
              <a:t>Service Request</a:t>
            </a:r>
          </a:p>
          <a:p>
            <a:r>
              <a:rPr lang="en-US" dirty="0">
                <a:solidFill>
                  <a:schemeClr val="tx1"/>
                </a:solidFill>
              </a:rPr>
              <a:t>Service Status</a:t>
            </a:r>
          </a:p>
          <a:p>
            <a:r>
              <a:rPr lang="en-US" dirty="0">
                <a:solidFill>
                  <a:schemeClr val="tx1"/>
                </a:solidFill>
              </a:rPr>
              <a:t>Assign Work</a:t>
            </a:r>
          </a:p>
          <a:p>
            <a:r>
              <a:rPr lang="en-US" dirty="0">
                <a:solidFill>
                  <a:schemeClr val="tx1"/>
                </a:solidFill>
              </a:rPr>
              <a:t>Assets</a:t>
            </a:r>
            <a:endParaRPr lang="en-PK" dirty="0">
              <a:solidFill>
                <a:schemeClr val="tx1"/>
              </a:solidFill>
            </a:endParaRPr>
          </a:p>
        </p:txBody>
      </p:sp>
      <p:sp>
        <p:nvSpPr>
          <p:cNvPr id="4" name="Content Placeholder 2">
            <a:extLst>
              <a:ext uri="{FF2B5EF4-FFF2-40B4-BE49-F238E27FC236}">
                <a16:creationId xmlns:a16="http://schemas.microsoft.com/office/drawing/2014/main" id="{BB4263BB-778B-435C-89EA-2124E72F7D06}"/>
              </a:ext>
            </a:extLst>
          </p:cNvPr>
          <p:cNvSpPr txBox="1">
            <a:spLocks/>
          </p:cNvSpPr>
          <p:nvPr/>
        </p:nvSpPr>
        <p:spPr>
          <a:xfrm>
            <a:off x="4614202" y="2160588"/>
            <a:ext cx="393686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400" b="1" dirty="0">
                <a:solidFill>
                  <a:schemeClr val="bg2">
                    <a:lumMod val="50000"/>
                  </a:schemeClr>
                </a:solidFill>
              </a:rPr>
              <a:t>Output to the Project</a:t>
            </a:r>
          </a:p>
          <a:p>
            <a:r>
              <a:rPr lang="en-US" dirty="0">
                <a:solidFill>
                  <a:schemeClr val="tx1"/>
                </a:solidFill>
              </a:rPr>
              <a:t>Work Order</a:t>
            </a:r>
          </a:p>
          <a:p>
            <a:r>
              <a:rPr lang="en-US" dirty="0">
                <a:solidFill>
                  <a:schemeClr val="tx1"/>
                </a:solidFill>
              </a:rPr>
              <a:t>Assets List</a:t>
            </a:r>
          </a:p>
          <a:p>
            <a:r>
              <a:rPr lang="en-US" dirty="0">
                <a:solidFill>
                  <a:schemeClr val="tx1"/>
                </a:solidFill>
              </a:rPr>
              <a:t>Technician List</a:t>
            </a:r>
          </a:p>
          <a:p>
            <a:r>
              <a:rPr lang="en-US" dirty="0">
                <a:solidFill>
                  <a:schemeClr val="tx1"/>
                </a:solidFill>
              </a:rPr>
              <a:t>Requester List</a:t>
            </a:r>
          </a:p>
          <a:p>
            <a:r>
              <a:rPr lang="en-US" dirty="0">
                <a:solidFill>
                  <a:schemeClr val="tx1"/>
                </a:solidFill>
              </a:rPr>
              <a:t>Sell Report</a:t>
            </a:r>
          </a:p>
          <a:p>
            <a:r>
              <a:rPr lang="en-US" dirty="0">
                <a:solidFill>
                  <a:schemeClr val="tx1"/>
                </a:solidFill>
              </a:rPr>
              <a:t>Work Report</a:t>
            </a:r>
          </a:p>
          <a:p>
            <a:pPr marL="0" indent="0">
              <a:buNone/>
            </a:pPr>
            <a:endParaRPr lang="en-PK" dirty="0">
              <a:solidFill>
                <a:schemeClr val="bg1">
                  <a:lumMod val="50000"/>
                </a:schemeClr>
              </a:solidFill>
            </a:endParaRPr>
          </a:p>
        </p:txBody>
      </p:sp>
    </p:spTree>
    <p:extLst>
      <p:ext uri="{BB962C8B-B14F-4D97-AF65-F5344CB8AC3E}">
        <p14:creationId xmlns:p14="http://schemas.microsoft.com/office/powerpoint/2010/main" val="286981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AF82-6C1B-4E05-AF40-DE3C1A0D04A2}"/>
              </a:ext>
            </a:extLst>
          </p:cNvPr>
          <p:cNvSpPr>
            <a:spLocks noGrp="1"/>
          </p:cNvSpPr>
          <p:nvPr>
            <p:ph type="title"/>
          </p:nvPr>
        </p:nvSpPr>
        <p:spPr/>
        <p:txBody>
          <a:bodyPr/>
          <a:lstStyle/>
          <a:p>
            <a:r>
              <a:rPr lang="en-US" dirty="0"/>
              <a:t>Data Dictionary</a:t>
            </a:r>
            <a:endParaRPr lang="en-PK" dirty="0"/>
          </a:p>
        </p:txBody>
      </p:sp>
      <p:graphicFrame>
        <p:nvGraphicFramePr>
          <p:cNvPr id="7" name="Content Placeholder 6">
            <a:extLst>
              <a:ext uri="{FF2B5EF4-FFF2-40B4-BE49-F238E27FC236}">
                <a16:creationId xmlns:a16="http://schemas.microsoft.com/office/drawing/2014/main" id="{4FD1545E-5F8B-4C4A-AA37-EBD9B966AB23}"/>
              </a:ext>
            </a:extLst>
          </p:cNvPr>
          <p:cNvGraphicFramePr>
            <a:graphicFrameLocks noGrp="1"/>
          </p:cNvGraphicFramePr>
          <p:nvPr>
            <p:ph idx="1"/>
            <p:extLst>
              <p:ext uri="{D42A27DB-BD31-4B8C-83A1-F6EECF244321}">
                <p14:modId xmlns:p14="http://schemas.microsoft.com/office/powerpoint/2010/main" val="1405576995"/>
              </p:ext>
            </p:extLst>
          </p:nvPr>
        </p:nvGraphicFramePr>
        <p:xfrm>
          <a:off x="2293257" y="2191658"/>
          <a:ext cx="4630058" cy="1854630"/>
        </p:xfrm>
        <a:graphic>
          <a:graphicData uri="http://schemas.openxmlformats.org/drawingml/2006/table">
            <a:tbl>
              <a:tblPr firstRow="1" firstCol="1" bandRow="1">
                <a:tableStyleId>{5C22544A-7EE6-4342-B048-85BDC9FD1C3A}</a:tableStyleId>
              </a:tblPr>
              <a:tblGrid>
                <a:gridCol w="1009696">
                  <a:extLst>
                    <a:ext uri="{9D8B030D-6E8A-4147-A177-3AD203B41FA5}">
                      <a16:colId xmlns:a16="http://schemas.microsoft.com/office/drawing/2014/main" val="1407979631"/>
                    </a:ext>
                  </a:extLst>
                </a:gridCol>
                <a:gridCol w="935219">
                  <a:extLst>
                    <a:ext uri="{9D8B030D-6E8A-4147-A177-3AD203B41FA5}">
                      <a16:colId xmlns:a16="http://schemas.microsoft.com/office/drawing/2014/main" val="2054269462"/>
                    </a:ext>
                  </a:extLst>
                </a:gridCol>
                <a:gridCol w="2685143">
                  <a:extLst>
                    <a:ext uri="{9D8B030D-6E8A-4147-A177-3AD203B41FA5}">
                      <a16:colId xmlns:a16="http://schemas.microsoft.com/office/drawing/2014/main" val="1903822765"/>
                    </a:ext>
                  </a:extLst>
                </a:gridCol>
              </a:tblGrid>
              <a:tr h="370926">
                <a:tc>
                  <a:txBody>
                    <a:bodyPr/>
                    <a:lstStyle/>
                    <a:p>
                      <a:pPr algn="ctr">
                        <a:spcBef>
                          <a:spcPts val="600"/>
                        </a:spcBef>
                        <a:spcAft>
                          <a:spcPts val="600"/>
                        </a:spcAft>
                      </a:pPr>
                      <a:r>
                        <a:rPr lang="en-US" sz="1100" dirty="0">
                          <a:effectLst/>
                        </a:rPr>
                        <a:t>Attribute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Data Type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Description</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724960114"/>
                  </a:ext>
                </a:extLst>
              </a:tr>
              <a:tr h="370926">
                <a:tc>
                  <a:txBody>
                    <a:bodyPr/>
                    <a:lstStyle/>
                    <a:p>
                      <a:pPr algn="ctr">
                        <a:spcBef>
                          <a:spcPts val="600"/>
                        </a:spcBef>
                        <a:spcAft>
                          <a:spcPts val="600"/>
                        </a:spcAft>
                      </a:pPr>
                      <a:r>
                        <a:rPr lang="en-US" sz="1100">
                          <a:effectLst/>
                        </a:rPr>
                        <a:t>a_login_id #</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int</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Stores login id (Automatically Generated)</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110288286"/>
                  </a:ext>
                </a:extLst>
              </a:tr>
              <a:tr h="370926">
                <a:tc>
                  <a:txBody>
                    <a:bodyPr/>
                    <a:lstStyle/>
                    <a:p>
                      <a:pPr algn="ctr">
                        <a:spcBef>
                          <a:spcPts val="600"/>
                        </a:spcBef>
                        <a:spcAft>
                          <a:spcPts val="600"/>
                        </a:spcAft>
                      </a:pPr>
                      <a:r>
                        <a:rPr lang="en-US" sz="1100">
                          <a:effectLst/>
                        </a:rPr>
                        <a:t>a_name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Stores 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793682782"/>
                  </a:ext>
                </a:extLst>
              </a:tr>
              <a:tr h="370926">
                <a:tc>
                  <a:txBody>
                    <a:bodyPr/>
                    <a:lstStyle/>
                    <a:p>
                      <a:pPr algn="ctr">
                        <a:spcBef>
                          <a:spcPts val="600"/>
                        </a:spcBef>
                        <a:spcAft>
                          <a:spcPts val="600"/>
                        </a:spcAft>
                      </a:pPr>
                      <a:r>
                        <a:rPr lang="en-US" sz="1100" dirty="0" err="1">
                          <a:effectLst/>
                        </a:rPr>
                        <a:t>a_email</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 Email</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451500890"/>
                  </a:ext>
                </a:extLst>
              </a:tr>
              <a:tr h="370926">
                <a:tc>
                  <a:txBody>
                    <a:bodyPr/>
                    <a:lstStyle/>
                    <a:p>
                      <a:pPr algn="ctr">
                        <a:spcBef>
                          <a:spcPts val="600"/>
                        </a:spcBef>
                        <a:spcAft>
                          <a:spcPts val="600"/>
                        </a:spcAft>
                      </a:pPr>
                      <a:r>
                        <a:rPr lang="en-US" sz="1100" dirty="0" err="1">
                          <a:effectLst/>
                        </a:rPr>
                        <a:t>a_password</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 Password</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4202318076"/>
                  </a:ext>
                </a:extLst>
              </a:tr>
            </a:tbl>
          </a:graphicData>
        </a:graphic>
      </p:graphicFrame>
      <p:sp>
        <p:nvSpPr>
          <p:cNvPr id="13" name="TextBox 12">
            <a:extLst>
              <a:ext uri="{FF2B5EF4-FFF2-40B4-BE49-F238E27FC236}">
                <a16:creationId xmlns:a16="http://schemas.microsoft.com/office/drawing/2014/main" id="{A310FAD3-096A-4E88-A7FD-C6E79E868CAB}"/>
              </a:ext>
            </a:extLst>
          </p:cNvPr>
          <p:cNvSpPr txBox="1"/>
          <p:nvPr/>
        </p:nvSpPr>
        <p:spPr>
          <a:xfrm>
            <a:off x="3042761" y="1785257"/>
            <a:ext cx="3131050" cy="369332"/>
          </a:xfrm>
          <a:prstGeom prst="rect">
            <a:avLst/>
          </a:prstGeom>
          <a:noFill/>
        </p:spPr>
        <p:txBody>
          <a:bodyPr wrap="none" rtlCol="0">
            <a:spAutoFit/>
          </a:bodyPr>
          <a:lstStyle/>
          <a:p>
            <a:r>
              <a:rPr lang="en-US" b="1" dirty="0"/>
              <a:t>Table Name: </a:t>
            </a:r>
            <a:r>
              <a:rPr lang="en-US" b="1" dirty="0" err="1"/>
              <a:t>adminlogin_tb</a:t>
            </a:r>
            <a:endParaRPr lang="en-PK" b="1" dirty="0"/>
          </a:p>
        </p:txBody>
      </p:sp>
      <p:pic>
        <p:nvPicPr>
          <p:cNvPr id="14" name="Picture 13">
            <a:extLst>
              <a:ext uri="{FF2B5EF4-FFF2-40B4-BE49-F238E27FC236}">
                <a16:creationId xmlns:a16="http://schemas.microsoft.com/office/drawing/2014/main" id="{38F244A9-C833-4D17-88B3-BCFD32BC3318}"/>
              </a:ext>
            </a:extLst>
          </p:cNvPr>
          <p:cNvPicPr/>
          <p:nvPr/>
        </p:nvPicPr>
        <p:blipFill>
          <a:blip r:embed="rId2">
            <a:extLst>
              <a:ext uri="{28A0092B-C50C-407E-A947-70E740481C1C}">
                <a14:useLocalDpi xmlns:a14="http://schemas.microsoft.com/office/drawing/2010/main" val="0"/>
              </a:ext>
            </a:extLst>
          </a:blip>
          <a:stretch>
            <a:fillRect/>
          </a:stretch>
        </p:blipFill>
        <p:spPr>
          <a:xfrm>
            <a:off x="2360205" y="4452689"/>
            <a:ext cx="4563110" cy="1941195"/>
          </a:xfrm>
          <a:prstGeom prst="rect">
            <a:avLst/>
          </a:prstGeom>
        </p:spPr>
      </p:pic>
    </p:spTree>
    <p:extLst>
      <p:ext uri="{BB962C8B-B14F-4D97-AF65-F5344CB8AC3E}">
        <p14:creationId xmlns:p14="http://schemas.microsoft.com/office/powerpoint/2010/main" val="2381264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92D1-787E-42C1-B475-09E8D67AB91D}"/>
              </a:ext>
            </a:extLst>
          </p:cNvPr>
          <p:cNvSpPr>
            <a:spLocks noGrp="1"/>
          </p:cNvSpPr>
          <p:nvPr>
            <p:ph type="title"/>
          </p:nvPr>
        </p:nvSpPr>
        <p:spPr/>
        <p:txBody>
          <a:bodyPr/>
          <a:lstStyle/>
          <a:p>
            <a:r>
              <a:rPr lang="en-US" dirty="0"/>
              <a:t>Data Dictionary</a:t>
            </a:r>
            <a:endParaRPr lang="en-PK" dirty="0"/>
          </a:p>
        </p:txBody>
      </p:sp>
      <p:graphicFrame>
        <p:nvGraphicFramePr>
          <p:cNvPr id="6" name="Content Placeholder 5">
            <a:extLst>
              <a:ext uri="{FF2B5EF4-FFF2-40B4-BE49-F238E27FC236}">
                <a16:creationId xmlns:a16="http://schemas.microsoft.com/office/drawing/2014/main" id="{38447290-D5E0-43BA-8259-CFCA5102DA2D}"/>
              </a:ext>
            </a:extLst>
          </p:cNvPr>
          <p:cNvGraphicFramePr>
            <a:graphicFrameLocks noGrp="1"/>
          </p:cNvGraphicFramePr>
          <p:nvPr>
            <p:ph idx="1"/>
          </p:nvPr>
        </p:nvGraphicFramePr>
        <p:xfrm>
          <a:off x="2467133" y="2093583"/>
          <a:ext cx="4580779" cy="1620286"/>
        </p:xfrm>
        <a:graphic>
          <a:graphicData uri="http://schemas.openxmlformats.org/drawingml/2006/table">
            <a:tbl>
              <a:tblPr firstRow="1" firstCol="1" bandRow="1">
                <a:tableStyleId>{5C22544A-7EE6-4342-B048-85BDC9FD1C3A}</a:tableStyleId>
              </a:tblPr>
              <a:tblGrid>
                <a:gridCol w="959588">
                  <a:extLst>
                    <a:ext uri="{9D8B030D-6E8A-4147-A177-3AD203B41FA5}">
                      <a16:colId xmlns:a16="http://schemas.microsoft.com/office/drawing/2014/main" val="189800478"/>
                    </a:ext>
                  </a:extLst>
                </a:gridCol>
                <a:gridCol w="959157">
                  <a:extLst>
                    <a:ext uri="{9D8B030D-6E8A-4147-A177-3AD203B41FA5}">
                      <a16:colId xmlns:a16="http://schemas.microsoft.com/office/drawing/2014/main" val="1786042028"/>
                    </a:ext>
                  </a:extLst>
                </a:gridCol>
                <a:gridCol w="2662034">
                  <a:extLst>
                    <a:ext uri="{9D8B030D-6E8A-4147-A177-3AD203B41FA5}">
                      <a16:colId xmlns:a16="http://schemas.microsoft.com/office/drawing/2014/main" val="4160681030"/>
                    </a:ext>
                  </a:extLst>
                </a:gridCol>
              </a:tblGrid>
              <a:tr h="306237">
                <a:tc>
                  <a:txBody>
                    <a:bodyPr/>
                    <a:lstStyle/>
                    <a:p>
                      <a:pPr algn="ctr">
                        <a:spcBef>
                          <a:spcPts val="600"/>
                        </a:spcBef>
                        <a:spcAft>
                          <a:spcPts val="600"/>
                        </a:spcAft>
                      </a:pPr>
                      <a:r>
                        <a:rPr lang="en-US" sz="1100" dirty="0">
                          <a:effectLst/>
                        </a:rPr>
                        <a:t>Attribute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Data Type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Description</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861075403"/>
                  </a:ext>
                </a:extLst>
              </a:tr>
              <a:tr h="395338">
                <a:tc>
                  <a:txBody>
                    <a:bodyPr/>
                    <a:lstStyle/>
                    <a:p>
                      <a:pPr algn="ctr">
                        <a:spcBef>
                          <a:spcPts val="600"/>
                        </a:spcBef>
                        <a:spcAft>
                          <a:spcPts val="600"/>
                        </a:spcAft>
                      </a:pPr>
                      <a:r>
                        <a:rPr lang="en-US" sz="1100" dirty="0" err="1">
                          <a:effectLst/>
                        </a:rPr>
                        <a:t>r_login_id</a:t>
                      </a:r>
                      <a:r>
                        <a:rPr lang="en-US" sz="1100" dirty="0">
                          <a:effectLst/>
                        </a:rPr>
                        <a:t> #</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int</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Stores login id (Automatically Generated)</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545727951"/>
                  </a:ext>
                </a:extLst>
              </a:tr>
              <a:tr h="306237">
                <a:tc>
                  <a:txBody>
                    <a:bodyPr/>
                    <a:lstStyle/>
                    <a:p>
                      <a:pPr algn="ctr">
                        <a:spcBef>
                          <a:spcPts val="600"/>
                        </a:spcBef>
                        <a:spcAft>
                          <a:spcPts val="600"/>
                        </a:spcAft>
                      </a:pPr>
                      <a:r>
                        <a:rPr lang="en-US" sz="1100" dirty="0" err="1">
                          <a:effectLst/>
                        </a:rPr>
                        <a:t>r_name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Stores 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974240625"/>
                  </a:ext>
                </a:extLst>
              </a:tr>
              <a:tr h="306237">
                <a:tc>
                  <a:txBody>
                    <a:bodyPr/>
                    <a:lstStyle/>
                    <a:p>
                      <a:pPr algn="ctr">
                        <a:spcBef>
                          <a:spcPts val="600"/>
                        </a:spcBef>
                        <a:spcAft>
                          <a:spcPts val="600"/>
                        </a:spcAft>
                      </a:pPr>
                      <a:r>
                        <a:rPr lang="en-US" sz="1100" dirty="0" err="1">
                          <a:effectLst/>
                        </a:rPr>
                        <a:t>r_email</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 Email</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868542896"/>
                  </a:ext>
                </a:extLst>
              </a:tr>
              <a:tr h="306237">
                <a:tc>
                  <a:txBody>
                    <a:bodyPr/>
                    <a:lstStyle/>
                    <a:p>
                      <a:pPr algn="ctr">
                        <a:spcBef>
                          <a:spcPts val="600"/>
                        </a:spcBef>
                        <a:spcAft>
                          <a:spcPts val="600"/>
                        </a:spcAft>
                      </a:pPr>
                      <a:r>
                        <a:rPr lang="en-US" sz="1100" dirty="0" err="1">
                          <a:effectLst/>
                        </a:rPr>
                        <a:t>r_password</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Store Password</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032291894"/>
                  </a:ext>
                </a:extLst>
              </a:tr>
            </a:tbl>
          </a:graphicData>
        </a:graphic>
      </p:graphicFrame>
      <p:sp>
        <p:nvSpPr>
          <p:cNvPr id="5" name="TextBox 4">
            <a:extLst>
              <a:ext uri="{FF2B5EF4-FFF2-40B4-BE49-F238E27FC236}">
                <a16:creationId xmlns:a16="http://schemas.microsoft.com/office/drawing/2014/main" id="{A09D1CB7-3135-4822-B814-19F8A107C39D}"/>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
        <p:nvSpPr>
          <p:cNvPr id="7" name="TextBox 6">
            <a:extLst>
              <a:ext uri="{FF2B5EF4-FFF2-40B4-BE49-F238E27FC236}">
                <a16:creationId xmlns:a16="http://schemas.microsoft.com/office/drawing/2014/main" id="{123A149E-5531-464F-B9C8-4EB8E6618120}"/>
              </a:ext>
            </a:extLst>
          </p:cNvPr>
          <p:cNvSpPr txBox="1"/>
          <p:nvPr/>
        </p:nvSpPr>
        <p:spPr>
          <a:xfrm>
            <a:off x="2840306" y="1675396"/>
            <a:ext cx="3528595" cy="369332"/>
          </a:xfrm>
          <a:prstGeom prst="rect">
            <a:avLst/>
          </a:prstGeom>
          <a:noFill/>
        </p:spPr>
        <p:txBody>
          <a:bodyPr wrap="none" rtlCol="0">
            <a:spAutoFit/>
          </a:bodyPr>
          <a:lstStyle/>
          <a:p>
            <a:r>
              <a:rPr lang="en-US" b="1" dirty="0"/>
              <a:t>Table Name: </a:t>
            </a:r>
            <a:r>
              <a:rPr lang="en-US" b="1" dirty="0" err="1"/>
              <a:t>requesterlogin_tb</a:t>
            </a:r>
            <a:endParaRPr lang="en-PK" b="1" dirty="0"/>
          </a:p>
        </p:txBody>
      </p:sp>
      <p:pic>
        <p:nvPicPr>
          <p:cNvPr id="8" name="Picture 7">
            <a:extLst>
              <a:ext uri="{FF2B5EF4-FFF2-40B4-BE49-F238E27FC236}">
                <a16:creationId xmlns:a16="http://schemas.microsoft.com/office/drawing/2014/main" id="{2F41380A-9981-4EA7-BA56-1A04CB6F4AF5}"/>
              </a:ext>
            </a:extLst>
          </p:cNvPr>
          <p:cNvPicPr/>
          <p:nvPr/>
        </p:nvPicPr>
        <p:blipFill>
          <a:blip r:embed="rId2">
            <a:extLst>
              <a:ext uri="{28A0092B-C50C-407E-A947-70E740481C1C}">
                <a14:useLocalDpi xmlns:a14="http://schemas.microsoft.com/office/drawing/2010/main" val="0"/>
              </a:ext>
            </a:extLst>
          </a:blip>
          <a:stretch>
            <a:fillRect/>
          </a:stretch>
        </p:blipFill>
        <p:spPr>
          <a:xfrm>
            <a:off x="2449302" y="3947390"/>
            <a:ext cx="4758055" cy="2612390"/>
          </a:xfrm>
          <a:prstGeom prst="rect">
            <a:avLst/>
          </a:prstGeom>
        </p:spPr>
      </p:pic>
    </p:spTree>
    <p:extLst>
      <p:ext uri="{BB962C8B-B14F-4D97-AF65-F5344CB8AC3E}">
        <p14:creationId xmlns:p14="http://schemas.microsoft.com/office/powerpoint/2010/main" val="239650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9D1CB7-3135-4822-B814-19F8A107C39D}"/>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
        <p:nvSpPr>
          <p:cNvPr id="7" name="TextBox 6">
            <a:extLst>
              <a:ext uri="{FF2B5EF4-FFF2-40B4-BE49-F238E27FC236}">
                <a16:creationId xmlns:a16="http://schemas.microsoft.com/office/drawing/2014/main" id="{123A149E-5531-464F-B9C8-4EB8E6618120}"/>
              </a:ext>
            </a:extLst>
          </p:cNvPr>
          <p:cNvSpPr txBox="1"/>
          <p:nvPr/>
        </p:nvSpPr>
        <p:spPr>
          <a:xfrm>
            <a:off x="3195383" y="381991"/>
            <a:ext cx="3026854" cy="369332"/>
          </a:xfrm>
          <a:prstGeom prst="rect">
            <a:avLst/>
          </a:prstGeom>
          <a:noFill/>
        </p:spPr>
        <p:txBody>
          <a:bodyPr wrap="none" rtlCol="0">
            <a:spAutoFit/>
          </a:bodyPr>
          <a:lstStyle/>
          <a:p>
            <a:r>
              <a:rPr lang="en-US" b="1" dirty="0"/>
              <a:t>Table Name: </a:t>
            </a:r>
            <a:r>
              <a:rPr lang="en-US" b="1" dirty="0" err="1"/>
              <a:t>customer_tb</a:t>
            </a:r>
            <a:endParaRPr lang="en-PK" b="1" dirty="0"/>
          </a:p>
        </p:txBody>
      </p:sp>
      <p:graphicFrame>
        <p:nvGraphicFramePr>
          <p:cNvPr id="11" name="Content Placeholder 10">
            <a:extLst>
              <a:ext uri="{FF2B5EF4-FFF2-40B4-BE49-F238E27FC236}">
                <a16:creationId xmlns:a16="http://schemas.microsoft.com/office/drawing/2014/main" id="{25499E99-8B42-41D1-BA63-F2D0F3BE4855}"/>
              </a:ext>
            </a:extLst>
          </p:cNvPr>
          <p:cNvGraphicFramePr>
            <a:graphicFrameLocks noGrp="1"/>
          </p:cNvGraphicFramePr>
          <p:nvPr>
            <p:ph idx="1"/>
            <p:extLst>
              <p:ext uri="{D42A27DB-BD31-4B8C-83A1-F6EECF244321}">
                <p14:modId xmlns:p14="http://schemas.microsoft.com/office/powerpoint/2010/main" val="2725408656"/>
              </p:ext>
            </p:extLst>
          </p:nvPr>
        </p:nvGraphicFramePr>
        <p:xfrm>
          <a:off x="2473152" y="845740"/>
          <a:ext cx="4972050" cy="2189480"/>
        </p:xfrm>
        <a:graphic>
          <a:graphicData uri="http://schemas.openxmlformats.org/drawingml/2006/table">
            <a:tbl>
              <a:tblPr firstRow="1" firstCol="1" bandRow="1">
                <a:tableStyleId>{5C22544A-7EE6-4342-B048-85BDC9FD1C3A}</a:tableStyleId>
              </a:tblPr>
              <a:tblGrid>
                <a:gridCol w="1324610">
                  <a:extLst>
                    <a:ext uri="{9D8B030D-6E8A-4147-A177-3AD203B41FA5}">
                      <a16:colId xmlns:a16="http://schemas.microsoft.com/office/drawing/2014/main" val="3939813666"/>
                    </a:ext>
                  </a:extLst>
                </a:gridCol>
                <a:gridCol w="1086485">
                  <a:extLst>
                    <a:ext uri="{9D8B030D-6E8A-4147-A177-3AD203B41FA5}">
                      <a16:colId xmlns:a16="http://schemas.microsoft.com/office/drawing/2014/main" val="429253270"/>
                    </a:ext>
                  </a:extLst>
                </a:gridCol>
                <a:gridCol w="2560955">
                  <a:extLst>
                    <a:ext uri="{9D8B030D-6E8A-4147-A177-3AD203B41FA5}">
                      <a16:colId xmlns:a16="http://schemas.microsoft.com/office/drawing/2014/main" val="3397618506"/>
                    </a:ext>
                  </a:extLst>
                </a:gridCol>
              </a:tblGrid>
              <a:tr h="230505">
                <a:tc>
                  <a:txBody>
                    <a:bodyPr/>
                    <a:lstStyle/>
                    <a:p>
                      <a:pPr algn="ctr">
                        <a:spcBef>
                          <a:spcPts val="600"/>
                        </a:spcBef>
                        <a:spcAft>
                          <a:spcPts val="600"/>
                        </a:spcAft>
                      </a:pPr>
                      <a:r>
                        <a:rPr lang="en-US" sz="1100" dirty="0">
                          <a:effectLst/>
                        </a:rPr>
                        <a:t>Attributes </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Data Type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451554840"/>
                  </a:ext>
                </a:extLst>
              </a:tr>
              <a:tr h="230505">
                <a:tc>
                  <a:txBody>
                    <a:bodyPr/>
                    <a:lstStyle/>
                    <a:p>
                      <a:pPr algn="ctr">
                        <a:spcBef>
                          <a:spcPts val="600"/>
                        </a:spcBef>
                        <a:spcAft>
                          <a:spcPts val="600"/>
                        </a:spcAft>
                      </a:pPr>
                      <a:r>
                        <a:rPr lang="en-US" sz="1100" dirty="0" err="1">
                          <a:effectLst/>
                        </a:rPr>
                        <a:t>custid</a:t>
                      </a:r>
                      <a:r>
                        <a:rPr lang="en-US" sz="1100" dirty="0">
                          <a:effectLst/>
                        </a:rPr>
                        <a:t> #</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Customer ID (Automatically Generated)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603130701"/>
                  </a:ext>
                </a:extLst>
              </a:tr>
              <a:tr h="235585">
                <a:tc>
                  <a:txBody>
                    <a:bodyPr/>
                    <a:lstStyle/>
                    <a:p>
                      <a:pPr algn="ctr">
                        <a:spcBef>
                          <a:spcPts val="600"/>
                        </a:spcBef>
                        <a:spcAft>
                          <a:spcPts val="600"/>
                        </a:spcAft>
                      </a:pPr>
                      <a:r>
                        <a:rPr lang="en-US" sz="1100" dirty="0" err="1">
                          <a:effectLst/>
                        </a:rPr>
                        <a:t>custname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Customer 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251567275"/>
                  </a:ext>
                </a:extLst>
              </a:tr>
              <a:tr h="230505">
                <a:tc>
                  <a:txBody>
                    <a:bodyPr/>
                    <a:lstStyle/>
                    <a:p>
                      <a:pPr algn="ctr">
                        <a:spcBef>
                          <a:spcPts val="600"/>
                        </a:spcBef>
                        <a:spcAft>
                          <a:spcPts val="600"/>
                        </a:spcAft>
                      </a:pPr>
                      <a:r>
                        <a:rPr lang="en-US" sz="1100">
                          <a:effectLst/>
                        </a:rPr>
                        <a:t>custadd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Customer Address</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864533024"/>
                  </a:ext>
                </a:extLst>
              </a:tr>
              <a:tr h="230505">
                <a:tc>
                  <a:txBody>
                    <a:bodyPr/>
                    <a:lstStyle/>
                    <a:p>
                      <a:pPr algn="ctr">
                        <a:spcBef>
                          <a:spcPts val="600"/>
                        </a:spcBef>
                        <a:spcAft>
                          <a:spcPts val="600"/>
                        </a:spcAft>
                      </a:pPr>
                      <a:r>
                        <a:rPr lang="en-US" sz="1100" dirty="0" err="1">
                          <a:effectLst/>
                        </a:rPr>
                        <a:t>cpname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Product 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117794996"/>
                  </a:ext>
                </a:extLst>
              </a:tr>
              <a:tr h="235585">
                <a:tc>
                  <a:txBody>
                    <a:bodyPr/>
                    <a:lstStyle/>
                    <a:p>
                      <a:pPr algn="ctr">
                        <a:spcBef>
                          <a:spcPts val="600"/>
                        </a:spcBef>
                        <a:spcAft>
                          <a:spcPts val="600"/>
                        </a:spcAft>
                      </a:pPr>
                      <a:r>
                        <a:rPr lang="en-US" sz="1100" dirty="0" err="1">
                          <a:effectLst/>
                        </a:rPr>
                        <a:t>cpquantity</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Product Quantity</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696845456"/>
                  </a:ext>
                </a:extLst>
              </a:tr>
              <a:tr h="230505">
                <a:tc>
                  <a:txBody>
                    <a:bodyPr/>
                    <a:lstStyle/>
                    <a:p>
                      <a:pPr algn="ctr">
                        <a:spcBef>
                          <a:spcPts val="600"/>
                        </a:spcBef>
                        <a:spcAft>
                          <a:spcPts val="600"/>
                        </a:spcAft>
                      </a:pPr>
                      <a:r>
                        <a:rPr lang="en-US" sz="1100">
                          <a:effectLst/>
                        </a:rPr>
                        <a:t>cpeach</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Each Quantity Price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714538809"/>
                  </a:ext>
                </a:extLst>
              </a:tr>
              <a:tr h="230505">
                <a:tc>
                  <a:txBody>
                    <a:bodyPr/>
                    <a:lstStyle/>
                    <a:p>
                      <a:pPr algn="ctr">
                        <a:spcBef>
                          <a:spcPts val="600"/>
                        </a:spcBef>
                        <a:spcAft>
                          <a:spcPts val="600"/>
                        </a:spcAft>
                      </a:pPr>
                      <a:r>
                        <a:rPr lang="en-US" sz="1100" dirty="0" err="1">
                          <a:effectLst/>
                        </a:rPr>
                        <a:t>cptotal</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Total Price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413995859"/>
                  </a:ext>
                </a:extLst>
              </a:tr>
              <a:tr h="230505">
                <a:tc>
                  <a:txBody>
                    <a:bodyPr/>
                    <a:lstStyle/>
                    <a:p>
                      <a:pPr algn="ctr">
                        <a:spcBef>
                          <a:spcPts val="600"/>
                        </a:spcBef>
                        <a:spcAft>
                          <a:spcPts val="600"/>
                        </a:spcAft>
                      </a:pPr>
                      <a:r>
                        <a:rPr lang="en-US" sz="1100" dirty="0" err="1">
                          <a:effectLst/>
                        </a:rPr>
                        <a:t>cpdate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Selling Date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4095036692"/>
                  </a:ext>
                </a:extLst>
              </a:tr>
            </a:tbl>
          </a:graphicData>
        </a:graphic>
      </p:graphicFrame>
      <p:pic>
        <p:nvPicPr>
          <p:cNvPr id="12" name="Picture 11">
            <a:extLst>
              <a:ext uri="{FF2B5EF4-FFF2-40B4-BE49-F238E27FC236}">
                <a16:creationId xmlns:a16="http://schemas.microsoft.com/office/drawing/2014/main" id="{28B86386-BD4D-4EE7-B9C0-36197F371BE3}"/>
              </a:ext>
            </a:extLst>
          </p:cNvPr>
          <p:cNvPicPr/>
          <p:nvPr/>
        </p:nvPicPr>
        <p:blipFill>
          <a:blip r:embed="rId2">
            <a:extLst>
              <a:ext uri="{28A0092B-C50C-407E-A947-70E740481C1C}">
                <a14:useLocalDpi xmlns:a14="http://schemas.microsoft.com/office/drawing/2010/main" val="0"/>
              </a:ext>
            </a:extLst>
          </a:blip>
          <a:stretch>
            <a:fillRect/>
          </a:stretch>
        </p:blipFill>
        <p:spPr>
          <a:xfrm>
            <a:off x="2388745" y="3314303"/>
            <a:ext cx="5096510" cy="3174365"/>
          </a:xfrm>
          <a:prstGeom prst="rect">
            <a:avLst/>
          </a:prstGeom>
        </p:spPr>
      </p:pic>
    </p:spTree>
    <p:extLst>
      <p:ext uri="{BB962C8B-B14F-4D97-AF65-F5344CB8AC3E}">
        <p14:creationId xmlns:p14="http://schemas.microsoft.com/office/powerpoint/2010/main" val="56874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9D1CB7-3135-4822-B814-19F8A107C39D}"/>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
        <p:nvSpPr>
          <p:cNvPr id="7" name="TextBox 6">
            <a:extLst>
              <a:ext uri="{FF2B5EF4-FFF2-40B4-BE49-F238E27FC236}">
                <a16:creationId xmlns:a16="http://schemas.microsoft.com/office/drawing/2014/main" id="{123A149E-5531-464F-B9C8-4EB8E6618120}"/>
              </a:ext>
            </a:extLst>
          </p:cNvPr>
          <p:cNvSpPr txBox="1"/>
          <p:nvPr/>
        </p:nvSpPr>
        <p:spPr>
          <a:xfrm>
            <a:off x="3195383" y="381991"/>
            <a:ext cx="2597249" cy="369332"/>
          </a:xfrm>
          <a:prstGeom prst="rect">
            <a:avLst/>
          </a:prstGeom>
          <a:noFill/>
        </p:spPr>
        <p:txBody>
          <a:bodyPr wrap="none" rtlCol="0">
            <a:spAutoFit/>
          </a:bodyPr>
          <a:lstStyle/>
          <a:p>
            <a:r>
              <a:rPr lang="en-US" b="1" dirty="0"/>
              <a:t>Table Name: </a:t>
            </a:r>
            <a:r>
              <a:rPr lang="en-US" b="1" dirty="0" err="1"/>
              <a:t>assets_tb</a:t>
            </a:r>
            <a:endParaRPr lang="en-PK" b="1" dirty="0"/>
          </a:p>
        </p:txBody>
      </p:sp>
      <p:graphicFrame>
        <p:nvGraphicFramePr>
          <p:cNvPr id="4" name="Content Placeholder 3">
            <a:extLst>
              <a:ext uri="{FF2B5EF4-FFF2-40B4-BE49-F238E27FC236}">
                <a16:creationId xmlns:a16="http://schemas.microsoft.com/office/drawing/2014/main" id="{C7495412-1D78-427E-A70C-BA2DBF1141A6}"/>
              </a:ext>
            </a:extLst>
          </p:cNvPr>
          <p:cNvGraphicFramePr>
            <a:graphicFrameLocks noGrp="1"/>
          </p:cNvGraphicFramePr>
          <p:nvPr>
            <p:ph idx="1"/>
            <p:extLst>
              <p:ext uri="{D42A27DB-BD31-4B8C-83A1-F6EECF244321}">
                <p14:modId xmlns:p14="http://schemas.microsoft.com/office/powerpoint/2010/main" val="2277895288"/>
              </p:ext>
            </p:extLst>
          </p:nvPr>
        </p:nvGraphicFramePr>
        <p:xfrm>
          <a:off x="2227455" y="968898"/>
          <a:ext cx="5257800" cy="1872776"/>
        </p:xfrm>
        <a:graphic>
          <a:graphicData uri="http://schemas.openxmlformats.org/drawingml/2006/table">
            <a:tbl>
              <a:tblPr firstRow="1" firstCol="1" bandRow="1">
                <a:tableStyleId>{5C22544A-7EE6-4342-B048-85BDC9FD1C3A}</a:tableStyleId>
              </a:tblPr>
              <a:tblGrid>
                <a:gridCol w="1161415">
                  <a:extLst>
                    <a:ext uri="{9D8B030D-6E8A-4147-A177-3AD203B41FA5}">
                      <a16:colId xmlns:a16="http://schemas.microsoft.com/office/drawing/2014/main" val="2228777205"/>
                    </a:ext>
                  </a:extLst>
                </a:gridCol>
                <a:gridCol w="1067435">
                  <a:extLst>
                    <a:ext uri="{9D8B030D-6E8A-4147-A177-3AD203B41FA5}">
                      <a16:colId xmlns:a16="http://schemas.microsoft.com/office/drawing/2014/main" val="1013889775"/>
                    </a:ext>
                  </a:extLst>
                </a:gridCol>
                <a:gridCol w="3028950">
                  <a:extLst>
                    <a:ext uri="{9D8B030D-6E8A-4147-A177-3AD203B41FA5}">
                      <a16:colId xmlns:a16="http://schemas.microsoft.com/office/drawing/2014/main" val="1837785828"/>
                    </a:ext>
                  </a:extLst>
                </a:gridCol>
              </a:tblGrid>
              <a:tr h="234097">
                <a:tc>
                  <a:txBody>
                    <a:bodyPr/>
                    <a:lstStyle/>
                    <a:p>
                      <a:pPr algn="ctr">
                        <a:spcBef>
                          <a:spcPts val="600"/>
                        </a:spcBef>
                        <a:spcAft>
                          <a:spcPts val="600"/>
                        </a:spcAft>
                      </a:pPr>
                      <a:r>
                        <a:rPr lang="en-US" sz="1100" dirty="0">
                          <a:effectLst/>
                        </a:rPr>
                        <a:t>Attributes</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Data Type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4200901286"/>
                  </a:ext>
                </a:extLst>
              </a:tr>
              <a:tr h="234097">
                <a:tc>
                  <a:txBody>
                    <a:bodyPr/>
                    <a:lstStyle/>
                    <a:p>
                      <a:pPr algn="ctr">
                        <a:spcBef>
                          <a:spcPts val="600"/>
                        </a:spcBef>
                        <a:spcAft>
                          <a:spcPts val="600"/>
                        </a:spcAft>
                      </a:pPr>
                      <a:r>
                        <a:rPr lang="en-US" sz="1100">
                          <a:effectLst/>
                        </a:rPr>
                        <a:t>pid #</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Product ID (Automatically Generated)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046142049"/>
                  </a:ext>
                </a:extLst>
              </a:tr>
              <a:tr h="234097">
                <a:tc>
                  <a:txBody>
                    <a:bodyPr/>
                    <a:lstStyle/>
                    <a:p>
                      <a:pPr algn="ctr">
                        <a:spcBef>
                          <a:spcPts val="600"/>
                        </a:spcBef>
                        <a:spcAft>
                          <a:spcPts val="600"/>
                        </a:spcAft>
                      </a:pPr>
                      <a:r>
                        <a:rPr lang="en-US" sz="1100">
                          <a:effectLst/>
                        </a:rPr>
                        <a:t>pname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Product 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709089337"/>
                  </a:ext>
                </a:extLst>
              </a:tr>
              <a:tr h="234097">
                <a:tc>
                  <a:txBody>
                    <a:bodyPr/>
                    <a:lstStyle/>
                    <a:p>
                      <a:pPr algn="ctr">
                        <a:spcBef>
                          <a:spcPts val="600"/>
                        </a:spcBef>
                        <a:spcAft>
                          <a:spcPts val="600"/>
                        </a:spcAft>
                      </a:pPr>
                      <a:r>
                        <a:rPr lang="en-US" sz="1100">
                          <a:effectLst/>
                        </a:rPr>
                        <a:t>pdop</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date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Product Date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14297473"/>
                  </a:ext>
                </a:extLst>
              </a:tr>
              <a:tr h="234097">
                <a:tc>
                  <a:txBody>
                    <a:bodyPr/>
                    <a:lstStyle/>
                    <a:p>
                      <a:pPr algn="ctr">
                        <a:spcBef>
                          <a:spcPts val="600"/>
                        </a:spcBef>
                        <a:spcAft>
                          <a:spcPts val="600"/>
                        </a:spcAft>
                      </a:pPr>
                      <a:r>
                        <a:rPr lang="en-US" sz="1100">
                          <a:effectLst/>
                        </a:rPr>
                        <a:t>pava</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Number of Available Product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307650661"/>
                  </a:ext>
                </a:extLst>
              </a:tr>
              <a:tr h="234097">
                <a:tc>
                  <a:txBody>
                    <a:bodyPr/>
                    <a:lstStyle/>
                    <a:p>
                      <a:pPr algn="ctr">
                        <a:spcBef>
                          <a:spcPts val="600"/>
                        </a:spcBef>
                        <a:spcAft>
                          <a:spcPts val="600"/>
                        </a:spcAft>
                      </a:pPr>
                      <a:r>
                        <a:rPr lang="en-US" sz="1100">
                          <a:effectLst/>
                        </a:rPr>
                        <a:t>ptotal</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Number of Total Product</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457282029"/>
                  </a:ext>
                </a:extLst>
              </a:tr>
              <a:tr h="234097">
                <a:tc>
                  <a:txBody>
                    <a:bodyPr/>
                    <a:lstStyle/>
                    <a:p>
                      <a:pPr algn="ctr">
                        <a:spcBef>
                          <a:spcPts val="600"/>
                        </a:spcBef>
                        <a:spcAft>
                          <a:spcPts val="600"/>
                        </a:spcAft>
                      </a:pPr>
                      <a:r>
                        <a:rPr lang="en-US" sz="1100">
                          <a:effectLst/>
                        </a:rPr>
                        <a:t>poriginalcost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Product Original Cost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495957359"/>
                  </a:ext>
                </a:extLst>
              </a:tr>
              <a:tr h="234097">
                <a:tc>
                  <a:txBody>
                    <a:bodyPr/>
                    <a:lstStyle/>
                    <a:p>
                      <a:pPr algn="ctr">
                        <a:spcBef>
                          <a:spcPts val="600"/>
                        </a:spcBef>
                        <a:spcAft>
                          <a:spcPts val="600"/>
                        </a:spcAft>
                      </a:pPr>
                      <a:r>
                        <a:rPr lang="en-US" sz="1100">
                          <a:effectLst/>
                        </a:rPr>
                        <a:t>psellingcost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Product Selling Price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07290791"/>
                  </a:ext>
                </a:extLst>
              </a:tr>
            </a:tbl>
          </a:graphicData>
        </a:graphic>
      </p:graphicFrame>
      <p:pic>
        <p:nvPicPr>
          <p:cNvPr id="9" name="Picture 8">
            <a:extLst>
              <a:ext uri="{FF2B5EF4-FFF2-40B4-BE49-F238E27FC236}">
                <a16:creationId xmlns:a16="http://schemas.microsoft.com/office/drawing/2014/main" id="{FD22233C-696D-4EC9-BBD2-3EE1186E9D07}"/>
              </a:ext>
            </a:extLst>
          </p:cNvPr>
          <p:cNvPicPr/>
          <p:nvPr/>
        </p:nvPicPr>
        <p:blipFill>
          <a:blip r:embed="rId2">
            <a:extLst>
              <a:ext uri="{28A0092B-C50C-407E-A947-70E740481C1C}">
                <a14:useLocalDpi xmlns:a14="http://schemas.microsoft.com/office/drawing/2010/main" val="0"/>
              </a:ext>
            </a:extLst>
          </a:blip>
          <a:stretch>
            <a:fillRect/>
          </a:stretch>
        </p:blipFill>
        <p:spPr>
          <a:xfrm>
            <a:off x="2122045" y="3157723"/>
            <a:ext cx="5363210" cy="3137535"/>
          </a:xfrm>
          <a:prstGeom prst="rect">
            <a:avLst/>
          </a:prstGeom>
        </p:spPr>
      </p:pic>
    </p:spTree>
    <p:extLst>
      <p:ext uri="{BB962C8B-B14F-4D97-AF65-F5344CB8AC3E}">
        <p14:creationId xmlns:p14="http://schemas.microsoft.com/office/powerpoint/2010/main" val="205063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9D1CB7-3135-4822-B814-19F8A107C39D}"/>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
        <p:nvSpPr>
          <p:cNvPr id="7" name="TextBox 6">
            <a:extLst>
              <a:ext uri="{FF2B5EF4-FFF2-40B4-BE49-F238E27FC236}">
                <a16:creationId xmlns:a16="http://schemas.microsoft.com/office/drawing/2014/main" id="{123A149E-5531-464F-B9C8-4EB8E6618120}"/>
              </a:ext>
            </a:extLst>
          </p:cNvPr>
          <p:cNvSpPr txBox="1"/>
          <p:nvPr/>
        </p:nvSpPr>
        <p:spPr>
          <a:xfrm>
            <a:off x="3195383" y="381991"/>
            <a:ext cx="3507755" cy="369332"/>
          </a:xfrm>
          <a:prstGeom prst="rect">
            <a:avLst/>
          </a:prstGeom>
          <a:noFill/>
        </p:spPr>
        <p:txBody>
          <a:bodyPr wrap="none" rtlCol="0">
            <a:spAutoFit/>
          </a:bodyPr>
          <a:lstStyle/>
          <a:p>
            <a:r>
              <a:rPr lang="en-US" b="1" dirty="0"/>
              <a:t>Table Name: </a:t>
            </a:r>
            <a:r>
              <a:rPr lang="en-US" b="1" dirty="0" err="1"/>
              <a:t>submitrequest_tb</a:t>
            </a:r>
            <a:endParaRPr lang="en-PK" b="1" dirty="0"/>
          </a:p>
        </p:txBody>
      </p:sp>
      <p:graphicFrame>
        <p:nvGraphicFramePr>
          <p:cNvPr id="8" name="Content Placeholder 7">
            <a:extLst>
              <a:ext uri="{FF2B5EF4-FFF2-40B4-BE49-F238E27FC236}">
                <a16:creationId xmlns:a16="http://schemas.microsoft.com/office/drawing/2014/main" id="{2EB23965-1F32-45A9-B8D8-3C2A6E2B9A43}"/>
              </a:ext>
            </a:extLst>
          </p:cNvPr>
          <p:cNvGraphicFramePr>
            <a:graphicFrameLocks noGrp="1"/>
          </p:cNvGraphicFramePr>
          <p:nvPr>
            <p:ph idx="1"/>
            <p:extLst>
              <p:ext uri="{D42A27DB-BD31-4B8C-83A1-F6EECF244321}">
                <p14:modId xmlns:p14="http://schemas.microsoft.com/office/powerpoint/2010/main" val="4098470558"/>
              </p:ext>
            </p:extLst>
          </p:nvPr>
        </p:nvGraphicFramePr>
        <p:xfrm>
          <a:off x="2714845" y="842114"/>
          <a:ext cx="4850570" cy="2912012"/>
        </p:xfrm>
        <a:graphic>
          <a:graphicData uri="http://schemas.openxmlformats.org/drawingml/2006/table">
            <a:tbl>
              <a:tblPr firstRow="1" firstCol="1" bandRow="1">
                <a:tableStyleId>{5C22544A-7EE6-4342-B048-85BDC9FD1C3A}</a:tableStyleId>
              </a:tblPr>
              <a:tblGrid>
                <a:gridCol w="1459590">
                  <a:extLst>
                    <a:ext uri="{9D8B030D-6E8A-4147-A177-3AD203B41FA5}">
                      <a16:colId xmlns:a16="http://schemas.microsoft.com/office/drawing/2014/main" val="3297862414"/>
                    </a:ext>
                  </a:extLst>
                </a:gridCol>
                <a:gridCol w="940904">
                  <a:extLst>
                    <a:ext uri="{9D8B030D-6E8A-4147-A177-3AD203B41FA5}">
                      <a16:colId xmlns:a16="http://schemas.microsoft.com/office/drawing/2014/main" val="3778421085"/>
                    </a:ext>
                  </a:extLst>
                </a:gridCol>
                <a:gridCol w="2450076">
                  <a:extLst>
                    <a:ext uri="{9D8B030D-6E8A-4147-A177-3AD203B41FA5}">
                      <a16:colId xmlns:a16="http://schemas.microsoft.com/office/drawing/2014/main" val="1305728187"/>
                    </a:ext>
                  </a:extLst>
                </a:gridCol>
              </a:tblGrid>
              <a:tr h="351692">
                <a:tc>
                  <a:txBody>
                    <a:bodyPr/>
                    <a:lstStyle/>
                    <a:p>
                      <a:pPr algn="ctr">
                        <a:spcBef>
                          <a:spcPts val="600"/>
                        </a:spcBef>
                        <a:spcAft>
                          <a:spcPts val="600"/>
                        </a:spcAft>
                      </a:pPr>
                      <a:r>
                        <a:rPr lang="en-US" sz="1100" dirty="0">
                          <a:effectLst/>
                        </a:rPr>
                        <a:t>Attributes</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Data Type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908925868"/>
                  </a:ext>
                </a:extLst>
              </a:tr>
              <a:tr h="365760">
                <a:tc>
                  <a:txBody>
                    <a:bodyPr/>
                    <a:lstStyle/>
                    <a:p>
                      <a:pPr algn="ctr">
                        <a:spcBef>
                          <a:spcPts val="600"/>
                        </a:spcBef>
                        <a:spcAft>
                          <a:spcPts val="600"/>
                        </a:spcAft>
                      </a:pPr>
                      <a:r>
                        <a:rPr lang="en-US" sz="1100" dirty="0" err="1">
                          <a:effectLst/>
                        </a:rPr>
                        <a:t>request_id</a:t>
                      </a:r>
                      <a:r>
                        <a:rPr lang="en-US" sz="1100" dirty="0">
                          <a:effectLst/>
                        </a:rPr>
                        <a:t> #</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 ID (Automatically Generated)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069695453"/>
                  </a:ext>
                </a:extLst>
              </a:tr>
              <a:tr h="182880">
                <a:tc>
                  <a:txBody>
                    <a:bodyPr/>
                    <a:lstStyle/>
                    <a:p>
                      <a:pPr algn="ctr">
                        <a:spcBef>
                          <a:spcPts val="600"/>
                        </a:spcBef>
                        <a:spcAft>
                          <a:spcPts val="600"/>
                        </a:spcAft>
                      </a:pPr>
                      <a:r>
                        <a:rPr lang="en-US" sz="1100">
                          <a:effectLst/>
                        </a:rPr>
                        <a:t>request_info</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 Info</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618599033"/>
                  </a:ext>
                </a:extLst>
              </a:tr>
              <a:tr h="182880">
                <a:tc>
                  <a:txBody>
                    <a:bodyPr/>
                    <a:lstStyle/>
                    <a:p>
                      <a:pPr algn="ctr">
                        <a:spcBef>
                          <a:spcPts val="600"/>
                        </a:spcBef>
                        <a:spcAft>
                          <a:spcPts val="600"/>
                        </a:spcAft>
                      </a:pPr>
                      <a:r>
                        <a:rPr lang="en-US" sz="1100">
                          <a:effectLst/>
                        </a:rPr>
                        <a:t>request_desc</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 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965632321"/>
                  </a:ext>
                </a:extLst>
              </a:tr>
              <a:tr h="182880">
                <a:tc>
                  <a:txBody>
                    <a:bodyPr/>
                    <a:lstStyle/>
                    <a:p>
                      <a:pPr algn="ctr">
                        <a:spcBef>
                          <a:spcPts val="600"/>
                        </a:spcBef>
                        <a:spcAft>
                          <a:spcPts val="600"/>
                        </a:spcAft>
                      </a:pPr>
                      <a:r>
                        <a:rPr lang="en-US" sz="1100">
                          <a:effectLst/>
                        </a:rPr>
                        <a:t>requester_name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Requester 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034463916"/>
                  </a:ext>
                </a:extLst>
              </a:tr>
              <a:tr h="182880">
                <a:tc>
                  <a:txBody>
                    <a:bodyPr/>
                    <a:lstStyle/>
                    <a:p>
                      <a:pPr algn="ctr">
                        <a:spcBef>
                          <a:spcPts val="600"/>
                        </a:spcBef>
                        <a:spcAft>
                          <a:spcPts val="600"/>
                        </a:spcAft>
                      </a:pPr>
                      <a:r>
                        <a:rPr lang="en-US" sz="1100">
                          <a:effectLst/>
                        </a:rPr>
                        <a:t>requester_add1</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Address Line 1</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465254076"/>
                  </a:ext>
                </a:extLst>
              </a:tr>
              <a:tr h="182880">
                <a:tc>
                  <a:txBody>
                    <a:bodyPr/>
                    <a:lstStyle/>
                    <a:p>
                      <a:pPr algn="ctr">
                        <a:spcBef>
                          <a:spcPts val="600"/>
                        </a:spcBef>
                        <a:spcAft>
                          <a:spcPts val="600"/>
                        </a:spcAft>
                      </a:pPr>
                      <a:r>
                        <a:rPr lang="en-US" sz="1100">
                          <a:effectLst/>
                        </a:rPr>
                        <a:t>requester_add2</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Requester Address Line 2</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353514582"/>
                  </a:ext>
                </a:extLst>
              </a:tr>
              <a:tr h="182880">
                <a:tc>
                  <a:txBody>
                    <a:bodyPr/>
                    <a:lstStyle/>
                    <a:p>
                      <a:pPr algn="ctr">
                        <a:spcBef>
                          <a:spcPts val="600"/>
                        </a:spcBef>
                        <a:spcAft>
                          <a:spcPts val="600"/>
                        </a:spcAft>
                      </a:pPr>
                      <a:r>
                        <a:rPr lang="en-US" sz="1100">
                          <a:effectLst/>
                        </a:rPr>
                        <a:t>requester_city</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City</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580238315"/>
                  </a:ext>
                </a:extLst>
              </a:tr>
              <a:tr h="182880">
                <a:tc>
                  <a:txBody>
                    <a:bodyPr/>
                    <a:lstStyle/>
                    <a:p>
                      <a:pPr algn="ctr">
                        <a:spcBef>
                          <a:spcPts val="600"/>
                        </a:spcBef>
                        <a:spcAft>
                          <a:spcPts val="600"/>
                        </a:spcAft>
                      </a:pPr>
                      <a:r>
                        <a:rPr lang="en-US" sz="1100">
                          <a:effectLst/>
                        </a:rPr>
                        <a:t>requester_state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Requester State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646984239"/>
                  </a:ext>
                </a:extLst>
              </a:tr>
              <a:tr h="182880">
                <a:tc>
                  <a:txBody>
                    <a:bodyPr/>
                    <a:lstStyle/>
                    <a:p>
                      <a:pPr algn="ctr">
                        <a:spcBef>
                          <a:spcPts val="600"/>
                        </a:spcBef>
                        <a:spcAft>
                          <a:spcPts val="600"/>
                        </a:spcAft>
                      </a:pPr>
                      <a:r>
                        <a:rPr lang="en-US" sz="1100">
                          <a:effectLst/>
                        </a:rPr>
                        <a:t>requester_zip</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Zip</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072500101"/>
                  </a:ext>
                </a:extLst>
              </a:tr>
              <a:tr h="182880">
                <a:tc>
                  <a:txBody>
                    <a:bodyPr/>
                    <a:lstStyle/>
                    <a:p>
                      <a:pPr algn="ctr">
                        <a:spcBef>
                          <a:spcPts val="600"/>
                        </a:spcBef>
                        <a:spcAft>
                          <a:spcPts val="600"/>
                        </a:spcAft>
                      </a:pPr>
                      <a:r>
                        <a:rPr lang="en-US" sz="1100">
                          <a:effectLst/>
                        </a:rPr>
                        <a:t>requester_email</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Requester Email</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038749654"/>
                  </a:ext>
                </a:extLst>
              </a:tr>
              <a:tr h="365760">
                <a:tc>
                  <a:txBody>
                    <a:bodyPr/>
                    <a:lstStyle/>
                    <a:p>
                      <a:pPr algn="ctr">
                        <a:spcBef>
                          <a:spcPts val="600"/>
                        </a:spcBef>
                        <a:spcAft>
                          <a:spcPts val="600"/>
                        </a:spcAft>
                      </a:pPr>
                      <a:r>
                        <a:rPr lang="en-US" sz="1100">
                          <a:effectLst/>
                        </a:rPr>
                        <a:t>requester_mobile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bigint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Mobile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531984763"/>
                  </a:ext>
                </a:extLst>
              </a:tr>
              <a:tr h="182880">
                <a:tc>
                  <a:txBody>
                    <a:bodyPr/>
                    <a:lstStyle/>
                    <a:p>
                      <a:pPr algn="ctr">
                        <a:spcBef>
                          <a:spcPts val="600"/>
                        </a:spcBef>
                        <a:spcAft>
                          <a:spcPts val="600"/>
                        </a:spcAft>
                      </a:pPr>
                      <a:r>
                        <a:rPr lang="en-US" sz="1100">
                          <a:effectLst/>
                        </a:rPr>
                        <a:t>request_date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 Date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127781920"/>
                  </a:ext>
                </a:extLst>
              </a:tr>
            </a:tbl>
          </a:graphicData>
        </a:graphic>
      </p:graphicFrame>
      <p:pic>
        <p:nvPicPr>
          <p:cNvPr id="10" name="Picture 9">
            <a:extLst>
              <a:ext uri="{FF2B5EF4-FFF2-40B4-BE49-F238E27FC236}">
                <a16:creationId xmlns:a16="http://schemas.microsoft.com/office/drawing/2014/main" id="{6AF12C4E-F612-41EF-A699-C4D8643B7EB2}"/>
              </a:ext>
            </a:extLst>
          </p:cNvPr>
          <p:cNvPicPr/>
          <p:nvPr/>
        </p:nvPicPr>
        <p:blipFill>
          <a:blip r:embed="rId2">
            <a:extLst>
              <a:ext uri="{28A0092B-C50C-407E-A947-70E740481C1C}">
                <a14:useLocalDpi xmlns:a14="http://schemas.microsoft.com/office/drawing/2010/main" val="0"/>
              </a:ext>
            </a:extLst>
          </a:blip>
          <a:stretch>
            <a:fillRect/>
          </a:stretch>
        </p:blipFill>
        <p:spPr>
          <a:xfrm>
            <a:off x="2714845" y="3900979"/>
            <a:ext cx="4850570" cy="2858545"/>
          </a:xfrm>
          <a:prstGeom prst="rect">
            <a:avLst/>
          </a:prstGeom>
        </p:spPr>
      </p:pic>
    </p:spTree>
    <p:extLst>
      <p:ext uri="{BB962C8B-B14F-4D97-AF65-F5344CB8AC3E}">
        <p14:creationId xmlns:p14="http://schemas.microsoft.com/office/powerpoint/2010/main" val="157139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9D1CB7-3135-4822-B814-19F8A107C39D}"/>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
        <p:nvSpPr>
          <p:cNvPr id="7" name="TextBox 6">
            <a:extLst>
              <a:ext uri="{FF2B5EF4-FFF2-40B4-BE49-F238E27FC236}">
                <a16:creationId xmlns:a16="http://schemas.microsoft.com/office/drawing/2014/main" id="{123A149E-5531-464F-B9C8-4EB8E6618120}"/>
              </a:ext>
            </a:extLst>
          </p:cNvPr>
          <p:cNvSpPr txBox="1"/>
          <p:nvPr/>
        </p:nvSpPr>
        <p:spPr>
          <a:xfrm>
            <a:off x="3195383" y="381991"/>
            <a:ext cx="3131050" cy="369332"/>
          </a:xfrm>
          <a:prstGeom prst="rect">
            <a:avLst/>
          </a:prstGeom>
          <a:noFill/>
        </p:spPr>
        <p:txBody>
          <a:bodyPr wrap="none" rtlCol="0">
            <a:spAutoFit/>
          </a:bodyPr>
          <a:lstStyle/>
          <a:p>
            <a:r>
              <a:rPr lang="en-US" b="1" dirty="0"/>
              <a:t>Table Name: </a:t>
            </a:r>
            <a:r>
              <a:rPr lang="en-US" b="1" dirty="0" err="1"/>
              <a:t>assignwork_tb</a:t>
            </a:r>
            <a:endParaRPr lang="en-PK" b="1" dirty="0"/>
          </a:p>
        </p:txBody>
      </p:sp>
      <p:graphicFrame>
        <p:nvGraphicFramePr>
          <p:cNvPr id="4" name="Content Placeholder 3">
            <a:extLst>
              <a:ext uri="{FF2B5EF4-FFF2-40B4-BE49-F238E27FC236}">
                <a16:creationId xmlns:a16="http://schemas.microsoft.com/office/drawing/2014/main" id="{635971CC-6A51-4030-A7AA-B7ABF7CB373D}"/>
              </a:ext>
            </a:extLst>
          </p:cNvPr>
          <p:cNvGraphicFramePr>
            <a:graphicFrameLocks noGrp="1"/>
          </p:cNvGraphicFramePr>
          <p:nvPr>
            <p:ph idx="1"/>
            <p:extLst>
              <p:ext uri="{D42A27DB-BD31-4B8C-83A1-F6EECF244321}">
                <p14:modId xmlns:p14="http://schemas.microsoft.com/office/powerpoint/2010/main" val="2868863772"/>
              </p:ext>
            </p:extLst>
          </p:nvPr>
        </p:nvGraphicFramePr>
        <p:xfrm>
          <a:off x="281994" y="1428402"/>
          <a:ext cx="4759959" cy="3368882"/>
        </p:xfrm>
        <a:graphic>
          <a:graphicData uri="http://schemas.openxmlformats.org/drawingml/2006/table">
            <a:tbl>
              <a:tblPr firstRow="1" firstCol="1" bandRow="1">
                <a:tableStyleId>{5C22544A-7EE6-4342-B048-85BDC9FD1C3A}</a:tableStyleId>
              </a:tblPr>
              <a:tblGrid>
                <a:gridCol w="1231265">
                  <a:extLst>
                    <a:ext uri="{9D8B030D-6E8A-4147-A177-3AD203B41FA5}">
                      <a16:colId xmlns:a16="http://schemas.microsoft.com/office/drawing/2014/main" val="3963577296"/>
                    </a:ext>
                  </a:extLst>
                </a:gridCol>
                <a:gridCol w="941644">
                  <a:extLst>
                    <a:ext uri="{9D8B030D-6E8A-4147-A177-3AD203B41FA5}">
                      <a16:colId xmlns:a16="http://schemas.microsoft.com/office/drawing/2014/main" val="2449617730"/>
                    </a:ext>
                  </a:extLst>
                </a:gridCol>
                <a:gridCol w="2587050">
                  <a:extLst>
                    <a:ext uri="{9D8B030D-6E8A-4147-A177-3AD203B41FA5}">
                      <a16:colId xmlns:a16="http://schemas.microsoft.com/office/drawing/2014/main" val="670922759"/>
                    </a:ext>
                  </a:extLst>
                </a:gridCol>
              </a:tblGrid>
              <a:tr h="346162">
                <a:tc>
                  <a:txBody>
                    <a:bodyPr/>
                    <a:lstStyle/>
                    <a:p>
                      <a:pPr algn="ctr">
                        <a:spcBef>
                          <a:spcPts val="600"/>
                        </a:spcBef>
                        <a:spcAft>
                          <a:spcPts val="600"/>
                        </a:spcAft>
                      </a:pPr>
                      <a:r>
                        <a:rPr lang="en-US" sz="1100" dirty="0">
                          <a:effectLst/>
                        </a:rPr>
                        <a:t>Attributes</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Data Type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680547121"/>
                  </a:ext>
                </a:extLst>
              </a:tr>
              <a:tr h="377840">
                <a:tc>
                  <a:txBody>
                    <a:bodyPr/>
                    <a:lstStyle/>
                    <a:p>
                      <a:pPr algn="ctr">
                        <a:spcBef>
                          <a:spcPts val="600"/>
                        </a:spcBef>
                        <a:spcAft>
                          <a:spcPts val="600"/>
                        </a:spcAft>
                      </a:pPr>
                      <a:r>
                        <a:rPr lang="en-US" sz="1100">
                          <a:effectLst/>
                        </a:rPr>
                        <a:t>rno #</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 Number (Automatically Generated)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406692532"/>
                  </a:ext>
                </a:extLst>
              </a:tr>
              <a:tr h="188920">
                <a:tc>
                  <a:txBody>
                    <a:bodyPr/>
                    <a:lstStyle/>
                    <a:p>
                      <a:pPr algn="ctr">
                        <a:spcBef>
                          <a:spcPts val="600"/>
                        </a:spcBef>
                        <a:spcAft>
                          <a:spcPts val="600"/>
                        </a:spcAft>
                      </a:pPr>
                      <a:r>
                        <a:rPr lang="en-US" sz="1100">
                          <a:effectLst/>
                        </a:rPr>
                        <a:t>request_id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 ID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934965210"/>
                  </a:ext>
                </a:extLst>
              </a:tr>
              <a:tr h="188920">
                <a:tc>
                  <a:txBody>
                    <a:bodyPr/>
                    <a:lstStyle/>
                    <a:p>
                      <a:pPr algn="ctr">
                        <a:spcBef>
                          <a:spcPts val="600"/>
                        </a:spcBef>
                        <a:spcAft>
                          <a:spcPts val="600"/>
                        </a:spcAft>
                      </a:pPr>
                      <a:r>
                        <a:rPr lang="en-US" sz="1100">
                          <a:effectLst/>
                        </a:rPr>
                        <a:t>request_info</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 Info</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208280725"/>
                  </a:ext>
                </a:extLst>
              </a:tr>
              <a:tr h="188920">
                <a:tc>
                  <a:txBody>
                    <a:bodyPr/>
                    <a:lstStyle/>
                    <a:p>
                      <a:pPr algn="ctr">
                        <a:spcBef>
                          <a:spcPts val="600"/>
                        </a:spcBef>
                        <a:spcAft>
                          <a:spcPts val="600"/>
                        </a:spcAft>
                      </a:pPr>
                      <a:r>
                        <a:rPr lang="en-US" sz="1100">
                          <a:effectLst/>
                        </a:rPr>
                        <a:t>request_desc</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 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497815139"/>
                  </a:ext>
                </a:extLst>
              </a:tr>
              <a:tr h="188920">
                <a:tc>
                  <a:txBody>
                    <a:bodyPr/>
                    <a:lstStyle/>
                    <a:p>
                      <a:pPr algn="ctr">
                        <a:spcBef>
                          <a:spcPts val="600"/>
                        </a:spcBef>
                        <a:spcAft>
                          <a:spcPts val="600"/>
                        </a:spcAft>
                      </a:pPr>
                      <a:r>
                        <a:rPr lang="en-US" sz="1100">
                          <a:effectLst/>
                        </a:rPr>
                        <a:t>requester_name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Requester 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131399590"/>
                  </a:ext>
                </a:extLst>
              </a:tr>
              <a:tr h="188920">
                <a:tc>
                  <a:txBody>
                    <a:bodyPr/>
                    <a:lstStyle/>
                    <a:p>
                      <a:pPr algn="ctr">
                        <a:spcBef>
                          <a:spcPts val="600"/>
                        </a:spcBef>
                        <a:spcAft>
                          <a:spcPts val="600"/>
                        </a:spcAft>
                      </a:pPr>
                      <a:r>
                        <a:rPr lang="en-US" sz="1100">
                          <a:effectLst/>
                        </a:rPr>
                        <a:t>requester_add1</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Address Line 1</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608470731"/>
                  </a:ext>
                </a:extLst>
              </a:tr>
              <a:tr h="188920">
                <a:tc>
                  <a:txBody>
                    <a:bodyPr/>
                    <a:lstStyle/>
                    <a:p>
                      <a:pPr algn="ctr">
                        <a:spcBef>
                          <a:spcPts val="600"/>
                        </a:spcBef>
                        <a:spcAft>
                          <a:spcPts val="600"/>
                        </a:spcAft>
                      </a:pPr>
                      <a:r>
                        <a:rPr lang="en-US" sz="1100">
                          <a:effectLst/>
                        </a:rPr>
                        <a:t>requester_add2</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Requester Address Line 2</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997645283"/>
                  </a:ext>
                </a:extLst>
              </a:tr>
              <a:tr h="188920">
                <a:tc>
                  <a:txBody>
                    <a:bodyPr/>
                    <a:lstStyle/>
                    <a:p>
                      <a:pPr algn="ctr">
                        <a:spcBef>
                          <a:spcPts val="600"/>
                        </a:spcBef>
                        <a:spcAft>
                          <a:spcPts val="600"/>
                        </a:spcAft>
                      </a:pPr>
                      <a:r>
                        <a:rPr lang="en-US" sz="1100">
                          <a:effectLst/>
                        </a:rPr>
                        <a:t>requester_city</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City</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43489226"/>
                  </a:ext>
                </a:extLst>
              </a:tr>
              <a:tr h="188920">
                <a:tc>
                  <a:txBody>
                    <a:bodyPr/>
                    <a:lstStyle/>
                    <a:p>
                      <a:pPr algn="ctr">
                        <a:spcBef>
                          <a:spcPts val="600"/>
                        </a:spcBef>
                        <a:spcAft>
                          <a:spcPts val="600"/>
                        </a:spcAft>
                      </a:pPr>
                      <a:r>
                        <a:rPr lang="en-US" sz="1100">
                          <a:effectLst/>
                        </a:rPr>
                        <a:t>requester_state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Requester State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590550163"/>
                  </a:ext>
                </a:extLst>
              </a:tr>
              <a:tr h="188920">
                <a:tc>
                  <a:txBody>
                    <a:bodyPr/>
                    <a:lstStyle/>
                    <a:p>
                      <a:pPr algn="ctr">
                        <a:spcBef>
                          <a:spcPts val="600"/>
                        </a:spcBef>
                        <a:spcAft>
                          <a:spcPts val="600"/>
                        </a:spcAft>
                      </a:pPr>
                      <a:r>
                        <a:rPr lang="en-US" sz="1100">
                          <a:effectLst/>
                        </a:rPr>
                        <a:t>requester_zip</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Zip</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374207185"/>
                  </a:ext>
                </a:extLst>
              </a:tr>
              <a:tr h="188920">
                <a:tc>
                  <a:txBody>
                    <a:bodyPr/>
                    <a:lstStyle/>
                    <a:p>
                      <a:pPr algn="ctr">
                        <a:spcBef>
                          <a:spcPts val="600"/>
                        </a:spcBef>
                        <a:spcAft>
                          <a:spcPts val="600"/>
                        </a:spcAft>
                      </a:pPr>
                      <a:r>
                        <a:rPr lang="en-US" sz="1100">
                          <a:effectLst/>
                        </a:rPr>
                        <a:t>requester_email</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Email</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747998903"/>
                  </a:ext>
                </a:extLst>
              </a:tr>
              <a:tr h="377840">
                <a:tc>
                  <a:txBody>
                    <a:bodyPr/>
                    <a:lstStyle/>
                    <a:p>
                      <a:pPr algn="ctr">
                        <a:spcBef>
                          <a:spcPts val="600"/>
                        </a:spcBef>
                        <a:spcAft>
                          <a:spcPts val="600"/>
                        </a:spcAft>
                      </a:pPr>
                      <a:r>
                        <a:rPr lang="en-US" sz="1100">
                          <a:effectLst/>
                        </a:rPr>
                        <a:t>requester_mobile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bigint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Requester Mobile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900780205"/>
                  </a:ext>
                </a:extLst>
              </a:tr>
              <a:tr h="188920">
                <a:tc>
                  <a:txBody>
                    <a:bodyPr/>
                    <a:lstStyle/>
                    <a:p>
                      <a:pPr algn="ctr">
                        <a:spcBef>
                          <a:spcPts val="600"/>
                        </a:spcBef>
                        <a:spcAft>
                          <a:spcPts val="600"/>
                        </a:spcAft>
                      </a:pPr>
                      <a:r>
                        <a:rPr lang="en-US" sz="1100">
                          <a:effectLst/>
                        </a:rPr>
                        <a:t>assign_tech</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Assign Technician 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432074308"/>
                  </a:ext>
                </a:extLst>
              </a:tr>
              <a:tr h="188920">
                <a:tc>
                  <a:txBody>
                    <a:bodyPr/>
                    <a:lstStyle/>
                    <a:p>
                      <a:pPr algn="ctr">
                        <a:spcBef>
                          <a:spcPts val="600"/>
                        </a:spcBef>
                        <a:spcAft>
                          <a:spcPts val="600"/>
                        </a:spcAft>
                      </a:pPr>
                      <a:r>
                        <a:rPr lang="en-US" sz="1100">
                          <a:effectLst/>
                        </a:rPr>
                        <a:t>assign_date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Assigned Date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74694169"/>
                  </a:ext>
                </a:extLst>
              </a:tr>
            </a:tbl>
          </a:graphicData>
        </a:graphic>
      </p:graphicFrame>
      <p:pic>
        <p:nvPicPr>
          <p:cNvPr id="9" name="Picture 8">
            <a:extLst>
              <a:ext uri="{FF2B5EF4-FFF2-40B4-BE49-F238E27FC236}">
                <a16:creationId xmlns:a16="http://schemas.microsoft.com/office/drawing/2014/main" id="{947E09DB-C027-4512-9229-44712C9E83B2}"/>
              </a:ext>
            </a:extLst>
          </p:cNvPr>
          <p:cNvPicPr/>
          <p:nvPr/>
        </p:nvPicPr>
        <p:blipFill>
          <a:blip r:embed="rId3">
            <a:extLst>
              <a:ext uri="{28A0092B-C50C-407E-A947-70E740481C1C}">
                <a14:useLocalDpi xmlns:a14="http://schemas.microsoft.com/office/drawing/2010/main" val="0"/>
              </a:ext>
            </a:extLst>
          </a:blip>
          <a:stretch>
            <a:fillRect/>
          </a:stretch>
        </p:blipFill>
        <p:spPr>
          <a:xfrm>
            <a:off x="5225054" y="1428403"/>
            <a:ext cx="4759959" cy="3368884"/>
          </a:xfrm>
          <a:prstGeom prst="rect">
            <a:avLst/>
          </a:prstGeom>
        </p:spPr>
      </p:pic>
    </p:spTree>
    <p:extLst>
      <p:ext uri="{BB962C8B-B14F-4D97-AF65-F5344CB8AC3E}">
        <p14:creationId xmlns:p14="http://schemas.microsoft.com/office/powerpoint/2010/main" val="129192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9D1CB7-3135-4822-B814-19F8A107C39D}"/>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
        <p:nvSpPr>
          <p:cNvPr id="7" name="TextBox 6">
            <a:extLst>
              <a:ext uri="{FF2B5EF4-FFF2-40B4-BE49-F238E27FC236}">
                <a16:creationId xmlns:a16="http://schemas.microsoft.com/office/drawing/2014/main" id="{123A149E-5531-464F-B9C8-4EB8E6618120}"/>
              </a:ext>
            </a:extLst>
          </p:cNvPr>
          <p:cNvSpPr txBox="1"/>
          <p:nvPr/>
        </p:nvSpPr>
        <p:spPr>
          <a:xfrm>
            <a:off x="3195383" y="381991"/>
            <a:ext cx="3082960" cy="369332"/>
          </a:xfrm>
          <a:prstGeom prst="rect">
            <a:avLst/>
          </a:prstGeom>
          <a:noFill/>
        </p:spPr>
        <p:txBody>
          <a:bodyPr wrap="none" rtlCol="0">
            <a:spAutoFit/>
          </a:bodyPr>
          <a:lstStyle/>
          <a:p>
            <a:r>
              <a:rPr lang="en-US" b="1" dirty="0"/>
              <a:t>Table Name: </a:t>
            </a:r>
            <a:r>
              <a:rPr lang="en-US" b="1" dirty="0" err="1"/>
              <a:t>technician_tb</a:t>
            </a:r>
            <a:endParaRPr lang="en-PK" b="1" dirty="0"/>
          </a:p>
        </p:txBody>
      </p:sp>
      <p:graphicFrame>
        <p:nvGraphicFramePr>
          <p:cNvPr id="6" name="Content Placeholder 5">
            <a:extLst>
              <a:ext uri="{FF2B5EF4-FFF2-40B4-BE49-F238E27FC236}">
                <a16:creationId xmlns:a16="http://schemas.microsoft.com/office/drawing/2014/main" id="{286BDDDA-A083-4980-B56B-1B00119ED6DE}"/>
              </a:ext>
            </a:extLst>
          </p:cNvPr>
          <p:cNvGraphicFramePr>
            <a:graphicFrameLocks noGrp="1"/>
          </p:cNvGraphicFramePr>
          <p:nvPr>
            <p:ph idx="1"/>
            <p:extLst>
              <p:ext uri="{D42A27DB-BD31-4B8C-83A1-F6EECF244321}">
                <p14:modId xmlns:p14="http://schemas.microsoft.com/office/powerpoint/2010/main" val="2652833686"/>
              </p:ext>
            </p:extLst>
          </p:nvPr>
        </p:nvGraphicFramePr>
        <p:xfrm>
          <a:off x="2630799" y="1106976"/>
          <a:ext cx="4813300" cy="1649478"/>
        </p:xfrm>
        <a:graphic>
          <a:graphicData uri="http://schemas.openxmlformats.org/drawingml/2006/table">
            <a:tbl>
              <a:tblPr firstRow="1" firstCol="1" bandRow="1">
                <a:tableStyleId>{5C22544A-7EE6-4342-B048-85BDC9FD1C3A}</a:tableStyleId>
              </a:tblPr>
              <a:tblGrid>
                <a:gridCol w="1143078">
                  <a:extLst>
                    <a:ext uri="{9D8B030D-6E8A-4147-A177-3AD203B41FA5}">
                      <a16:colId xmlns:a16="http://schemas.microsoft.com/office/drawing/2014/main" val="181500647"/>
                    </a:ext>
                  </a:extLst>
                </a:gridCol>
                <a:gridCol w="1004543">
                  <a:extLst>
                    <a:ext uri="{9D8B030D-6E8A-4147-A177-3AD203B41FA5}">
                      <a16:colId xmlns:a16="http://schemas.microsoft.com/office/drawing/2014/main" val="1111928774"/>
                    </a:ext>
                  </a:extLst>
                </a:gridCol>
                <a:gridCol w="2665679">
                  <a:extLst>
                    <a:ext uri="{9D8B030D-6E8A-4147-A177-3AD203B41FA5}">
                      <a16:colId xmlns:a16="http://schemas.microsoft.com/office/drawing/2014/main" val="745016001"/>
                    </a:ext>
                  </a:extLst>
                </a:gridCol>
              </a:tblGrid>
              <a:tr h="274913">
                <a:tc>
                  <a:txBody>
                    <a:bodyPr/>
                    <a:lstStyle/>
                    <a:p>
                      <a:pPr algn="ctr">
                        <a:spcBef>
                          <a:spcPts val="600"/>
                        </a:spcBef>
                        <a:spcAft>
                          <a:spcPts val="600"/>
                        </a:spcAft>
                      </a:pPr>
                      <a:r>
                        <a:rPr lang="en-US" sz="1100" dirty="0">
                          <a:effectLst/>
                        </a:rPr>
                        <a:t>Attributes</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Data Type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423506244"/>
                  </a:ext>
                </a:extLst>
              </a:tr>
              <a:tr h="274913">
                <a:tc>
                  <a:txBody>
                    <a:bodyPr/>
                    <a:lstStyle/>
                    <a:p>
                      <a:pPr algn="ctr">
                        <a:spcBef>
                          <a:spcPts val="600"/>
                        </a:spcBef>
                        <a:spcAft>
                          <a:spcPts val="600"/>
                        </a:spcAft>
                      </a:pPr>
                      <a:r>
                        <a:rPr lang="en-US" sz="1100">
                          <a:effectLst/>
                        </a:rPr>
                        <a:t>empid #</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Employee ID (Automatically Generated)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714820949"/>
                  </a:ext>
                </a:extLst>
              </a:tr>
              <a:tr h="274913">
                <a:tc>
                  <a:txBody>
                    <a:bodyPr/>
                    <a:lstStyle/>
                    <a:p>
                      <a:pPr algn="ctr">
                        <a:spcBef>
                          <a:spcPts val="600"/>
                        </a:spcBef>
                        <a:spcAft>
                          <a:spcPts val="600"/>
                        </a:spcAft>
                      </a:pPr>
                      <a:r>
                        <a:rPr lang="en-US" sz="1100" dirty="0" err="1">
                          <a:effectLst/>
                        </a:rPr>
                        <a:t>empName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Employee 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927665571"/>
                  </a:ext>
                </a:extLst>
              </a:tr>
              <a:tr h="274913">
                <a:tc>
                  <a:txBody>
                    <a:bodyPr/>
                    <a:lstStyle/>
                    <a:p>
                      <a:pPr algn="ctr">
                        <a:spcBef>
                          <a:spcPts val="600"/>
                        </a:spcBef>
                        <a:spcAft>
                          <a:spcPts val="600"/>
                        </a:spcAft>
                      </a:pPr>
                      <a:r>
                        <a:rPr lang="en-US" sz="1100">
                          <a:effectLst/>
                        </a:rPr>
                        <a:t>empCity</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Employee City</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401767343"/>
                  </a:ext>
                </a:extLst>
              </a:tr>
              <a:tr h="274913">
                <a:tc>
                  <a:txBody>
                    <a:bodyPr/>
                    <a:lstStyle/>
                    <a:p>
                      <a:pPr algn="ctr">
                        <a:spcBef>
                          <a:spcPts val="600"/>
                        </a:spcBef>
                        <a:spcAft>
                          <a:spcPts val="600"/>
                        </a:spcAft>
                      </a:pPr>
                      <a:r>
                        <a:rPr lang="en-US" sz="1100">
                          <a:effectLst/>
                        </a:rPr>
                        <a:t>empMobile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bigint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Employee Mobile Number</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790212336"/>
                  </a:ext>
                </a:extLst>
              </a:tr>
              <a:tr h="274913">
                <a:tc>
                  <a:txBody>
                    <a:bodyPr/>
                    <a:lstStyle/>
                    <a:p>
                      <a:pPr algn="ctr">
                        <a:spcBef>
                          <a:spcPts val="600"/>
                        </a:spcBef>
                        <a:spcAft>
                          <a:spcPts val="600"/>
                        </a:spcAft>
                      </a:pPr>
                      <a:r>
                        <a:rPr lang="en-US" sz="1100">
                          <a:effectLst/>
                        </a:rPr>
                        <a:t>empEmail</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Employee Email ID</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990864874"/>
                  </a:ext>
                </a:extLst>
              </a:tr>
            </a:tbl>
          </a:graphicData>
        </a:graphic>
      </p:graphicFrame>
      <p:pic>
        <p:nvPicPr>
          <p:cNvPr id="10" name="Picture 9">
            <a:extLst>
              <a:ext uri="{FF2B5EF4-FFF2-40B4-BE49-F238E27FC236}">
                <a16:creationId xmlns:a16="http://schemas.microsoft.com/office/drawing/2014/main" id="{F744C5C6-65B5-429B-BDB3-F5CBBE1A743B}"/>
              </a:ext>
            </a:extLst>
          </p:cNvPr>
          <p:cNvPicPr/>
          <p:nvPr/>
        </p:nvPicPr>
        <p:blipFill>
          <a:blip r:embed="rId3">
            <a:extLst>
              <a:ext uri="{28A0092B-C50C-407E-A947-70E740481C1C}">
                <a14:useLocalDpi xmlns:a14="http://schemas.microsoft.com/office/drawing/2010/main" val="0"/>
              </a:ext>
            </a:extLst>
          </a:blip>
          <a:stretch>
            <a:fillRect/>
          </a:stretch>
        </p:blipFill>
        <p:spPr>
          <a:xfrm>
            <a:off x="2630799" y="3112107"/>
            <a:ext cx="4813300" cy="3046730"/>
          </a:xfrm>
          <a:prstGeom prst="rect">
            <a:avLst/>
          </a:prstGeom>
        </p:spPr>
      </p:pic>
    </p:spTree>
    <p:extLst>
      <p:ext uri="{BB962C8B-B14F-4D97-AF65-F5344CB8AC3E}">
        <p14:creationId xmlns:p14="http://schemas.microsoft.com/office/powerpoint/2010/main" val="292274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9D1CB7-3135-4822-B814-19F8A107C39D}"/>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
        <p:nvSpPr>
          <p:cNvPr id="7" name="TextBox 6">
            <a:extLst>
              <a:ext uri="{FF2B5EF4-FFF2-40B4-BE49-F238E27FC236}">
                <a16:creationId xmlns:a16="http://schemas.microsoft.com/office/drawing/2014/main" id="{123A149E-5531-464F-B9C8-4EB8E6618120}"/>
              </a:ext>
            </a:extLst>
          </p:cNvPr>
          <p:cNvSpPr txBox="1"/>
          <p:nvPr/>
        </p:nvSpPr>
        <p:spPr>
          <a:xfrm>
            <a:off x="3195383" y="381991"/>
            <a:ext cx="2760756" cy="369332"/>
          </a:xfrm>
          <a:prstGeom prst="rect">
            <a:avLst/>
          </a:prstGeom>
          <a:noFill/>
        </p:spPr>
        <p:txBody>
          <a:bodyPr wrap="none" rtlCol="0">
            <a:spAutoFit/>
          </a:bodyPr>
          <a:lstStyle/>
          <a:p>
            <a:r>
              <a:rPr lang="en-US" b="1" dirty="0"/>
              <a:t>Table Name: </a:t>
            </a:r>
            <a:r>
              <a:rPr lang="en-US" b="1" dirty="0" err="1"/>
              <a:t>contact_tb</a:t>
            </a:r>
            <a:endParaRPr lang="en-PK" b="1" dirty="0"/>
          </a:p>
        </p:txBody>
      </p:sp>
      <p:graphicFrame>
        <p:nvGraphicFramePr>
          <p:cNvPr id="4" name="Content Placeholder 3">
            <a:extLst>
              <a:ext uri="{FF2B5EF4-FFF2-40B4-BE49-F238E27FC236}">
                <a16:creationId xmlns:a16="http://schemas.microsoft.com/office/drawing/2014/main" id="{D3E34310-BC38-4FE6-8C31-8C23C815F726}"/>
              </a:ext>
            </a:extLst>
          </p:cNvPr>
          <p:cNvGraphicFramePr>
            <a:graphicFrameLocks noGrp="1"/>
          </p:cNvGraphicFramePr>
          <p:nvPr>
            <p:ph idx="1"/>
            <p:extLst>
              <p:ext uri="{D42A27DB-BD31-4B8C-83A1-F6EECF244321}">
                <p14:modId xmlns:p14="http://schemas.microsoft.com/office/powerpoint/2010/main" val="2593858632"/>
              </p:ext>
            </p:extLst>
          </p:nvPr>
        </p:nvGraphicFramePr>
        <p:xfrm>
          <a:off x="2498277" y="925875"/>
          <a:ext cx="4813300" cy="1552284"/>
        </p:xfrm>
        <a:graphic>
          <a:graphicData uri="http://schemas.openxmlformats.org/drawingml/2006/table">
            <a:tbl>
              <a:tblPr firstRow="1" firstCol="1" bandRow="1">
                <a:tableStyleId>{5C22544A-7EE6-4342-B048-85BDC9FD1C3A}</a:tableStyleId>
              </a:tblPr>
              <a:tblGrid>
                <a:gridCol w="1143078">
                  <a:extLst>
                    <a:ext uri="{9D8B030D-6E8A-4147-A177-3AD203B41FA5}">
                      <a16:colId xmlns:a16="http://schemas.microsoft.com/office/drawing/2014/main" val="3224025628"/>
                    </a:ext>
                  </a:extLst>
                </a:gridCol>
                <a:gridCol w="1004543">
                  <a:extLst>
                    <a:ext uri="{9D8B030D-6E8A-4147-A177-3AD203B41FA5}">
                      <a16:colId xmlns:a16="http://schemas.microsoft.com/office/drawing/2014/main" val="573807644"/>
                    </a:ext>
                  </a:extLst>
                </a:gridCol>
                <a:gridCol w="2665679">
                  <a:extLst>
                    <a:ext uri="{9D8B030D-6E8A-4147-A177-3AD203B41FA5}">
                      <a16:colId xmlns:a16="http://schemas.microsoft.com/office/drawing/2014/main" val="868166640"/>
                    </a:ext>
                  </a:extLst>
                </a:gridCol>
              </a:tblGrid>
              <a:tr h="258714">
                <a:tc>
                  <a:txBody>
                    <a:bodyPr/>
                    <a:lstStyle/>
                    <a:p>
                      <a:pPr algn="ctr">
                        <a:spcBef>
                          <a:spcPts val="600"/>
                        </a:spcBef>
                        <a:spcAft>
                          <a:spcPts val="600"/>
                        </a:spcAft>
                      </a:pPr>
                      <a:r>
                        <a:rPr lang="en-US" sz="1100" dirty="0">
                          <a:effectLst/>
                        </a:rPr>
                        <a:t>Attributes</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Data Type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Description</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3056634808"/>
                  </a:ext>
                </a:extLst>
              </a:tr>
              <a:tr h="258714">
                <a:tc>
                  <a:txBody>
                    <a:bodyPr/>
                    <a:lstStyle/>
                    <a:p>
                      <a:pPr algn="ctr">
                        <a:spcBef>
                          <a:spcPts val="600"/>
                        </a:spcBef>
                        <a:spcAft>
                          <a:spcPts val="600"/>
                        </a:spcAft>
                      </a:pPr>
                      <a:r>
                        <a:rPr lang="en-US" sz="1100">
                          <a:effectLst/>
                        </a:rPr>
                        <a:t>c_id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int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Contact Person ID</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910088827"/>
                  </a:ext>
                </a:extLst>
              </a:tr>
              <a:tr h="258714">
                <a:tc>
                  <a:txBody>
                    <a:bodyPr/>
                    <a:lstStyle/>
                    <a:p>
                      <a:pPr algn="ctr">
                        <a:spcBef>
                          <a:spcPts val="600"/>
                        </a:spcBef>
                        <a:spcAft>
                          <a:spcPts val="600"/>
                        </a:spcAft>
                      </a:pPr>
                      <a:r>
                        <a:rPr lang="en-US" sz="1100">
                          <a:effectLst/>
                        </a:rPr>
                        <a:t>c_name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dirty="0">
                          <a:effectLst/>
                        </a:rPr>
                        <a:t>varchar(60)</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a:effectLst/>
                        </a:rPr>
                        <a:t>Contact Person Name</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2174835577"/>
                  </a:ext>
                </a:extLst>
              </a:tr>
              <a:tr h="258714">
                <a:tc>
                  <a:txBody>
                    <a:bodyPr/>
                    <a:lstStyle/>
                    <a:p>
                      <a:pPr algn="ctr">
                        <a:spcBef>
                          <a:spcPts val="600"/>
                        </a:spcBef>
                        <a:spcAft>
                          <a:spcPts val="600"/>
                        </a:spcAft>
                      </a:pPr>
                      <a:r>
                        <a:rPr lang="en-US" sz="1100">
                          <a:effectLst/>
                        </a:rPr>
                        <a:t>c_subject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Contact Person Subject</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84654342"/>
                  </a:ext>
                </a:extLst>
              </a:tr>
              <a:tr h="258714">
                <a:tc>
                  <a:txBody>
                    <a:bodyPr/>
                    <a:lstStyle/>
                    <a:p>
                      <a:pPr algn="ctr">
                        <a:spcBef>
                          <a:spcPts val="600"/>
                        </a:spcBef>
                        <a:spcAft>
                          <a:spcPts val="600"/>
                        </a:spcAft>
                      </a:pPr>
                      <a:r>
                        <a:rPr lang="en-US" sz="1100">
                          <a:effectLst/>
                        </a:rPr>
                        <a:t>c_email</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varchar(60)</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Contact Person Email</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1934014444"/>
                  </a:ext>
                </a:extLst>
              </a:tr>
              <a:tr h="258714">
                <a:tc>
                  <a:txBody>
                    <a:bodyPr/>
                    <a:lstStyle/>
                    <a:p>
                      <a:pPr algn="ctr">
                        <a:spcBef>
                          <a:spcPts val="600"/>
                        </a:spcBef>
                        <a:spcAft>
                          <a:spcPts val="600"/>
                        </a:spcAft>
                      </a:pPr>
                      <a:r>
                        <a:rPr lang="en-US" sz="1100">
                          <a:effectLst/>
                        </a:rPr>
                        <a:t>c_msg</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lgn="ctr">
                        <a:spcBef>
                          <a:spcPts val="600"/>
                        </a:spcBef>
                        <a:spcAft>
                          <a:spcPts val="600"/>
                        </a:spcAft>
                      </a:pPr>
                      <a:r>
                        <a:rPr lang="en-US" sz="1100">
                          <a:effectLst/>
                        </a:rPr>
                        <a:t>text</a:t>
                      </a:r>
                      <a:endParaRPr lang="en-PK" sz="110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tc>
                  <a:txBody>
                    <a:bodyPr/>
                    <a:lstStyle/>
                    <a:p>
                      <a:pPr>
                        <a:spcBef>
                          <a:spcPts val="600"/>
                        </a:spcBef>
                        <a:spcAft>
                          <a:spcPts val="600"/>
                        </a:spcAft>
                      </a:pPr>
                      <a:r>
                        <a:rPr lang="en-US" sz="1100" dirty="0">
                          <a:effectLst/>
                        </a:rPr>
                        <a:t>Contact Person Message</a:t>
                      </a:r>
                      <a:endParaRPr lang="en-PK" sz="1100" dirty="0">
                        <a:effectLst/>
                        <a:latin typeface="Calibri" panose="020F0502020204030204" pitchFamily="34" charset="0"/>
                        <a:ea typeface="Times New Roman" panose="02020603050405020304" pitchFamily="18" charset="0"/>
                        <a:cs typeface="Mangal" panose="02040503050203030202" pitchFamily="18" charset="0"/>
                      </a:endParaRPr>
                    </a:p>
                  </a:txBody>
                  <a:tcPr marL="68580" marR="68580" marT="0" marB="0" anchor="ctr"/>
                </a:tc>
                <a:extLst>
                  <a:ext uri="{0D108BD9-81ED-4DB2-BD59-A6C34878D82A}">
                    <a16:rowId xmlns:a16="http://schemas.microsoft.com/office/drawing/2014/main" val="768662820"/>
                  </a:ext>
                </a:extLst>
              </a:tr>
            </a:tbl>
          </a:graphicData>
        </a:graphic>
      </p:graphicFrame>
      <p:pic>
        <p:nvPicPr>
          <p:cNvPr id="9" name="Picture 8">
            <a:extLst>
              <a:ext uri="{FF2B5EF4-FFF2-40B4-BE49-F238E27FC236}">
                <a16:creationId xmlns:a16="http://schemas.microsoft.com/office/drawing/2014/main" id="{566446CC-8ADB-4C2C-AC7C-88A72F5A442A}"/>
              </a:ext>
            </a:extLst>
          </p:cNvPr>
          <p:cNvPicPr/>
          <p:nvPr/>
        </p:nvPicPr>
        <p:blipFill rotWithShape="1">
          <a:blip r:embed="rId3">
            <a:extLst>
              <a:ext uri="{28A0092B-C50C-407E-A947-70E740481C1C}">
                <a14:useLocalDpi xmlns:a14="http://schemas.microsoft.com/office/drawing/2010/main" val="0"/>
              </a:ext>
            </a:extLst>
          </a:blip>
          <a:srcRect t="13376" r="50528" b="34171"/>
          <a:stretch/>
        </p:blipFill>
        <p:spPr bwMode="auto">
          <a:xfrm>
            <a:off x="2476052" y="3037160"/>
            <a:ext cx="4857750" cy="28949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486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32EA-4CBC-4C39-B0C0-47353B7734D2}"/>
              </a:ext>
            </a:extLst>
          </p:cNvPr>
          <p:cNvSpPr>
            <a:spLocks noGrp="1"/>
          </p:cNvSpPr>
          <p:nvPr>
            <p:ph type="title"/>
          </p:nvPr>
        </p:nvSpPr>
        <p:spPr/>
        <p:txBody>
          <a:bodyPr/>
          <a:lstStyle/>
          <a:p>
            <a:r>
              <a:rPr lang="en-US" dirty="0"/>
              <a:t>Languages</a:t>
            </a:r>
            <a:endParaRPr lang="en-PK" dirty="0"/>
          </a:p>
        </p:txBody>
      </p:sp>
      <p:sp>
        <p:nvSpPr>
          <p:cNvPr id="3" name="Content Placeholder 2">
            <a:extLst>
              <a:ext uri="{FF2B5EF4-FFF2-40B4-BE49-F238E27FC236}">
                <a16:creationId xmlns:a16="http://schemas.microsoft.com/office/drawing/2014/main" id="{06EE977B-EFAD-4D87-982E-14E95007917B}"/>
              </a:ext>
            </a:extLst>
          </p:cNvPr>
          <p:cNvSpPr>
            <a:spLocks noGrp="1"/>
          </p:cNvSpPr>
          <p:nvPr>
            <p:ph idx="1"/>
          </p:nvPr>
        </p:nvSpPr>
        <p:spPr/>
        <p:txBody>
          <a:bodyPr/>
          <a:lstStyle/>
          <a:p>
            <a:r>
              <a:rPr lang="en-US" b="1" dirty="0">
                <a:solidFill>
                  <a:schemeClr val="tx1"/>
                </a:solidFill>
              </a:rPr>
              <a:t>HTML</a:t>
            </a:r>
          </a:p>
          <a:p>
            <a:r>
              <a:rPr lang="en-US" b="1" dirty="0">
                <a:solidFill>
                  <a:schemeClr val="tx1"/>
                </a:solidFill>
              </a:rPr>
              <a:t>CSS</a:t>
            </a:r>
          </a:p>
          <a:p>
            <a:r>
              <a:rPr lang="en-US" b="1" dirty="0">
                <a:solidFill>
                  <a:schemeClr val="tx1"/>
                </a:solidFill>
              </a:rPr>
              <a:t>JavaScript</a:t>
            </a:r>
          </a:p>
          <a:p>
            <a:r>
              <a:rPr lang="en-US" b="1" dirty="0">
                <a:solidFill>
                  <a:schemeClr val="tx1"/>
                </a:solidFill>
              </a:rPr>
              <a:t>PHP</a:t>
            </a:r>
          </a:p>
        </p:txBody>
      </p:sp>
    </p:spTree>
    <p:extLst>
      <p:ext uri="{BB962C8B-B14F-4D97-AF65-F5344CB8AC3E}">
        <p14:creationId xmlns:p14="http://schemas.microsoft.com/office/powerpoint/2010/main" val="392197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2226-B362-4434-9ADF-77CCFBF78EDF}"/>
              </a:ext>
            </a:extLst>
          </p:cNvPr>
          <p:cNvSpPr>
            <a:spLocks noGrp="1"/>
          </p:cNvSpPr>
          <p:nvPr>
            <p:ph type="ctrTitle"/>
          </p:nvPr>
        </p:nvSpPr>
        <p:spPr/>
        <p:txBody>
          <a:bodyPr/>
          <a:lstStyle/>
          <a:p>
            <a:pPr algn="ctr"/>
            <a:r>
              <a:rPr lang="en-US" sz="6600" dirty="0"/>
              <a:t>Project</a:t>
            </a:r>
            <a:r>
              <a:rPr lang="en-US" dirty="0"/>
              <a:t> Title</a:t>
            </a:r>
            <a:endParaRPr lang="en-PK" dirty="0"/>
          </a:p>
        </p:txBody>
      </p:sp>
      <p:sp>
        <p:nvSpPr>
          <p:cNvPr id="3" name="Subtitle 2">
            <a:extLst>
              <a:ext uri="{FF2B5EF4-FFF2-40B4-BE49-F238E27FC236}">
                <a16:creationId xmlns:a16="http://schemas.microsoft.com/office/drawing/2014/main" id="{194467A6-EB11-4AA0-884A-C22C6527BE3C}"/>
              </a:ext>
            </a:extLst>
          </p:cNvPr>
          <p:cNvSpPr>
            <a:spLocks noGrp="1"/>
          </p:cNvSpPr>
          <p:nvPr>
            <p:ph type="subTitle" idx="1"/>
          </p:nvPr>
        </p:nvSpPr>
        <p:spPr/>
        <p:txBody>
          <a:bodyPr>
            <a:normAutofit/>
          </a:bodyPr>
          <a:lstStyle/>
          <a:p>
            <a:pPr algn="ctr"/>
            <a:r>
              <a:rPr lang="en-US" sz="2800" b="1" dirty="0">
                <a:solidFill>
                  <a:schemeClr val="tx1"/>
                </a:solidFill>
              </a:rPr>
              <a:t>Online Service Management System</a:t>
            </a:r>
            <a:endParaRPr lang="en-PK" sz="2800" b="1" dirty="0">
              <a:solidFill>
                <a:schemeClr val="tx1"/>
              </a:solidFill>
            </a:endParaRPr>
          </a:p>
        </p:txBody>
      </p:sp>
    </p:spTree>
    <p:extLst>
      <p:ext uri="{BB962C8B-B14F-4D97-AF65-F5344CB8AC3E}">
        <p14:creationId xmlns:p14="http://schemas.microsoft.com/office/powerpoint/2010/main" val="1342575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4B22-49EF-4979-A581-1AC123379671}"/>
              </a:ext>
            </a:extLst>
          </p:cNvPr>
          <p:cNvSpPr>
            <a:spLocks noGrp="1"/>
          </p:cNvSpPr>
          <p:nvPr>
            <p:ph type="title"/>
          </p:nvPr>
        </p:nvSpPr>
        <p:spPr/>
        <p:txBody>
          <a:bodyPr/>
          <a:lstStyle/>
          <a:p>
            <a:r>
              <a:rPr lang="en-US" dirty="0"/>
              <a:t>User Guide</a:t>
            </a:r>
            <a:endParaRPr lang="en-PK" dirty="0"/>
          </a:p>
        </p:txBody>
      </p:sp>
      <p:sp>
        <p:nvSpPr>
          <p:cNvPr id="3" name="Content Placeholder 2">
            <a:extLst>
              <a:ext uri="{FF2B5EF4-FFF2-40B4-BE49-F238E27FC236}">
                <a16:creationId xmlns:a16="http://schemas.microsoft.com/office/drawing/2014/main" id="{D66C30D0-96E6-4E93-8B5B-B5DAEB72662B}"/>
              </a:ext>
            </a:extLst>
          </p:cNvPr>
          <p:cNvSpPr>
            <a:spLocks noGrp="1"/>
          </p:cNvSpPr>
          <p:nvPr>
            <p:ph idx="1"/>
          </p:nvPr>
        </p:nvSpPr>
        <p:spPr/>
        <p:txBody>
          <a:bodyPr/>
          <a:lstStyle/>
          <a:p>
            <a:r>
              <a:rPr lang="en-US" b="1" dirty="0">
                <a:solidFill>
                  <a:schemeClr val="tx1"/>
                </a:solidFill>
              </a:rPr>
              <a:t>Homepage</a:t>
            </a:r>
            <a:endParaRPr lang="en-PK" b="1" dirty="0">
              <a:solidFill>
                <a:schemeClr val="tx1"/>
              </a:solidFill>
            </a:endParaRPr>
          </a:p>
        </p:txBody>
      </p:sp>
      <p:pic>
        <p:nvPicPr>
          <p:cNvPr id="5" name="Picture 4">
            <a:extLst>
              <a:ext uri="{FF2B5EF4-FFF2-40B4-BE49-F238E27FC236}">
                <a16:creationId xmlns:a16="http://schemas.microsoft.com/office/drawing/2014/main" id="{BF720C29-377B-4947-AE1D-4BE77526E01E}"/>
              </a:ext>
            </a:extLst>
          </p:cNvPr>
          <p:cNvPicPr>
            <a:picLocks noChangeAspect="1"/>
          </p:cNvPicPr>
          <p:nvPr/>
        </p:nvPicPr>
        <p:blipFill>
          <a:blip r:embed="rId2"/>
          <a:stretch>
            <a:fillRect/>
          </a:stretch>
        </p:blipFill>
        <p:spPr>
          <a:xfrm>
            <a:off x="1142527" y="2637182"/>
            <a:ext cx="7666282" cy="3880773"/>
          </a:xfrm>
          <a:prstGeom prst="rect">
            <a:avLst/>
          </a:prstGeom>
        </p:spPr>
      </p:pic>
    </p:spTree>
    <p:extLst>
      <p:ext uri="{BB962C8B-B14F-4D97-AF65-F5344CB8AC3E}">
        <p14:creationId xmlns:p14="http://schemas.microsoft.com/office/powerpoint/2010/main" val="1969283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3FFE-4EE1-4538-9EB6-EAE5FAC3487B}"/>
              </a:ext>
            </a:extLst>
          </p:cNvPr>
          <p:cNvSpPr>
            <a:spLocks noGrp="1"/>
          </p:cNvSpPr>
          <p:nvPr>
            <p:ph type="title"/>
          </p:nvPr>
        </p:nvSpPr>
        <p:spPr/>
        <p:txBody>
          <a:bodyPr/>
          <a:lstStyle/>
          <a:p>
            <a:r>
              <a:rPr lang="en-US" dirty="0"/>
              <a:t>User Guide</a:t>
            </a:r>
            <a:endParaRPr lang="en-PK" dirty="0"/>
          </a:p>
        </p:txBody>
      </p:sp>
      <p:sp>
        <p:nvSpPr>
          <p:cNvPr id="3" name="Content Placeholder 2">
            <a:extLst>
              <a:ext uri="{FF2B5EF4-FFF2-40B4-BE49-F238E27FC236}">
                <a16:creationId xmlns:a16="http://schemas.microsoft.com/office/drawing/2014/main" id="{7E0949D1-03CA-4E38-91AE-1344F43C8AD8}"/>
              </a:ext>
            </a:extLst>
          </p:cNvPr>
          <p:cNvSpPr>
            <a:spLocks noGrp="1"/>
          </p:cNvSpPr>
          <p:nvPr>
            <p:ph idx="1"/>
          </p:nvPr>
        </p:nvSpPr>
        <p:spPr/>
        <p:txBody>
          <a:bodyPr/>
          <a:lstStyle/>
          <a:p>
            <a:r>
              <a:rPr lang="en-US" dirty="0">
                <a:solidFill>
                  <a:schemeClr val="tx1"/>
                </a:solidFill>
              </a:rPr>
              <a:t>Registration</a:t>
            </a:r>
            <a:endParaRPr lang="en-PK" dirty="0">
              <a:solidFill>
                <a:schemeClr val="tx1"/>
              </a:solidFill>
            </a:endParaRPr>
          </a:p>
        </p:txBody>
      </p:sp>
      <p:sp>
        <p:nvSpPr>
          <p:cNvPr id="4" name="TextBox 3">
            <a:extLst>
              <a:ext uri="{FF2B5EF4-FFF2-40B4-BE49-F238E27FC236}">
                <a16:creationId xmlns:a16="http://schemas.microsoft.com/office/drawing/2014/main" id="{FE9B2CC5-3137-48E1-A59F-DFF593136EE2}"/>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5" name="Picture 4">
            <a:extLst>
              <a:ext uri="{FF2B5EF4-FFF2-40B4-BE49-F238E27FC236}">
                <a16:creationId xmlns:a16="http://schemas.microsoft.com/office/drawing/2014/main" id="{D7798ECD-09EC-44AF-8FFA-5AF165585898}"/>
              </a:ext>
            </a:extLst>
          </p:cNvPr>
          <p:cNvPicPr/>
          <p:nvPr/>
        </p:nvPicPr>
        <p:blipFill rotWithShape="1">
          <a:blip r:embed="rId2">
            <a:extLst>
              <a:ext uri="{28A0092B-C50C-407E-A947-70E740481C1C}">
                <a14:useLocalDpi xmlns:a14="http://schemas.microsoft.com/office/drawing/2010/main" val="0"/>
              </a:ext>
            </a:extLst>
          </a:blip>
          <a:srcRect l="27139" t="17325" r="27904" b="11912"/>
          <a:stretch/>
        </p:blipFill>
        <p:spPr bwMode="auto">
          <a:xfrm>
            <a:off x="3054888" y="1583517"/>
            <a:ext cx="5605145" cy="50349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1606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3FFE-4EE1-4538-9EB6-EAE5FAC3487B}"/>
              </a:ext>
            </a:extLst>
          </p:cNvPr>
          <p:cNvSpPr>
            <a:spLocks noGrp="1"/>
          </p:cNvSpPr>
          <p:nvPr>
            <p:ph type="title"/>
          </p:nvPr>
        </p:nvSpPr>
        <p:spPr/>
        <p:txBody>
          <a:bodyPr/>
          <a:lstStyle/>
          <a:p>
            <a:r>
              <a:rPr lang="en-US" dirty="0"/>
              <a:t>User Guide</a:t>
            </a:r>
            <a:endParaRPr lang="en-PK" dirty="0"/>
          </a:p>
        </p:txBody>
      </p:sp>
      <p:sp>
        <p:nvSpPr>
          <p:cNvPr id="3" name="Content Placeholder 2">
            <a:extLst>
              <a:ext uri="{FF2B5EF4-FFF2-40B4-BE49-F238E27FC236}">
                <a16:creationId xmlns:a16="http://schemas.microsoft.com/office/drawing/2014/main" id="{7E0949D1-03CA-4E38-91AE-1344F43C8AD8}"/>
              </a:ext>
            </a:extLst>
          </p:cNvPr>
          <p:cNvSpPr>
            <a:spLocks noGrp="1"/>
          </p:cNvSpPr>
          <p:nvPr>
            <p:ph idx="1"/>
          </p:nvPr>
        </p:nvSpPr>
        <p:spPr/>
        <p:txBody>
          <a:bodyPr/>
          <a:lstStyle/>
          <a:p>
            <a:r>
              <a:rPr lang="en-US" b="1" dirty="0">
                <a:solidFill>
                  <a:schemeClr val="tx1"/>
                </a:solidFill>
              </a:rPr>
              <a:t>Login</a:t>
            </a:r>
            <a:endParaRPr lang="en-PK" b="1" dirty="0">
              <a:solidFill>
                <a:schemeClr val="tx1"/>
              </a:solidFill>
            </a:endParaRPr>
          </a:p>
        </p:txBody>
      </p:sp>
      <p:sp>
        <p:nvSpPr>
          <p:cNvPr id="4" name="TextBox 3">
            <a:extLst>
              <a:ext uri="{FF2B5EF4-FFF2-40B4-BE49-F238E27FC236}">
                <a16:creationId xmlns:a16="http://schemas.microsoft.com/office/drawing/2014/main" id="{FE9B2CC5-3137-48E1-A59F-DFF593136EE2}"/>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7" name="Picture 6">
            <a:extLst>
              <a:ext uri="{FF2B5EF4-FFF2-40B4-BE49-F238E27FC236}">
                <a16:creationId xmlns:a16="http://schemas.microsoft.com/office/drawing/2014/main" id="{5F575729-B715-4FE6-938A-A20B881F3111}"/>
              </a:ext>
            </a:extLst>
          </p:cNvPr>
          <p:cNvPicPr/>
          <p:nvPr/>
        </p:nvPicPr>
        <p:blipFill rotWithShape="1">
          <a:blip r:embed="rId2">
            <a:extLst>
              <a:ext uri="{28A0092B-C50C-407E-A947-70E740481C1C}">
                <a14:useLocalDpi xmlns:a14="http://schemas.microsoft.com/office/drawing/2010/main" val="0"/>
              </a:ext>
            </a:extLst>
          </a:blip>
          <a:srcRect l="29836" t="17323" r="30598" b="28116"/>
          <a:stretch/>
        </p:blipFill>
        <p:spPr bwMode="auto">
          <a:xfrm>
            <a:off x="2398242" y="2160589"/>
            <a:ext cx="5513705" cy="42748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972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3FFE-4EE1-4538-9EB6-EAE5FAC3487B}"/>
              </a:ext>
            </a:extLst>
          </p:cNvPr>
          <p:cNvSpPr>
            <a:spLocks noGrp="1"/>
          </p:cNvSpPr>
          <p:nvPr>
            <p:ph type="title"/>
          </p:nvPr>
        </p:nvSpPr>
        <p:spPr/>
        <p:txBody>
          <a:bodyPr/>
          <a:lstStyle/>
          <a:p>
            <a:r>
              <a:rPr lang="en-US" dirty="0"/>
              <a:t>User Guide</a:t>
            </a:r>
            <a:endParaRPr lang="en-PK" dirty="0"/>
          </a:p>
        </p:txBody>
      </p:sp>
      <p:sp>
        <p:nvSpPr>
          <p:cNvPr id="3" name="Content Placeholder 2">
            <a:extLst>
              <a:ext uri="{FF2B5EF4-FFF2-40B4-BE49-F238E27FC236}">
                <a16:creationId xmlns:a16="http://schemas.microsoft.com/office/drawing/2014/main" id="{7E0949D1-03CA-4E38-91AE-1344F43C8AD8}"/>
              </a:ext>
            </a:extLst>
          </p:cNvPr>
          <p:cNvSpPr>
            <a:spLocks noGrp="1"/>
          </p:cNvSpPr>
          <p:nvPr>
            <p:ph idx="1"/>
          </p:nvPr>
        </p:nvSpPr>
        <p:spPr/>
        <p:txBody>
          <a:bodyPr/>
          <a:lstStyle/>
          <a:p>
            <a:r>
              <a:rPr lang="en-US" b="1" dirty="0">
                <a:solidFill>
                  <a:schemeClr val="tx1"/>
                </a:solidFill>
              </a:rPr>
              <a:t>Profile</a:t>
            </a:r>
            <a:endParaRPr lang="en-PK" b="1" dirty="0">
              <a:solidFill>
                <a:schemeClr val="tx1"/>
              </a:solidFill>
            </a:endParaRPr>
          </a:p>
        </p:txBody>
      </p:sp>
      <p:sp>
        <p:nvSpPr>
          <p:cNvPr id="4" name="TextBox 3">
            <a:extLst>
              <a:ext uri="{FF2B5EF4-FFF2-40B4-BE49-F238E27FC236}">
                <a16:creationId xmlns:a16="http://schemas.microsoft.com/office/drawing/2014/main" id="{FE9B2CC5-3137-48E1-A59F-DFF593136EE2}"/>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6" name="Picture 5">
            <a:extLst>
              <a:ext uri="{FF2B5EF4-FFF2-40B4-BE49-F238E27FC236}">
                <a16:creationId xmlns:a16="http://schemas.microsoft.com/office/drawing/2014/main" id="{CD61AAFB-4EC0-47B7-BC2D-59D68121A296}"/>
              </a:ext>
            </a:extLst>
          </p:cNvPr>
          <p:cNvPicPr/>
          <p:nvPr/>
        </p:nvPicPr>
        <p:blipFill rotWithShape="1">
          <a:blip r:embed="rId2"/>
          <a:srcRect t="13635" r="32046" b="49516"/>
          <a:stretch/>
        </p:blipFill>
        <p:spPr bwMode="auto">
          <a:xfrm>
            <a:off x="907622" y="2912165"/>
            <a:ext cx="6348095" cy="1935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367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3FFE-4EE1-4538-9EB6-EAE5FAC3487B}"/>
              </a:ext>
            </a:extLst>
          </p:cNvPr>
          <p:cNvSpPr>
            <a:spLocks noGrp="1"/>
          </p:cNvSpPr>
          <p:nvPr>
            <p:ph type="title"/>
          </p:nvPr>
        </p:nvSpPr>
        <p:spPr/>
        <p:txBody>
          <a:bodyPr/>
          <a:lstStyle/>
          <a:p>
            <a:r>
              <a:rPr lang="en-US" dirty="0"/>
              <a:t>User Guide</a:t>
            </a:r>
            <a:endParaRPr lang="en-PK" dirty="0"/>
          </a:p>
        </p:txBody>
      </p:sp>
      <p:sp>
        <p:nvSpPr>
          <p:cNvPr id="3" name="Content Placeholder 2">
            <a:extLst>
              <a:ext uri="{FF2B5EF4-FFF2-40B4-BE49-F238E27FC236}">
                <a16:creationId xmlns:a16="http://schemas.microsoft.com/office/drawing/2014/main" id="{7E0949D1-03CA-4E38-91AE-1344F43C8AD8}"/>
              </a:ext>
            </a:extLst>
          </p:cNvPr>
          <p:cNvSpPr>
            <a:spLocks noGrp="1"/>
          </p:cNvSpPr>
          <p:nvPr>
            <p:ph idx="1"/>
          </p:nvPr>
        </p:nvSpPr>
        <p:spPr/>
        <p:txBody>
          <a:bodyPr/>
          <a:lstStyle/>
          <a:p>
            <a:r>
              <a:rPr lang="en-US" b="1" dirty="0">
                <a:solidFill>
                  <a:schemeClr val="tx1"/>
                </a:solidFill>
              </a:rPr>
              <a:t>Submit Request</a:t>
            </a:r>
            <a:endParaRPr lang="en-PK" b="1" dirty="0">
              <a:solidFill>
                <a:schemeClr val="tx1"/>
              </a:solidFill>
            </a:endParaRPr>
          </a:p>
        </p:txBody>
      </p:sp>
      <p:sp>
        <p:nvSpPr>
          <p:cNvPr id="4" name="TextBox 3">
            <a:extLst>
              <a:ext uri="{FF2B5EF4-FFF2-40B4-BE49-F238E27FC236}">
                <a16:creationId xmlns:a16="http://schemas.microsoft.com/office/drawing/2014/main" id="{FE9B2CC5-3137-48E1-A59F-DFF593136EE2}"/>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7" name="Picture 6">
            <a:extLst>
              <a:ext uri="{FF2B5EF4-FFF2-40B4-BE49-F238E27FC236}">
                <a16:creationId xmlns:a16="http://schemas.microsoft.com/office/drawing/2014/main" id="{8FCFDB4B-5428-4AE5-A958-32FD2BA27BF6}"/>
              </a:ext>
            </a:extLst>
          </p:cNvPr>
          <p:cNvPicPr/>
          <p:nvPr/>
        </p:nvPicPr>
        <p:blipFill rotWithShape="1">
          <a:blip r:embed="rId2"/>
          <a:srcRect t="14004" b="6026"/>
          <a:stretch/>
        </p:blipFill>
        <p:spPr bwMode="auto">
          <a:xfrm>
            <a:off x="1256583" y="3049242"/>
            <a:ext cx="6047740" cy="29921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8922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3FFE-4EE1-4538-9EB6-EAE5FAC3487B}"/>
              </a:ext>
            </a:extLst>
          </p:cNvPr>
          <p:cNvSpPr>
            <a:spLocks noGrp="1"/>
          </p:cNvSpPr>
          <p:nvPr>
            <p:ph type="title"/>
          </p:nvPr>
        </p:nvSpPr>
        <p:spPr/>
        <p:txBody>
          <a:bodyPr/>
          <a:lstStyle/>
          <a:p>
            <a:r>
              <a:rPr lang="en-US" dirty="0"/>
              <a:t>User Guide</a:t>
            </a:r>
            <a:endParaRPr lang="en-PK" dirty="0"/>
          </a:p>
        </p:txBody>
      </p:sp>
      <p:sp>
        <p:nvSpPr>
          <p:cNvPr id="3" name="Content Placeholder 2">
            <a:extLst>
              <a:ext uri="{FF2B5EF4-FFF2-40B4-BE49-F238E27FC236}">
                <a16:creationId xmlns:a16="http://schemas.microsoft.com/office/drawing/2014/main" id="{7E0949D1-03CA-4E38-91AE-1344F43C8AD8}"/>
              </a:ext>
            </a:extLst>
          </p:cNvPr>
          <p:cNvSpPr>
            <a:spLocks noGrp="1"/>
          </p:cNvSpPr>
          <p:nvPr>
            <p:ph idx="1"/>
          </p:nvPr>
        </p:nvSpPr>
        <p:spPr/>
        <p:txBody>
          <a:bodyPr/>
          <a:lstStyle/>
          <a:p>
            <a:r>
              <a:rPr lang="en-US" b="1" dirty="0">
                <a:solidFill>
                  <a:schemeClr val="tx1"/>
                </a:solidFill>
              </a:rPr>
              <a:t>Change Password</a:t>
            </a:r>
            <a:endParaRPr lang="en-PK" b="1" dirty="0">
              <a:solidFill>
                <a:schemeClr val="tx1"/>
              </a:solidFill>
            </a:endParaRPr>
          </a:p>
        </p:txBody>
      </p:sp>
      <p:sp>
        <p:nvSpPr>
          <p:cNvPr id="4" name="TextBox 3">
            <a:extLst>
              <a:ext uri="{FF2B5EF4-FFF2-40B4-BE49-F238E27FC236}">
                <a16:creationId xmlns:a16="http://schemas.microsoft.com/office/drawing/2014/main" id="{FE9B2CC5-3137-48E1-A59F-DFF593136EE2}"/>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6" name="Picture 5">
            <a:extLst>
              <a:ext uri="{FF2B5EF4-FFF2-40B4-BE49-F238E27FC236}">
                <a16:creationId xmlns:a16="http://schemas.microsoft.com/office/drawing/2014/main" id="{AD54C736-8468-4CEC-BFC5-1041708653E4}"/>
              </a:ext>
            </a:extLst>
          </p:cNvPr>
          <p:cNvPicPr/>
          <p:nvPr/>
        </p:nvPicPr>
        <p:blipFill rotWithShape="1">
          <a:blip r:embed="rId2"/>
          <a:srcRect t="13640" r="33275" b="51358"/>
          <a:stretch/>
        </p:blipFill>
        <p:spPr bwMode="auto">
          <a:xfrm>
            <a:off x="1100551" y="3057939"/>
            <a:ext cx="6200775" cy="17214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5209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2067824"/>
            <a:ext cx="8596668" cy="3880773"/>
          </a:xfrm>
        </p:spPr>
        <p:txBody>
          <a:bodyPr/>
          <a:lstStyle/>
          <a:p>
            <a:r>
              <a:rPr lang="en-US" b="1" dirty="0">
                <a:solidFill>
                  <a:schemeClr val="tx1"/>
                </a:solidFill>
              </a:rPr>
              <a:t>Dashboard</a:t>
            </a:r>
            <a:endParaRPr lang="en-PK" b="1" dirty="0">
              <a:solidFill>
                <a:schemeClr val="tx1"/>
              </a:solidFill>
            </a:endParaRPr>
          </a:p>
        </p:txBody>
      </p:sp>
      <p:pic>
        <p:nvPicPr>
          <p:cNvPr id="7" name="Picture 6">
            <a:extLst>
              <a:ext uri="{FF2B5EF4-FFF2-40B4-BE49-F238E27FC236}">
                <a16:creationId xmlns:a16="http://schemas.microsoft.com/office/drawing/2014/main" id="{C4EE0AC2-750B-4C86-80D1-0341333579D3}"/>
              </a:ext>
            </a:extLst>
          </p:cNvPr>
          <p:cNvPicPr>
            <a:picLocks noChangeAspect="1"/>
          </p:cNvPicPr>
          <p:nvPr/>
        </p:nvPicPr>
        <p:blipFill rotWithShape="1">
          <a:blip r:embed="rId2"/>
          <a:srcRect t="13702" r="2718" b="8869"/>
          <a:stretch/>
        </p:blipFill>
        <p:spPr>
          <a:xfrm>
            <a:off x="1113182" y="2676938"/>
            <a:ext cx="7981170" cy="3571462"/>
          </a:xfrm>
          <a:prstGeom prst="rect">
            <a:avLst/>
          </a:prstGeom>
        </p:spPr>
      </p:pic>
    </p:spTree>
    <p:extLst>
      <p:ext uri="{BB962C8B-B14F-4D97-AF65-F5344CB8AC3E}">
        <p14:creationId xmlns:p14="http://schemas.microsoft.com/office/powerpoint/2010/main" val="2290787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2028067"/>
            <a:ext cx="8596668" cy="3880773"/>
          </a:xfrm>
        </p:spPr>
        <p:txBody>
          <a:bodyPr/>
          <a:lstStyle/>
          <a:p>
            <a:r>
              <a:rPr lang="en-US" b="1" dirty="0">
                <a:solidFill>
                  <a:schemeClr val="tx1"/>
                </a:solidFill>
              </a:rPr>
              <a:t>Work Order</a:t>
            </a:r>
            <a:endParaRPr lang="en-PK" b="1" dirty="0">
              <a:solidFill>
                <a:schemeClr val="tx1"/>
              </a:solidFill>
            </a:endParaRPr>
          </a:p>
        </p:txBody>
      </p:sp>
      <p:pic>
        <p:nvPicPr>
          <p:cNvPr id="5" name="Picture 4">
            <a:extLst>
              <a:ext uri="{FF2B5EF4-FFF2-40B4-BE49-F238E27FC236}">
                <a16:creationId xmlns:a16="http://schemas.microsoft.com/office/drawing/2014/main" id="{3D157CC4-FA79-4FF4-8D9D-9F49750CBA1A}"/>
              </a:ext>
            </a:extLst>
          </p:cNvPr>
          <p:cNvPicPr>
            <a:picLocks noChangeAspect="1"/>
          </p:cNvPicPr>
          <p:nvPr/>
        </p:nvPicPr>
        <p:blipFill rotWithShape="1">
          <a:blip r:embed="rId2"/>
          <a:srcRect t="13315" b="25592"/>
          <a:stretch/>
        </p:blipFill>
        <p:spPr>
          <a:xfrm>
            <a:off x="966885" y="2724045"/>
            <a:ext cx="8017565" cy="2753859"/>
          </a:xfrm>
          <a:prstGeom prst="rect">
            <a:avLst/>
          </a:prstGeom>
        </p:spPr>
      </p:pic>
      <p:sp>
        <p:nvSpPr>
          <p:cNvPr id="8" name="TextBox 7">
            <a:extLst>
              <a:ext uri="{FF2B5EF4-FFF2-40B4-BE49-F238E27FC236}">
                <a16:creationId xmlns:a16="http://schemas.microsoft.com/office/drawing/2014/main" id="{1A675201-7E2E-467F-96BB-1FA62C41BBCC}"/>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spTree>
    <p:extLst>
      <p:ext uri="{BB962C8B-B14F-4D97-AF65-F5344CB8AC3E}">
        <p14:creationId xmlns:p14="http://schemas.microsoft.com/office/powerpoint/2010/main" val="165767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1930400"/>
            <a:ext cx="8596668" cy="3880773"/>
          </a:xfrm>
        </p:spPr>
        <p:txBody>
          <a:bodyPr/>
          <a:lstStyle/>
          <a:p>
            <a:r>
              <a:rPr lang="en-US" b="1" dirty="0">
                <a:solidFill>
                  <a:schemeClr val="tx1"/>
                </a:solidFill>
              </a:rPr>
              <a:t>Requests</a:t>
            </a:r>
            <a:endParaRPr lang="en-PK" b="1" dirty="0">
              <a:solidFill>
                <a:schemeClr val="tx1"/>
              </a:solidFill>
            </a:endParaRPr>
          </a:p>
        </p:txBody>
      </p:sp>
      <p:sp>
        <p:nvSpPr>
          <p:cNvPr id="8" name="TextBox 7">
            <a:extLst>
              <a:ext uri="{FF2B5EF4-FFF2-40B4-BE49-F238E27FC236}">
                <a16:creationId xmlns:a16="http://schemas.microsoft.com/office/drawing/2014/main" id="{1A675201-7E2E-467F-96BB-1FA62C41BBCC}"/>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6" name="Picture 5">
            <a:extLst>
              <a:ext uri="{FF2B5EF4-FFF2-40B4-BE49-F238E27FC236}">
                <a16:creationId xmlns:a16="http://schemas.microsoft.com/office/drawing/2014/main" id="{1A569AF4-4A70-4D5C-959E-F4CA80C2CD83}"/>
              </a:ext>
            </a:extLst>
          </p:cNvPr>
          <p:cNvPicPr>
            <a:picLocks noChangeAspect="1"/>
          </p:cNvPicPr>
          <p:nvPr/>
        </p:nvPicPr>
        <p:blipFill rotWithShape="1">
          <a:blip r:embed="rId2"/>
          <a:srcRect t="13509" r="8696" b="5679"/>
          <a:stretch/>
        </p:blipFill>
        <p:spPr>
          <a:xfrm>
            <a:off x="874643" y="2675309"/>
            <a:ext cx="7407966" cy="3686345"/>
          </a:xfrm>
          <a:prstGeom prst="rect">
            <a:avLst/>
          </a:prstGeom>
        </p:spPr>
      </p:pic>
    </p:spTree>
    <p:extLst>
      <p:ext uri="{BB962C8B-B14F-4D97-AF65-F5344CB8AC3E}">
        <p14:creationId xmlns:p14="http://schemas.microsoft.com/office/powerpoint/2010/main" val="2932894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1930400"/>
            <a:ext cx="8596668" cy="3880773"/>
          </a:xfrm>
        </p:spPr>
        <p:txBody>
          <a:bodyPr/>
          <a:lstStyle/>
          <a:p>
            <a:r>
              <a:rPr lang="en-US" b="1" dirty="0">
                <a:solidFill>
                  <a:schemeClr val="tx1"/>
                </a:solidFill>
              </a:rPr>
              <a:t>Assets</a:t>
            </a:r>
            <a:endParaRPr lang="en-PK" b="1" dirty="0">
              <a:solidFill>
                <a:schemeClr val="tx1"/>
              </a:solidFill>
            </a:endParaRPr>
          </a:p>
        </p:txBody>
      </p:sp>
      <p:sp>
        <p:nvSpPr>
          <p:cNvPr id="8" name="TextBox 7">
            <a:extLst>
              <a:ext uri="{FF2B5EF4-FFF2-40B4-BE49-F238E27FC236}">
                <a16:creationId xmlns:a16="http://schemas.microsoft.com/office/drawing/2014/main" id="{1A675201-7E2E-467F-96BB-1FA62C41BBCC}"/>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9" name="Picture 8">
            <a:extLst>
              <a:ext uri="{FF2B5EF4-FFF2-40B4-BE49-F238E27FC236}">
                <a16:creationId xmlns:a16="http://schemas.microsoft.com/office/drawing/2014/main" id="{E2AD92A0-CB42-4504-BC71-8DFE1C718A2C}"/>
              </a:ext>
            </a:extLst>
          </p:cNvPr>
          <p:cNvPicPr>
            <a:picLocks noChangeAspect="1"/>
          </p:cNvPicPr>
          <p:nvPr/>
        </p:nvPicPr>
        <p:blipFill rotWithShape="1">
          <a:blip r:embed="rId2"/>
          <a:srcRect t="13508" r="762" b="8870"/>
          <a:stretch/>
        </p:blipFill>
        <p:spPr>
          <a:xfrm>
            <a:off x="877297" y="2643809"/>
            <a:ext cx="8196741" cy="3604591"/>
          </a:xfrm>
          <a:prstGeom prst="rect">
            <a:avLst/>
          </a:prstGeom>
        </p:spPr>
      </p:pic>
    </p:spTree>
    <p:extLst>
      <p:ext uri="{BB962C8B-B14F-4D97-AF65-F5344CB8AC3E}">
        <p14:creationId xmlns:p14="http://schemas.microsoft.com/office/powerpoint/2010/main" val="263598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F9CC-29E3-4DD3-979C-9A939BE6A548}"/>
              </a:ext>
            </a:extLst>
          </p:cNvPr>
          <p:cNvSpPr>
            <a:spLocks noGrp="1"/>
          </p:cNvSpPr>
          <p:nvPr>
            <p:ph type="title"/>
          </p:nvPr>
        </p:nvSpPr>
        <p:spPr/>
        <p:txBody>
          <a:bodyPr/>
          <a:lstStyle/>
          <a:p>
            <a:r>
              <a:rPr lang="en-US" dirty="0"/>
              <a:t>Project Introduction</a:t>
            </a:r>
            <a:endParaRPr lang="en-PK" dirty="0"/>
          </a:p>
        </p:txBody>
      </p:sp>
      <p:sp>
        <p:nvSpPr>
          <p:cNvPr id="3" name="Content Placeholder 2">
            <a:extLst>
              <a:ext uri="{FF2B5EF4-FFF2-40B4-BE49-F238E27FC236}">
                <a16:creationId xmlns:a16="http://schemas.microsoft.com/office/drawing/2014/main" id="{66A6FA2B-E27E-427F-9530-E92E688061CA}"/>
              </a:ext>
            </a:extLst>
          </p:cNvPr>
          <p:cNvSpPr>
            <a:spLocks noGrp="1"/>
          </p:cNvSpPr>
          <p:nvPr>
            <p:ph idx="1"/>
          </p:nvPr>
        </p:nvSpPr>
        <p:spPr>
          <a:xfrm>
            <a:off x="677334" y="1617785"/>
            <a:ext cx="8596668" cy="4423577"/>
          </a:xfrm>
        </p:spPr>
        <p:txBody>
          <a:bodyPr>
            <a:normAutofit lnSpcReduction="10000"/>
          </a:bodyPr>
          <a:lstStyle/>
          <a:p>
            <a:r>
              <a:rPr lang="en-US" dirty="0">
                <a:solidFill>
                  <a:schemeClr val="tx1"/>
                </a:solidFill>
              </a:rPr>
              <a:t>Online Service Management System is a project which aims in developing a Online Application to maintain all the daily work of Service Centre. </a:t>
            </a:r>
          </a:p>
          <a:p>
            <a:r>
              <a:rPr lang="en-US" dirty="0">
                <a:solidFill>
                  <a:schemeClr val="tx1"/>
                </a:solidFill>
              </a:rPr>
              <a:t>This project has many features which are generally not available in normal Online Service Management Systems like Product/Parts Records, Issue Customer Bill etc.</a:t>
            </a:r>
          </a:p>
          <a:p>
            <a:r>
              <a:rPr lang="en-US" dirty="0">
                <a:solidFill>
                  <a:schemeClr val="tx1"/>
                </a:solidFill>
              </a:rPr>
              <a:t>It also has a facility of admin login through which the admin can monitor the whole system.</a:t>
            </a:r>
          </a:p>
          <a:p>
            <a:r>
              <a:rPr lang="en-US" dirty="0">
                <a:solidFill>
                  <a:schemeClr val="tx1"/>
                </a:solidFill>
              </a:rPr>
              <a:t>This System can be used to search for Assign Work, Add/Remove Technician, Add/Remove Products etc.</a:t>
            </a:r>
          </a:p>
          <a:p>
            <a:r>
              <a:rPr lang="en-US" dirty="0">
                <a:solidFill>
                  <a:schemeClr val="tx1"/>
                </a:solidFill>
              </a:rPr>
              <a:t>The Admin after logging into his account can generate various reports such as Product Sell Report and Service/Work Report.</a:t>
            </a:r>
          </a:p>
          <a:p>
            <a:r>
              <a:rPr lang="en-US" dirty="0">
                <a:solidFill>
                  <a:schemeClr val="tx1"/>
                </a:solidFill>
              </a:rPr>
              <a:t>Overall this project of ours is being developed to help the Service Centre to maintain the Service Centre in the best way possible and also reduce the human efforts.</a:t>
            </a:r>
            <a:endParaRPr lang="en-PK" dirty="0">
              <a:solidFill>
                <a:schemeClr val="tx1"/>
              </a:solidFill>
            </a:endParaRPr>
          </a:p>
        </p:txBody>
      </p:sp>
    </p:spTree>
    <p:extLst>
      <p:ext uri="{BB962C8B-B14F-4D97-AF65-F5344CB8AC3E}">
        <p14:creationId xmlns:p14="http://schemas.microsoft.com/office/powerpoint/2010/main" val="1948791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2028067"/>
            <a:ext cx="8596668" cy="3880773"/>
          </a:xfrm>
        </p:spPr>
        <p:txBody>
          <a:bodyPr/>
          <a:lstStyle/>
          <a:p>
            <a:r>
              <a:rPr lang="en-US" b="1" dirty="0">
                <a:solidFill>
                  <a:schemeClr val="tx1"/>
                </a:solidFill>
              </a:rPr>
              <a:t>Technician</a:t>
            </a:r>
            <a:endParaRPr lang="en-PK" b="1" dirty="0">
              <a:solidFill>
                <a:schemeClr val="tx1"/>
              </a:solidFill>
            </a:endParaRPr>
          </a:p>
        </p:txBody>
      </p:sp>
      <p:sp>
        <p:nvSpPr>
          <p:cNvPr id="8" name="TextBox 7">
            <a:extLst>
              <a:ext uri="{FF2B5EF4-FFF2-40B4-BE49-F238E27FC236}">
                <a16:creationId xmlns:a16="http://schemas.microsoft.com/office/drawing/2014/main" id="{1A675201-7E2E-467F-96BB-1FA62C41BBCC}"/>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5" name="Picture 4">
            <a:extLst>
              <a:ext uri="{FF2B5EF4-FFF2-40B4-BE49-F238E27FC236}">
                <a16:creationId xmlns:a16="http://schemas.microsoft.com/office/drawing/2014/main" id="{452FE5EA-545F-406D-A842-DB2E052C564B}"/>
              </a:ext>
            </a:extLst>
          </p:cNvPr>
          <p:cNvPicPr>
            <a:picLocks noChangeAspect="1"/>
          </p:cNvPicPr>
          <p:nvPr/>
        </p:nvPicPr>
        <p:blipFill rotWithShape="1">
          <a:blip r:embed="rId2"/>
          <a:srcRect t="13509" b="15152"/>
          <a:stretch/>
        </p:blipFill>
        <p:spPr>
          <a:xfrm>
            <a:off x="887372" y="2761838"/>
            <a:ext cx="8176591" cy="3279524"/>
          </a:xfrm>
          <a:prstGeom prst="rect">
            <a:avLst/>
          </a:prstGeom>
        </p:spPr>
      </p:pic>
    </p:spTree>
    <p:extLst>
      <p:ext uri="{BB962C8B-B14F-4D97-AF65-F5344CB8AC3E}">
        <p14:creationId xmlns:p14="http://schemas.microsoft.com/office/powerpoint/2010/main" val="266228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1930400"/>
            <a:ext cx="8596668" cy="3880773"/>
          </a:xfrm>
        </p:spPr>
        <p:txBody>
          <a:bodyPr/>
          <a:lstStyle/>
          <a:p>
            <a:r>
              <a:rPr lang="en-US" b="1" dirty="0">
                <a:solidFill>
                  <a:schemeClr val="tx1"/>
                </a:solidFill>
              </a:rPr>
              <a:t>Requester</a:t>
            </a:r>
            <a:endParaRPr lang="en-PK" b="1" dirty="0">
              <a:solidFill>
                <a:schemeClr val="tx1"/>
              </a:solidFill>
            </a:endParaRPr>
          </a:p>
        </p:txBody>
      </p:sp>
      <p:sp>
        <p:nvSpPr>
          <p:cNvPr id="8" name="TextBox 7">
            <a:extLst>
              <a:ext uri="{FF2B5EF4-FFF2-40B4-BE49-F238E27FC236}">
                <a16:creationId xmlns:a16="http://schemas.microsoft.com/office/drawing/2014/main" id="{1A675201-7E2E-467F-96BB-1FA62C41BBCC}"/>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6" name="Picture 5">
            <a:extLst>
              <a:ext uri="{FF2B5EF4-FFF2-40B4-BE49-F238E27FC236}">
                <a16:creationId xmlns:a16="http://schemas.microsoft.com/office/drawing/2014/main" id="{5BE9B5B9-3762-493C-986F-E1D3315BC4EB}"/>
              </a:ext>
            </a:extLst>
          </p:cNvPr>
          <p:cNvPicPr>
            <a:picLocks noChangeAspect="1"/>
          </p:cNvPicPr>
          <p:nvPr/>
        </p:nvPicPr>
        <p:blipFill rotWithShape="1">
          <a:blip r:embed="rId2"/>
          <a:srcRect t="13702" b="15539"/>
          <a:stretch/>
        </p:blipFill>
        <p:spPr>
          <a:xfrm>
            <a:off x="861701" y="2768075"/>
            <a:ext cx="8227934" cy="3273287"/>
          </a:xfrm>
          <a:prstGeom prst="rect">
            <a:avLst/>
          </a:prstGeom>
        </p:spPr>
      </p:pic>
    </p:spTree>
    <p:extLst>
      <p:ext uri="{BB962C8B-B14F-4D97-AF65-F5344CB8AC3E}">
        <p14:creationId xmlns:p14="http://schemas.microsoft.com/office/powerpoint/2010/main" val="347706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1930400"/>
            <a:ext cx="8596668" cy="3880773"/>
          </a:xfrm>
        </p:spPr>
        <p:txBody>
          <a:bodyPr/>
          <a:lstStyle/>
          <a:p>
            <a:r>
              <a:rPr lang="en-US" b="1" dirty="0">
                <a:solidFill>
                  <a:schemeClr val="tx1"/>
                </a:solidFill>
              </a:rPr>
              <a:t>Sell Report</a:t>
            </a:r>
            <a:endParaRPr lang="en-PK" b="1" dirty="0">
              <a:solidFill>
                <a:schemeClr val="tx1"/>
              </a:solidFill>
            </a:endParaRPr>
          </a:p>
        </p:txBody>
      </p:sp>
      <p:sp>
        <p:nvSpPr>
          <p:cNvPr id="8" name="TextBox 7">
            <a:extLst>
              <a:ext uri="{FF2B5EF4-FFF2-40B4-BE49-F238E27FC236}">
                <a16:creationId xmlns:a16="http://schemas.microsoft.com/office/drawing/2014/main" id="{1A675201-7E2E-467F-96BB-1FA62C41BBCC}"/>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5" name="Picture 4">
            <a:extLst>
              <a:ext uri="{FF2B5EF4-FFF2-40B4-BE49-F238E27FC236}">
                <a16:creationId xmlns:a16="http://schemas.microsoft.com/office/drawing/2014/main" id="{A156A733-5360-4C17-8D5A-5D66B59FD484}"/>
              </a:ext>
            </a:extLst>
          </p:cNvPr>
          <p:cNvPicPr>
            <a:picLocks noChangeAspect="1"/>
          </p:cNvPicPr>
          <p:nvPr/>
        </p:nvPicPr>
        <p:blipFill rotWithShape="1">
          <a:blip r:embed="rId2"/>
          <a:srcRect t="13702" r="45543" b="25205"/>
          <a:stretch/>
        </p:blipFill>
        <p:spPr>
          <a:xfrm>
            <a:off x="1046922" y="2517913"/>
            <a:ext cx="6639339" cy="4187687"/>
          </a:xfrm>
          <a:prstGeom prst="rect">
            <a:avLst/>
          </a:prstGeom>
        </p:spPr>
      </p:pic>
    </p:spTree>
    <p:extLst>
      <p:ext uri="{BB962C8B-B14F-4D97-AF65-F5344CB8AC3E}">
        <p14:creationId xmlns:p14="http://schemas.microsoft.com/office/powerpoint/2010/main" val="942175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106B-97EA-475B-8722-1CE73A1C8E04}"/>
              </a:ext>
            </a:extLst>
          </p:cNvPr>
          <p:cNvSpPr>
            <a:spLocks noGrp="1"/>
          </p:cNvSpPr>
          <p:nvPr>
            <p:ph type="title"/>
          </p:nvPr>
        </p:nvSpPr>
        <p:spPr/>
        <p:txBody>
          <a:bodyPr/>
          <a:lstStyle/>
          <a:p>
            <a:r>
              <a:rPr lang="en-US" dirty="0"/>
              <a:t>Admin’s Guide</a:t>
            </a:r>
            <a:endParaRPr lang="en-PK" dirty="0"/>
          </a:p>
        </p:txBody>
      </p:sp>
      <p:sp>
        <p:nvSpPr>
          <p:cNvPr id="3" name="Content Placeholder 2">
            <a:extLst>
              <a:ext uri="{FF2B5EF4-FFF2-40B4-BE49-F238E27FC236}">
                <a16:creationId xmlns:a16="http://schemas.microsoft.com/office/drawing/2014/main" id="{E9077BA8-4DC3-4EFA-9BF5-ABE290444FE9}"/>
              </a:ext>
            </a:extLst>
          </p:cNvPr>
          <p:cNvSpPr>
            <a:spLocks noGrp="1"/>
          </p:cNvSpPr>
          <p:nvPr>
            <p:ph idx="1"/>
          </p:nvPr>
        </p:nvSpPr>
        <p:spPr>
          <a:xfrm>
            <a:off x="677334" y="1930400"/>
            <a:ext cx="8596668" cy="3880773"/>
          </a:xfrm>
        </p:spPr>
        <p:txBody>
          <a:bodyPr/>
          <a:lstStyle/>
          <a:p>
            <a:r>
              <a:rPr lang="en-US" b="1" dirty="0">
                <a:solidFill>
                  <a:schemeClr val="tx1"/>
                </a:solidFill>
              </a:rPr>
              <a:t>Work Report</a:t>
            </a:r>
            <a:endParaRPr lang="en-PK" b="1" dirty="0">
              <a:solidFill>
                <a:schemeClr val="tx1"/>
              </a:solidFill>
            </a:endParaRPr>
          </a:p>
        </p:txBody>
      </p:sp>
      <p:sp>
        <p:nvSpPr>
          <p:cNvPr id="8" name="TextBox 7">
            <a:extLst>
              <a:ext uri="{FF2B5EF4-FFF2-40B4-BE49-F238E27FC236}">
                <a16:creationId xmlns:a16="http://schemas.microsoft.com/office/drawing/2014/main" id="{1A675201-7E2E-467F-96BB-1FA62C41BBCC}"/>
              </a:ext>
            </a:extLst>
          </p:cNvPr>
          <p:cNvSpPr txBox="1"/>
          <p:nvPr/>
        </p:nvSpPr>
        <p:spPr>
          <a:xfrm>
            <a:off x="10944665" y="0"/>
            <a:ext cx="1247335" cy="369332"/>
          </a:xfrm>
          <a:prstGeom prst="rect">
            <a:avLst/>
          </a:prstGeom>
          <a:solidFill>
            <a:schemeClr val="bg1"/>
          </a:solidFill>
        </p:spPr>
        <p:txBody>
          <a:bodyPr wrap="square" rtlCol="0">
            <a:spAutoFit/>
          </a:bodyPr>
          <a:lstStyle/>
          <a:p>
            <a:r>
              <a:rPr lang="en-US" b="1" dirty="0">
                <a:solidFill>
                  <a:schemeClr val="bg2">
                    <a:lumMod val="50000"/>
                  </a:schemeClr>
                </a:solidFill>
              </a:rPr>
              <a:t>Continue</a:t>
            </a:r>
            <a:endParaRPr lang="en-PK" b="1" dirty="0">
              <a:solidFill>
                <a:schemeClr val="bg2">
                  <a:lumMod val="50000"/>
                </a:schemeClr>
              </a:solidFill>
            </a:endParaRPr>
          </a:p>
        </p:txBody>
      </p:sp>
      <p:pic>
        <p:nvPicPr>
          <p:cNvPr id="6" name="Picture 5">
            <a:extLst>
              <a:ext uri="{FF2B5EF4-FFF2-40B4-BE49-F238E27FC236}">
                <a16:creationId xmlns:a16="http://schemas.microsoft.com/office/drawing/2014/main" id="{57ACE787-F327-4DF7-AE86-20DB28489FA0}"/>
              </a:ext>
            </a:extLst>
          </p:cNvPr>
          <p:cNvPicPr>
            <a:picLocks noChangeAspect="1"/>
          </p:cNvPicPr>
          <p:nvPr/>
        </p:nvPicPr>
        <p:blipFill rotWithShape="1">
          <a:blip r:embed="rId2"/>
          <a:srcRect t="13317" r="47935" b="25590"/>
          <a:stretch/>
        </p:blipFill>
        <p:spPr>
          <a:xfrm>
            <a:off x="1033669" y="2531167"/>
            <a:ext cx="6347791" cy="4187686"/>
          </a:xfrm>
          <a:prstGeom prst="rect">
            <a:avLst/>
          </a:prstGeom>
        </p:spPr>
      </p:pic>
    </p:spTree>
    <p:extLst>
      <p:ext uri="{BB962C8B-B14F-4D97-AF65-F5344CB8AC3E}">
        <p14:creationId xmlns:p14="http://schemas.microsoft.com/office/powerpoint/2010/main" val="53594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AE80-948C-4159-9034-4C86E682889C}"/>
              </a:ext>
            </a:extLst>
          </p:cNvPr>
          <p:cNvSpPr>
            <a:spLocks noGrp="1"/>
          </p:cNvSpPr>
          <p:nvPr>
            <p:ph type="title"/>
          </p:nvPr>
        </p:nvSpPr>
        <p:spPr/>
        <p:txBody>
          <a:bodyPr/>
          <a:lstStyle/>
          <a:p>
            <a:r>
              <a:rPr lang="en-US" dirty="0"/>
              <a:t>Limitation</a:t>
            </a:r>
            <a:endParaRPr lang="en-PK" dirty="0"/>
          </a:p>
        </p:txBody>
      </p:sp>
      <p:sp>
        <p:nvSpPr>
          <p:cNvPr id="3" name="Content Placeholder 2">
            <a:extLst>
              <a:ext uri="{FF2B5EF4-FFF2-40B4-BE49-F238E27FC236}">
                <a16:creationId xmlns:a16="http://schemas.microsoft.com/office/drawing/2014/main" id="{9917799F-49F8-4364-BE59-BCD5C170604E}"/>
              </a:ext>
            </a:extLst>
          </p:cNvPr>
          <p:cNvSpPr>
            <a:spLocks noGrp="1"/>
          </p:cNvSpPr>
          <p:nvPr>
            <p:ph idx="1"/>
          </p:nvPr>
        </p:nvSpPr>
        <p:spPr/>
        <p:txBody>
          <a:bodyPr/>
          <a:lstStyle/>
          <a:p>
            <a:r>
              <a:rPr lang="en-US" sz="1800" b="1" dirty="0">
                <a:solidFill>
                  <a:schemeClr val="tx1"/>
                </a:solidFill>
                <a:effectLst/>
                <a:ea typeface="Times New Roman" panose="02020603050405020304" pitchFamily="18" charset="0"/>
                <a:cs typeface="Mangal" panose="02040503050203030202" pitchFamily="18" charset="0"/>
              </a:rPr>
              <a:t>SMS alert facility is not available.</a:t>
            </a:r>
            <a:endParaRPr lang="en-PK" sz="1800" b="1" dirty="0">
              <a:solidFill>
                <a:schemeClr val="tx1"/>
              </a:solidFill>
              <a:effectLst/>
              <a:ea typeface="Times New Roman" panose="02020603050405020304" pitchFamily="18" charset="0"/>
              <a:cs typeface="Mangal" panose="02040503050203030202" pitchFamily="18" charset="0"/>
            </a:endParaRPr>
          </a:p>
          <a:p>
            <a:r>
              <a:rPr lang="en-US" sz="1800" b="1" dirty="0">
                <a:solidFill>
                  <a:schemeClr val="tx1"/>
                </a:solidFill>
                <a:effectLst/>
                <a:ea typeface="Times New Roman" panose="02020603050405020304" pitchFamily="18" charset="0"/>
                <a:cs typeface="Mangal" panose="02040503050203030202" pitchFamily="18" charset="0"/>
              </a:rPr>
              <a:t>Portal is not SEO friendly</a:t>
            </a:r>
            <a:endParaRPr lang="en-PK" sz="1800" b="1" dirty="0">
              <a:solidFill>
                <a:schemeClr val="tx1"/>
              </a:solidFill>
              <a:effectLst/>
              <a:ea typeface="Times New Roman" panose="02020603050405020304" pitchFamily="18" charset="0"/>
              <a:cs typeface="Mangal" panose="02040503050203030202" pitchFamily="18" charset="0"/>
            </a:endParaRPr>
          </a:p>
          <a:p>
            <a:r>
              <a:rPr lang="en-US" sz="1800" b="1" dirty="0">
                <a:solidFill>
                  <a:schemeClr val="tx1"/>
                </a:solidFill>
                <a:effectLst/>
                <a:ea typeface="Times New Roman" panose="02020603050405020304" pitchFamily="18" charset="0"/>
                <a:cs typeface="Mangal" panose="02040503050203030202" pitchFamily="18" charset="0"/>
              </a:rPr>
              <a:t>Registration Email Verification Not available</a:t>
            </a:r>
            <a:endParaRPr lang="en-PK" sz="1800" b="1" dirty="0">
              <a:solidFill>
                <a:schemeClr val="tx1"/>
              </a:solidFill>
              <a:effectLst/>
              <a:ea typeface="Times New Roman" panose="02020603050405020304" pitchFamily="18" charset="0"/>
              <a:cs typeface="Mangal" panose="02040503050203030202" pitchFamily="18" charset="0"/>
            </a:endParaRPr>
          </a:p>
          <a:p>
            <a:r>
              <a:rPr lang="en-US" sz="1800" b="1" dirty="0">
                <a:solidFill>
                  <a:schemeClr val="tx1"/>
                </a:solidFill>
                <a:effectLst/>
                <a:ea typeface="Calibri" panose="020F0502020204030204" pitchFamily="34" charset="0"/>
              </a:rPr>
              <a:t>Risk unauthorized accessibility</a:t>
            </a:r>
            <a:endParaRPr lang="en-PK" b="1" dirty="0">
              <a:solidFill>
                <a:schemeClr val="tx1"/>
              </a:solidFill>
            </a:endParaRPr>
          </a:p>
        </p:txBody>
      </p:sp>
    </p:spTree>
    <p:extLst>
      <p:ext uri="{BB962C8B-B14F-4D97-AF65-F5344CB8AC3E}">
        <p14:creationId xmlns:p14="http://schemas.microsoft.com/office/powerpoint/2010/main" val="3222144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FC86C-8474-411B-AC3E-189D0F4ED6E3}"/>
              </a:ext>
            </a:extLst>
          </p:cNvPr>
          <p:cNvSpPr>
            <a:spLocks noGrp="1"/>
          </p:cNvSpPr>
          <p:nvPr>
            <p:ph type="title"/>
          </p:nvPr>
        </p:nvSpPr>
        <p:spPr/>
        <p:txBody>
          <a:bodyPr/>
          <a:lstStyle/>
          <a:p>
            <a:r>
              <a:rPr lang="en-US" dirty="0"/>
              <a:t>Future Scope</a:t>
            </a:r>
            <a:endParaRPr lang="en-PK" dirty="0"/>
          </a:p>
        </p:txBody>
      </p:sp>
      <p:sp>
        <p:nvSpPr>
          <p:cNvPr id="3" name="Content Placeholder 2">
            <a:extLst>
              <a:ext uri="{FF2B5EF4-FFF2-40B4-BE49-F238E27FC236}">
                <a16:creationId xmlns:a16="http://schemas.microsoft.com/office/drawing/2014/main" id="{CC0C8D67-66F3-422E-90D5-D3C6403F8AA8}"/>
              </a:ext>
            </a:extLst>
          </p:cNvPr>
          <p:cNvSpPr>
            <a:spLocks noGrp="1"/>
          </p:cNvSpPr>
          <p:nvPr>
            <p:ph idx="1"/>
          </p:nvPr>
        </p:nvSpPr>
        <p:spPr/>
        <p:txBody>
          <a:bodyPr/>
          <a:lstStyle/>
          <a:p>
            <a:r>
              <a:rPr lang="en-US" b="1" dirty="0">
                <a:solidFill>
                  <a:schemeClr val="tx1"/>
                </a:solidFill>
              </a:rPr>
              <a:t>The various things can be made it simple and user friendly. As by increasing some of the coding we can improve it functionality. online payment system is yet not integrated to the system which can be featured in the near future.</a:t>
            </a:r>
          </a:p>
          <a:p>
            <a:r>
              <a:rPr lang="en-US" b="1" dirty="0">
                <a:solidFill>
                  <a:schemeClr val="tx1"/>
                </a:solidFill>
              </a:rPr>
              <a:t>Till now it does not have the facility of back up the database. By as the next advancement we can make it able to bundle the backup facility so that one can perform operation based on previous records.</a:t>
            </a:r>
          </a:p>
          <a:p>
            <a:r>
              <a:rPr lang="en-US" b="1" dirty="0">
                <a:solidFill>
                  <a:schemeClr val="tx1"/>
                </a:solidFill>
              </a:rPr>
              <a:t>As the technology emerges, it is possible to upgrade the system and can be adaptable to desired environment. </a:t>
            </a:r>
          </a:p>
          <a:p>
            <a:r>
              <a:rPr lang="en-US" b="1" dirty="0">
                <a:solidFill>
                  <a:schemeClr val="tx1"/>
                </a:solidFill>
              </a:rPr>
              <a:t>Based on the future security issued, security can be improved using emerging technologies. </a:t>
            </a:r>
            <a:endParaRPr lang="en-PK" b="1" dirty="0">
              <a:solidFill>
                <a:schemeClr val="tx1"/>
              </a:solidFill>
            </a:endParaRPr>
          </a:p>
        </p:txBody>
      </p:sp>
    </p:spTree>
    <p:extLst>
      <p:ext uri="{BB962C8B-B14F-4D97-AF65-F5344CB8AC3E}">
        <p14:creationId xmlns:p14="http://schemas.microsoft.com/office/powerpoint/2010/main" val="2332015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B088-DF38-4B03-A928-652B055CD9E4}"/>
              </a:ext>
            </a:extLst>
          </p:cNvPr>
          <p:cNvSpPr>
            <a:spLocks noGrp="1"/>
          </p:cNvSpPr>
          <p:nvPr>
            <p:ph type="title"/>
          </p:nvPr>
        </p:nvSpPr>
        <p:spPr>
          <a:xfrm>
            <a:off x="677335" y="609600"/>
            <a:ext cx="8596668" cy="5923722"/>
          </a:xfrm>
        </p:spPr>
        <p:txBody>
          <a:bodyPr>
            <a:normAutofit/>
          </a:bodyPr>
          <a:lstStyle/>
          <a:p>
            <a:pPr algn="ctr"/>
            <a:r>
              <a:rPr lang="en-US" sz="11500" b="1" dirty="0"/>
              <a:t>Thank You!</a:t>
            </a:r>
            <a:endParaRPr lang="en-PK" sz="11500" b="1" dirty="0"/>
          </a:p>
        </p:txBody>
      </p:sp>
    </p:spTree>
    <p:extLst>
      <p:ext uri="{BB962C8B-B14F-4D97-AF65-F5344CB8AC3E}">
        <p14:creationId xmlns:p14="http://schemas.microsoft.com/office/powerpoint/2010/main" val="1013752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FD42-3C6C-4819-B50B-A008717DAB88}"/>
              </a:ext>
            </a:extLst>
          </p:cNvPr>
          <p:cNvSpPr>
            <a:spLocks noGrp="1"/>
          </p:cNvSpPr>
          <p:nvPr>
            <p:ph type="title"/>
          </p:nvPr>
        </p:nvSpPr>
        <p:spPr/>
        <p:txBody>
          <a:bodyPr/>
          <a:lstStyle/>
          <a:p>
            <a:r>
              <a:rPr lang="en-US" dirty="0"/>
              <a:t>Objectives</a:t>
            </a:r>
            <a:endParaRPr lang="en-PK" dirty="0"/>
          </a:p>
        </p:txBody>
      </p:sp>
      <p:sp>
        <p:nvSpPr>
          <p:cNvPr id="3" name="Content Placeholder 2">
            <a:extLst>
              <a:ext uri="{FF2B5EF4-FFF2-40B4-BE49-F238E27FC236}">
                <a16:creationId xmlns:a16="http://schemas.microsoft.com/office/drawing/2014/main" id="{4B526165-7809-4C49-BD8A-DF37F39CDD30}"/>
              </a:ext>
            </a:extLst>
          </p:cNvPr>
          <p:cNvSpPr>
            <a:spLocks noGrp="1"/>
          </p:cNvSpPr>
          <p:nvPr>
            <p:ph idx="1"/>
          </p:nvPr>
        </p:nvSpPr>
        <p:spPr/>
        <p:txBody>
          <a:bodyPr>
            <a:normAutofit/>
          </a:bodyPr>
          <a:lstStyle/>
          <a:p>
            <a:r>
              <a:rPr lang="en-US" sz="2400" dirty="0">
                <a:solidFill>
                  <a:schemeClr val="tx1"/>
                </a:solidFill>
              </a:rPr>
              <a:t>Practically</a:t>
            </a:r>
          </a:p>
          <a:p>
            <a:r>
              <a:rPr lang="en-US" sz="2400" dirty="0">
                <a:solidFill>
                  <a:schemeClr val="tx1"/>
                </a:solidFill>
              </a:rPr>
              <a:t>Efficiency </a:t>
            </a:r>
          </a:p>
          <a:p>
            <a:r>
              <a:rPr lang="en-US" sz="2400" dirty="0">
                <a:solidFill>
                  <a:schemeClr val="tx1"/>
                </a:solidFill>
              </a:rPr>
              <a:t>Cost</a:t>
            </a:r>
          </a:p>
          <a:p>
            <a:r>
              <a:rPr lang="en-US" sz="2400" dirty="0">
                <a:solidFill>
                  <a:schemeClr val="tx1"/>
                </a:solidFill>
              </a:rPr>
              <a:t>Portability</a:t>
            </a:r>
          </a:p>
          <a:p>
            <a:r>
              <a:rPr lang="en-US" sz="2400" dirty="0">
                <a:solidFill>
                  <a:schemeClr val="tx1"/>
                </a:solidFill>
              </a:rPr>
              <a:t>Security</a:t>
            </a:r>
          </a:p>
          <a:p>
            <a:pPr marL="0" indent="0">
              <a:buNone/>
            </a:pPr>
            <a:endParaRPr lang="en-PK" sz="2400" dirty="0"/>
          </a:p>
        </p:txBody>
      </p:sp>
    </p:spTree>
    <p:extLst>
      <p:ext uri="{BB962C8B-B14F-4D97-AF65-F5344CB8AC3E}">
        <p14:creationId xmlns:p14="http://schemas.microsoft.com/office/powerpoint/2010/main" val="280163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B14C-2F83-4C88-9F9B-473F2D0B32BD}"/>
              </a:ext>
            </a:extLst>
          </p:cNvPr>
          <p:cNvSpPr>
            <a:spLocks noGrp="1"/>
          </p:cNvSpPr>
          <p:nvPr>
            <p:ph type="title"/>
          </p:nvPr>
        </p:nvSpPr>
        <p:spPr/>
        <p:txBody>
          <a:bodyPr/>
          <a:lstStyle/>
          <a:p>
            <a:r>
              <a:rPr lang="en-US" dirty="0"/>
              <a:t>DFD 0 Level</a:t>
            </a:r>
            <a:endParaRPr lang="en-PK" dirty="0"/>
          </a:p>
        </p:txBody>
      </p:sp>
      <p:grpSp>
        <p:nvGrpSpPr>
          <p:cNvPr id="5" name="Canvas 21">
            <a:extLst>
              <a:ext uri="{FF2B5EF4-FFF2-40B4-BE49-F238E27FC236}">
                <a16:creationId xmlns:a16="http://schemas.microsoft.com/office/drawing/2014/main" id="{00ED2DD7-70E3-4DE2-A6D5-D429B8E8B5BB}"/>
              </a:ext>
            </a:extLst>
          </p:cNvPr>
          <p:cNvGrpSpPr/>
          <p:nvPr/>
        </p:nvGrpSpPr>
        <p:grpSpPr>
          <a:xfrm>
            <a:off x="677334" y="2715064"/>
            <a:ext cx="10846386" cy="9389638"/>
            <a:chOff x="273050" y="343483"/>
            <a:chExt cx="6690360" cy="6233212"/>
          </a:xfrm>
        </p:grpSpPr>
        <p:sp>
          <p:nvSpPr>
            <p:cNvPr id="6" name="Rectangle 5">
              <a:extLst>
                <a:ext uri="{FF2B5EF4-FFF2-40B4-BE49-F238E27FC236}">
                  <a16:creationId xmlns:a16="http://schemas.microsoft.com/office/drawing/2014/main" id="{CE65FA0D-5935-4982-84AC-88F9B8868430}"/>
                </a:ext>
              </a:extLst>
            </p:cNvPr>
            <p:cNvSpPr/>
            <p:nvPr/>
          </p:nvSpPr>
          <p:spPr>
            <a:xfrm>
              <a:off x="742950" y="3549650"/>
              <a:ext cx="6220460" cy="3027045"/>
            </a:xfrm>
            <a:prstGeom prst="rect">
              <a:avLst/>
            </a:prstGeom>
            <a:noFill/>
          </p:spPr>
        </p:sp>
        <p:sp>
          <p:nvSpPr>
            <p:cNvPr id="7" name="AutoShape 7">
              <a:extLst>
                <a:ext uri="{FF2B5EF4-FFF2-40B4-BE49-F238E27FC236}">
                  <a16:creationId xmlns:a16="http://schemas.microsoft.com/office/drawing/2014/main" id="{F99D08C2-434F-4BD8-85D2-08DFDCF5318E}"/>
                </a:ext>
              </a:extLst>
            </p:cNvPr>
            <p:cNvSpPr>
              <a:spLocks noChangeArrowheads="1"/>
            </p:cNvSpPr>
            <p:nvPr/>
          </p:nvSpPr>
          <p:spPr bwMode="auto">
            <a:xfrm>
              <a:off x="4525817" y="343483"/>
              <a:ext cx="1249507" cy="273051"/>
            </a:xfrm>
            <a:prstGeom prst="rect">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ourier New" panose="02070309020205020404" pitchFamily="49" charset="0"/>
                  <a:ea typeface="Calibri" panose="020F0502020204030204" pitchFamily="34" charset="0"/>
                  <a:cs typeface="Mangal" panose="02040503050203030202" pitchFamily="18" charset="0"/>
                </a:rPr>
                <a:t>Requester</a:t>
              </a:r>
              <a:endParaRPr lang="en-PK" sz="1100">
                <a:effectLst/>
                <a:latin typeface="Calibri" panose="020F0502020204030204" pitchFamily="34" charset="0"/>
                <a:ea typeface="Calibri" panose="020F0502020204030204" pitchFamily="34" charset="0"/>
                <a:cs typeface="Mangal" panose="02040503050203030202" pitchFamily="18" charset="0"/>
              </a:endParaRPr>
            </a:p>
          </p:txBody>
        </p:sp>
        <p:sp>
          <p:nvSpPr>
            <p:cNvPr id="8" name="AutoShape 8">
              <a:extLst>
                <a:ext uri="{FF2B5EF4-FFF2-40B4-BE49-F238E27FC236}">
                  <a16:creationId xmlns:a16="http://schemas.microsoft.com/office/drawing/2014/main" id="{88831533-4943-438E-ACB6-B3BC928F1FE0}"/>
                </a:ext>
              </a:extLst>
            </p:cNvPr>
            <p:cNvSpPr>
              <a:spLocks noChangeArrowheads="1"/>
            </p:cNvSpPr>
            <p:nvPr/>
          </p:nvSpPr>
          <p:spPr bwMode="auto">
            <a:xfrm>
              <a:off x="273050" y="884966"/>
              <a:ext cx="930274" cy="307797"/>
            </a:xfrm>
            <a:prstGeom prst="rect">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1100">
                  <a:effectLst/>
                  <a:latin typeface="Courier New" panose="02070309020205020404" pitchFamily="49" charset="0"/>
                  <a:ea typeface="Calibri" panose="020F0502020204030204" pitchFamily="34" charset="0"/>
                  <a:cs typeface="Mangal" panose="02040503050203030202" pitchFamily="18" charset="0"/>
                </a:rPr>
                <a:t>Admin </a:t>
              </a:r>
              <a:endParaRPr lang="en-PK" sz="1100">
                <a:effectLst/>
                <a:latin typeface="Calibri" panose="020F0502020204030204" pitchFamily="34" charset="0"/>
                <a:ea typeface="Calibri" panose="020F0502020204030204" pitchFamily="34" charset="0"/>
                <a:cs typeface="Mangal" panose="02040503050203030202" pitchFamily="18" charset="0"/>
              </a:endParaRPr>
            </a:p>
          </p:txBody>
        </p:sp>
        <p:sp>
          <p:nvSpPr>
            <p:cNvPr id="9" name="Oval 8">
              <a:extLst>
                <a:ext uri="{FF2B5EF4-FFF2-40B4-BE49-F238E27FC236}">
                  <a16:creationId xmlns:a16="http://schemas.microsoft.com/office/drawing/2014/main" id="{578A76FD-1943-4604-B865-CEBACBF7484B}"/>
                </a:ext>
              </a:extLst>
            </p:cNvPr>
            <p:cNvSpPr/>
            <p:nvPr/>
          </p:nvSpPr>
          <p:spPr>
            <a:xfrm>
              <a:off x="2001985" y="616534"/>
              <a:ext cx="1752600" cy="1295400"/>
            </a:xfrm>
            <a:prstGeom prst="ellipse">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a:effectLst/>
                  <a:latin typeface="Times New Roman" panose="02020603050405020304" pitchFamily="18" charset="0"/>
                  <a:ea typeface="Calibri" panose="020F0502020204030204" pitchFamily="34" charset="0"/>
                  <a:cs typeface="Mangal" panose="02040503050203030202" pitchFamily="18" charset="0"/>
                </a:rPr>
                <a:t>Online Service Managment System</a:t>
              </a:r>
              <a:endParaRPr lang="en-PK" sz="1100">
                <a:effectLst/>
                <a:ea typeface="Calibri" panose="020F0502020204030204" pitchFamily="34" charset="0"/>
                <a:cs typeface="Mangal" panose="02040503050203030202" pitchFamily="18" charset="0"/>
              </a:endParaRPr>
            </a:p>
          </p:txBody>
        </p:sp>
        <p:cxnSp>
          <p:nvCxnSpPr>
            <p:cNvPr id="10" name="Straight Arrow Connector 9">
              <a:extLst>
                <a:ext uri="{FF2B5EF4-FFF2-40B4-BE49-F238E27FC236}">
                  <a16:creationId xmlns:a16="http://schemas.microsoft.com/office/drawing/2014/main" id="{5D5586D2-9DCC-4029-9124-21BA5ECDDF79}"/>
                </a:ext>
              </a:extLst>
            </p:cNvPr>
            <p:cNvCxnSpPr>
              <a:stCxn id="9" idx="7"/>
            </p:cNvCxnSpPr>
            <p:nvPr/>
          </p:nvCxnSpPr>
          <p:spPr>
            <a:xfrm flipV="1">
              <a:off x="3497923" y="441731"/>
              <a:ext cx="1027894" cy="36451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56B02AF6-B5C8-46A2-BD48-904CD5666F87}"/>
                </a:ext>
              </a:extLst>
            </p:cNvPr>
            <p:cNvCxnSpPr/>
            <p:nvPr/>
          </p:nvCxnSpPr>
          <p:spPr>
            <a:xfrm flipH="1" flipV="1">
              <a:off x="1203324" y="946150"/>
              <a:ext cx="798662" cy="1460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E793E96-4338-44F3-9DC0-F17B97B05514}"/>
                </a:ext>
              </a:extLst>
            </p:cNvPr>
            <p:cNvCxnSpPr>
              <a:endCxn id="9" idx="2"/>
            </p:cNvCxnSpPr>
            <p:nvPr/>
          </p:nvCxnSpPr>
          <p:spPr>
            <a:xfrm>
              <a:off x="1203324" y="1092200"/>
              <a:ext cx="798661" cy="17203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3" name="Text Box 322">
              <a:extLst>
                <a:ext uri="{FF2B5EF4-FFF2-40B4-BE49-F238E27FC236}">
                  <a16:creationId xmlns:a16="http://schemas.microsoft.com/office/drawing/2014/main" id="{88A4E360-F19A-44EE-B448-512697D80F10}"/>
                </a:ext>
              </a:extLst>
            </p:cNvPr>
            <p:cNvSpPr txBox="1"/>
            <p:nvPr/>
          </p:nvSpPr>
          <p:spPr>
            <a:xfrm rot="654048">
              <a:off x="1403350" y="752297"/>
              <a:ext cx="506730" cy="23830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900">
                  <a:effectLst/>
                  <a:ea typeface="Calibri" panose="020F0502020204030204" pitchFamily="34" charset="0"/>
                  <a:cs typeface="Mangal" panose="02040503050203030202" pitchFamily="18" charset="0"/>
                </a:rPr>
                <a:t>Report</a:t>
              </a:r>
              <a:endParaRPr lang="en-PK" sz="1100">
                <a:effectLst/>
                <a:ea typeface="Calibri" panose="020F0502020204030204" pitchFamily="34" charset="0"/>
                <a:cs typeface="Mangal" panose="02040503050203030202" pitchFamily="18" charset="0"/>
              </a:endParaRPr>
            </a:p>
          </p:txBody>
        </p:sp>
        <p:sp>
          <p:nvSpPr>
            <p:cNvPr id="14" name="Text Box 322">
              <a:extLst>
                <a:ext uri="{FF2B5EF4-FFF2-40B4-BE49-F238E27FC236}">
                  <a16:creationId xmlns:a16="http://schemas.microsoft.com/office/drawing/2014/main" id="{B411A0E2-F19E-4414-AFC7-1FC45EC253A2}"/>
                </a:ext>
              </a:extLst>
            </p:cNvPr>
            <p:cNvSpPr txBox="1"/>
            <p:nvPr/>
          </p:nvSpPr>
          <p:spPr>
            <a:xfrm rot="654048">
              <a:off x="1222411" y="1187601"/>
              <a:ext cx="621030" cy="2381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900">
                  <a:effectLst/>
                  <a:latin typeface="Times New Roman" panose="02020603050405020304" pitchFamily="18" charset="0"/>
                  <a:ea typeface="Calibri" panose="020F0502020204030204" pitchFamily="34" charset="0"/>
                  <a:cs typeface="Mangal" panose="02040503050203030202" pitchFamily="18" charset="0"/>
                </a:rPr>
                <a:t>Approval </a:t>
              </a:r>
              <a:endParaRPr lang="en-PK" sz="1200">
                <a:effectLst/>
                <a:latin typeface="Times New Roman" panose="02020603050405020304" pitchFamily="18" charset="0"/>
                <a:ea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900880FA-B8C1-4757-B1AC-BE8917DBE00A}"/>
                </a:ext>
              </a:extLst>
            </p:cNvPr>
            <p:cNvCxnSpPr/>
            <p:nvPr/>
          </p:nvCxnSpPr>
          <p:spPr>
            <a:xfrm flipH="1">
              <a:off x="3683000" y="616534"/>
              <a:ext cx="935650" cy="41983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Text Box 322">
              <a:extLst>
                <a:ext uri="{FF2B5EF4-FFF2-40B4-BE49-F238E27FC236}">
                  <a16:creationId xmlns:a16="http://schemas.microsoft.com/office/drawing/2014/main" id="{DD2DBBE1-9A3E-4E9E-83FF-C240C5D268BE}"/>
                </a:ext>
              </a:extLst>
            </p:cNvPr>
            <p:cNvSpPr txBox="1"/>
            <p:nvPr/>
          </p:nvSpPr>
          <p:spPr>
            <a:xfrm rot="20016606">
              <a:off x="3843949" y="811870"/>
              <a:ext cx="878205" cy="2381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900">
                  <a:effectLst/>
                  <a:latin typeface="Times New Roman" panose="02020603050405020304" pitchFamily="18" charset="0"/>
                  <a:ea typeface="Calibri" panose="020F0502020204030204" pitchFamily="34" charset="0"/>
                  <a:cs typeface="Mangal" panose="02040503050203030202" pitchFamily="18" charset="0"/>
                </a:rPr>
                <a:t>Submit request</a:t>
              </a:r>
              <a:endParaRPr lang="en-PK" sz="1200">
                <a:effectLst/>
                <a:latin typeface="Times New Roman" panose="02020603050405020304" pitchFamily="18" charset="0"/>
                <a:ea typeface="Times New Roman" panose="02020603050405020304" pitchFamily="18" charset="0"/>
              </a:endParaRPr>
            </a:p>
          </p:txBody>
        </p:sp>
        <p:sp>
          <p:nvSpPr>
            <p:cNvPr id="17" name="Text Box 322">
              <a:extLst>
                <a:ext uri="{FF2B5EF4-FFF2-40B4-BE49-F238E27FC236}">
                  <a16:creationId xmlns:a16="http://schemas.microsoft.com/office/drawing/2014/main" id="{1D4BC290-CE09-448A-A9C1-A8909FFD9CCD}"/>
                </a:ext>
              </a:extLst>
            </p:cNvPr>
            <p:cNvSpPr txBox="1"/>
            <p:nvPr/>
          </p:nvSpPr>
          <p:spPr>
            <a:xfrm rot="20546215">
              <a:off x="3507400" y="372651"/>
              <a:ext cx="770255" cy="2381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900">
                  <a:effectLst/>
                  <a:latin typeface="Times New Roman" panose="02020603050405020304" pitchFamily="18" charset="0"/>
                  <a:ea typeface="Calibri" panose="020F0502020204030204" pitchFamily="34" charset="0"/>
                  <a:cs typeface="Mangal" panose="02040503050203030202" pitchFamily="18" charset="0"/>
                </a:rPr>
                <a:t>Check status</a:t>
              </a:r>
              <a:endParaRPr lang="en-PK"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64075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8316-4073-43FB-A8FD-09F96E10E123}"/>
              </a:ext>
            </a:extLst>
          </p:cNvPr>
          <p:cNvSpPr>
            <a:spLocks noGrp="1"/>
          </p:cNvSpPr>
          <p:nvPr>
            <p:ph type="title"/>
          </p:nvPr>
        </p:nvSpPr>
        <p:spPr/>
        <p:txBody>
          <a:bodyPr/>
          <a:lstStyle/>
          <a:p>
            <a:r>
              <a:rPr lang="en-US" dirty="0"/>
              <a:t>DFD 1 Level</a:t>
            </a:r>
            <a:endParaRPr lang="en-PK" dirty="0"/>
          </a:p>
        </p:txBody>
      </p:sp>
      <p:grpSp>
        <p:nvGrpSpPr>
          <p:cNvPr id="4" name="Canvas 43">
            <a:extLst>
              <a:ext uri="{FF2B5EF4-FFF2-40B4-BE49-F238E27FC236}">
                <a16:creationId xmlns:a16="http://schemas.microsoft.com/office/drawing/2014/main" id="{14CEA72E-A689-4BBE-84AE-F6E685ECBEBD}"/>
              </a:ext>
            </a:extLst>
          </p:cNvPr>
          <p:cNvGrpSpPr/>
          <p:nvPr/>
        </p:nvGrpSpPr>
        <p:grpSpPr>
          <a:xfrm>
            <a:off x="383221" y="757311"/>
            <a:ext cx="10406699" cy="6360941"/>
            <a:chOff x="0" y="0"/>
            <a:chExt cx="6261735" cy="5035550"/>
          </a:xfrm>
        </p:grpSpPr>
        <p:sp>
          <p:nvSpPr>
            <p:cNvPr id="5" name="Rectangle 4">
              <a:extLst>
                <a:ext uri="{FF2B5EF4-FFF2-40B4-BE49-F238E27FC236}">
                  <a16:creationId xmlns:a16="http://schemas.microsoft.com/office/drawing/2014/main" id="{E7929D50-D9BB-49B2-8062-9E2987F10A79}"/>
                </a:ext>
              </a:extLst>
            </p:cNvPr>
            <p:cNvSpPr/>
            <p:nvPr/>
          </p:nvSpPr>
          <p:spPr>
            <a:xfrm>
              <a:off x="0" y="0"/>
              <a:ext cx="6261735" cy="5035550"/>
            </a:xfrm>
            <a:prstGeom prst="rect">
              <a:avLst/>
            </a:prstGeom>
            <a:noFill/>
          </p:spPr>
        </p:sp>
        <p:sp>
          <p:nvSpPr>
            <p:cNvPr id="6" name="Text Box 229">
              <a:extLst>
                <a:ext uri="{FF2B5EF4-FFF2-40B4-BE49-F238E27FC236}">
                  <a16:creationId xmlns:a16="http://schemas.microsoft.com/office/drawing/2014/main" id="{854A6CDA-7150-4038-BA46-A6D6EEFF0B60}"/>
                </a:ext>
              </a:extLst>
            </p:cNvPr>
            <p:cNvSpPr txBox="1"/>
            <p:nvPr/>
          </p:nvSpPr>
          <p:spPr>
            <a:xfrm>
              <a:off x="2307534" y="3645805"/>
              <a:ext cx="499745" cy="2425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retrieve</a:t>
              </a:r>
              <a:endParaRPr lang="en-PK" sz="1200">
                <a:effectLst/>
                <a:latin typeface="Times New Roman" panose="02020603050405020304" pitchFamily="18" charset="0"/>
                <a:ea typeface="Times New Roman" panose="02020603050405020304" pitchFamily="18" charset="0"/>
              </a:endParaRPr>
            </a:p>
          </p:txBody>
        </p:sp>
        <p:grpSp>
          <p:nvGrpSpPr>
            <p:cNvPr id="7" name="Group 6">
              <a:extLst>
                <a:ext uri="{FF2B5EF4-FFF2-40B4-BE49-F238E27FC236}">
                  <a16:creationId xmlns:a16="http://schemas.microsoft.com/office/drawing/2014/main" id="{735A3E73-9A12-4687-A554-684FD15535CE}"/>
                </a:ext>
              </a:extLst>
            </p:cNvPr>
            <p:cNvGrpSpPr/>
            <p:nvPr/>
          </p:nvGrpSpPr>
          <p:grpSpPr>
            <a:xfrm>
              <a:off x="221622" y="716136"/>
              <a:ext cx="4864728" cy="3981868"/>
              <a:chOff x="221640" y="707364"/>
              <a:chExt cx="4864728" cy="3755278"/>
            </a:xfrm>
          </p:grpSpPr>
          <p:sp>
            <p:nvSpPr>
              <p:cNvPr id="19" name="Text Box 229">
                <a:extLst>
                  <a:ext uri="{FF2B5EF4-FFF2-40B4-BE49-F238E27FC236}">
                    <a16:creationId xmlns:a16="http://schemas.microsoft.com/office/drawing/2014/main" id="{8C2C5265-15A5-459B-942E-E3CB2908D95F}"/>
                  </a:ext>
                </a:extLst>
              </p:cNvPr>
              <p:cNvSpPr txBox="1"/>
              <p:nvPr/>
            </p:nvSpPr>
            <p:spPr>
              <a:xfrm>
                <a:off x="1467428" y="4232079"/>
                <a:ext cx="810260" cy="23056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submit_request</a:t>
                </a:r>
                <a:endParaRPr lang="en-PK" sz="1200">
                  <a:effectLst/>
                  <a:latin typeface="Times New Roman" panose="02020603050405020304" pitchFamily="18" charset="0"/>
                  <a:ea typeface="Times New Roman" panose="02020603050405020304" pitchFamily="18" charset="0"/>
                </a:endParaRPr>
              </a:p>
            </p:txBody>
          </p:sp>
          <p:sp>
            <p:nvSpPr>
              <p:cNvPr id="20" name="Text Box 229">
                <a:extLst>
                  <a:ext uri="{FF2B5EF4-FFF2-40B4-BE49-F238E27FC236}">
                    <a16:creationId xmlns:a16="http://schemas.microsoft.com/office/drawing/2014/main" id="{167CF987-6E48-4BD5-9C48-89F8AFF564FB}"/>
                  </a:ext>
                </a:extLst>
              </p:cNvPr>
              <p:cNvSpPr txBox="1"/>
              <p:nvPr/>
            </p:nvSpPr>
            <p:spPr>
              <a:xfrm>
                <a:off x="2843848" y="3334138"/>
                <a:ext cx="460375" cy="228766"/>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update</a:t>
                </a:r>
                <a:endParaRPr lang="en-PK" sz="1200">
                  <a:effectLst/>
                  <a:latin typeface="Times New Roman" panose="02020603050405020304" pitchFamily="18" charset="0"/>
                  <a:ea typeface="Times New Roman" panose="02020603050405020304" pitchFamily="18" charset="0"/>
                </a:endParaRPr>
              </a:p>
            </p:txBody>
          </p:sp>
          <p:sp>
            <p:nvSpPr>
              <p:cNvPr id="21" name="Text Box 229">
                <a:extLst>
                  <a:ext uri="{FF2B5EF4-FFF2-40B4-BE49-F238E27FC236}">
                    <a16:creationId xmlns:a16="http://schemas.microsoft.com/office/drawing/2014/main" id="{72FB203F-D652-4E41-B12B-EC037F448A3F}"/>
                  </a:ext>
                </a:extLst>
              </p:cNvPr>
              <p:cNvSpPr txBox="1"/>
              <p:nvPr/>
            </p:nvSpPr>
            <p:spPr>
              <a:xfrm>
                <a:off x="4155324" y="2154062"/>
                <a:ext cx="598805" cy="2292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Times New Roman" panose="02020603050405020304" pitchFamily="18" charset="0"/>
                    <a:cs typeface="Mangal" panose="02040503050203030202" pitchFamily="18" charset="0"/>
                  </a:rPr>
                  <a:t>View info</a:t>
                </a:r>
                <a:endParaRPr lang="en-PK" sz="1200">
                  <a:effectLst/>
                  <a:latin typeface="Times New Roman" panose="02020603050405020304" pitchFamily="18" charset="0"/>
                  <a:ea typeface="Times New Roman" panose="02020603050405020304" pitchFamily="18" charset="0"/>
                </a:endParaRPr>
              </a:p>
            </p:txBody>
          </p:sp>
          <p:sp>
            <p:nvSpPr>
              <p:cNvPr id="22" name="Text Box 229">
                <a:extLst>
                  <a:ext uri="{FF2B5EF4-FFF2-40B4-BE49-F238E27FC236}">
                    <a16:creationId xmlns:a16="http://schemas.microsoft.com/office/drawing/2014/main" id="{574523E9-E7DC-4F15-BD96-0723AACB9387}"/>
                  </a:ext>
                </a:extLst>
              </p:cNvPr>
              <p:cNvSpPr txBox="1"/>
              <p:nvPr/>
            </p:nvSpPr>
            <p:spPr>
              <a:xfrm>
                <a:off x="1981957" y="4026324"/>
                <a:ext cx="466090" cy="22996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submit</a:t>
                </a:r>
                <a:endParaRPr lang="en-PK" sz="1200">
                  <a:effectLst/>
                  <a:latin typeface="Times New Roman" panose="02020603050405020304" pitchFamily="18" charset="0"/>
                  <a:ea typeface="Times New Roman" panose="02020603050405020304" pitchFamily="18" charset="0"/>
                </a:endParaRPr>
              </a:p>
            </p:txBody>
          </p:sp>
          <p:sp>
            <p:nvSpPr>
              <p:cNvPr id="23" name="Text Box 229">
                <a:extLst>
                  <a:ext uri="{FF2B5EF4-FFF2-40B4-BE49-F238E27FC236}">
                    <a16:creationId xmlns:a16="http://schemas.microsoft.com/office/drawing/2014/main" id="{604DF254-B340-4A1C-B028-3B94A1F961CC}"/>
                  </a:ext>
                </a:extLst>
              </p:cNvPr>
              <p:cNvSpPr txBox="1"/>
              <p:nvPr/>
            </p:nvSpPr>
            <p:spPr>
              <a:xfrm>
                <a:off x="3027086" y="2431303"/>
                <a:ext cx="460375" cy="2298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Times New Roman" panose="02020603050405020304" pitchFamily="18" charset="0"/>
                    <a:cs typeface="Mangal" panose="02040503050203030202" pitchFamily="18" charset="0"/>
                  </a:rPr>
                  <a:t>update</a:t>
                </a:r>
                <a:endParaRPr lang="en-PK" sz="1200">
                  <a:effectLst/>
                  <a:latin typeface="Times New Roman" panose="02020603050405020304" pitchFamily="18" charset="0"/>
                  <a:ea typeface="Times New Roman" panose="02020603050405020304" pitchFamily="18" charset="0"/>
                </a:endParaRPr>
              </a:p>
            </p:txBody>
          </p:sp>
          <p:sp>
            <p:nvSpPr>
              <p:cNvPr id="24" name="Text Box 229">
                <a:extLst>
                  <a:ext uri="{FF2B5EF4-FFF2-40B4-BE49-F238E27FC236}">
                    <a16:creationId xmlns:a16="http://schemas.microsoft.com/office/drawing/2014/main" id="{2453EC03-014F-4509-B7A0-AEF8ACA53F5C}"/>
                  </a:ext>
                </a:extLst>
              </p:cNvPr>
              <p:cNvSpPr txBox="1"/>
              <p:nvPr/>
            </p:nvSpPr>
            <p:spPr>
              <a:xfrm>
                <a:off x="3836933" y="1299686"/>
                <a:ext cx="392430" cy="2298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600">
                    <a:effectLst/>
                    <a:latin typeface="Times New Roman" panose="02020603050405020304" pitchFamily="18" charset="0"/>
                    <a:ea typeface="Times New Roman" panose="02020603050405020304" pitchFamily="18" charset="0"/>
                    <a:cs typeface="Mangal" panose="02040503050203030202" pitchFamily="18" charset="0"/>
                  </a:rPr>
                  <a:t>update</a:t>
                </a:r>
                <a:endParaRPr lang="en-PK" sz="1200">
                  <a:effectLst/>
                  <a:latin typeface="Times New Roman" panose="02020603050405020304" pitchFamily="18" charset="0"/>
                  <a:ea typeface="Times New Roman" panose="02020603050405020304" pitchFamily="18" charset="0"/>
                </a:endParaRPr>
              </a:p>
            </p:txBody>
          </p:sp>
          <p:sp>
            <p:nvSpPr>
              <p:cNvPr id="25" name="Text Box 229">
                <a:extLst>
                  <a:ext uri="{FF2B5EF4-FFF2-40B4-BE49-F238E27FC236}">
                    <a16:creationId xmlns:a16="http://schemas.microsoft.com/office/drawing/2014/main" id="{74835BE9-16DA-4F88-8560-0D5D0AA436FA}"/>
                  </a:ext>
                </a:extLst>
              </p:cNvPr>
              <p:cNvSpPr txBox="1"/>
              <p:nvPr/>
            </p:nvSpPr>
            <p:spPr>
              <a:xfrm>
                <a:off x="1489770" y="4043508"/>
                <a:ext cx="387350" cy="2293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view</a:t>
                </a:r>
                <a:endParaRPr lang="en-PK" sz="1200">
                  <a:effectLst/>
                  <a:latin typeface="Times New Roman" panose="02020603050405020304" pitchFamily="18" charset="0"/>
                  <a:ea typeface="Times New Roman" panose="02020603050405020304" pitchFamily="18" charset="0"/>
                </a:endParaRPr>
              </a:p>
            </p:txBody>
          </p:sp>
          <p:sp>
            <p:nvSpPr>
              <p:cNvPr id="26" name="Text Box 229">
                <a:extLst>
                  <a:ext uri="{FF2B5EF4-FFF2-40B4-BE49-F238E27FC236}">
                    <a16:creationId xmlns:a16="http://schemas.microsoft.com/office/drawing/2014/main" id="{6FE49765-39A9-49F8-AEDA-100DBAEA0347}"/>
                  </a:ext>
                </a:extLst>
              </p:cNvPr>
              <p:cNvSpPr txBox="1"/>
              <p:nvPr/>
            </p:nvSpPr>
            <p:spPr>
              <a:xfrm>
                <a:off x="2436695" y="2471299"/>
                <a:ext cx="499745" cy="2292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Times New Roman" panose="02020603050405020304" pitchFamily="18" charset="0"/>
                    <a:cs typeface="Mangal" panose="02040503050203030202" pitchFamily="18" charset="0"/>
                  </a:rPr>
                  <a:t>retrieve</a:t>
                </a:r>
                <a:endParaRPr lang="en-PK" sz="1200">
                  <a:effectLst/>
                  <a:latin typeface="Times New Roman" panose="02020603050405020304" pitchFamily="18" charset="0"/>
                  <a:ea typeface="Times New Roman" panose="02020603050405020304" pitchFamily="18" charset="0"/>
                </a:endParaRPr>
              </a:p>
            </p:txBody>
          </p:sp>
          <p:sp>
            <p:nvSpPr>
              <p:cNvPr id="27" name="Text Box 229">
                <a:extLst>
                  <a:ext uri="{FF2B5EF4-FFF2-40B4-BE49-F238E27FC236}">
                    <a16:creationId xmlns:a16="http://schemas.microsoft.com/office/drawing/2014/main" id="{8A68372A-2A81-43E6-AB56-A63059C93E72}"/>
                  </a:ext>
                </a:extLst>
              </p:cNvPr>
              <p:cNvSpPr txBox="1"/>
              <p:nvPr/>
            </p:nvSpPr>
            <p:spPr>
              <a:xfrm>
                <a:off x="3295867" y="1300706"/>
                <a:ext cx="499745" cy="22923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Times New Roman" panose="02020603050405020304" pitchFamily="18" charset="0"/>
                    <a:cs typeface="Mangal" panose="02040503050203030202" pitchFamily="18" charset="0"/>
                  </a:rPr>
                  <a:t>retrieve</a:t>
                </a:r>
                <a:endParaRPr lang="en-PK" sz="1200">
                  <a:effectLst/>
                  <a:latin typeface="Times New Roman" panose="02020603050405020304" pitchFamily="18" charset="0"/>
                  <a:ea typeface="Times New Roman" panose="02020603050405020304" pitchFamily="18" charset="0"/>
                </a:endParaRPr>
              </a:p>
            </p:txBody>
          </p:sp>
          <p:sp>
            <p:nvSpPr>
              <p:cNvPr id="28" name="Text Box 229">
                <a:extLst>
                  <a:ext uri="{FF2B5EF4-FFF2-40B4-BE49-F238E27FC236}">
                    <a16:creationId xmlns:a16="http://schemas.microsoft.com/office/drawing/2014/main" id="{29E3A23F-01C6-4B45-A04B-BCDB984E77AB}"/>
                  </a:ext>
                </a:extLst>
              </p:cNvPr>
              <p:cNvSpPr txBox="1"/>
              <p:nvPr/>
            </p:nvSpPr>
            <p:spPr>
              <a:xfrm>
                <a:off x="1732453" y="1033921"/>
                <a:ext cx="499745" cy="2298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Times New Roman" panose="02020603050405020304" pitchFamily="18" charset="0"/>
                    <a:cs typeface="Mangal" panose="02040503050203030202" pitchFamily="18" charset="0"/>
                  </a:rPr>
                  <a:t>retrieve</a:t>
                </a:r>
                <a:endParaRPr lang="en-PK" sz="1200">
                  <a:effectLst/>
                  <a:latin typeface="Times New Roman" panose="02020603050405020304" pitchFamily="18" charset="0"/>
                  <a:ea typeface="Times New Roman" panose="02020603050405020304" pitchFamily="18" charset="0"/>
                </a:endParaRPr>
              </a:p>
            </p:txBody>
          </p:sp>
          <p:sp>
            <p:nvSpPr>
              <p:cNvPr id="29" name="Text Box 229">
                <a:extLst>
                  <a:ext uri="{FF2B5EF4-FFF2-40B4-BE49-F238E27FC236}">
                    <a16:creationId xmlns:a16="http://schemas.microsoft.com/office/drawing/2014/main" id="{EFB8BBCE-3069-425B-B840-D71C4F8C0755}"/>
                  </a:ext>
                </a:extLst>
              </p:cNvPr>
              <p:cNvSpPr txBox="1"/>
              <p:nvPr/>
            </p:nvSpPr>
            <p:spPr>
              <a:xfrm>
                <a:off x="2313572" y="987751"/>
                <a:ext cx="460375" cy="23050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800">
                    <a:effectLst/>
                    <a:latin typeface="Times New Roman" panose="02020603050405020304" pitchFamily="18" charset="0"/>
                    <a:ea typeface="Times New Roman" panose="02020603050405020304" pitchFamily="18" charset="0"/>
                    <a:cs typeface="Mangal" panose="02040503050203030202" pitchFamily="18" charset="0"/>
                  </a:rPr>
                  <a:t>update</a:t>
                </a:r>
                <a:endParaRPr lang="en-PK" sz="1200">
                  <a:effectLst/>
                  <a:latin typeface="Times New Roman" panose="02020603050405020304" pitchFamily="18" charset="0"/>
                  <a:ea typeface="Times New Roman" panose="02020603050405020304" pitchFamily="18" charset="0"/>
                </a:endParaRPr>
              </a:p>
            </p:txBody>
          </p:sp>
          <p:sp>
            <p:nvSpPr>
              <p:cNvPr id="30" name="Text Box 229">
                <a:extLst>
                  <a:ext uri="{FF2B5EF4-FFF2-40B4-BE49-F238E27FC236}">
                    <a16:creationId xmlns:a16="http://schemas.microsoft.com/office/drawing/2014/main" id="{898D7AC5-23BD-4619-9DA6-C56C655800A3}"/>
                  </a:ext>
                </a:extLst>
              </p:cNvPr>
              <p:cNvSpPr txBox="1"/>
              <p:nvPr/>
            </p:nvSpPr>
            <p:spPr>
              <a:xfrm>
                <a:off x="2692111" y="2644235"/>
                <a:ext cx="629285" cy="23050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700">
                    <a:effectLst/>
                    <a:latin typeface="Times New Roman" panose="02020603050405020304" pitchFamily="18" charset="0"/>
                    <a:ea typeface="Times New Roman" panose="02020603050405020304" pitchFamily="18" charset="0"/>
                    <a:cs typeface="Mangal" panose="02040503050203030202" pitchFamily="18" charset="0"/>
                  </a:rPr>
                  <a:t>customer_tb</a:t>
                </a:r>
                <a:endParaRPr lang="en-PK" sz="1200">
                  <a:effectLst/>
                  <a:latin typeface="Times New Roman" panose="02020603050405020304" pitchFamily="18" charset="0"/>
                  <a:ea typeface="Times New Roman" panose="02020603050405020304" pitchFamily="18" charset="0"/>
                </a:endParaRPr>
              </a:p>
            </p:txBody>
          </p:sp>
          <p:sp>
            <p:nvSpPr>
              <p:cNvPr id="31" name="Text Box 229">
                <a:extLst>
                  <a:ext uri="{FF2B5EF4-FFF2-40B4-BE49-F238E27FC236}">
                    <a16:creationId xmlns:a16="http://schemas.microsoft.com/office/drawing/2014/main" id="{0587090A-746A-4CC5-8169-9E4D718B9C4E}"/>
                  </a:ext>
                </a:extLst>
              </p:cNvPr>
              <p:cNvSpPr txBox="1"/>
              <p:nvPr/>
            </p:nvSpPr>
            <p:spPr>
              <a:xfrm>
                <a:off x="3454210" y="1465135"/>
                <a:ext cx="782320" cy="23050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assignwork_tb</a:t>
                </a:r>
                <a:endParaRPr lang="en-PK" sz="1200">
                  <a:effectLst/>
                  <a:latin typeface="Times New Roman" panose="02020603050405020304" pitchFamily="18" charset="0"/>
                  <a:ea typeface="Times New Roman" panose="02020603050405020304" pitchFamily="18" charset="0"/>
                </a:endParaRPr>
              </a:p>
            </p:txBody>
          </p:sp>
          <p:sp>
            <p:nvSpPr>
              <p:cNvPr id="32" name="Text Box 229">
                <a:extLst>
                  <a:ext uri="{FF2B5EF4-FFF2-40B4-BE49-F238E27FC236}">
                    <a16:creationId xmlns:a16="http://schemas.microsoft.com/office/drawing/2014/main" id="{01AD76F5-4279-4841-89E6-412471B7BDB3}"/>
                  </a:ext>
                </a:extLst>
              </p:cNvPr>
              <p:cNvSpPr txBox="1"/>
              <p:nvPr/>
            </p:nvSpPr>
            <p:spPr>
              <a:xfrm>
                <a:off x="2024423" y="1186667"/>
                <a:ext cx="691515" cy="23114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requester_tb</a:t>
                </a:r>
                <a:endParaRPr lang="en-PK" sz="1200">
                  <a:effectLst/>
                  <a:latin typeface="Times New Roman" panose="02020603050405020304" pitchFamily="18" charset="0"/>
                  <a:ea typeface="Times New Roman" panose="02020603050405020304" pitchFamily="18" charset="0"/>
                </a:endParaRPr>
              </a:p>
            </p:txBody>
          </p:sp>
          <p:sp>
            <p:nvSpPr>
              <p:cNvPr id="33" name="Text Box 229">
                <a:extLst>
                  <a:ext uri="{FF2B5EF4-FFF2-40B4-BE49-F238E27FC236}">
                    <a16:creationId xmlns:a16="http://schemas.microsoft.com/office/drawing/2014/main" id="{325E0A10-B867-485D-8613-0069D00E5DE3}"/>
                  </a:ext>
                </a:extLst>
              </p:cNvPr>
              <p:cNvSpPr txBox="1"/>
              <p:nvPr/>
            </p:nvSpPr>
            <p:spPr>
              <a:xfrm>
                <a:off x="340831" y="2226894"/>
                <a:ext cx="911860" cy="23114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admin_tb/requ_tb</a:t>
                </a:r>
                <a:endParaRPr lang="en-PK" sz="1200">
                  <a:effectLst/>
                  <a:latin typeface="Times New Roman" panose="02020603050405020304" pitchFamily="18" charset="0"/>
                  <a:ea typeface="Times New Roman" panose="02020603050405020304" pitchFamily="18" charset="0"/>
                </a:endParaRPr>
              </a:p>
            </p:txBody>
          </p:sp>
          <p:sp>
            <p:nvSpPr>
              <p:cNvPr id="34" name="Oval 33">
                <a:extLst>
                  <a:ext uri="{FF2B5EF4-FFF2-40B4-BE49-F238E27FC236}">
                    <a16:creationId xmlns:a16="http://schemas.microsoft.com/office/drawing/2014/main" id="{D0A120EF-9B2D-4BC7-AC3B-2AB9E96405C0}"/>
                  </a:ext>
                </a:extLst>
              </p:cNvPr>
              <p:cNvSpPr>
                <a:spLocks noChangeArrowheads="1"/>
              </p:cNvSpPr>
              <p:nvPr/>
            </p:nvSpPr>
            <p:spPr bwMode="auto">
              <a:xfrm>
                <a:off x="1932710" y="707364"/>
                <a:ext cx="876507" cy="296871"/>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600">
                    <a:effectLst/>
                    <a:latin typeface="Courier New" panose="02070309020205020404" pitchFamily="49" charset="0"/>
                    <a:ea typeface="Calibri" panose="020F0502020204030204" pitchFamily="34" charset="0"/>
                    <a:cs typeface="Mangal" panose="02040503050203030202" pitchFamily="18" charset="0"/>
                  </a:rPr>
                  <a:t>Requester</a:t>
                </a:r>
                <a:endParaRPr lang="en-PK" sz="1100">
                  <a:effectLst/>
                  <a:latin typeface="Calibri" panose="020F0502020204030204" pitchFamily="34" charset="0"/>
                  <a:ea typeface="Calibri" panose="020F0502020204030204" pitchFamily="34" charset="0"/>
                  <a:cs typeface="Mangal" panose="02040503050203030202" pitchFamily="18" charset="0"/>
                </a:endParaRPr>
              </a:p>
            </p:txBody>
          </p:sp>
          <p:sp>
            <p:nvSpPr>
              <p:cNvPr id="35" name="Oval 34">
                <a:extLst>
                  <a:ext uri="{FF2B5EF4-FFF2-40B4-BE49-F238E27FC236}">
                    <a16:creationId xmlns:a16="http://schemas.microsoft.com/office/drawing/2014/main" id="{B898D22A-0119-4B55-9214-0157662DC165}"/>
                  </a:ext>
                </a:extLst>
              </p:cNvPr>
              <p:cNvSpPr>
                <a:spLocks noChangeArrowheads="1"/>
              </p:cNvSpPr>
              <p:nvPr/>
            </p:nvSpPr>
            <p:spPr bwMode="auto">
              <a:xfrm>
                <a:off x="2507115" y="2080030"/>
                <a:ext cx="933884" cy="342538"/>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700">
                    <a:effectLst/>
                    <a:latin typeface="Courier New" panose="02070309020205020404" pitchFamily="49" charset="0"/>
                    <a:ea typeface="Calibri" panose="020F0502020204030204" pitchFamily="34" charset="0"/>
                    <a:cs typeface="Mangal" panose="02040503050203030202" pitchFamily="18" charset="0"/>
                  </a:rPr>
                  <a:t>Customer</a:t>
                </a:r>
                <a:endParaRPr lang="en-PK" sz="1100">
                  <a:effectLst/>
                  <a:latin typeface="Calibri" panose="020F0502020204030204" pitchFamily="34" charset="0"/>
                  <a:ea typeface="Calibri" panose="020F0502020204030204" pitchFamily="34" charset="0"/>
                  <a:cs typeface="Mangal" panose="02040503050203030202" pitchFamily="18" charset="0"/>
                </a:endParaRPr>
              </a:p>
            </p:txBody>
          </p:sp>
          <p:sp>
            <p:nvSpPr>
              <p:cNvPr id="36" name="Oval 35">
                <a:extLst>
                  <a:ext uri="{FF2B5EF4-FFF2-40B4-BE49-F238E27FC236}">
                    <a16:creationId xmlns:a16="http://schemas.microsoft.com/office/drawing/2014/main" id="{5E507DEC-476D-4548-A5DF-0F1041F99FB1}"/>
                  </a:ext>
                </a:extLst>
              </p:cNvPr>
              <p:cNvSpPr>
                <a:spLocks noChangeArrowheads="1"/>
              </p:cNvSpPr>
              <p:nvPr/>
            </p:nvSpPr>
            <p:spPr bwMode="auto">
              <a:xfrm>
                <a:off x="3331195" y="862682"/>
                <a:ext cx="910989" cy="44610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800">
                    <a:effectLst/>
                    <a:latin typeface="Courier New" panose="02070309020205020404" pitchFamily="49" charset="0"/>
                    <a:ea typeface="Calibri" panose="020F0502020204030204" pitchFamily="34" charset="0"/>
                    <a:cs typeface="Mangal" panose="02040503050203030202" pitchFamily="18" charset="0"/>
                  </a:rPr>
                  <a:t>Assign Work</a:t>
                </a:r>
                <a:endParaRPr lang="en-PK" sz="1100">
                  <a:effectLst/>
                  <a:latin typeface="Calibri" panose="020F0502020204030204" pitchFamily="34" charset="0"/>
                  <a:ea typeface="Calibri" panose="020F0502020204030204" pitchFamily="34" charset="0"/>
                  <a:cs typeface="Mangal" panose="02040503050203030202" pitchFamily="18" charset="0"/>
                </a:endParaRPr>
              </a:p>
            </p:txBody>
          </p:sp>
          <p:sp>
            <p:nvSpPr>
              <p:cNvPr id="37" name="Oval 36">
                <a:extLst>
                  <a:ext uri="{FF2B5EF4-FFF2-40B4-BE49-F238E27FC236}">
                    <a16:creationId xmlns:a16="http://schemas.microsoft.com/office/drawing/2014/main" id="{C55083FA-B19E-42EA-B768-8D0542073AFF}"/>
                  </a:ext>
                </a:extLst>
              </p:cNvPr>
              <p:cNvSpPr>
                <a:spLocks noChangeArrowheads="1"/>
              </p:cNvSpPr>
              <p:nvPr/>
            </p:nvSpPr>
            <p:spPr bwMode="auto">
              <a:xfrm>
                <a:off x="2709974" y="2963841"/>
                <a:ext cx="859395" cy="30483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900">
                    <a:effectLst/>
                    <a:latin typeface="Courier New" panose="02070309020205020404" pitchFamily="49" charset="0"/>
                    <a:ea typeface="Calibri" panose="020F0502020204030204" pitchFamily="34" charset="0"/>
                    <a:cs typeface="Mangal" panose="02040503050203030202" pitchFamily="18" charset="0"/>
                  </a:rPr>
                  <a:t>Logout</a:t>
                </a:r>
                <a:endParaRPr lang="en-PK" sz="1100">
                  <a:effectLst/>
                  <a:latin typeface="Calibri" panose="020F0502020204030204" pitchFamily="34" charset="0"/>
                  <a:ea typeface="Calibri" panose="020F0502020204030204" pitchFamily="34" charset="0"/>
                  <a:cs typeface="Mangal" panose="02040503050203030202" pitchFamily="18" charset="0"/>
                </a:endParaRPr>
              </a:p>
            </p:txBody>
          </p:sp>
          <p:sp>
            <p:nvSpPr>
              <p:cNvPr id="38" name="AutoShape 6">
                <a:extLst>
                  <a:ext uri="{FF2B5EF4-FFF2-40B4-BE49-F238E27FC236}">
                    <a16:creationId xmlns:a16="http://schemas.microsoft.com/office/drawing/2014/main" id="{674F663F-C830-44A7-A63E-4FBBA097106A}"/>
                  </a:ext>
                </a:extLst>
              </p:cNvPr>
              <p:cNvSpPr>
                <a:spLocks noChangeArrowheads="1"/>
              </p:cNvSpPr>
              <p:nvPr/>
            </p:nvSpPr>
            <p:spPr bwMode="auto">
              <a:xfrm>
                <a:off x="297114" y="836589"/>
                <a:ext cx="781050" cy="230211"/>
              </a:xfrm>
              <a:prstGeom prst="rect">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800">
                    <a:effectLst/>
                    <a:latin typeface="Courier New" panose="02070309020205020404" pitchFamily="49" charset="0"/>
                    <a:ea typeface="Times New Roman" panose="02020603050405020304" pitchFamily="18" charset="0"/>
                    <a:cs typeface="Mangal" panose="02040503050203030202" pitchFamily="18" charset="0"/>
                  </a:rPr>
                  <a:t>Admin</a:t>
                </a:r>
                <a:endParaRPr lang="en-PK" sz="1200">
                  <a:effectLst/>
                  <a:latin typeface="Times New Roman" panose="02020603050405020304" pitchFamily="18" charset="0"/>
                  <a:ea typeface="Times New Roman" panose="02020603050405020304" pitchFamily="18" charset="0"/>
                </a:endParaRPr>
              </a:p>
            </p:txBody>
          </p:sp>
          <p:sp>
            <p:nvSpPr>
              <p:cNvPr id="39" name="Oval 38">
                <a:extLst>
                  <a:ext uri="{FF2B5EF4-FFF2-40B4-BE49-F238E27FC236}">
                    <a16:creationId xmlns:a16="http://schemas.microsoft.com/office/drawing/2014/main" id="{9403C171-DF1E-4A88-8CD2-2F3661A1CD41}"/>
                  </a:ext>
                </a:extLst>
              </p:cNvPr>
              <p:cNvSpPr>
                <a:spLocks noChangeArrowheads="1"/>
              </p:cNvSpPr>
              <p:nvPr/>
            </p:nvSpPr>
            <p:spPr bwMode="auto">
              <a:xfrm>
                <a:off x="221640" y="1641755"/>
                <a:ext cx="1073769" cy="380365"/>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US" sz="800">
                    <a:effectLst/>
                    <a:latin typeface="Courier New" panose="02070309020205020404" pitchFamily="49" charset="0"/>
                    <a:ea typeface="Times New Roman" panose="02020603050405020304" pitchFamily="18" charset="0"/>
                    <a:cs typeface="Mangal" panose="02040503050203030202" pitchFamily="18" charset="0"/>
                  </a:rPr>
                  <a:t>Authentic</a:t>
                </a:r>
                <a:endParaRPr lang="en-PK" sz="1200">
                  <a:effectLst/>
                  <a:latin typeface="Times New Roman" panose="02020603050405020304" pitchFamily="18" charset="0"/>
                  <a:ea typeface="Times New Roman" panose="02020603050405020304" pitchFamily="18" charset="0"/>
                </a:endParaRPr>
              </a:p>
            </p:txBody>
          </p:sp>
          <p:cxnSp>
            <p:nvCxnSpPr>
              <p:cNvPr id="40" name="Straight Connector 39">
                <a:extLst>
                  <a:ext uri="{FF2B5EF4-FFF2-40B4-BE49-F238E27FC236}">
                    <a16:creationId xmlns:a16="http://schemas.microsoft.com/office/drawing/2014/main" id="{E4D069F1-CFE9-45D4-9F01-86293B6BD10E}"/>
                  </a:ext>
                </a:extLst>
              </p:cNvPr>
              <p:cNvCxnSpPr/>
              <p:nvPr/>
            </p:nvCxnSpPr>
            <p:spPr>
              <a:xfrm>
                <a:off x="477838" y="2271995"/>
                <a:ext cx="630446"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1F92424-B86B-491C-AF38-076D1C3BC797}"/>
                  </a:ext>
                </a:extLst>
              </p:cNvPr>
              <p:cNvCxnSpPr/>
              <p:nvPr/>
            </p:nvCxnSpPr>
            <p:spPr>
              <a:xfrm>
                <a:off x="477801" y="2424683"/>
                <a:ext cx="63048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BAB5455E-CAF8-4F4B-897D-65E930ED2FD6}"/>
                  </a:ext>
                </a:extLst>
              </p:cNvPr>
              <p:cNvCxnSpPr/>
              <p:nvPr/>
            </p:nvCxnSpPr>
            <p:spPr>
              <a:xfrm>
                <a:off x="2058298" y="1218483"/>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4346C49-F5DD-45BE-939E-2C26C0799FF6}"/>
                  </a:ext>
                </a:extLst>
              </p:cNvPr>
              <p:cNvCxnSpPr/>
              <p:nvPr/>
            </p:nvCxnSpPr>
            <p:spPr>
              <a:xfrm>
                <a:off x="2058298" y="1371518"/>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C20D69C-30F9-4871-AFF7-2DED583C6A00}"/>
                  </a:ext>
                </a:extLst>
              </p:cNvPr>
              <p:cNvCxnSpPr/>
              <p:nvPr/>
            </p:nvCxnSpPr>
            <p:spPr>
              <a:xfrm>
                <a:off x="2709978" y="2678157"/>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1E1DC4F0-6CCA-4C95-8828-1B036C726D31}"/>
                  </a:ext>
                </a:extLst>
              </p:cNvPr>
              <p:cNvCxnSpPr/>
              <p:nvPr/>
            </p:nvCxnSpPr>
            <p:spPr>
              <a:xfrm>
                <a:off x="2709978" y="2831192"/>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DA82F8-61A6-49BC-8FB1-C803D8B5C022}"/>
                  </a:ext>
                </a:extLst>
              </p:cNvPr>
              <p:cNvCxnSpPr/>
              <p:nvPr/>
            </p:nvCxnSpPr>
            <p:spPr>
              <a:xfrm>
                <a:off x="1571061" y="4289302"/>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5667F826-B1C4-4D7F-A2A5-D6B28E04AE76}"/>
                  </a:ext>
                </a:extLst>
              </p:cNvPr>
              <p:cNvCxnSpPr/>
              <p:nvPr/>
            </p:nvCxnSpPr>
            <p:spPr>
              <a:xfrm>
                <a:off x="1570915" y="4404109"/>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8C8FE5CE-EEA4-44C9-8D0F-9715BE85DD2A}"/>
                  </a:ext>
                </a:extLst>
              </p:cNvPr>
              <p:cNvCxnSpPr/>
              <p:nvPr/>
            </p:nvCxnSpPr>
            <p:spPr>
              <a:xfrm>
                <a:off x="3525420" y="1495544"/>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F025880-60AF-4BC0-B95E-D5D2EECC4CFF}"/>
                  </a:ext>
                </a:extLst>
              </p:cNvPr>
              <p:cNvCxnSpPr/>
              <p:nvPr/>
            </p:nvCxnSpPr>
            <p:spPr>
              <a:xfrm>
                <a:off x="3525420" y="1648579"/>
                <a:ext cx="62992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81571A8-9D27-4802-941C-9D1D32882FB0}"/>
                  </a:ext>
                </a:extLst>
              </p:cNvPr>
              <p:cNvCxnSpPr>
                <a:stCxn id="38" idx="2"/>
              </p:cNvCxnSpPr>
              <p:nvPr/>
            </p:nvCxnSpPr>
            <p:spPr>
              <a:xfrm>
                <a:off x="687639" y="1066800"/>
                <a:ext cx="32648" cy="57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500B181-1A65-452B-BF09-606D471D3153}"/>
                  </a:ext>
                </a:extLst>
              </p:cNvPr>
              <p:cNvCxnSpPr/>
              <p:nvPr/>
            </p:nvCxnSpPr>
            <p:spPr>
              <a:xfrm>
                <a:off x="914409" y="2022095"/>
                <a:ext cx="0" cy="2498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33B0A81-5F06-4982-991C-E36977E9E6CB}"/>
                  </a:ext>
                </a:extLst>
              </p:cNvPr>
              <p:cNvCxnSpPr/>
              <p:nvPr/>
            </p:nvCxnSpPr>
            <p:spPr>
              <a:xfrm flipV="1">
                <a:off x="687487" y="2022071"/>
                <a:ext cx="0" cy="249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88EEBC3-419A-4C42-8A82-53A3D161D868}"/>
                  </a:ext>
                </a:extLst>
              </p:cNvPr>
              <p:cNvCxnSpPr/>
              <p:nvPr/>
            </p:nvCxnSpPr>
            <p:spPr>
              <a:xfrm>
                <a:off x="2035487" y="4005021"/>
                <a:ext cx="0" cy="2697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7DBE0A6-672E-42F9-BC59-747A1DD636D6}"/>
                  </a:ext>
                </a:extLst>
              </p:cNvPr>
              <p:cNvCxnSpPr/>
              <p:nvPr/>
            </p:nvCxnSpPr>
            <p:spPr>
              <a:xfrm flipV="1">
                <a:off x="1847120" y="4017530"/>
                <a:ext cx="0" cy="2691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CE6C357-65FB-43A3-9C7B-DD20A6351BCF}"/>
                  </a:ext>
                </a:extLst>
              </p:cNvPr>
              <p:cNvCxnSpPr>
                <a:stCxn id="34" idx="4"/>
              </p:cNvCxnSpPr>
              <p:nvPr/>
            </p:nvCxnSpPr>
            <p:spPr>
              <a:xfrm flipH="1">
                <a:off x="2370596" y="1004235"/>
                <a:ext cx="368" cy="214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FB58E54-5AD1-40FB-A550-9F59B48911D1}"/>
                  </a:ext>
                </a:extLst>
              </p:cNvPr>
              <p:cNvCxnSpPr/>
              <p:nvPr/>
            </p:nvCxnSpPr>
            <p:spPr>
              <a:xfrm flipV="1">
                <a:off x="2187389" y="1004165"/>
                <a:ext cx="0" cy="214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9CB6F13-4BFE-4DE1-9AF1-59E894245896}"/>
                  </a:ext>
                </a:extLst>
              </p:cNvPr>
              <p:cNvCxnSpPr/>
              <p:nvPr/>
            </p:nvCxnSpPr>
            <p:spPr>
              <a:xfrm flipH="1">
                <a:off x="3082141" y="2424683"/>
                <a:ext cx="22082" cy="2532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A0FB455-67F0-44BC-8DFE-7886C4AB449C}"/>
                  </a:ext>
                </a:extLst>
              </p:cNvPr>
              <p:cNvCxnSpPr/>
              <p:nvPr/>
            </p:nvCxnSpPr>
            <p:spPr>
              <a:xfrm flipV="1">
                <a:off x="2893295" y="2424518"/>
                <a:ext cx="0" cy="253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D3891FB-6B5F-41AE-861E-A229A70B4FB1}"/>
                  </a:ext>
                </a:extLst>
              </p:cNvPr>
              <p:cNvCxnSpPr/>
              <p:nvPr/>
            </p:nvCxnSpPr>
            <p:spPr>
              <a:xfrm flipH="1">
                <a:off x="3893136" y="1309255"/>
                <a:ext cx="27709" cy="186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A5ACB40-E25B-4203-A13A-166F8B9B7D86}"/>
                  </a:ext>
                </a:extLst>
              </p:cNvPr>
              <p:cNvCxnSpPr>
                <a:endCxn id="36" idx="4"/>
              </p:cNvCxnSpPr>
              <p:nvPr/>
            </p:nvCxnSpPr>
            <p:spPr>
              <a:xfrm flipV="1">
                <a:off x="3719027" y="1308782"/>
                <a:ext cx="67625" cy="186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C9848F0-D32A-48ED-A613-9E415959F280}"/>
                  </a:ext>
                </a:extLst>
              </p:cNvPr>
              <p:cNvCxnSpPr>
                <a:endCxn id="35" idx="1"/>
              </p:cNvCxnSpPr>
              <p:nvPr/>
            </p:nvCxnSpPr>
            <p:spPr>
              <a:xfrm>
                <a:off x="1294419" y="1917095"/>
                <a:ext cx="1349449" cy="213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74E7E95-D627-4447-8E24-63E643A1EC8E}"/>
                  </a:ext>
                </a:extLst>
              </p:cNvPr>
              <p:cNvCxnSpPr>
                <a:stCxn id="39" idx="6"/>
              </p:cNvCxnSpPr>
              <p:nvPr/>
            </p:nvCxnSpPr>
            <p:spPr>
              <a:xfrm flipV="1">
                <a:off x="1295409" y="1253748"/>
                <a:ext cx="2091736" cy="578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006A3191-B028-4812-9D71-B96B5B870F2C}"/>
                  </a:ext>
                </a:extLst>
              </p:cNvPr>
              <p:cNvCxnSpPr/>
              <p:nvPr/>
            </p:nvCxnSpPr>
            <p:spPr>
              <a:xfrm>
                <a:off x="1225932" y="1965833"/>
                <a:ext cx="1483821" cy="1028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74361F1-07A3-4164-BDBF-591DBADEB5FD}"/>
                  </a:ext>
                </a:extLst>
              </p:cNvPr>
              <p:cNvCxnSpPr>
                <a:stCxn id="39" idx="5"/>
              </p:cNvCxnSpPr>
              <p:nvPr/>
            </p:nvCxnSpPr>
            <p:spPr>
              <a:xfrm>
                <a:off x="1138159" y="1966417"/>
                <a:ext cx="679590" cy="16269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EC86805-B54F-48E9-9864-423D9483FCD9}"/>
                  </a:ext>
                </a:extLst>
              </p:cNvPr>
              <p:cNvCxnSpPr/>
              <p:nvPr/>
            </p:nvCxnSpPr>
            <p:spPr>
              <a:xfrm>
                <a:off x="4241479" y="1186403"/>
                <a:ext cx="844889" cy="2081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78E5382-90D8-4DAB-B63F-C152E5D8DE0D}"/>
                  </a:ext>
                </a:extLst>
              </p:cNvPr>
              <p:cNvCxnSpPr/>
              <p:nvPr/>
            </p:nvCxnSpPr>
            <p:spPr>
              <a:xfrm>
                <a:off x="2715487" y="3299210"/>
                <a:ext cx="2069376" cy="117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ADC4E26-6CD9-41BA-B348-C68D913AF888}"/>
                  </a:ext>
                </a:extLst>
              </p:cNvPr>
              <p:cNvCxnSpPr/>
              <p:nvPr/>
            </p:nvCxnSpPr>
            <p:spPr>
              <a:xfrm flipV="1">
                <a:off x="1163791" y="921328"/>
                <a:ext cx="768740" cy="768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 Box 229">
                <a:extLst>
                  <a:ext uri="{FF2B5EF4-FFF2-40B4-BE49-F238E27FC236}">
                    <a16:creationId xmlns:a16="http://schemas.microsoft.com/office/drawing/2014/main" id="{0DA34FD1-6B1C-46DD-8EAC-5E2784794642}"/>
                  </a:ext>
                </a:extLst>
              </p:cNvPr>
              <p:cNvSpPr txBox="1"/>
              <p:nvPr/>
            </p:nvSpPr>
            <p:spPr>
              <a:xfrm rot="19016623">
                <a:off x="1029701" y="1106161"/>
                <a:ext cx="787400" cy="18873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700">
                    <a:effectLst/>
                    <a:ea typeface="Calibri" panose="020F0502020204030204" pitchFamily="34" charset="0"/>
                    <a:cs typeface="Mangal" panose="02040503050203030202" pitchFamily="18" charset="0"/>
                  </a:rPr>
                  <a:t>Authentic Status</a:t>
                </a:r>
                <a:endParaRPr lang="en-PK" sz="1100">
                  <a:effectLst/>
                  <a:ea typeface="Calibri" panose="020F0502020204030204" pitchFamily="34" charset="0"/>
                  <a:cs typeface="Mangal" panose="02040503050203030202" pitchFamily="18" charset="0"/>
                </a:endParaRPr>
              </a:p>
            </p:txBody>
          </p:sp>
          <p:sp>
            <p:nvSpPr>
              <p:cNvPr id="69" name="Text Box 229">
                <a:extLst>
                  <a:ext uri="{FF2B5EF4-FFF2-40B4-BE49-F238E27FC236}">
                    <a16:creationId xmlns:a16="http://schemas.microsoft.com/office/drawing/2014/main" id="{9DFF1800-C9CC-41EE-93BD-CED768D7CF11}"/>
                  </a:ext>
                </a:extLst>
              </p:cNvPr>
              <p:cNvSpPr txBox="1"/>
              <p:nvPr/>
            </p:nvSpPr>
            <p:spPr>
              <a:xfrm rot="20677787">
                <a:off x="1851339" y="1630296"/>
                <a:ext cx="779780" cy="18859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700">
                    <a:effectLst/>
                    <a:latin typeface="Times New Roman" panose="02020603050405020304" pitchFamily="18" charset="0"/>
                    <a:ea typeface="Times New Roman" panose="02020603050405020304" pitchFamily="18" charset="0"/>
                    <a:cs typeface="Mangal" panose="02040503050203030202" pitchFamily="18" charset="0"/>
                  </a:rPr>
                  <a:t>Authentic Status</a:t>
                </a:r>
                <a:endParaRPr lang="en-PK" sz="1200">
                  <a:effectLst/>
                  <a:latin typeface="Times New Roman" panose="02020603050405020304" pitchFamily="18" charset="0"/>
                  <a:ea typeface="Times New Roman" panose="02020603050405020304" pitchFamily="18" charset="0"/>
                </a:endParaRPr>
              </a:p>
            </p:txBody>
          </p:sp>
          <p:sp>
            <p:nvSpPr>
              <p:cNvPr id="70" name="Text Box 229">
                <a:extLst>
                  <a:ext uri="{FF2B5EF4-FFF2-40B4-BE49-F238E27FC236}">
                    <a16:creationId xmlns:a16="http://schemas.microsoft.com/office/drawing/2014/main" id="{65140A81-5654-4C5B-AA16-505CA7508F68}"/>
                  </a:ext>
                </a:extLst>
              </p:cNvPr>
              <p:cNvSpPr txBox="1"/>
              <p:nvPr/>
            </p:nvSpPr>
            <p:spPr>
              <a:xfrm rot="557762">
                <a:off x="1717848" y="2096081"/>
                <a:ext cx="779780" cy="18859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700">
                    <a:effectLst/>
                    <a:latin typeface="Times New Roman" panose="02020603050405020304" pitchFamily="18" charset="0"/>
                    <a:ea typeface="Times New Roman" panose="02020603050405020304" pitchFamily="18" charset="0"/>
                    <a:cs typeface="Mangal" panose="02040503050203030202" pitchFamily="18" charset="0"/>
                  </a:rPr>
                  <a:t>Authentic Status</a:t>
                </a:r>
                <a:endParaRPr lang="en-PK" sz="1200">
                  <a:effectLst/>
                  <a:latin typeface="Times New Roman" panose="02020603050405020304" pitchFamily="18" charset="0"/>
                  <a:ea typeface="Times New Roman" panose="02020603050405020304" pitchFamily="18" charset="0"/>
                </a:endParaRPr>
              </a:p>
            </p:txBody>
          </p:sp>
          <p:sp>
            <p:nvSpPr>
              <p:cNvPr id="71" name="Text Box 229">
                <a:extLst>
                  <a:ext uri="{FF2B5EF4-FFF2-40B4-BE49-F238E27FC236}">
                    <a16:creationId xmlns:a16="http://schemas.microsoft.com/office/drawing/2014/main" id="{46C193AF-A5FC-4398-B45E-F8108CE2A701}"/>
                  </a:ext>
                </a:extLst>
              </p:cNvPr>
              <p:cNvSpPr txBox="1"/>
              <p:nvPr/>
            </p:nvSpPr>
            <p:spPr>
              <a:xfrm rot="2451334">
                <a:off x="1942137" y="2460479"/>
                <a:ext cx="779780" cy="18796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700">
                    <a:effectLst/>
                    <a:latin typeface="Times New Roman" panose="02020603050405020304" pitchFamily="18" charset="0"/>
                    <a:ea typeface="Times New Roman" panose="02020603050405020304" pitchFamily="18" charset="0"/>
                    <a:cs typeface="Mangal" panose="02040503050203030202" pitchFamily="18" charset="0"/>
                  </a:rPr>
                  <a:t>Authentic Status</a:t>
                </a:r>
                <a:endParaRPr lang="en-PK" sz="1200">
                  <a:effectLst/>
                  <a:latin typeface="Times New Roman" panose="02020603050405020304" pitchFamily="18" charset="0"/>
                  <a:ea typeface="Times New Roman" panose="02020603050405020304" pitchFamily="18" charset="0"/>
                </a:endParaRPr>
              </a:p>
            </p:txBody>
          </p:sp>
          <p:sp>
            <p:nvSpPr>
              <p:cNvPr id="72" name="Text Box 229">
                <a:extLst>
                  <a:ext uri="{FF2B5EF4-FFF2-40B4-BE49-F238E27FC236}">
                    <a16:creationId xmlns:a16="http://schemas.microsoft.com/office/drawing/2014/main" id="{1C8062BE-D2E6-441C-8645-6E0BB11C2D9B}"/>
                  </a:ext>
                </a:extLst>
              </p:cNvPr>
              <p:cNvSpPr txBox="1"/>
              <p:nvPr/>
            </p:nvSpPr>
            <p:spPr>
              <a:xfrm rot="3863154">
                <a:off x="1016071" y="2836084"/>
                <a:ext cx="735405" cy="18796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700">
                    <a:effectLst/>
                    <a:latin typeface="Times New Roman" panose="02020603050405020304" pitchFamily="18" charset="0"/>
                    <a:ea typeface="Times New Roman" panose="02020603050405020304" pitchFamily="18" charset="0"/>
                    <a:cs typeface="Mangal" panose="02040503050203030202" pitchFamily="18" charset="0"/>
                  </a:rPr>
                  <a:t>Authentic Status</a:t>
                </a:r>
                <a:endParaRPr lang="en-PK" sz="1200">
                  <a:effectLst/>
                  <a:latin typeface="Times New Roman" panose="02020603050405020304" pitchFamily="18" charset="0"/>
                  <a:ea typeface="Times New Roman" panose="02020603050405020304" pitchFamily="18" charset="0"/>
                </a:endParaRPr>
              </a:p>
            </p:txBody>
          </p:sp>
          <p:sp>
            <p:nvSpPr>
              <p:cNvPr id="73" name="Oval 72">
                <a:extLst>
                  <a:ext uri="{FF2B5EF4-FFF2-40B4-BE49-F238E27FC236}">
                    <a16:creationId xmlns:a16="http://schemas.microsoft.com/office/drawing/2014/main" id="{8A3B680B-AB3A-42FB-A5F2-6D138D55C753}"/>
                  </a:ext>
                </a:extLst>
              </p:cNvPr>
              <p:cNvSpPr>
                <a:spLocks noChangeArrowheads="1"/>
              </p:cNvSpPr>
              <p:nvPr/>
            </p:nvSpPr>
            <p:spPr bwMode="auto">
              <a:xfrm>
                <a:off x="1392415" y="3559293"/>
                <a:ext cx="1006831" cy="456872"/>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900">
                    <a:effectLst/>
                    <a:latin typeface="Courier New" panose="02070309020205020404" pitchFamily="49" charset="0"/>
                    <a:ea typeface="Calibri" panose="020F0502020204030204" pitchFamily="34" charset="0"/>
                    <a:cs typeface="Mangal" panose="02040503050203030202" pitchFamily="18" charset="0"/>
                  </a:rPr>
                  <a:t>Submit request</a:t>
                </a:r>
                <a:endParaRPr lang="en-PK" sz="1100">
                  <a:effectLst/>
                  <a:latin typeface="Calibri" panose="020F0502020204030204" pitchFamily="34" charset="0"/>
                  <a:ea typeface="Calibri" panose="020F0502020204030204" pitchFamily="34" charset="0"/>
                  <a:cs typeface="Mangal" panose="02040503050203030202" pitchFamily="18" charset="0"/>
                </a:endParaRPr>
              </a:p>
            </p:txBody>
          </p:sp>
        </p:grpSp>
        <p:sp>
          <p:nvSpPr>
            <p:cNvPr id="8" name="AutoShape 6">
              <a:extLst>
                <a:ext uri="{FF2B5EF4-FFF2-40B4-BE49-F238E27FC236}">
                  <a16:creationId xmlns:a16="http://schemas.microsoft.com/office/drawing/2014/main" id="{D105C96B-ED7F-4D3B-98CA-A36FF0C94FAE}"/>
                </a:ext>
              </a:extLst>
            </p:cNvPr>
            <p:cNvSpPr>
              <a:spLocks noChangeArrowheads="1"/>
            </p:cNvSpPr>
            <p:nvPr/>
          </p:nvSpPr>
          <p:spPr bwMode="auto">
            <a:xfrm>
              <a:off x="180000" y="2875489"/>
              <a:ext cx="780415" cy="229870"/>
            </a:xfrm>
            <a:prstGeom prst="rect">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800">
                  <a:effectLst/>
                  <a:latin typeface="Courier New" panose="02070309020205020404" pitchFamily="49" charset="0"/>
                  <a:ea typeface="Times New Roman" panose="02020603050405020304" pitchFamily="18" charset="0"/>
                  <a:cs typeface="Mangal" panose="02040503050203030202" pitchFamily="18" charset="0"/>
                </a:rPr>
                <a:t>Requester</a:t>
              </a:r>
              <a:endParaRPr lang="en-PK" sz="1200">
                <a:effectLst/>
                <a:latin typeface="Times New Roman" panose="02020603050405020304" pitchFamily="18" charset="0"/>
                <a:ea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26E6B1F6-DFFA-485E-A188-9629A551FB51}"/>
                </a:ext>
              </a:extLst>
            </p:cNvPr>
            <p:cNvCxnSpPr>
              <a:endCxn id="39" idx="3"/>
            </p:cNvCxnSpPr>
            <p:nvPr/>
          </p:nvCxnSpPr>
          <p:spPr>
            <a:xfrm flipV="1">
              <a:off x="340803" y="2051164"/>
              <a:ext cx="38069" cy="8229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D02C859-9396-478B-9273-ACBB02DF48D9}"/>
                </a:ext>
              </a:extLst>
            </p:cNvPr>
            <p:cNvSpPr>
              <a:spLocks noChangeArrowheads="1"/>
            </p:cNvSpPr>
            <p:nvPr/>
          </p:nvSpPr>
          <p:spPr bwMode="auto">
            <a:xfrm>
              <a:off x="1802572" y="3220081"/>
              <a:ext cx="907163" cy="48387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800">
                  <a:effectLst/>
                  <a:latin typeface="Courier New" panose="02070309020205020404" pitchFamily="49" charset="0"/>
                  <a:ea typeface="Calibri" panose="020F0502020204030204" pitchFamily="34" charset="0"/>
                  <a:cs typeface="Mangal" panose="02040503050203030202" pitchFamily="18" charset="0"/>
                </a:rPr>
                <a:t>Product sell</a:t>
              </a:r>
              <a:endParaRPr lang="en-PK" sz="1200">
                <a:effectLst/>
                <a:latin typeface="Times New Roman" panose="02020603050405020304" pitchFamily="18" charset="0"/>
                <a:ea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6FC1ED4F-4E20-4FC3-BC7C-C9E529F52EB1}"/>
                </a:ext>
              </a:extLst>
            </p:cNvPr>
            <p:cNvCxnSpPr/>
            <p:nvPr/>
          </p:nvCxnSpPr>
          <p:spPr>
            <a:xfrm>
              <a:off x="1202532" y="2051456"/>
              <a:ext cx="1029463" cy="1168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 Box 229">
              <a:extLst>
                <a:ext uri="{FF2B5EF4-FFF2-40B4-BE49-F238E27FC236}">
                  <a16:creationId xmlns:a16="http://schemas.microsoft.com/office/drawing/2014/main" id="{CCA102DD-C752-48EB-B15D-87E24ADD1081}"/>
                </a:ext>
              </a:extLst>
            </p:cNvPr>
            <p:cNvSpPr txBox="1"/>
            <p:nvPr/>
          </p:nvSpPr>
          <p:spPr>
            <a:xfrm rot="3863154">
              <a:off x="1226564" y="2748814"/>
              <a:ext cx="779780" cy="1873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700">
                  <a:effectLst/>
                  <a:latin typeface="Times New Roman" panose="02020603050405020304" pitchFamily="18" charset="0"/>
                  <a:ea typeface="Times New Roman" panose="02020603050405020304" pitchFamily="18" charset="0"/>
                  <a:cs typeface="Mangal" panose="02040503050203030202" pitchFamily="18" charset="0"/>
                </a:rPr>
                <a:t>Authentic Status</a:t>
              </a:r>
              <a:endParaRPr lang="en-PK" sz="1200">
                <a:effectLst/>
                <a:latin typeface="Times New Roman" panose="02020603050405020304" pitchFamily="18" charset="0"/>
                <a:ea typeface="Times New Roman" panose="02020603050405020304" pitchFamily="18" charset="0"/>
              </a:endParaRPr>
            </a:p>
          </p:txBody>
        </p:sp>
        <p:sp>
          <p:nvSpPr>
            <p:cNvPr id="13" name="Text Box 229">
              <a:extLst>
                <a:ext uri="{FF2B5EF4-FFF2-40B4-BE49-F238E27FC236}">
                  <a16:creationId xmlns:a16="http://schemas.microsoft.com/office/drawing/2014/main" id="{E1F6D9EE-5D8C-4A1E-9D04-BCA3F490783E}"/>
                </a:ext>
              </a:extLst>
            </p:cNvPr>
            <p:cNvSpPr txBox="1"/>
            <p:nvPr/>
          </p:nvSpPr>
          <p:spPr>
            <a:xfrm>
              <a:off x="2646124" y="3830029"/>
              <a:ext cx="426720" cy="2254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800">
                  <a:effectLst/>
                  <a:latin typeface="Times New Roman" panose="02020603050405020304" pitchFamily="18" charset="0"/>
                  <a:ea typeface="Times New Roman" panose="02020603050405020304" pitchFamily="18" charset="0"/>
                  <a:cs typeface="Mangal" panose="02040503050203030202" pitchFamily="18" charset="0"/>
                </a:rPr>
                <a:t>assets</a:t>
              </a:r>
              <a:endParaRPr lang="en-PK" sz="1200">
                <a:effectLst/>
                <a:latin typeface="Times New Roman" panose="02020603050405020304" pitchFamily="18" charset="0"/>
                <a:ea typeface="Times New Roman" panose="02020603050405020304" pitchFamily="18" charset="0"/>
              </a:endParaRPr>
            </a:p>
          </p:txBody>
        </p:sp>
        <p:cxnSp>
          <p:nvCxnSpPr>
            <p:cNvPr id="14" name="Straight Connector 13">
              <a:extLst>
                <a:ext uri="{FF2B5EF4-FFF2-40B4-BE49-F238E27FC236}">
                  <a16:creationId xmlns:a16="http://schemas.microsoft.com/office/drawing/2014/main" id="{A560C7F0-085D-4607-8D5C-9FFCB8830477}"/>
                </a:ext>
              </a:extLst>
            </p:cNvPr>
            <p:cNvCxnSpPr/>
            <p:nvPr/>
          </p:nvCxnSpPr>
          <p:spPr>
            <a:xfrm>
              <a:off x="2577766" y="4028805"/>
              <a:ext cx="62928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B755E25-7F68-4A37-AF31-12099E5758CA}"/>
                </a:ext>
              </a:extLst>
            </p:cNvPr>
            <p:cNvCxnSpPr/>
            <p:nvPr/>
          </p:nvCxnSpPr>
          <p:spPr>
            <a:xfrm>
              <a:off x="2715469" y="3464373"/>
              <a:ext cx="311348" cy="371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FBE30-9052-421F-BB63-C87877C3E39C}"/>
                </a:ext>
              </a:extLst>
            </p:cNvPr>
            <p:cNvCxnSpPr/>
            <p:nvPr/>
          </p:nvCxnSpPr>
          <p:spPr>
            <a:xfrm flipH="1" flipV="1">
              <a:off x="2643486" y="3589869"/>
              <a:ext cx="130213" cy="246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6AFBE3-5C40-40D1-925B-87531DEAD32E}"/>
                </a:ext>
              </a:extLst>
            </p:cNvPr>
            <p:cNvCxnSpPr/>
            <p:nvPr/>
          </p:nvCxnSpPr>
          <p:spPr>
            <a:xfrm>
              <a:off x="2577872" y="3851005"/>
              <a:ext cx="629285" cy="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B9E0FE40-A6B5-4129-9457-DCA621496C7C}"/>
                </a:ext>
              </a:extLst>
            </p:cNvPr>
            <p:cNvSpPr>
              <a:spLocks noChangeArrowheads="1"/>
            </p:cNvSpPr>
            <p:nvPr/>
          </p:nvSpPr>
          <p:spPr bwMode="auto">
            <a:xfrm>
              <a:off x="4785242" y="3457164"/>
              <a:ext cx="859155" cy="322580"/>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lgn="ctr">
                <a:lnSpc>
                  <a:spcPct val="115000"/>
                </a:lnSpc>
                <a:spcAft>
                  <a:spcPts val="1000"/>
                </a:spcAft>
              </a:pPr>
              <a:r>
                <a:rPr lang="en-IN" sz="900">
                  <a:effectLst/>
                  <a:latin typeface="Courier New" panose="02070309020205020404" pitchFamily="49" charset="0"/>
                  <a:ea typeface="Calibri" panose="020F0502020204030204" pitchFamily="34" charset="0"/>
                  <a:cs typeface="Mangal" panose="02040503050203030202" pitchFamily="18" charset="0"/>
                </a:rPr>
                <a:t>Report</a:t>
              </a:r>
              <a:endParaRPr lang="en-PK"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58142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C1FC-3DDD-46F0-ACB2-5814A3A3E273}"/>
              </a:ext>
            </a:extLst>
          </p:cNvPr>
          <p:cNvSpPr>
            <a:spLocks noGrp="1"/>
          </p:cNvSpPr>
          <p:nvPr>
            <p:ph type="title"/>
          </p:nvPr>
        </p:nvSpPr>
        <p:spPr/>
        <p:txBody>
          <a:bodyPr/>
          <a:lstStyle/>
          <a:p>
            <a:r>
              <a:rPr lang="en-US" dirty="0"/>
              <a:t>ER Diagram</a:t>
            </a:r>
            <a:endParaRPr lang="en-PK" dirty="0"/>
          </a:p>
        </p:txBody>
      </p:sp>
      <p:pic>
        <p:nvPicPr>
          <p:cNvPr id="4" name="Picture 3">
            <a:extLst>
              <a:ext uri="{FF2B5EF4-FFF2-40B4-BE49-F238E27FC236}">
                <a16:creationId xmlns:a16="http://schemas.microsoft.com/office/drawing/2014/main" id="{DA6DE44F-086F-461A-9014-95F062F23D12}"/>
              </a:ext>
            </a:extLst>
          </p:cNvPr>
          <p:cNvPicPr/>
          <p:nvPr/>
        </p:nvPicPr>
        <p:blipFill>
          <a:blip r:embed="rId2">
            <a:extLst>
              <a:ext uri="{28A0092B-C50C-407E-A947-70E740481C1C}">
                <a14:useLocalDpi xmlns:a14="http://schemas.microsoft.com/office/drawing/2010/main" val="0"/>
              </a:ext>
            </a:extLst>
          </a:blip>
          <a:stretch>
            <a:fillRect/>
          </a:stretch>
        </p:blipFill>
        <p:spPr>
          <a:xfrm>
            <a:off x="3137095" y="366005"/>
            <a:ext cx="5206636" cy="6491995"/>
          </a:xfrm>
          <a:prstGeom prst="rect">
            <a:avLst/>
          </a:prstGeom>
        </p:spPr>
      </p:pic>
    </p:spTree>
    <p:extLst>
      <p:ext uri="{BB962C8B-B14F-4D97-AF65-F5344CB8AC3E}">
        <p14:creationId xmlns:p14="http://schemas.microsoft.com/office/powerpoint/2010/main" val="201461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0C57-0D15-4C56-B314-DC0C21AFED7E}"/>
              </a:ext>
            </a:extLst>
          </p:cNvPr>
          <p:cNvSpPr>
            <a:spLocks noGrp="1"/>
          </p:cNvSpPr>
          <p:nvPr>
            <p:ph type="title"/>
          </p:nvPr>
        </p:nvSpPr>
        <p:spPr/>
        <p:txBody>
          <a:bodyPr/>
          <a:lstStyle/>
          <a:p>
            <a:r>
              <a:rPr lang="en-US" dirty="0"/>
              <a:t>Flow Chart</a:t>
            </a:r>
            <a:endParaRPr lang="en-PK" dirty="0"/>
          </a:p>
        </p:txBody>
      </p:sp>
      <p:pic>
        <p:nvPicPr>
          <p:cNvPr id="4" name="Content Placeholder 3">
            <a:extLst>
              <a:ext uri="{FF2B5EF4-FFF2-40B4-BE49-F238E27FC236}">
                <a16:creationId xmlns:a16="http://schemas.microsoft.com/office/drawing/2014/main" id="{A7439E70-E2F2-4580-AB94-331C8C0B4AB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1949" y="1488281"/>
            <a:ext cx="2698750" cy="4495800"/>
          </a:xfrm>
          <a:prstGeom prst="rect">
            <a:avLst/>
          </a:prstGeom>
        </p:spPr>
      </p:pic>
      <p:sp>
        <p:nvSpPr>
          <p:cNvPr id="5" name="TextBox 4">
            <a:extLst>
              <a:ext uri="{FF2B5EF4-FFF2-40B4-BE49-F238E27FC236}">
                <a16:creationId xmlns:a16="http://schemas.microsoft.com/office/drawing/2014/main" id="{7EA3CF58-2F9F-4444-BA53-7D7E575B7FBD}"/>
              </a:ext>
            </a:extLst>
          </p:cNvPr>
          <p:cNvSpPr txBox="1"/>
          <p:nvPr/>
        </p:nvSpPr>
        <p:spPr>
          <a:xfrm>
            <a:off x="1026941" y="6304002"/>
            <a:ext cx="763351" cy="369332"/>
          </a:xfrm>
          <a:prstGeom prst="rect">
            <a:avLst/>
          </a:prstGeom>
          <a:noFill/>
        </p:spPr>
        <p:txBody>
          <a:bodyPr wrap="none" rtlCol="0">
            <a:spAutoFit/>
          </a:bodyPr>
          <a:lstStyle/>
          <a:p>
            <a:r>
              <a:rPr lang="en-US" b="1" dirty="0"/>
              <a:t>Login</a:t>
            </a:r>
            <a:endParaRPr lang="en-PK" b="1" dirty="0"/>
          </a:p>
        </p:txBody>
      </p:sp>
      <p:pic>
        <p:nvPicPr>
          <p:cNvPr id="6" name="Picture 5">
            <a:extLst>
              <a:ext uri="{FF2B5EF4-FFF2-40B4-BE49-F238E27FC236}">
                <a16:creationId xmlns:a16="http://schemas.microsoft.com/office/drawing/2014/main" id="{A250738D-8D5C-4FDF-B113-CB4D09F1C985}"/>
              </a:ext>
            </a:extLst>
          </p:cNvPr>
          <p:cNvPicPr/>
          <p:nvPr/>
        </p:nvPicPr>
        <p:blipFill>
          <a:blip r:embed="rId3">
            <a:extLst>
              <a:ext uri="{28A0092B-C50C-407E-A947-70E740481C1C}">
                <a14:useLocalDpi xmlns:a14="http://schemas.microsoft.com/office/drawing/2010/main" val="0"/>
              </a:ext>
            </a:extLst>
          </a:blip>
          <a:stretch>
            <a:fillRect/>
          </a:stretch>
        </p:blipFill>
        <p:spPr>
          <a:xfrm>
            <a:off x="3621119" y="1488281"/>
            <a:ext cx="3185160" cy="4495800"/>
          </a:xfrm>
          <a:prstGeom prst="rect">
            <a:avLst/>
          </a:prstGeom>
        </p:spPr>
      </p:pic>
      <p:sp>
        <p:nvSpPr>
          <p:cNvPr id="7" name="TextBox 6">
            <a:extLst>
              <a:ext uri="{FF2B5EF4-FFF2-40B4-BE49-F238E27FC236}">
                <a16:creationId xmlns:a16="http://schemas.microsoft.com/office/drawing/2014/main" id="{F29AB1E3-85CD-4DC4-9E19-C477DE8EADBA}"/>
              </a:ext>
            </a:extLst>
          </p:cNvPr>
          <p:cNvSpPr txBox="1"/>
          <p:nvPr/>
        </p:nvSpPr>
        <p:spPr>
          <a:xfrm>
            <a:off x="4050895" y="6304002"/>
            <a:ext cx="1474121" cy="369332"/>
          </a:xfrm>
          <a:prstGeom prst="rect">
            <a:avLst/>
          </a:prstGeom>
          <a:noFill/>
        </p:spPr>
        <p:txBody>
          <a:bodyPr wrap="none" rtlCol="0">
            <a:spAutoFit/>
          </a:bodyPr>
          <a:lstStyle/>
          <a:p>
            <a:r>
              <a:rPr lang="en-US" b="1" dirty="0"/>
              <a:t>Assign Work</a:t>
            </a:r>
            <a:endParaRPr lang="en-PK" b="1" dirty="0"/>
          </a:p>
        </p:txBody>
      </p:sp>
      <p:pic>
        <p:nvPicPr>
          <p:cNvPr id="8" name="Picture 7">
            <a:extLst>
              <a:ext uri="{FF2B5EF4-FFF2-40B4-BE49-F238E27FC236}">
                <a16:creationId xmlns:a16="http://schemas.microsoft.com/office/drawing/2014/main" id="{E88168BB-5472-49A5-AB5D-92D301781F12}"/>
              </a:ext>
            </a:extLst>
          </p:cNvPr>
          <p:cNvPicPr/>
          <p:nvPr/>
        </p:nvPicPr>
        <p:blipFill>
          <a:blip r:embed="rId4">
            <a:extLst>
              <a:ext uri="{28A0092B-C50C-407E-A947-70E740481C1C}">
                <a14:useLocalDpi xmlns:a14="http://schemas.microsoft.com/office/drawing/2010/main" val="0"/>
              </a:ext>
            </a:extLst>
          </a:blip>
          <a:stretch>
            <a:fillRect/>
          </a:stretch>
        </p:blipFill>
        <p:spPr>
          <a:xfrm>
            <a:off x="7106700" y="1488281"/>
            <a:ext cx="2698750" cy="4495800"/>
          </a:xfrm>
          <a:prstGeom prst="rect">
            <a:avLst/>
          </a:prstGeom>
        </p:spPr>
      </p:pic>
      <p:sp>
        <p:nvSpPr>
          <p:cNvPr id="9" name="TextBox 8">
            <a:extLst>
              <a:ext uri="{FF2B5EF4-FFF2-40B4-BE49-F238E27FC236}">
                <a16:creationId xmlns:a16="http://schemas.microsoft.com/office/drawing/2014/main" id="{5B254D8C-E615-459A-BD86-FDF5A84B80DD}"/>
              </a:ext>
            </a:extLst>
          </p:cNvPr>
          <p:cNvSpPr txBox="1"/>
          <p:nvPr/>
        </p:nvSpPr>
        <p:spPr>
          <a:xfrm>
            <a:off x="7106700" y="6248400"/>
            <a:ext cx="1486304" cy="369332"/>
          </a:xfrm>
          <a:prstGeom prst="rect">
            <a:avLst/>
          </a:prstGeom>
          <a:noFill/>
        </p:spPr>
        <p:txBody>
          <a:bodyPr wrap="none" rtlCol="0">
            <a:spAutoFit/>
          </a:bodyPr>
          <a:lstStyle/>
          <a:p>
            <a:r>
              <a:rPr lang="en-US" b="1" dirty="0"/>
              <a:t>Sell Product</a:t>
            </a:r>
            <a:endParaRPr lang="en-PK" b="1" dirty="0"/>
          </a:p>
        </p:txBody>
      </p:sp>
    </p:spTree>
    <p:extLst>
      <p:ext uri="{BB962C8B-B14F-4D97-AF65-F5344CB8AC3E}">
        <p14:creationId xmlns:p14="http://schemas.microsoft.com/office/powerpoint/2010/main" val="167133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4396-9279-4CCD-A7B1-F6E25A3B3874}"/>
              </a:ext>
            </a:extLst>
          </p:cNvPr>
          <p:cNvSpPr>
            <a:spLocks noGrp="1"/>
          </p:cNvSpPr>
          <p:nvPr>
            <p:ph type="title"/>
          </p:nvPr>
        </p:nvSpPr>
        <p:spPr/>
        <p:txBody>
          <a:bodyPr/>
          <a:lstStyle/>
          <a:p>
            <a:r>
              <a:rPr lang="en-US" dirty="0"/>
              <a:t>Module Sand</a:t>
            </a:r>
            <a:endParaRPr lang="en-PK" dirty="0"/>
          </a:p>
        </p:txBody>
      </p:sp>
      <p:sp>
        <p:nvSpPr>
          <p:cNvPr id="3" name="Content Placeholder 2">
            <a:extLst>
              <a:ext uri="{FF2B5EF4-FFF2-40B4-BE49-F238E27FC236}">
                <a16:creationId xmlns:a16="http://schemas.microsoft.com/office/drawing/2014/main" id="{33793BA5-88D9-4002-8183-CA0C2A22A509}"/>
              </a:ext>
            </a:extLst>
          </p:cNvPr>
          <p:cNvSpPr>
            <a:spLocks noGrp="1"/>
          </p:cNvSpPr>
          <p:nvPr>
            <p:ph idx="1"/>
          </p:nvPr>
        </p:nvSpPr>
        <p:spPr/>
        <p:txBody>
          <a:bodyPr>
            <a:normAutofit fontScale="92500" lnSpcReduction="10000"/>
          </a:bodyPr>
          <a:lstStyle/>
          <a:p>
            <a:r>
              <a:rPr lang="en-US" b="1" dirty="0">
                <a:solidFill>
                  <a:schemeClr val="tx1"/>
                </a:solidFill>
              </a:rPr>
              <a:t>Home</a:t>
            </a:r>
          </a:p>
          <a:p>
            <a:r>
              <a:rPr lang="en-US" b="1" dirty="0">
                <a:solidFill>
                  <a:schemeClr val="tx1"/>
                </a:solidFill>
              </a:rPr>
              <a:t>Services</a:t>
            </a:r>
          </a:p>
          <a:p>
            <a:r>
              <a:rPr lang="en-US" b="1" dirty="0">
                <a:solidFill>
                  <a:schemeClr val="tx1"/>
                </a:solidFill>
              </a:rPr>
              <a:t>Registration</a:t>
            </a:r>
          </a:p>
          <a:p>
            <a:r>
              <a:rPr lang="en-US" b="1" dirty="0">
                <a:solidFill>
                  <a:schemeClr val="tx1"/>
                </a:solidFill>
              </a:rPr>
              <a:t>Contact</a:t>
            </a:r>
          </a:p>
          <a:p>
            <a:r>
              <a:rPr lang="en-US" b="1" dirty="0">
                <a:solidFill>
                  <a:schemeClr val="tx1"/>
                </a:solidFill>
              </a:rPr>
              <a:t>Login</a:t>
            </a:r>
          </a:p>
          <a:p>
            <a:r>
              <a:rPr lang="en-US" b="1" dirty="0">
                <a:solidFill>
                  <a:schemeClr val="tx1"/>
                </a:solidFill>
              </a:rPr>
              <a:t>User Panel</a:t>
            </a:r>
          </a:p>
          <a:p>
            <a:pPr lvl="1"/>
            <a:r>
              <a:rPr lang="en-US" b="1" dirty="0">
                <a:solidFill>
                  <a:schemeClr val="tx1"/>
                </a:solidFill>
              </a:rPr>
              <a:t>Profile</a:t>
            </a:r>
          </a:p>
          <a:p>
            <a:pPr lvl="1"/>
            <a:r>
              <a:rPr lang="en-US" b="1" dirty="0">
                <a:solidFill>
                  <a:schemeClr val="tx1"/>
                </a:solidFill>
              </a:rPr>
              <a:t>Submit Request</a:t>
            </a:r>
          </a:p>
          <a:p>
            <a:pPr lvl="1"/>
            <a:r>
              <a:rPr lang="en-US" b="1" dirty="0">
                <a:solidFill>
                  <a:schemeClr val="tx1"/>
                </a:solidFill>
              </a:rPr>
              <a:t>Service Status</a:t>
            </a:r>
          </a:p>
          <a:p>
            <a:pPr lvl="1"/>
            <a:r>
              <a:rPr lang="en-US" b="1" dirty="0">
                <a:solidFill>
                  <a:schemeClr val="tx1"/>
                </a:solidFill>
              </a:rPr>
              <a:t>Change Password</a:t>
            </a:r>
          </a:p>
          <a:p>
            <a:pPr lvl="1"/>
            <a:r>
              <a:rPr lang="en-US" b="1" dirty="0">
                <a:solidFill>
                  <a:schemeClr val="tx1"/>
                </a:solidFill>
              </a:rPr>
              <a:t>Logout</a:t>
            </a:r>
          </a:p>
        </p:txBody>
      </p:sp>
      <p:sp>
        <p:nvSpPr>
          <p:cNvPr id="4" name="Content Placeholder 2">
            <a:extLst>
              <a:ext uri="{FF2B5EF4-FFF2-40B4-BE49-F238E27FC236}">
                <a16:creationId xmlns:a16="http://schemas.microsoft.com/office/drawing/2014/main" id="{C7DBF2BA-366B-4F7C-AF3F-A7F61E8CC318}"/>
              </a:ext>
            </a:extLst>
          </p:cNvPr>
          <p:cNvSpPr txBox="1">
            <a:spLocks/>
          </p:cNvSpPr>
          <p:nvPr/>
        </p:nvSpPr>
        <p:spPr>
          <a:xfrm>
            <a:off x="4262251" y="2160589"/>
            <a:ext cx="3137355" cy="4087812"/>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solidFill>
                  <a:schemeClr val="tx1"/>
                </a:solidFill>
              </a:rPr>
              <a:t>Admin Login</a:t>
            </a:r>
          </a:p>
          <a:p>
            <a:r>
              <a:rPr lang="en-US" b="1" dirty="0">
                <a:solidFill>
                  <a:schemeClr val="tx1"/>
                </a:solidFill>
              </a:rPr>
              <a:t>Admin Panel</a:t>
            </a:r>
          </a:p>
          <a:p>
            <a:pPr lvl="1"/>
            <a:r>
              <a:rPr lang="en-US" b="1" dirty="0">
                <a:solidFill>
                  <a:schemeClr val="tx1"/>
                </a:solidFill>
              </a:rPr>
              <a:t>Dashboard</a:t>
            </a:r>
          </a:p>
          <a:p>
            <a:pPr lvl="1"/>
            <a:r>
              <a:rPr lang="en-US" b="1" dirty="0">
                <a:solidFill>
                  <a:schemeClr val="tx1"/>
                </a:solidFill>
              </a:rPr>
              <a:t>Work Order</a:t>
            </a:r>
          </a:p>
          <a:p>
            <a:pPr lvl="1"/>
            <a:r>
              <a:rPr lang="en-US" b="1" dirty="0">
                <a:solidFill>
                  <a:schemeClr val="tx1"/>
                </a:solidFill>
              </a:rPr>
              <a:t>Requests</a:t>
            </a:r>
          </a:p>
          <a:p>
            <a:pPr lvl="1"/>
            <a:r>
              <a:rPr lang="en-US" b="1" dirty="0">
                <a:solidFill>
                  <a:schemeClr val="tx1"/>
                </a:solidFill>
              </a:rPr>
              <a:t>Assets</a:t>
            </a:r>
          </a:p>
          <a:p>
            <a:pPr lvl="1"/>
            <a:r>
              <a:rPr lang="en-US" b="1" dirty="0">
                <a:solidFill>
                  <a:schemeClr val="tx1"/>
                </a:solidFill>
              </a:rPr>
              <a:t>Technician</a:t>
            </a:r>
          </a:p>
          <a:p>
            <a:pPr lvl="1"/>
            <a:r>
              <a:rPr lang="en-US" b="1" dirty="0">
                <a:solidFill>
                  <a:schemeClr val="tx1"/>
                </a:solidFill>
              </a:rPr>
              <a:t>Requester</a:t>
            </a:r>
          </a:p>
          <a:p>
            <a:pPr lvl="1"/>
            <a:r>
              <a:rPr lang="en-US" b="1" dirty="0">
                <a:solidFill>
                  <a:schemeClr val="tx1"/>
                </a:solidFill>
              </a:rPr>
              <a:t>Sell Report</a:t>
            </a:r>
          </a:p>
          <a:p>
            <a:pPr lvl="1"/>
            <a:r>
              <a:rPr lang="en-US" b="1" dirty="0">
                <a:solidFill>
                  <a:schemeClr val="tx1"/>
                </a:solidFill>
              </a:rPr>
              <a:t>Work Order</a:t>
            </a:r>
          </a:p>
          <a:p>
            <a:pPr lvl="1"/>
            <a:r>
              <a:rPr lang="en-US" b="1" dirty="0">
                <a:solidFill>
                  <a:schemeClr val="tx1"/>
                </a:solidFill>
              </a:rPr>
              <a:t>Change Password</a:t>
            </a:r>
          </a:p>
          <a:p>
            <a:pPr lvl="1"/>
            <a:r>
              <a:rPr lang="en-US" b="1" dirty="0">
                <a:solidFill>
                  <a:schemeClr val="tx1"/>
                </a:solidFill>
              </a:rPr>
              <a:t>Logout</a:t>
            </a:r>
          </a:p>
        </p:txBody>
      </p:sp>
    </p:spTree>
    <p:extLst>
      <p:ext uri="{BB962C8B-B14F-4D97-AF65-F5344CB8AC3E}">
        <p14:creationId xmlns:p14="http://schemas.microsoft.com/office/powerpoint/2010/main" val="1187167050"/>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654</TotalTime>
  <Words>1085</Words>
  <Application>Microsoft Office PowerPoint</Application>
  <PresentationFormat>Widescreen</PresentationFormat>
  <Paragraphs>378</Paragraphs>
  <Slides>36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Courier New</vt:lpstr>
      <vt:lpstr>Times New Roman</vt:lpstr>
      <vt:lpstr>Trebuchet MS</vt:lpstr>
      <vt:lpstr>Wingdings 3</vt:lpstr>
      <vt:lpstr>Facet</vt:lpstr>
      <vt:lpstr>Roll No: BSCS17-27 Name: Abdul Hakeem Session: 2017-2021 Project Supervisor: Dr. Minhaj Ahmad Khan</vt:lpstr>
      <vt:lpstr>Project Title</vt:lpstr>
      <vt:lpstr>Project Introduction</vt:lpstr>
      <vt:lpstr>Objectives</vt:lpstr>
      <vt:lpstr>DFD 0 Level</vt:lpstr>
      <vt:lpstr>DFD 1 Level</vt:lpstr>
      <vt:lpstr>ER Diagram</vt:lpstr>
      <vt:lpstr>Flow Chart</vt:lpstr>
      <vt:lpstr>Module Sand</vt:lpstr>
      <vt:lpstr>Input/Output Module</vt:lpstr>
      <vt:lpstr>Data Dictionary</vt:lpstr>
      <vt:lpstr>Data Dictionary</vt:lpstr>
      <vt:lpstr>PowerPoint Presentation</vt:lpstr>
      <vt:lpstr>PowerPoint Presentation</vt:lpstr>
      <vt:lpstr>PowerPoint Presentation</vt:lpstr>
      <vt:lpstr>PowerPoint Presentation</vt:lpstr>
      <vt:lpstr>PowerPoint Presentation</vt:lpstr>
      <vt:lpstr>PowerPoint Presentation</vt:lpstr>
      <vt:lpstr>Languages</vt:lpstr>
      <vt:lpstr>User Guide</vt:lpstr>
      <vt:lpstr>User Guide</vt:lpstr>
      <vt:lpstr>User Guide</vt:lpstr>
      <vt:lpstr>User Guide</vt:lpstr>
      <vt:lpstr>User Guide</vt:lpstr>
      <vt:lpstr>User Guide</vt:lpstr>
      <vt:lpstr>Admin’s Guide</vt:lpstr>
      <vt:lpstr>Admin’s Guide</vt:lpstr>
      <vt:lpstr>Admin’s Guide</vt:lpstr>
      <vt:lpstr>Admin’s Guide</vt:lpstr>
      <vt:lpstr>Admin’s Guide</vt:lpstr>
      <vt:lpstr>Admin’s Guide</vt:lpstr>
      <vt:lpstr>Admin’s Guide</vt:lpstr>
      <vt:lpstr>Admin’s Guide</vt:lpstr>
      <vt:lpstr>Limitation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 No: BSCS17-27 Name: Abdul Hakeem Session: 2018-2020 Project Supervisor: Dr. Minhaj Ahmad Khan</dc:title>
  <dc:creator>LAPTOP HOUSE</dc:creator>
  <cp:lastModifiedBy>LAPTOP HOUSE</cp:lastModifiedBy>
  <cp:revision>29</cp:revision>
  <dcterms:created xsi:type="dcterms:W3CDTF">2021-08-23T15:28:49Z</dcterms:created>
  <dcterms:modified xsi:type="dcterms:W3CDTF">2021-08-26T17:38:36Z</dcterms:modified>
</cp:coreProperties>
</file>