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5" r:id="rId3"/>
    <p:sldId id="276" r:id="rId4"/>
    <p:sldId id="259" r:id="rId5"/>
    <p:sldId id="260" r:id="rId6"/>
    <p:sldId id="262" r:id="rId7"/>
    <p:sldId id="263" r:id="rId8"/>
    <p:sldId id="266" r:id="rId9"/>
    <p:sldId id="268" r:id="rId10"/>
    <p:sldId id="269" r:id="rId11"/>
    <p:sldId id="270" r:id="rId12"/>
    <p:sldId id="271" r:id="rId13"/>
    <p:sldId id="272" r:id="rId14"/>
    <p:sldId id="273" r:id="rId15"/>
    <p:sldId id="27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14" y="-10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956" y="4662554"/>
            <a:ext cx="15935323" cy="4486275"/>
          </a:xfrm>
          <a:prstGeom prst="rect">
            <a:avLst/>
          </a:prstGeom>
        </p:spPr>
      </p:pic>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89967" y="1136986"/>
            <a:ext cx="6120765" cy="3013710"/>
          </a:xfrm>
          <a:prstGeom prst="rect">
            <a:avLst/>
          </a:prstGeom>
        </p:spPr>
        <p:txBody>
          <a:bodyPr wrap="square" lIns="0" tIns="0" rIns="0" bIns="0">
            <a:spAutoFit/>
          </a:bodyPr>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750" y="425450"/>
            <a:ext cx="15087599" cy="2462213"/>
          </a:xfrm>
        </p:spPr>
        <p:txBody>
          <a:bodyPr/>
          <a:lstStyle/>
          <a:p>
            <a:r>
              <a:rPr lang="en-US" sz="8000" b="1" u="sng" dirty="0" smtClean="0">
                <a:latin typeface="Times New Roman" pitchFamily="18" charset="0"/>
                <a:cs typeface="Times New Roman" pitchFamily="18" charset="0"/>
              </a:rPr>
              <a:t>Money Matters: A Personal Finance Management App</a:t>
            </a:r>
            <a:endParaRPr lang="en-IN" sz="8000" b="1" u="sng" dirty="0">
              <a:latin typeface="Times New Roman" pitchFamily="18" charset="0"/>
              <a:cs typeface="Times New Roman" pitchFamily="18" charset="0"/>
            </a:endParaRPr>
          </a:p>
        </p:txBody>
      </p:sp>
      <p:sp>
        <p:nvSpPr>
          <p:cNvPr id="3" name="Subtitle 2"/>
          <p:cNvSpPr>
            <a:spLocks noGrp="1"/>
          </p:cNvSpPr>
          <p:nvPr>
            <p:ph type="subTitle" idx="4294967295"/>
          </p:nvPr>
        </p:nvSpPr>
        <p:spPr>
          <a:xfrm>
            <a:off x="768350" y="4616450"/>
            <a:ext cx="16623136" cy="4093416"/>
          </a:xfrm>
          <a:prstGeom prst="rect">
            <a:avLst/>
          </a:prstGeom>
        </p:spPr>
        <p:txBody>
          <a:bodyPr lIns="163431" tIns="81715" rIns="163431" bIns="81715">
            <a:noAutofit/>
          </a:bodyPr>
          <a:lstStyle/>
          <a:p>
            <a:pPr algn="l">
              <a:lnSpc>
                <a:spcPct val="150000"/>
              </a:lnSpc>
            </a:pPr>
            <a:r>
              <a:rPr lang="en-US" sz="4300" b="1" dirty="0">
                <a:solidFill>
                  <a:schemeClr val="tx1"/>
                </a:solidFill>
                <a:latin typeface="Times New Roman" pitchFamily="18" charset="0"/>
                <a:cs typeface="Times New Roman" pitchFamily="18" charset="0"/>
              </a:rPr>
              <a:t>R.RANCHANI-</a:t>
            </a:r>
            <a:r>
              <a:rPr lang="en-US" sz="4300" dirty="0">
                <a:solidFill>
                  <a:schemeClr val="tx1"/>
                </a:solidFill>
                <a:latin typeface="Times New Roman" pitchFamily="18" charset="0"/>
                <a:cs typeface="Times New Roman" pitchFamily="18" charset="0"/>
              </a:rPr>
              <a:t> 9184A097D05E6EBBE4C4C8411918C69D</a:t>
            </a:r>
          </a:p>
          <a:p>
            <a:pPr algn="l">
              <a:lnSpc>
                <a:spcPct val="150000"/>
              </a:lnSpc>
            </a:pPr>
            <a:r>
              <a:rPr lang="en-US" sz="4300" b="1" dirty="0">
                <a:solidFill>
                  <a:schemeClr val="tx1"/>
                </a:solidFill>
                <a:latin typeface="Times New Roman" pitchFamily="18" charset="0"/>
                <a:cs typeface="Times New Roman" pitchFamily="18" charset="0"/>
              </a:rPr>
              <a:t>A.AASHA </a:t>
            </a:r>
            <a:r>
              <a:rPr lang="en-US" sz="4300" dirty="0">
                <a:solidFill>
                  <a:schemeClr val="tx1"/>
                </a:solidFill>
                <a:latin typeface="Times New Roman" pitchFamily="18" charset="0"/>
                <a:cs typeface="Times New Roman" pitchFamily="18" charset="0"/>
              </a:rPr>
              <a:t>-</a:t>
            </a:r>
            <a:r>
              <a:rPr lang="en-US" sz="4300" b="1" dirty="0">
                <a:solidFill>
                  <a:schemeClr val="tx1"/>
                </a:solidFill>
                <a:latin typeface="Times New Roman" pitchFamily="18" charset="0"/>
                <a:cs typeface="Times New Roman" pitchFamily="18" charset="0"/>
              </a:rPr>
              <a:t>  </a:t>
            </a:r>
            <a:r>
              <a:rPr lang="en-US" sz="4300" dirty="0">
                <a:solidFill>
                  <a:schemeClr val="tx1"/>
                </a:solidFill>
                <a:latin typeface="Times New Roman" pitchFamily="18" charset="0"/>
                <a:cs typeface="Times New Roman" pitchFamily="18" charset="0"/>
              </a:rPr>
              <a:t>B5F145DCA7A7E6E820F44176ACEC1854 </a:t>
            </a:r>
          </a:p>
          <a:p>
            <a:pPr algn="l">
              <a:lnSpc>
                <a:spcPct val="150000"/>
              </a:lnSpc>
            </a:pPr>
            <a:r>
              <a:rPr lang="en-US" sz="4300" b="1" dirty="0">
                <a:solidFill>
                  <a:schemeClr val="tx1"/>
                </a:solidFill>
                <a:latin typeface="Times New Roman" pitchFamily="18" charset="0"/>
                <a:cs typeface="Times New Roman" pitchFamily="18" charset="0"/>
              </a:rPr>
              <a:t>J.AASHA</a:t>
            </a:r>
            <a:r>
              <a:rPr lang="en-US" sz="4300" dirty="0">
                <a:solidFill>
                  <a:schemeClr val="tx1"/>
                </a:solidFill>
                <a:latin typeface="Times New Roman" pitchFamily="18" charset="0"/>
                <a:cs typeface="Times New Roman" pitchFamily="18" charset="0"/>
              </a:rPr>
              <a:t> - A106C65C5DB111CA8C14AA0FA5C5E563</a:t>
            </a:r>
          </a:p>
          <a:p>
            <a:pPr algn="l">
              <a:lnSpc>
                <a:spcPct val="150000"/>
              </a:lnSpc>
            </a:pPr>
            <a:r>
              <a:rPr lang="en-US" sz="4300" b="1" dirty="0">
                <a:solidFill>
                  <a:schemeClr val="tx1"/>
                </a:solidFill>
                <a:latin typeface="Times New Roman" pitchFamily="18" charset="0"/>
                <a:cs typeface="Times New Roman" pitchFamily="18" charset="0"/>
              </a:rPr>
              <a:t>V.HEMA  </a:t>
            </a:r>
            <a:r>
              <a:rPr lang="en-US" sz="4300" dirty="0">
                <a:solidFill>
                  <a:schemeClr val="tx1"/>
                </a:solidFill>
                <a:latin typeface="Times New Roman" pitchFamily="18" charset="0"/>
                <a:cs typeface="Times New Roman" pitchFamily="18" charset="0"/>
              </a:rPr>
              <a:t>- B3DC57DD29C4A9FB00449E23D0590198</a:t>
            </a:r>
          </a:p>
          <a:p>
            <a:pPr algn="l">
              <a:lnSpc>
                <a:spcPct val="150000"/>
              </a:lnSpc>
            </a:pPr>
            <a:r>
              <a:rPr lang="en-US" sz="4300" b="1" dirty="0">
                <a:solidFill>
                  <a:schemeClr val="tx1"/>
                </a:solidFill>
                <a:latin typeface="Times New Roman" pitchFamily="18" charset="0"/>
                <a:cs typeface="Times New Roman" pitchFamily="18" charset="0"/>
              </a:rPr>
              <a:t>S.SANDHIYA</a:t>
            </a:r>
            <a:r>
              <a:rPr lang="en-US" sz="4300" dirty="0">
                <a:solidFill>
                  <a:schemeClr val="tx1"/>
                </a:solidFill>
                <a:latin typeface="Times New Roman" pitchFamily="18" charset="0"/>
                <a:cs typeface="Times New Roman" pitchFamily="18" charset="0"/>
              </a:rPr>
              <a:t>-AC1C5EB83D45092A1D64672398D28751</a:t>
            </a:r>
          </a:p>
          <a:p>
            <a:pPr algn="l"/>
            <a:endParaRPr lang="en-US" sz="4300" dirty="0">
              <a:solidFill>
                <a:schemeClr val="tx1"/>
              </a:solidFill>
              <a:latin typeface="Times New Roman" pitchFamily="18" charset="0"/>
              <a:cs typeface="Times New Roman" pitchFamily="18" charset="0"/>
            </a:endParaRPr>
          </a:p>
          <a:p>
            <a:r>
              <a:rPr lang="en-US" sz="4300" dirty="0">
                <a:solidFill>
                  <a:schemeClr val="tx1"/>
                </a:solidFill>
                <a:latin typeface="Times New Roman" pitchFamily="18" charset="0"/>
                <a:cs typeface="Times New Roman" pitchFamily="18" charset="0"/>
              </a:rPr>
              <a:t>         </a:t>
            </a:r>
          </a:p>
        </p:txBody>
      </p:sp>
      <p:sp>
        <p:nvSpPr>
          <p:cNvPr id="6" name="Rectangle 5"/>
          <p:cNvSpPr/>
          <p:nvPr/>
        </p:nvSpPr>
        <p:spPr>
          <a:xfrm>
            <a:off x="-1670050" y="3549650"/>
            <a:ext cx="10827916" cy="1257633"/>
          </a:xfrm>
          <a:prstGeom prst="rect">
            <a:avLst/>
          </a:prstGeom>
          <a:noFill/>
        </p:spPr>
        <p:txBody>
          <a:bodyPr wrap="square" lIns="163431" tIns="81715" rIns="163431" bIns="81715">
            <a:spAutoFit/>
          </a:bodyPr>
          <a:lstStyle/>
          <a:p>
            <a:pPr algn="ctr"/>
            <a:r>
              <a:rPr lang="en-US" sz="71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Team members:</a:t>
            </a:r>
          </a:p>
        </p:txBody>
      </p:sp>
    </p:spTree>
    <p:extLst>
      <p:ext uri="{BB962C8B-B14F-4D97-AF65-F5344CB8AC3E}">
        <p14:creationId xmlns:p14="http://schemas.microsoft.com/office/powerpoint/2010/main" val="277493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550" y="958850"/>
            <a:ext cx="15555595" cy="830997"/>
          </a:xfrm>
        </p:spPr>
        <p:txBody>
          <a:bodyPr/>
          <a:lstStyle/>
          <a:p>
            <a:r>
              <a:rPr lang="en-US" sz="5400" u="sng" dirty="0" smtClean="0">
                <a:latin typeface="Times New Roman" pitchFamily="18" charset="0"/>
                <a:cs typeface="Times New Roman" pitchFamily="18" charset="0"/>
              </a:rPr>
              <a:t>coding</a:t>
            </a:r>
            <a:endParaRPr lang="en-US" sz="5400" u="sng" dirty="0">
              <a:latin typeface="Times New Roman" pitchFamily="18" charset="0"/>
              <a:cs typeface="Times New Roman" pitchFamily="18" charset="0"/>
            </a:endParaRPr>
          </a:p>
        </p:txBody>
      </p:sp>
      <p:sp>
        <p:nvSpPr>
          <p:cNvPr id="3" name="Subtitle 2"/>
          <p:cNvSpPr>
            <a:spLocks noGrp="1"/>
          </p:cNvSpPr>
          <p:nvPr>
            <p:ph type="subTitle" idx="4"/>
          </p:nvPr>
        </p:nvSpPr>
        <p:spPr>
          <a:xfrm>
            <a:off x="1454150" y="3016250"/>
            <a:ext cx="12810490" cy="553998"/>
          </a:xfrm>
        </p:spPr>
        <p:txBody>
          <a:bodyPr/>
          <a:lstStyle/>
          <a:p>
            <a:pPr algn="l"/>
            <a:endParaRPr lang="en-US" sz="36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2101850"/>
            <a:ext cx="12496800" cy="78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7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96850"/>
            <a:ext cx="17135574"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57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1090131"/>
            <a:ext cx="14249399" cy="831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43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1111250"/>
            <a:ext cx="1446501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5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787650"/>
            <a:ext cx="5418138" cy="678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63750" y="1441450"/>
            <a:ext cx="1880643" cy="707886"/>
          </a:xfrm>
          <a:prstGeom prst="rect">
            <a:avLst/>
          </a:prstGeom>
          <a:noFill/>
        </p:spPr>
        <p:txBody>
          <a:bodyPr wrap="none" rtlCol="0">
            <a:spAutoFit/>
          </a:bodyPr>
          <a:lstStyle/>
          <a:p>
            <a:r>
              <a:rPr lang="en-US" sz="4000" u="sng" dirty="0" smtClean="0">
                <a:latin typeface="Times New Roman" pitchFamily="18" charset="0"/>
                <a:cs typeface="Times New Roman" pitchFamily="18" charset="0"/>
              </a:rPr>
              <a:t>Output </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73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4950" y="1492250"/>
            <a:ext cx="15555595" cy="1438855"/>
          </a:xfrm>
        </p:spPr>
        <p:txBody>
          <a:bodyPr/>
          <a:lstStyle/>
          <a:p>
            <a:r>
              <a:rPr lang="en-US" dirty="0" smtClean="0">
                <a:latin typeface="Algerian" pitchFamily="82" charset="0"/>
              </a:rPr>
              <a:t>Thank you…..!</a:t>
            </a:r>
            <a:endParaRPr lang="en-US" dirty="0">
              <a:latin typeface="Algerian" pitchFamily="82" charset="0"/>
            </a:endParaRPr>
          </a:p>
        </p:txBody>
      </p:sp>
      <p:sp>
        <p:nvSpPr>
          <p:cNvPr id="4" name="TextBox 3"/>
          <p:cNvSpPr txBox="1"/>
          <p:nvPr/>
        </p:nvSpPr>
        <p:spPr>
          <a:xfrm>
            <a:off x="4806950" y="4692650"/>
            <a:ext cx="11353800" cy="1938992"/>
          </a:xfrm>
          <a:prstGeom prst="rect">
            <a:avLst/>
          </a:prstGeom>
          <a:noFill/>
        </p:spPr>
        <p:txBody>
          <a:bodyPr wrap="square" rtlCol="0">
            <a:spAutoFit/>
          </a:bodyPr>
          <a:lstStyle/>
          <a:p>
            <a:r>
              <a:rPr lang="en-US" sz="6000" dirty="0" smtClean="0">
                <a:latin typeface="Algerian" pitchFamily="82" charset="0"/>
              </a:rPr>
              <a:t>"The key to money is to </a:t>
            </a:r>
          </a:p>
          <a:p>
            <a:r>
              <a:rPr lang="en-US" sz="6000" dirty="0" smtClean="0">
                <a:latin typeface="Algerian" pitchFamily="82" charset="0"/>
              </a:rPr>
              <a:t>stay invested." </a:t>
            </a:r>
            <a:endParaRPr lang="en-US" sz="6000" dirty="0">
              <a:latin typeface="Algerian" pitchFamily="82" charset="0"/>
            </a:endParaRPr>
          </a:p>
        </p:txBody>
      </p:sp>
    </p:spTree>
    <p:extLst>
      <p:ext uri="{BB962C8B-B14F-4D97-AF65-F5344CB8AC3E}">
        <p14:creationId xmlns:p14="http://schemas.microsoft.com/office/powerpoint/2010/main" val="22519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550" y="577850"/>
            <a:ext cx="15555595" cy="1438855"/>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Subtitle 2"/>
          <p:cNvSpPr>
            <a:spLocks noGrp="1"/>
          </p:cNvSpPr>
          <p:nvPr>
            <p:ph type="subTitle" idx="4"/>
          </p:nvPr>
        </p:nvSpPr>
        <p:spPr>
          <a:xfrm>
            <a:off x="2597150" y="2406650"/>
            <a:ext cx="13030200" cy="7478970"/>
          </a:xfrm>
        </p:spPr>
        <p:txBody>
          <a:bodyPr/>
          <a:lstStyle/>
          <a:p>
            <a:pPr>
              <a:lnSpc>
                <a:spcPct val="150000"/>
              </a:lnSpc>
            </a:pPr>
            <a:r>
              <a:rPr lang="en-US" sz="3600" dirty="0">
                <a:latin typeface="Times New Roman" pitchFamily="18" charset="0"/>
                <a:cs typeface="Times New Roman" pitchFamily="18" charset="0"/>
              </a:rPr>
              <a:t>Personal finance management is the process of planning and budgeting for how your money is saved or spent. Managing your personal finances involves setting financial goals, such as saving for retirement, and working hard to achieve them. The first step in managing your money is to determine your long-term </a:t>
            </a:r>
            <a:r>
              <a:rPr lang="en-US" sz="3600" dirty="0" smtClean="0">
                <a:latin typeface="Times New Roman" pitchFamily="18" charset="0"/>
                <a:cs typeface="Times New Roman" pitchFamily="18" charset="0"/>
              </a:rPr>
              <a:t>goal.</a:t>
            </a:r>
          </a:p>
          <a:p>
            <a:pPr>
              <a:lnSpc>
                <a:spcPct val="150000"/>
              </a:lnSpc>
            </a:pPr>
            <a:r>
              <a:rPr lang="en-US" sz="3600" b="1" u="sng" dirty="0">
                <a:latin typeface="Times New Roman" pitchFamily="18" charset="0"/>
                <a:cs typeface="Times New Roman" pitchFamily="18" charset="0"/>
              </a:rPr>
              <a:t>BUDGETING</a:t>
            </a:r>
            <a:r>
              <a:rPr lang="en-US" sz="3600" dirty="0">
                <a:latin typeface="Times New Roman" pitchFamily="18" charset="0"/>
                <a:cs typeface="Times New Roman" pitchFamily="18" charset="0"/>
              </a:rPr>
              <a:t>:  the strategic process of budgeting, saving, and spending with purpose. It involves setting clear financial goals, such as retirement savings, and diligently working towards them.</a:t>
            </a:r>
          </a:p>
          <a:p>
            <a:endParaRPr lang="en-US" sz="3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8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a:spLocks noGrp="1"/>
          </p:cNvSpPr>
          <p:nvPr>
            <p:ph type="title"/>
          </p:nvPr>
        </p:nvSpPr>
        <p:spPr>
          <a:xfrm>
            <a:off x="1171351" y="1321968"/>
            <a:ext cx="6172200" cy="461009"/>
          </a:xfrm>
          <a:prstGeom prst="rect">
            <a:avLst/>
          </a:prstGeom>
        </p:spPr>
        <p:txBody>
          <a:bodyPr vert="horz" wrap="square" lIns="0" tIns="13335" rIns="0" bIns="0" rtlCol="0">
            <a:spAutoFit/>
          </a:bodyPr>
          <a:lstStyle/>
          <a:p>
            <a:pPr marL="12700">
              <a:lnSpc>
                <a:spcPct val="100000"/>
              </a:lnSpc>
              <a:spcBef>
                <a:spcPts val="105"/>
              </a:spcBef>
            </a:pPr>
            <a:r>
              <a:rPr sz="2850" spc="85" dirty="0"/>
              <a:t>Understanding</a:t>
            </a:r>
            <a:r>
              <a:rPr sz="2850" spc="-85" dirty="0"/>
              <a:t> </a:t>
            </a:r>
            <a:r>
              <a:rPr sz="2850" spc="50" dirty="0"/>
              <a:t>Personal</a:t>
            </a:r>
            <a:r>
              <a:rPr sz="2850" spc="-80" dirty="0"/>
              <a:t> </a:t>
            </a:r>
            <a:r>
              <a:rPr sz="2850" spc="85" dirty="0"/>
              <a:t>Finance</a:t>
            </a:r>
            <a:endParaRPr sz="2850"/>
          </a:p>
        </p:txBody>
      </p:sp>
      <p:sp>
        <p:nvSpPr>
          <p:cNvPr id="4" name="object 4"/>
          <p:cNvSpPr txBox="1"/>
          <p:nvPr/>
        </p:nvSpPr>
        <p:spPr>
          <a:xfrm>
            <a:off x="8770391" y="826858"/>
            <a:ext cx="8315325" cy="2997200"/>
          </a:xfrm>
          <a:prstGeom prst="rect">
            <a:avLst/>
          </a:prstGeom>
        </p:spPr>
        <p:txBody>
          <a:bodyPr vert="horz" wrap="square" lIns="0" tIns="58419" rIns="0" bIns="0" rtlCol="0">
            <a:spAutoFit/>
          </a:bodyPr>
          <a:lstStyle/>
          <a:p>
            <a:pPr marL="12700" marR="5080">
              <a:lnSpc>
                <a:spcPts val="3300"/>
              </a:lnSpc>
              <a:spcBef>
                <a:spcPts val="459"/>
              </a:spcBef>
            </a:pPr>
            <a:r>
              <a:rPr sz="3000" spc="300" dirty="0">
                <a:latin typeface="Verdana"/>
                <a:cs typeface="Verdana"/>
              </a:rPr>
              <a:t>P</a:t>
            </a:r>
            <a:r>
              <a:rPr sz="3000" spc="-35" dirty="0">
                <a:latin typeface="Verdana"/>
                <a:cs typeface="Verdana"/>
              </a:rPr>
              <a:t>er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en</a:t>
            </a:r>
            <a:r>
              <a:rPr sz="3000" spc="50" dirty="0">
                <a:latin typeface="Verdana"/>
                <a:cs typeface="Verdana"/>
              </a:rPr>
              <a:t>c</a:t>
            </a:r>
            <a:r>
              <a:rPr sz="3000" spc="175" dirty="0">
                <a:latin typeface="Verdana"/>
                <a:cs typeface="Verdana"/>
              </a:rPr>
              <a:t>om</a:t>
            </a:r>
            <a:r>
              <a:rPr sz="3000" spc="125" dirty="0">
                <a:latin typeface="Verdana"/>
                <a:cs typeface="Verdana"/>
              </a:rPr>
              <a:t>p</a:t>
            </a:r>
            <a:r>
              <a:rPr sz="3000" spc="-65" dirty="0">
                <a:latin typeface="Verdana"/>
                <a:cs typeface="Verdana"/>
              </a:rPr>
              <a:t>asses</a:t>
            </a:r>
            <a:r>
              <a:rPr sz="3000" spc="-270" dirty="0">
                <a:latin typeface="Verdana"/>
                <a:cs typeface="Verdana"/>
              </a:rPr>
              <a:t> </a:t>
            </a:r>
            <a:r>
              <a:rPr sz="3000" b="1" spc="105" dirty="0">
                <a:latin typeface="Tahoma"/>
                <a:cs typeface="Tahoma"/>
              </a:rPr>
              <a:t>budgetin</a:t>
            </a:r>
            <a:r>
              <a:rPr sz="3000" b="1" spc="190" dirty="0">
                <a:latin typeface="Tahoma"/>
                <a:cs typeface="Tahoma"/>
              </a:rPr>
              <a:t>g</a:t>
            </a:r>
            <a:r>
              <a:rPr sz="3000" spc="-450" dirty="0">
                <a:latin typeface="Verdana"/>
                <a:cs typeface="Verdana"/>
              </a:rPr>
              <a:t>,  </a:t>
            </a:r>
            <a:r>
              <a:rPr sz="3000" spc="-70" dirty="0">
                <a:latin typeface="Verdana"/>
                <a:cs typeface="Verdana"/>
              </a:rPr>
              <a:t>saving, </a:t>
            </a:r>
            <a:r>
              <a:rPr sz="3000" spc="-35" dirty="0">
                <a:latin typeface="Verdana"/>
                <a:cs typeface="Verdana"/>
              </a:rPr>
              <a:t>investing, </a:t>
            </a:r>
            <a:r>
              <a:rPr sz="3000" spc="85" dirty="0">
                <a:latin typeface="Verdana"/>
                <a:cs typeface="Verdana"/>
              </a:rPr>
              <a:t>and </a:t>
            </a:r>
            <a:r>
              <a:rPr sz="3000" spc="80" dirty="0">
                <a:latin typeface="Verdana"/>
                <a:cs typeface="Verdana"/>
              </a:rPr>
              <a:t>planning </a:t>
            </a:r>
            <a:r>
              <a:rPr sz="3000" spc="-30" dirty="0">
                <a:latin typeface="Verdana"/>
                <a:cs typeface="Verdana"/>
              </a:rPr>
              <a:t>for </a:t>
            </a:r>
            <a:r>
              <a:rPr sz="3000" spc="20" dirty="0">
                <a:latin typeface="Verdana"/>
                <a:cs typeface="Verdana"/>
              </a:rPr>
              <a:t>future </a:t>
            </a:r>
            <a:r>
              <a:rPr sz="3000" spc="25" dirty="0">
                <a:latin typeface="Verdana"/>
                <a:cs typeface="Verdana"/>
              </a:rPr>
              <a:t> </a:t>
            </a:r>
            <a:r>
              <a:rPr sz="3000" spc="-60" dirty="0">
                <a:latin typeface="Verdana"/>
                <a:cs typeface="Verdana"/>
              </a:rPr>
              <a:t>expenses.</a:t>
            </a:r>
            <a:r>
              <a:rPr sz="3000" spc="-270" dirty="0">
                <a:latin typeface="Verdana"/>
                <a:cs typeface="Verdana"/>
              </a:rPr>
              <a:t> </a:t>
            </a:r>
            <a:r>
              <a:rPr sz="3000" spc="25" dirty="0">
                <a:latin typeface="Verdana"/>
                <a:cs typeface="Verdana"/>
              </a:rPr>
              <a:t>By</a:t>
            </a:r>
            <a:r>
              <a:rPr sz="3000" spc="-270" dirty="0">
                <a:latin typeface="Verdana"/>
                <a:cs typeface="Verdana"/>
              </a:rPr>
              <a:t> </a:t>
            </a:r>
            <a:r>
              <a:rPr sz="3000" spc="35" dirty="0">
                <a:latin typeface="Verdana"/>
                <a:cs typeface="Verdana"/>
              </a:rPr>
              <a:t>mastering</a:t>
            </a:r>
            <a:r>
              <a:rPr sz="3000" spc="-270" dirty="0">
                <a:latin typeface="Verdana"/>
                <a:cs typeface="Verdana"/>
              </a:rPr>
              <a:t> </a:t>
            </a:r>
            <a:r>
              <a:rPr sz="3000" spc="20" dirty="0">
                <a:latin typeface="Verdana"/>
                <a:cs typeface="Verdana"/>
              </a:rPr>
              <a:t>these</a:t>
            </a:r>
            <a:r>
              <a:rPr sz="3000" spc="-270" dirty="0">
                <a:latin typeface="Verdana"/>
                <a:cs typeface="Verdana"/>
              </a:rPr>
              <a:t> </a:t>
            </a:r>
            <a:r>
              <a:rPr sz="3000" spc="35" dirty="0">
                <a:latin typeface="Verdana"/>
                <a:cs typeface="Verdana"/>
              </a:rPr>
              <a:t>components, </a:t>
            </a:r>
            <a:r>
              <a:rPr sz="3000" spc="-104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20" dirty="0">
                <a:latin typeface="Verdana"/>
                <a:cs typeface="Verdana"/>
              </a:rPr>
              <a:t>ensu</a:t>
            </a:r>
            <a:r>
              <a:rPr sz="3000" spc="-30" dirty="0">
                <a:latin typeface="Verdana"/>
                <a:cs typeface="Verdana"/>
              </a:rPr>
              <a:t>r</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5" dirty="0">
                <a:latin typeface="Verdana"/>
                <a:cs typeface="Verdana"/>
              </a:rPr>
              <a:t>stabili</a:t>
            </a:r>
            <a:r>
              <a:rPr sz="3000" spc="-25" dirty="0">
                <a:latin typeface="Verdana"/>
                <a:cs typeface="Verdana"/>
              </a:rPr>
              <a:t>t</a:t>
            </a:r>
            <a:r>
              <a:rPr sz="3000" spc="-150" dirty="0">
                <a:latin typeface="Verdana"/>
                <a:cs typeface="Verdana"/>
              </a:rPr>
              <a:t>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50" dirty="0">
                <a:latin typeface="Verdana"/>
                <a:cs typeface="Verdana"/>
              </a:rPr>
              <a:t>a</a:t>
            </a:r>
            <a:r>
              <a:rPr sz="3000" spc="15" dirty="0">
                <a:latin typeface="Verdana"/>
                <a:cs typeface="Verdana"/>
              </a:rPr>
              <a:t>c</a:t>
            </a:r>
            <a:r>
              <a:rPr sz="3000" spc="90" dirty="0">
                <a:latin typeface="Verdana"/>
                <a:cs typeface="Verdana"/>
              </a:rPr>
              <a:t>h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b="1" spc="55" dirty="0">
                <a:latin typeface="Tahoma"/>
                <a:cs typeface="Tahoma"/>
              </a:rPr>
              <a:t>lon</a:t>
            </a:r>
            <a:r>
              <a:rPr sz="3000" b="1" spc="30" dirty="0">
                <a:latin typeface="Tahoma"/>
                <a:cs typeface="Tahoma"/>
              </a:rPr>
              <a:t>g</a:t>
            </a:r>
            <a:r>
              <a:rPr sz="3000" b="1" spc="50" dirty="0">
                <a:latin typeface="Tahoma"/>
                <a:cs typeface="Tahoma"/>
              </a:rPr>
              <a:t>-</a:t>
            </a:r>
            <a:r>
              <a:rPr sz="3000" b="1" spc="-30" dirty="0">
                <a:latin typeface="Tahoma"/>
                <a:cs typeface="Tahoma"/>
              </a:rPr>
              <a:t>t</a:t>
            </a:r>
            <a:r>
              <a:rPr sz="3000" b="1" spc="25" dirty="0">
                <a:latin typeface="Tahoma"/>
                <a:cs typeface="Tahoma"/>
              </a:rPr>
              <a:t>e</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140" dirty="0">
                <a:latin typeface="Tahoma"/>
                <a:cs typeface="Tahoma"/>
              </a:rPr>
              <a:t>g</a:t>
            </a:r>
            <a:r>
              <a:rPr sz="3000" b="1" spc="110" dirty="0">
                <a:latin typeface="Tahoma"/>
                <a:cs typeface="Tahoma"/>
              </a:rPr>
              <a:t>o</a:t>
            </a:r>
            <a:r>
              <a:rPr sz="3000" b="1" spc="-5" dirty="0">
                <a:latin typeface="Tahoma"/>
                <a:cs typeface="Tahoma"/>
              </a:rPr>
              <a:t>als</a:t>
            </a:r>
            <a:r>
              <a:rPr sz="3000" spc="-459" dirty="0">
                <a:latin typeface="Verdana"/>
                <a:cs typeface="Verdana"/>
              </a:rPr>
              <a:t>.</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45" dirty="0">
                <a:latin typeface="Verdana"/>
                <a:cs typeface="Verdana"/>
              </a:rPr>
              <a:t>simpli</a:t>
            </a:r>
            <a:r>
              <a:rPr sz="3000" spc="-50" dirty="0">
                <a:latin typeface="Verdana"/>
                <a:cs typeface="Verdana"/>
              </a:rPr>
              <a:t>ﬁ</a:t>
            </a:r>
            <a:r>
              <a:rPr sz="3000" spc="-40" dirty="0">
                <a:latin typeface="Verdana"/>
                <a:cs typeface="Verdana"/>
              </a:rPr>
              <a:t>es</a:t>
            </a:r>
            <a:r>
              <a:rPr sz="3000" spc="-270" dirty="0">
                <a:latin typeface="Verdana"/>
                <a:cs typeface="Verdana"/>
              </a:rPr>
              <a:t>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5" dirty="0">
                <a:latin typeface="Verdana"/>
                <a:cs typeface="Verdana"/>
              </a:rPr>
              <a:t>o</a:t>
            </a:r>
            <a:r>
              <a:rPr sz="3000" spc="45" dirty="0">
                <a:latin typeface="Verdana"/>
                <a:cs typeface="Verdana"/>
              </a:rPr>
              <a:t>viding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00" dirty="0">
                <a:latin typeface="Verdana"/>
                <a:cs typeface="Verdana"/>
              </a:rPr>
              <a:t>c</a:t>
            </a:r>
            <a:r>
              <a:rPr sz="3000" dirty="0">
                <a:latin typeface="Verdana"/>
                <a:cs typeface="Verdana"/>
              </a:rPr>
              <a:t>l</a:t>
            </a:r>
            <a:r>
              <a:rPr sz="3000" spc="-40" dirty="0">
                <a:latin typeface="Verdana"/>
                <a:cs typeface="Verdana"/>
              </a:rPr>
              <a:t>e</a:t>
            </a:r>
            <a:r>
              <a:rPr sz="3000" spc="-50" dirty="0">
                <a:latin typeface="Verdana"/>
                <a:cs typeface="Verdana"/>
              </a:rPr>
              <a:t>ar  </a:t>
            </a:r>
            <a:r>
              <a:rPr sz="3000" spc="15" dirty="0">
                <a:latin typeface="Verdana"/>
                <a:cs typeface="Verdana"/>
              </a:rPr>
              <a:t>o</a:t>
            </a:r>
            <a:r>
              <a:rPr sz="3000" spc="-195" dirty="0">
                <a:latin typeface="Verdana"/>
                <a:cs typeface="Verdana"/>
              </a:rPr>
              <a:t>v</a:t>
            </a:r>
            <a:r>
              <a:rPr sz="3000" spc="-35" dirty="0">
                <a:latin typeface="Verdana"/>
                <a:cs typeface="Verdana"/>
              </a:rPr>
              <a:t>e</a:t>
            </a:r>
            <a:r>
              <a:rPr sz="3000" spc="20" dirty="0">
                <a:latin typeface="Verdana"/>
                <a:cs typeface="Verdana"/>
              </a:rPr>
              <a:t>r</a:t>
            </a:r>
            <a:r>
              <a:rPr sz="3000" spc="-45" dirty="0">
                <a:latin typeface="Verdana"/>
                <a:cs typeface="Verdana"/>
              </a:rPr>
              <a:t>vi</a:t>
            </a:r>
            <a:r>
              <a:rPr sz="3000" spc="-90" dirty="0">
                <a:latin typeface="Verdana"/>
                <a:cs typeface="Verdana"/>
              </a:rPr>
              <a:t>e</a:t>
            </a:r>
            <a:r>
              <a:rPr sz="3000" spc="180" dirty="0">
                <a:latin typeface="Verdana"/>
                <a:cs typeface="Verdana"/>
              </a:rPr>
              <a:t>w</a:t>
            </a:r>
            <a:r>
              <a:rPr sz="3000" spc="-270" dirty="0">
                <a:latin typeface="Verdana"/>
                <a:cs typeface="Verdana"/>
              </a:rPr>
              <a:t> </a:t>
            </a:r>
            <a:r>
              <a:rPr sz="3000" spc="10" dirty="0">
                <a:latin typeface="Verdana"/>
                <a:cs typeface="Verdana"/>
              </a:rPr>
              <a:t>of</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25" dirty="0">
                <a:latin typeface="Verdana"/>
                <a:cs typeface="Verdana"/>
              </a:rPr>
              <a:t>situation.</a:t>
            </a:r>
            <a:endParaRPr sz="3000">
              <a:latin typeface="Verdana"/>
              <a:cs typeface="Verdana"/>
            </a:endParaRPr>
          </a:p>
        </p:txBody>
      </p:sp>
      <p:sp>
        <p:nvSpPr>
          <p:cNvPr id="5" name="object 5"/>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62198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1351" y="1302918"/>
            <a:ext cx="6005830" cy="655320"/>
          </a:xfrm>
          <a:prstGeom prst="rect">
            <a:avLst/>
          </a:prstGeom>
        </p:spPr>
        <p:txBody>
          <a:bodyPr vert="horz" wrap="square" lIns="0" tIns="16510" rIns="0" bIns="0" rtlCol="0">
            <a:spAutoFit/>
          </a:bodyPr>
          <a:lstStyle/>
          <a:p>
            <a:pPr marL="12700">
              <a:lnSpc>
                <a:spcPct val="100000"/>
              </a:lnSpc>
              <a:spcBef>
                <a:spcPts val="130"/>
              </a:spcBef>
            </a:pPr>
            <a:r>
              <a:rPr sz="4100" spc="114" dirty="0"/>
              <a:t>Beneﬁts</a:t>
            </a:r>
            <a:r>
              <a:rPr sz="4100" spc="-105" dirty="0"/>
              <a:t> </a:t>
            </a:r>
            <a:r>
              <a:rPr sz="4100" spc="40" dirty="0"/>
              <a:t>of</a:t>
            </a:r>
            <a:r>
              <a:rPr sz="4100" spc="-105" dirty="0"/>
              <a:t> </a:t>
            </a:r>
            <a:r>
              <a:rPr sz="4100" spc="185" dirty="0"/>
              <a:t>Budgeting</a:t>
            </a:r>
            <a:endParaRPr sz="4100"/>
          </a:p>
        </p:txBody>
      </p:sp>
      <p:sp>
        <p:nvSpPr>
          <p:cNvPr id="3" name="object 3"/>
          <p:cNvSpPr txBox="1"/>
          <p:nvPr/>
        </p:nvSpPr>
        <p:spPr>
          <a:xfrm>
            <a:off x="8770391" y="826858"/>
            <a:ext cx="8202295" cy="2578100"/>
          </a:xfrm>
          <a:prstGeom prst="rect">
            <a:avLst/>
          </a:prstGeom>
        </p:spPr>
        <p:txBody>
          <a:bodyPr vert="horz" wrap="square" lIns="0" tIns="58419" rIns="0" bIns="0" rtlCol="0">
            <a:spAutoFit/>
          </a:bodyPr>
          <a:lstStyle/>
          <a:p>
            <a:pPr marL="12700" marR="5080">
              <a:lnSpc>
                <a:spcPts val="3300"/>
              </a:lnSpc>
              <a:spcBef>
                <a:spcPts val="459"/>
              </a:spcBef>
            </a:pPr>
            <a:r>
              <a:rPr sz="3000" spc="110" dirty="0">
                <a:latin typeface="Verdana"/>
                <a:cs typeface="Verdana"/>
              </a:rPr>
              <a:t>Budgeting</a:t>
            </a:r>
            <a:r>
              <a:rPr sz="3000" spc="-270" dirty="0">
                <a:latin typeface="Verdana"/>
                <a:cs typeface="Verdana"/>
              </a:rPr>
              <a:t> </a:t>
            </a:r>
            <a:r>
              <a:rPr sz="3000" spc="-5" dirty="0">
                <a:latin typeface="Verdana"/>
                <a:cs typeface="Verdana"/>
              </a:rPr>
              <a:t>all</a:t>
            </a:r>
            <a:r>
              <a:rPr sz="3000" spc="-50" dirty="0">
                <a:latin typeface="Verdana"/>
                <a:cs typeface="Verdana"/>
              </a:rPr>
              <a:t>o</a:t>
            </a:r>
            <a:r>
              <a:rPr sz="3000" spc="160" dirty="0">
                <a:latin typeface="Verdana"/>
                <a:cs typeface="Verdana"/>
              </a:rPr>
              <a:t>w</a:t>
            </a:r>
            <a:r>
              <a:rPr sz="3000" spc="-100" dirty="0">
                <a:latin typeface="Verdana"/>
                <a:cs typeface="Verdana"/>
              </a:rPr>
              <a:t>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55" dirty="0">
                <a:latin typeface="Tahoma"/>
                <a:cs typeface="Tahoma"/>
              </a:rPr>
              <a:t> </a:t>
            </a:r>
            <a:r>
              <a:rPr sz="3000" b="1" spc="35" dirty="0">
                <a:latin typeface="Tahoma"/>
                <a:cs typeface="Tahoma"/>
              </a:rPr>
              <a:t>e</a:t>
            </a:r>
            <a:r>
              <a:rPr sz="3000" b="1" spc="50" dirty="0">
                <a:latin typeface="Tahoma"/>
                <a:cs typeface="Tahoma"/>
              </a:rPr>
              <a:t>xpenses</a:t>
            </a:r>
            <a:r>
              <a:rPr sz="3000" spc="-450" dirty="0">
                <a:latin typeface="Verdana"/>
                <a:cs typeface="Verdana"/>
              </a:rPr>
              <a:t>,  </a:t>
            </a:r>
            <a:r>
              <a:rPr sz="3000" spc="10" dirty="0">
                <a:latin typeface="Verdana"/>
                <a:cs typeface="Verdana"/>
              </a:rPr>
              <a:t>allocate </a:t>
            </a:r>
            <a:r>
              <a:rPr sz="3000" spc="-15" dirty="0">
                <a:latin typeface="Verdana"/>
                <a:cs typeface="Verdana"/>
              </a:rPr>
              <a:t>resources </a:t>
            </a:r>
            <a:r>
              <a:rPr sz="3000" spc="-70" dirty="0">
                <a:latin typeface="Verdana"/>
                <a:cs typeface="Verdana"/>
              </a:rPr>
              <a:t>effectively, </a:t>
            </a:r>
            <a:r>
              <a:rPr sz="3000" spc="85" dirty="0">
                <a:latin typeface="Verdana"/>
                <a:cs typeface="Verdana"/>
              </a:rPr>
              <a:t>and </a:t>
            </a:r>
            <a:r>
              <a:rPr sz="3000" spc="10" dirty="0">
                <a:latin typeface="Verdana"/>
                <a:cs typeface="Verdana"/>
              </a:rPr>
              <a:t>prepare </a:t>
            </a:r>
            <a:r>
              <a:rPr sz="3000" spc="-104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65" dirty="0">
                <a:latin typeface="Verdana"/>
                <a:cs typeface="Verdana"/>
              </a:rPr>
              <a:t>eme</a:t>
            </a:r>
            <a:r>
              <a:rPr sz="3000" spc="-5" dirty="0">
                <a:latin typeface="Verdana"/>
                <a:cs typeface="Verdana"/>
              </a:rPr>
              <a:t>r</a:t>
            </a:r>
            <a:r>
              <a:rPr sz="3000" spc="120" dirty="0">
                <a:latin typeface="Verdana"/>
                <a:cs typeface="Verdana"/>
              </a:rPr>
              <a:t>gen</a:t>
            </a:r>
            <a:r>
              <a:rPr sz="3000" spc="75" dirty="0">
                <a:latin typeface="Verdana"/>
                <a:cs typeface="Verdana"/>
              </a:rPr>
              <a:t>c</a:t>
            </a:r>
            <a:r>
              <a:rPr sz="3000" spc="-140" dirty="0">
                <a:latin typeface="Verdana"/>
                <a:cs typeface="Verdana"/>
              </a:rPr>
              <a:t>ies.</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25" dirty="0">
                <a:latin typeface="Verdana"/>
                <a:cs typeface="Verdana"/>
              </a:rPr>
              <a:t>enables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35" dirty="0">
                <a:latin typeface="Verdana"/>
                <a:cs typeface="Verdana"/>
              </a:rPr>
              <a:t>visuali</a:t>
            </a:r>
            <a:r>
              <a:rPr sz="3000" spc="-70" dirty="0">
                <a:latin typeface="Verdana"/>
                <a:cs typeface="Verdana"/>
              </a:rPr>
              <a:t>z</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40" dirty="0">
                <a:latin typeface="Verdana"/>
                <a:cs typeface="Verdana"/>
              </a:rPr>
              <a:t>habits,</a:t>
            </a:r>
            <a:r>
              <a:rPr sz="3000" spc="-270" dirty="0">
                <a:latin typeface="Verdana"/>
                <a:cs typeface="Verdana"/>
              </a:rPr>
              <a:t> </a:t>
            </a:r>
            <a:r>
              <a:rPr sz="3000" spc="90" dirty="0">
                <a:latin typeface="Verdana"/>
                <a:cs typeface="Verdana"/>
              </a:rPr>
              <a:t>making</a:t>
            </a:r>
            <a:r>
              <a:rPr sz="3000" spc="-270" dirty="0">
                <a:latin typeface="Verdana"/>
                <a:cs typeface="Verdana"/>
              </a:rPr>
              <a:t> </a:t>
            </a:r>
            <a:r>
              <a:rPr sz="3000" spc="5" dirty="0">
                <a:latin typeface="Verdana"/>
                <a:cs typeface="Verdana"/>
              </a:rPr>
              <a:t>it</a:t>
            </a:r>
            <a:r>
              <a:rPr sz="3000" spc="-270" dirty="0">
                <a:latin typeface="Verdana"/>
                <a:cs typeface="Verdana"/>
              </a:rPr>
              <a:t> </a:t>
            </a:r>
            <a:r>
              <a:rPr sz="3000" spc="-25" dirty="0">
                <a:latin typeface="Verdana"/>
                <a:cs typeface="Verdana"/>
              </a:rPr>
              <a:t>e</a:t>
            </a:r>
            <a:r>
              <a:rPr sz="3000" spc="-40" dirty="0">
                <a:latin typeface="Verdana"/>
                <a:cs typeface="Verdana"/>
              </a:rPr>
              <a:t>asier</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40" dirty="0">
                <a:latin typeface="Verdana"/>
                <a:cs typeface="Verdana"/>
              </a:rPr>
              <a:t>identi</a:t>
            </a:r>
            <a:r>
              <a:rPr sz="3000" spc="60" dirty="0">
                <a:latin typeface="Verdana"/>
                <a:cs typeface="Verdana"/>
              </a:rPr>
              <a:t>f</a:t>
            </a:r>
            <a:r>
              <a:rPr sz="3000" spc="-150" dirty="0">
                <a:latin typeface="Verdana"/>
                <a:cs typeface="Verdana"/>
              </a:rPr>
              <a:t>y</a:t>
            </a:r>
            <a:r>
              <a:rPr sz="3000" spc="-270" dirty="0">
                <a:latin typeface="Verdana"/>
                <a:cs typeface="Verdana"/>
              </a:rPr>
              <a:t> </a:t>
            </a:r>
            <a:r>
              <a:rPr sz="3000" spc="-65" dirty="0">
                <a:latin typeface="Verdana"/>
                <a:cs typeface="Verdana"/>
              </a:rPr>
              <a:t>a</a:t>
            </a:r>
            <a:r>
              <a:rPr sz="3000" spc="-90" dirty="0">
                <a:latin typeface="Verdana"/>
                <a:cs typeface="Verdana"/>
              </a:rPr>
              <a:t>r</a:t>
            </a:r>
            <a:r>
              <a:rPr sz="3000" spc="-25" dirty="0">
                <a:latin typeface="Verdana"/>
                <a:cs typeface="Verdana"/>
              </a:rPr>
              <a:t>e</a:t>
            </a:r>
            <a:r>
              <a:rPr sz="3000" spc="-70" dirty="0">
                <a:latin typeface="Verdana"/>
                <a:cs typeface="Verdana"/>
              </a:rPr>
              <a:t>as</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5" dirty="0">
                <a:latin typeface="Verdana"/>
                <a:cs typeface="Verdana"/>
              </a:rPr>
              <a:t>ement</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65" dirty="0">
                <a:latin typeface="Verdana"/>
                <a:cs typeface="Verdana"/>
              </a:rPr>
              <a:t>s</a:t>
            </a:r>
            <a:r>
              <a:rPr sz="3000" spc="-100" dirty="0">
                <a:latin typeface="Verdana"/>
                <a:cs typeface="Verdana"/>
              </a:rPr>
              <a:t>a</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95" dirty="0">
                <a:latin typeface="Verdana"/>
                <a:cs typeface="Verdana"/>
              </a:rPr>
              <a:t>mo</a:t>
            </a:r>
            <a:r>
              <a:rPr sz="3000" spc="10" dirty="0">
                <a:latin typeface="Verdana"/>
                <a:cs typeface="Verdana"/>
              </a:rPr>
              <a:t>r</a:t>
            </a:r>
            <a:r>
              <a:rPr sz="3000" spc="20" dirty="0">
                <a:latin typeface="Verdana"/>
                <a:cs typeface="Verdana"/>
              </a:rPr>
              <a:t>e</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endParaRPr sz="3000">
              <a:latin typeface="Verdana"/>
              <a:cs typeface="Verdana"/>
            </a:endParaRPr>
          </a:p>
        </p:txBody>
      </p:sp>
      <p:sp>
        <p:nvSpPr>
          <p:cNvPr id="4" name="object 4"/>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p:nvPr/>
        </p:nvSpPr>
        <p:spPr>
          <a:xfrm>
            <a:off x="1159093" y="814400"/>
            <a:ext cx="8348980" cy="2997200"/>
          </a:xfrm>
          <a:prstGeom prst="rect">
            <a:avLst/>
          </a:prstGeom>
        </p:spPr>
        <p:txBody>
          <a:bodyPr vert="horz" wrap="square" lIns="0" tIns="58419" rIns="0" bIns="0" rtlCol="0">
            <a:spAutoFit/>
          </a:bodyPr>
          <a:lstStyle/>
          <a:p>
            <a:pPr marL="12700" marR="5080">
              <a:lnSpc>
                <a:spcPts val="3300"/>
              </a:lnSpc>
              <a:spcBef>
                <a:spcPts val="459"/>
              </a:spcBef>
            </a:pPr>
            <a:r>
              <a:rPr sz="3000" spc="80" dirty="0">
                <a:latin typeface="Verdana"/>
                <a:cs typeface="Verdana"/>
              </a:rPr>
              <a:t>Most</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0" dirty="0">
                <a:latin typeface="Verdana"/>
                <a:cs typeface="Verdana"/>
              </a:rPr>
              <a:t>er</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res  </a:t>
            </a:r>
            <a:r>
              <a:rPr sz="3000" spc="-5" dirty="0">
                <a:latin typeface="Verdana"/>
                <a:cs typeface="Verdana"/>
              </a:rPr>
              <a:t>li</a:t>
            </a:r>
            <a:r>
              <a:rPr sz="3000" spc="-70" dirty="0">
                <a:latin typeface="Verdana"/>
                <a:cs typeface="Verdana"/>
              </a:rPr>
              <a:t>k</a:t>
            </a:r>
            <a:r>
              <a:rPr sz="3000" spc="20" dirty="0">
                <a:latin typeface="Verdana"/>
                <a:cs typeface="Verdana"/>
              </a:rPr>
              <a:t>e</a:t>
            </a:r>
            <a:r>
              <a:rPr sz="3000" spc="-270" dirty="0">
                <a:latin typeface="Verdana"/>
                <a:cs typeface="Verdana"/>
              </a:rPr>
              <a:t> </a:t>
            </a:r>
            <a:r>
              <a:rPr sz="3000" b="1" spc="35" dirty="0">
                <a:latin typeface="Tahoma"/>
                <a:cs typeface="Tahoma"/>
              </a:rPr>
              <a:t>e</a:t>
            </a:r>
            <a:r>
              <a:rPr sz="3000" b="1" spc="60" dirty="0">
                <a:latin typeface="Tahoma"/>
                <a:cs typeface="Tahoma"/>
              </a:rPr>
              <a:t>xpense</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65" dirty="0">
                <a:latin typeface="Tahoma"/>
                <a:cs typeface="Tahoma"/>
              </a:rPr>
              <a:t>kin</a:t>
            </a:r>
            <a:r>
              <a:rPr sz="3000" b="1" spc="190" dirty="0">
                <a:latin typeface="Tahoma"/>
                <a:cs typeface="Tahoma"/>
              </a:rPr>
              <a:t>g</a:t>
            </a:r>
            <a:r>
              <a:rPr sz="3000" spc="-459" dirty="0">
                <a:latin typeface="Verdana"/>
                <a:cs typeface="Verdana"/>
              </a:rPr>
              <a:t>,</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25" dirty="0">
                <a:latin typeface="Verdana"/>
                <a:cs typeface="Verdana"/>
              </a:rPr>
              <a:t>c</a:t>
            </a:r>
            <a:r>
              <a:rPr sz="3000" spc="-20" dirty="0">
                <a:latin typeface="Verdana"/>
                <a:cs typeface="Verdana"/>
              </a:rPr>
              <a:t>r</a:t>
            </a:r>
            <a:r>
              <a:rPr sz="3000" spc="-25" dirty="0">
                <a:latin typeface="Verdana"/>
                <a:cs typeface="Verdana"/>
              </a:rPr>
              <a:t>e</a:t>
            </a:r>
            <a:r>
              <a:rPr sz="3000" spc="-50" dirty="0">
                <a:latin typeface="Verdana"/>
                <a:cs typeface="Verdana"/>
              </a:rPr>
              <a:t>ation,</a:t>
            </a:r>
            <a:r>
              <a:rPr sz="3000" spc="-270" dirty="0">
                <a:latin typeface="Verdana"/>
                <a:cs typeface="Verdana"/>
              </a:rPr>
              <a:t> </a:t>
            </a:r>
            <a:r>
              <a:rPr sz="3000" spc="70" dirty="0">
                <a:latin typeface="Verdana"/>
                <a:cs typeface="Verdana"/>
              </a:rPr>
              <a:t>and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25" dirty="0">
                <a:latin typeface="Verdana"/>
                <a:cs typeface="Verdana"/>
              </a:rPr>
              <a:t>al</a:t>
            </a:r>
            <a:r>
              <a:rPr sz="3000" spc="-270" dirty="0">
                <a:latin typeface="Verdana"/>
                <a:cs typeface="Verdana"/>
              </a:rPr>
              <a:t> </a:t>
            </a:r>
            <a:r>
              <a:rPr sz="3000" spc="-15" dirty="0">
                <a:latin typeface="Verdana"/>
                <a:cs typeface="Verdana"/>
              </a:rPr>
              <a:t>se</a:t>
            </a:r>
            <a:r>
              <a:rPr sz="3000" spc="-55" dirty="0">
                <a:latin typeface="Verdana"/>
                <a:cs typeface="Verdana"/>
              </a:rPr>
              <a:t>t</a:t>
            </a:r>
            <a:r>
              <a:rPr sz="3000" spc="-25" dirty="0">
                <a:latin typeface="Verdana"/>
                <a:cs typeface="Verdana"/>
              </a:rPr>
              <a:t>ting.</a:t>
            </a:r>
            <a:r>
              <a:rPr sz="3000" spc="-270" dirty="0">
                <a:latin typeface="Verdana"/>
                <a:cs typeface="Verdana"/>
              </a:rPr>
              <a:t> </a:t>
            </a:r>
            <a:r>
              <a:rPr sz="3000" spc="-10" dirty="0">
                <a:latin typeface="Verdana"/>
                <a:cs typeface="Verdana"/>
              </a:rPr>
              <a:t>These</a:t>
            </a:r>
            <a:r>
              <a:rPr sz="3000" spc="-270" dirty="0">
                <a:latin typeface="Verdana"/>
                <a:cs typeface="Verdana"/>
              </a:rPr>
              <a:t> </a:t>
            </a:r>
            <a:r>
              <a:rPr sz="3000" spc="-25" dirty="0">
                <a:latin typeface="Verdana"/>
                <a:cs typeface="Verdana"/>
              </a:rPr>
              <a:t>t</a:t>
            </a:r>
            <a:r>
              <a:rPr sz="3000" dirty="0">
                <a:latin typeface="Verdana"/>
                <a:cs typeface="Verdana"/>
              </a:rPr>
              <a:t>ools</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65" dirty="0">
                <a:latin typeface="Verdana"/>
                <a:cs typeface="Verdana"/>
              </a:rPr>
              <a:t>help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10" dirty="0">
                <a:latin typeface="Verdana"/>
                <a:cs typeface="Verdana"/>
              </a:rPr>
              <a:t>o</a:t>
            </a:r>
            <a:r>
              <a:rPr sz="3000" spc="-50" dirty="0">
                <a:latin typeface="Verdana"/>
                <a:cs typeface="Verdana"/>
              </a:rPr>
              <a:t>r</a:t>
            </a:r>
            <a:r>
              <a:rPr sz="3000" spc="45" dirty="0">
                <a:latin typeface="Verdana"/>
                <a:cs typeface="Verdana"/>
              </a:rPr>
              <a:t>gani</a:t>
            </a:r>
            <a:r>
              <a:rPr sz="3000" spc="10" dirty="0">
                <a:latin typeface="Verdana"/>
                <a:cs typeface="Verdana"/>
              </a:rPr>
              <a:t>z</a:t>
            </a:r>
            <a:r>
              <a:rPr sz="3000" spc="90" dirty="0">
                <a:latin typeface="Verdana"/>
                <a:cs typeface="Verdana"/>
              </a:rPr>
              <a:t>ed</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0" dirty="0">
                <a:latin typeface="Verdana"/>
                <a:cs typeface="Verdana"/>
              </a:rPr>
              <a:t>c</a:t>
            </a:r>
            <a:r>
              <a:rPr sz="3000" spc="95" dirty="0">
                <a:latin typeface="Verdana"/>
                <a:cs typeface="Verdana"/>
              </a:rPr>
              <a:t>c</a:t>
            </a:r>
            <a:r>
              <a:rPr sz="3000" dirty="0">
                <a:latin typeface="Verdana"/>
                <a:cs typeface="Verdana"/>
              </a:rPr>
              <a:t>ountable,  </a:t>
            </a:r>
            <a:r>
              <a:rPr sz="3000" spc="70" dirty="0">
                <a:latin typeface="Verdana"/>
                <a:cs typeface="Verdana"/>
              </a:rPr>
              <a:t>u</a:t>
            </a:r>
            <a:r>
              <a:rPr sz="3000" spc="35" dirty="0">
                <a:latin typeface="Verdana"/>
                <a:cs typeface="Verdana"/>
              </a:rPr>
              <a:t>l</a:t>
            </a:r>
            <a:r>
              <a:rPr sz="3000" spc="60" dirty="0">
                <a:latin typeface="Verdana"/>
                <a:cs typeface="Verdana"/>
              </a:rPr>
              <a:t>tima</a:t>
            </a:r>
            <a:r>
              <a:rPr sz="3000" spc="-20" dirty="0">
                <a:latin typeface="Verdana"/>
                <a:cs typeface="Verdana"/>
              </a:rPr>
              <a:t>t</a:t>
            </a:r>
            <a:r>
              <a:rPr sz="3000" spc="-50" dirty="0">
                <a:latin typeface="Verdana"/>
                <a:cs typeface="Verdana"/>
              </a:rPr>
              <a:t>ely</a:t>
            </a:r>
            <a:r>
              <a:rPr sz="3000" spc="-270" dirty="0">
                <a:latin typeface="Verdana"/>
                <a:cs typeface="Verdana"/>
              </a:rPr>
              <a:t> </a:t>
            </a:r>
            <a:r>
              <a:rPr sz="3000" dirty="0">
                <a:latin typeface="Verdana"/>
                <a:cs typeface="Verdana"/>
              </a:rPr>
              <a:t>l</a:t>
            </a:r>
            <a:r>
              <a:rPr sz="3000" spc="-40" dirty="0">
                <a:latin typeface="Verdana"/>
                <a:cs typeface="Verdana"/>
              </a:rPr>
              <a:t>e</a:t>
            </a:r>
            <a:r>
              <a:rPr sz="3000" spc="85" dirty="0">
                <a:latin typeface="Verdana"/>
                <a:cs typeface="Verdana"/>
              </a:rPr>
              <a:t>ading</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110" dirty="0">
                <a:latin typeface="Verdana"/>
                <a:cs typeface="Verdana"/>
              </a:rPr>
              <a:t>de</a:t>
            </a:r>
            <a:r>
              <a:rPr sz="3000" spc="65" dirty="0">
                <a:latin typeface="Verdana"/>
                <a:cs typeface="Verdana"/>
              </a:rPr>
              <a:t>c</a:t>
            </a:r>
            <a:r>
              <a:rPr sz="3000" spc="-10" dirty="0">
                <a:latin typeface="Verdana"/>
                <a:cs typeface="Verdana"/>
              </a:rPr>
              <a:t>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0" dirty="0">
                <a:latin typeface="Verdana"/>
                <a:cs typeface="Verdana"/>
              </a:rPr>
              <a:t>ed</a:t>
            </a:r>
            <a:r>
              <a:rPr sz="3000" spc="-270" dirty="0">
                <a:latin typeface="Verdana"/>
                <a:cs typeface="Verdana"/>
              </a:rPr>
              <a:t> </a:t>
            </a:r>
            <a:r>
              <a:rPr sz="3000" b="1" spc="295" dirty="0">
                <a:latin typeface="Tahoma"/>
                <a:cs typeface="Tahoma"/>
              </a:rPr>
              <a:t>m</a:t>
            </a:r>
            <a:r>
              <a:rPr sz="3000" b="1" spc="105" dirty="0">
                <a:latin typeface="Tahoma"/>
                <a:cs typeface="Tahoma"/>
              </a:rPr>
              <a:t>on</a:t>
            </a:r>
            <a:r>
              <a:rPr sz="3000" b="1" spc="50" dirty="0">
                <a:latin typeface="Tahoma"/>
                <a:cs typeface="Tahoma"/>
              </a:rPr>
              <a:t>e</a:t>
            </a:r>
            <a:r>
              <a:rPr sz="3000" b="1" dirty="0">
                <a:latin typeface="Tahoma"/>
                <a:cs typeface="Tahoma"/>
              </a:rPr>
              <a:t>y  </a:t>
            </a:r>
            <a:r>
              <a:rPr sz="3000" b="1" spc="75" dirty="0">
                <a:latin typeface="Tahoma"/>
                <a:cs typeface="Tahoma"/>
              </a:rPr>
              <a:t>management</a:t>
            </a:r>
            <a:r>
              <a:rPr sz="3000" spc="75" dirty="0">
                <a:latin typeface="Verdana"/>
                <a:cs typeface="Verdana"/>
              </a:rPr>
              <a:t>.</a:t>
            </a:r>
            <a:endParaRPr sz="3000">
              <a:latin typeface="Verdana"/>
              <a:cs typeface="Verdana"/>
            </a:endParaRPr>
          </a:p>
        </p:txBody>
      </p:sp>
      <p:sp>
        <p:nvSpPr>
          <p:cNvPr id="4" name="object 4"/>
          <p:cNvSpPr txBox="1">
            <a:spLocks noGrp="1"/>
          </p:cNvSpPr>
          <p:nvPr>
            <p:ph type="title"/>
          </p:nvPr>
        </p:nvSpPr>
        <p:spPr>
          <a:xfrm>
            <a:off x="10658538" y="1314551"/>
            <a:ext cx="6424930" cy="529590"/>
          </a:xfrm>
          <a:prstGeom prst="rect">
            <a:avLst/>
          </a:prstGeom>
        </p:spPr>
        <p:txBody>
          <a:bodyPr vert="horz" wrap="square" lIns="0" tIns="13335" rIns="0" bIns="0" rtlCol="0">
            <a:spAutoFit/>
          </a:bodyPr>
          <a:lstStyle/>
          <a:p>
            <a:pPr marL="12700">
              <a:lnSpc>
                <a:spcPct val="100000"/>
              </a:lnSpc>
              <a:spcBef>
                <a:spcPts val="105"/>
              </a:spcBef>
            </a:pPr>
            <a:r>
              <a:rPr sz="3300" spc="35" dirty="0"/>
              <a:t>Key</a:t>
            </a:r>
            <a:r>
              <a:rPr sz="3300" spc="-65" dirty="0"/>
              <a:t> </a:t>
            </a:r>
            <a:r>
              <a:rPr sz="3300" spc="45" dirty="0"/>
              <a:t>Features</a:t>
            </a:r>
            <a:r>
              <a:rPr sz="3300" spc="-60" dirty="0"/>
              <a:t> </a:t>
            </a:r>
            <a:r>
              <a:rPr sz="3300" spc="25" dirty="0"/>
              <a:t>of</a:t>
            </a:r>
            <a:r>
              <a:rPr sz="3300" spc="-65" dirty="0"/>
              <a:t> </a:t>
            </a:r>
            <a:r>
              <a:rPr sz="3300" spc="100" dirty="0"/>
              <a:t>Finance</a:t>
            </a:r>
            <a:r>
              <a:rPr sz="3300" spc="-60" dirty="0"/>
              <a:t> </a:t>
            </a:r>
            <a:r>
              <a:rPr sz="3300" spc="145" dirty="0"/>
              <a:t>Apps</a:t>
            </a:r>
            <a:endParaRPr sz="3300"/>
          </a:p>
        </p:txBody>
      </p:sp>
      <p:sp>
        <p:nvSpPr>
          <p:cNvPr id="5" name="object 5"/>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261735" cy="4168775"/>
          </a:xfrm>
          <a:prstGeom prst="rect">
            <a:avLst/>
          </a:prstGeom>
        </p:spPr>
        <p:txBody>
          <a:bodyPr vert="horz" wrap="square" lIns="0" tIns="8890" rIns="0" bIns="0" rtlCol="0">
            <a:spAutoFit/>
          </a:bodyPr>
          <a:lstStyle/>
          <a:p>
            <a:pPr marL="12700" marR="5080">
              <a:lnSpc>
                <a:spcPct val="100800"/>
              </a:lnSpc>
              <a:spcBef>
                <a:spcPts val="70"/>
              </a:spcBef>
            </a:pPr>
            <a:r>
              <a:rPr sz="3000" spc="310" dirty="0">
                <a:latin typeface="Verdana"/>
                <a:cs typeface="Verdana"/>
              </a:rPr>
              <a:t>W</a:t>
            </a:r>
            <a:r>
              <a:rPr sz="3000" spc="45" dirty="0">
                <a:latin typeface="Verdana"/>
                <a:cs typeface="Verdana"/>
              </a:rPr>
              <a:t>ith</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a:t>
            </a:r>
            <a:r>
              <a:rPr sz="3000" spc="55" dirty="0">
                <a:latin typeface="Verdana"/>
                <a:cs typeface="Verdana"/>
              </a:rPr>
              <a:t>p</a:t>
            </a:r>
            <a:r>
              <a:rPr sz="3000" spc="-459" dirty="0">
                <a:latin typeface="Verdana"/>
                <a:cs typeface="Verdana"/>
              </a:rPr>
              <a:t>,</a:t>
            </a:r>
            <a:r>
              <a:rPr sz="3000" spc="-270" dirty="0">
                <a:latin typeface="Verdana"/>
                <a:cs typeface="Verdana"/>
              </a:rPr>
              <a:t> </a:t>
            </a:r>
            <a:r>
              <a:rPr sz="3000" spc="-195" dirty="0">
                <a:latin typeface="Verdana"/>
                <a:cs typeface="Verdana"/>
              </a:rPr>
              <a:t>y</a:t>
            </a:r>
            <a:r>
              <a:rPr sz="3000" spc="65" dirty="0">
                <a:latin typeface="Verdana"/>
                <a:cs typeface="Verdana"/>
              </a:rPr>
              <a:t>ou  </a:t>
            </a:r>
            <a:r>
              <a:rPr sz="3000" spc="70" dirty="0">
                <a:latin typeface="Verdana"/>
                <a:cs typeface="Verdana"/>
              </a:rPr>
              <a:t>can</a:t>
            </a:r>
            <a:r>
              <a:rPr sz="3000" spc="-270" dirty="0">
                <a:latin typeface="Verdana"/>
                <a:cs typeface="Verdana"/>
              </a:rPr>
              <a:t> </a:t>
            </a:r>
            <a:r>
              <a:rPr sz="3000" b="1" spc="60" dirty="0">
                <a:latin typeface="Tahoma"/>
                <a:cs typeface="Tahoma"/>
              </a:rPr>
              <a:t>au</a:t>
            </a:r>
            <a:r>
              <a:rPr sz="3000" b="1" spc="-15" dirty="0">
                <a:latin typeface="Tahoma"/>
                <a:cs typeface="Tahoma"/>
              </a:rPr>
              <a:t>t</a:t>
            </a:r>
            <a:r>
              <a:rPr sz="3000" b="1" spc="50" dirty="0">
                <a:latin typeface="Tahoma"/>
                <a:cs typeface="Tahoma"/>
              </a:rPr>
              <a:t>omatically</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95" dirty="0">
                <a:latin typeface="Tahoma"/>
                <a:cs typeface="Tahoma"/>
              </a:rPr>
              <a:t> </a:t>
            </a:r>
            <a:r>
              <a:rPr sz="3000" spc="-195" dirty="0">
                <a:latin typeface="Verdana"/>
                <a:cs typeface="Verdana"/>
              </a:rPr>
              <a:t>y</a:t>
            </a:r>
            <a:r>
              <a:rPr sz="3000" spc="25" dirty="0">
                <a:latin typeface="Verdana"/>
                <a:cs typeface="Verdana"/>
              </a:rPr>
              <a:t>our  </a:t>
            </a:r>
            <a:r>
              <a:rPr sz="3000" spc="-25" dirty="0">
                <a:latin typeface="Verdana"/>
                <a:cs typeface="Verdana"/>
              </a:rPr>
              <a:t>e</a:t>
            </a:r>
            <a:r>
              <a:rPr sz="3000" spc="-5" dirty="0">
                <a:latin typeface="Verdana"/>
                <a:cs typeface="Verdana"/>
              </a:rPr>
              <a:t>xpenses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60" dirty="0">
                <a:latin typeface="Verdana"/>
                <a:cs typeface="Verdana"/>
              </a:rPr>
              <a:t>linking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50" dirty="0">
                <a:latin typeface="Verdana"/>
                <a:cs typeface="Verdana"/>
              </a:rPr>
              <a:t>b</a:t>
            </a:r>
            <a:r>
              <a:rPr sz="3000" spc="30" dirty="0">
                <a:latin typeface="Verdana"/>
                <a:cs typeface="Verdana"/>
              </a:rPr>
              <a:t>ank  </a:t>
            </a:r>
            <a:r>
              <a:rPr sz="3000" spc="50" dirty="0">
                <a:latin typeface="Verdana"/>
                <a:cs typeface="Verdana"/>
              </a:rPr>
              <a:t>a</a:t>
            </a:r>
            <a:r>
              <a:rPr sz="3000" spc="10" dirty="0">
                <a:latin typeface="Verdana"/>
                <a:cs typeface="Verdana"/>
              </a:rPr>
              <a:t>c</a:t>
            </a:r>
            <a:r>
              <a:rPr sz="3000" spc="95" dirty="0">
                <a:latin typeface="Verdana"/>
                <a:cs typeface="Verdana"/>
              </a:rPr>
              <a:t>c</a:t>
            </a:r>
            <a:r>
              <a:rPr sz="3000" spc="-40" dirty="0">
                <a:latin typeface="Verdana"/>
                <a:cs typeface="Verdana"/>
              </a:rPr>
              <a:t>ounts.</a:t>
            </a:r>
            <a:r>
              <a:rPr sz="3000" spc="-270" dirty="0">
                <a:latin typeface="Verdana"/>
                <a:cs typeface="Verdana"/>
              </a:rPr>
              <a:t> </a:t>
            </a:r>
            <a:r>
              <a:rPr sz="3000" spc="-30" dirty="0">
                <a:latin typeface="Verdana"/>
                <a:cs typeface="Verdana"/>
              </a:rPr>
              <a:t>This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20" dirty="0">
                <a:latin typeface="Verdana"/>
                <a:cs typeface="Verdana"/>
              </a:rPr>
              <a:t>e</a:t>
            </a:r>
            <a:r>
              <a:rPr sz="3000" spc="-270" dirty="0">
                <a:latin typeface="Verdana"/>
                <a:cs typeface="Verdana"/>
              </a:rPr>
              <a:t> </a:t>
            </a:r>
            <a:r>
              <a:rPr sz="3000" spc="45" dirty="0">
                <a:latin typeface="Verdana"/>
                <a:cs typeface="Verdana"/>
              </a:rPr>
              <a:t>elimina</a:t>
            </a:r>
            <a:r>
              <a:rPr sz="3000" spc="-25" dirty="0">
                <a:latin typeface="Verdana"/>
                <a:cs typeface="Verdana"/>
              </a:rPr>
              <a:t>t</a:t>
            </a:r>
            <a:r>
              <a:rPr sz="3000" spc="-35" dirty="0">
                <a:latin typeface="Verdana"/>
                <a:cs typeface="Verdana"/>
              </a:rPr>
              <a:t>es  </a:t>
            </a:r>
            <a:r>
              <a:rPr sz="3000" spc="60" dirty="0">
                <a:latin typeface="Verdana"/>
                <a:cs typeface="Verdana"/>
              </a:rPr>
              <a:t>the</a:t>
            </a:r>
            <a:r>
              <a:rPr sz="3000" spc="-270" dirty="0">
                <a:latin typeface="Verdana"/>
                <a:cs typeface="Verdana"/>
              </a:rPr>
              <a:t> </a:t>
            </a:r>
            <a:r>
              <a:rPr sz="3000" spc="85" dirty="0">
                <a:latin typeface="Verdana"/>
                <a:cs typeface="Verdana"/>
              </a:rPr>
              <a:t>need</a:t>
            </a:r>
            <a:r>
              <a:rPr sz="3000" spc="-27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70" dirty="0">
                <a:latin typeface="Verdana"/>
                <a:cs typeface="Verdana"/>
              </a:rPr>
              <a:t>manual</a:t>
            </a:r>
            <a:r>
              <a:rPr sz="3000" spc="-270" dirty="0">
                <a:latin typeface="Verdana"/>
                <a:cs typeface="Verdana"/>
              </a:rPr>
              <a:t> </a:t>
            </a:r>
            <a:r>
              <a:rPr sz="3000" spc="25" dirty="0">
                <a:latin typeface="Verdana"/>
                <a:cs typeface="Verdana"/>
              </a:rPr>
              <a:t>ent</a:t>
            </a:r>
            <a:r>
              <a:rPr sz="3000" spc="65" dirty="0">
                <a:latin typeface="Verdana"/>
                <a:cs typeface="Verdana"/>
              </a:rPr>
              <a:t>r</a:t>
            </a:r>
            <a:r>
              <a:rPr sz="3000" spc="-254" dirty="0">
                <a:latin typeface="Verdana"/>
                <a:cs typeface="Verdana"/>
              </a:rPr>
              <a:t>y</a:t>
            </a:r>
            <a:r>
              <a:rPr sz="3000" spc="-450" dirty="0">
                <a:latin typeface="Verdana"/>
                <a:cs typeface="Verdana"/>
              </a:rPr>
              <a:t>,  </a:t>
            </a:r>
            <a:r>
              <a:rPr sz="3000" spc="-5" dirty="0">
                <a:latin typeface="Verdana"/>
                <a:cs typeface="Verdana"/>
              </a:rPr>
              <a:t>all</a:t>
            </a:r>
            <a:r>
              <a:rPr sz="3000" spc="-50" dirty="0">
                <a:latin typeface="Verdana"/>
                <a:cs typeface="Verdana"/>
              </a:rPr>
              <a:t>o</a:t>
            </a:r>
            <a:r>
              <a:rPr sz="3000" spc="120" dirty="0">
                <a:latin typeface="Verdana"/>
                <a:cs typeface="Verdana"/>
              </a:rPr>
              <a:t>wing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65" dirty="0">
                <a:latin typeface="Verdana"/>
                <a:cs typeface="Verdana"/>
              </a:rPr>
              <a:t>gain</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90" dirty="0">
                <a:latin typeface="Verdana"/>
                <a:cs typeface="Verdana"/>
              </a:rPr>
              <a:t>al</a:t>
            </a:r>
            <a:r>
              <a:rPr sz="3000" spc="-65" dirty="0">
                <a:latin typeface="Verdana"/>
                <a:cs typeface="Verdana"/>
              </a:rPr>
              <a:t>-</a:t>
            </a:r>
            <a:r>
              <a:rPr sz="3000" spc="65" dirty="0">
                <a:latin typeface="Verdana"/>
                <a:cs typeface="Verdana"/>
              </a:rPr>
              <a:t>time  </a:t>
            </a:r>
            <a:r>
              <a:rPr sz="3000" spc="30" dirty="0">
                <a:latin typeface="Verdana"/>
                <a:cs typeface="Verdana"/>
              </a:rPr>
              <a:t>insights</a:t>
            </a:r>
            <a:r>
              <a:rPr sz="3000" spc="-270" dirty="0">
                <a:latin typeface="Verdana"/>
                <a:cs typeface="Verdana"/>
              </a:rPr>
              <a:t> </a:t>
            </a:r>
            <a:r>
              <a:rPr sz="3000" spc="50" dirty="0">
                <a:latin typeface="Verdana"/>
                <a:cs typeface="Verdana"/>
              </a:rPr>
              <a:t>in</a:t>
            </a:r>
            <a:r>
              <a:rPr sz="3000" spc="-15" dirty="0">
                <a:latin typeface="Verdana"/>
                <a:cs typeface="Verdana"/>
              </a:rPr>
              <a:t>t</a:t>
            </a:r>
            <a:r>
              <a:rPr sz="3000" spc="60" dirty="0">
                <a:latin typeface="Verdana"/>
                <a:cs typeface="Verdana"/>
              </a:rPr>
              <a:t>o</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30" dirty="0">
                <a:latin typeface="Verdana"/>
                <a:cs typeface="Verdana"/>
              </a:rPr>
              <a:t>habits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15" dirty="0">
                <a:latin typeface="Verdana"/>
                <a:cs typeface="Verdana"/>
              </a:rPr>
              <a:t>adjustments.</a:t>
            </a:r>
            <a:endParaRPr sz="3000">
              <a:latin typeface="Verdana"/>
              <a:cs typeface="Verdana"/>
            </a:endParaRPr>
          </a:p>
        </p:txBody>
      </p:sp>
      <p:sp>
        <p:nvSpPr>
          <p:cNvPr id="4" name="object 4"/>
          <p:cNvSpPr txBox="1">
            <a:spLocks noGrp="1"/>
          </p:cNvSpPr>
          <p:nvPr>
            <p:ph type="title"/>
          </p:nvPr>
        </p:nvSpPr>
        <p:spPr>
          <a:xfrm>
            <a:off x="1238026" y="1301889"/>
            <a:ext cx="6390640" cy="621030"/>
          </a:xfrm>
          <a:prstGeom prst="rect">
            <a:avLst/>
          </a:prstGeom>
        </p:spPr>
        <p:txBody>
          <a:bodyPr vert="horz" wrap="square" lIns="0" tIns="13335" rIns="0" bIns="0" rtlCol="0">
            <a:spAutoFit/>
          </a:bodyPr>
          <a:lstStyle/>
          <a:p>
            <a:pPr marL="12700">
              <a:lnSpc>
                <a:spcPct val="100000"/>
              </a:lnSpc>
              <a:spcBef>
                <a:spcPts val="105"/>
              </a:spcBef>
            </a:pPr>
            <a:r>
              <a:rPr sz="3900" spc="50" dirty="0"/>
              <a:t>Tracking</a:t>
            </a:r>
            <a:r>
              <a:rPr sz="3900" spc="-70" dirty="0"/>
              <a:t> </a:t>
            </a:r>
            <a:r>
              <a:rPr sz="3900" spc="80" dirty="0"/>
              <a:t>Expenses</a:t>
            </a:r>
            <a:r>
              <a:rPr sz="3900" spc="-70" dirty="0"/>
              <a:t> </a:t>
            </a:r>
            <a:r>
              <a:rPr sz="3900" spc="20" dirty="0"/>
              <a:t>Easily</a:t>
            </a:r>
            <a:endParaRPr sz="39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420485" cy="4168775"/>
          </a:xfrm>
          <a:prstGeom prst="rect">
            <a:avLst/>
          </a:prstGeom>
        </p:spPr>
        <p:txBody>
          <a:bodyPr vert="horz" wrap="square" lIns="0" tIns="8890" rIns="0" bIns="0" rtlCol="0">
            <a:spAutoFit/>
          </a:bodyPr>
          <a:lstStyle/>
          <a:p>
            <a:pPr marL="12700" marR="5080">
              <a:lnSpc>
                <a:spcPct val="100800"/>
              </a:lnSpc>
              <a:spcBef>
                <a:spcPts val="70"/>
              </a:spcBef>
            </a:pPr>
            <a:r>
              <a:rPr sz="3000" spc="-10" dirty="0">
                <a:latin typeface="Verdana"/>
                <a:cs typeface="Verdana"/>
              </a:rPr>
              <a:t>C</a:t>
            </a:r>
            <a:r>
              <a:rPr sz="3000" spc="-50" dirty="0">
                <a:latin typeface="Verdana"/>
                <a:cs typeface="Verdana"/>
              </a:rPr>
              <a:t>r</a:t>
            </a:r>
            <a:r>
              <a:rPr sz="3000" spc="-25" dirty="0">
                <a:latin typeface="Verdana"/>
                <a:cs typeface="Verdana"/>
              </a:rPr>
              <a:t>e</a:t>
            </a:r>
            <a:r>
              <a:rPr sz="3000" spc="60" dirty="0">
                <a:latin typeface="Verdana"/>
                <a:cs typeface="Verdana"/>
              </a:rPr>
              <a:t>ating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60" dirty="0">
                <a:latin typeface="Verdana"/>
                <a:cs typeface="Verdana"/>
              </a:rPr>
              <a:t>is</a:t>
            </a:r>
            <a:r>
              <a:rPr sz="3000" spc="-270" dirty="0">
                <a:latin typeface="Verdana"/>
                <a:cs typeface="Verdana"/>
              </a:rPr>
              <a:t> </a:t>
            </a:r>
            <a:r>
              <a:rPr sz="3000" spc="-10" dirty="0">
                <a:latin typeface="Verdana"/>
                <a:cs typeface="Verdana"/>
              </a:rPr>
              <a:t>essential</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100" dirty="0">
                <a:latin typeface="Verdana"/>
                <a:cs typeface="Verdana"/>
              </a:rPr>
              <a:t>managing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65" dirty="0">
                <a:latin typeface="Verdana"/>
                <a:cs typeface="Verdana"/>
              </a:rPr>
              <a:t>A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45" dirty="0">
                <a:latin typeface="Verdana"/>
                <a:cs typeface="Verdana"/>
              </a:rPr>
              <a:t>simpli</a:t>
            </a:r>
            <a:r>
              <a:rPr sz="3000" spc="-50" dirty="0">
                <a:latin typeface="Verdana"/>
                <a:cs typeface="Verdana"/>
              </a:rPr>
              <a:t>ﬁ</a:t>
            </a:r>
            <a:r>
              <a:rPr sz="3000" spc="-35" dirty="0">
                <a:latin typeface="Verdana"/>
                <a:cs typeface="Verdana"/>
              </a:rPr>
              <a:t>es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5" dirty="0">
                <a:latin typeface="Verdana"/>
                <a:cs typeface="Verdana"/>
              </a:rPr>
              <a:t>e</a:t>
            </a:r>
            <a:r>
              <a:rPr sz="3000" spc="-50" dirty="0">
                <a:latin typeface="Verdana"/>
                <a:cs typeface="Verdana"/>
              </a:rPr>
              <a:t>r</a:t>
            </a:r>
            <a:r>
              <a:rPr sz="3000" spc="95" dirty="0">
                <a:latin typeface="Verdana"/>
                <a:cs typeface="Verdana"/>
              </a:rPr>
              <a:t>ing</a:t>
            </a:r>
            <a:r>
              <a:rPr sz="3000" spc="-270" dirty="0">
                <a:latin typeface="Verdana"/>
                <a:cs typeface="Verdana"/>
              </a:rPr>
              <a:t> </a:t>
            </a:r>
            <a:r>
              <a:rPr sz="3000" b="1" spc="110" dirty="0">
                <a:latin typeface="Tahoma"/>
                <a:cs typeface="Tahoma"/>
              </a:rPr>
              <a:t>budget  </a:t>
            </a:r>
            <a:r>
              <a:rPr sz="3000" b="1" spc="-30" dirty="0">
                <a:latin typeface="Tahoma"/>
                <a:cs typeface="Tahoma"/>
              </a:rPr>
              <a:t>t</a:t>
            </a:r>
            <a:r>
              <a:rPr sz="3000" b="1" spc="95" dirty="0">
                <a:latin typeface="Tahoma"/>
                <a:cs typeface="Tahoma"/>
              </a:rPr>
              <a:t>empla</a:t>
            </a:r>
            <a:r>
              <a:rPr sz="3000" b="1" spc="10" dirty="0">
                <a:latin typeface="Tahoma"/>
                <a:cs typeface="Tahoma"/>
              </a:rPr>
              <a:t>t</a:t>
            </a:r>
            <a:r>
              <a:rPr sz="3000" b="1" spc="40" dirty="0">
                <a:latin typeface="Tahoma"/>
                <a:cs typeface="Tahoma"/>
              </a:rPr>
              <a:t>es</a:t>
            </a:r>
            <a:r>
              <a:rPr sz="3000" b="1" spc="-95" dirty="0">
                <a:latin typeface="Tahoma"/>
                <a:cs typeface="Tahoma"/>
              </a:rPr>
              <a:t> </a:t>
            </a:r>
            <a:r>
              <a:rPr sz="3000" spc="85" dirty="0">
                <a:latin typeface="Verdana"/>
                <a:cs typeface="Verdana"/>
              </a:rPr>
              <a:t>and</a:t>
            </a:r>
            <a:r>
              <a:rPr sz="3000" spc="-270" dirty="0">
                <a:latin typeface="Verdana"/>
                <a:cs typeface="Verdana"/>
              </a:rPr>
              <a:t> </a:t>
            </a:r>
            <a:r>
              <a:rPr sz="3000" spc="35" dirty="0">
                <a:latin typeface="Verdana"/>
                <a:cs typeface="Verdana"/>
              </a:rPr>
              <a:t>suggestions  </a:t>
            </a:r>
            <a:r>
              <a:rPr sz="3000" spc="150" dirty="0">
                <a:latin typeface="Verdana"/>
                <a:cs typeface="Verdana"/>
              </a:rPr>
              <a:t>b</a:t>
            </a:r>
            <a:r>
              <a:rPr sz="3000" spc="10" dirty="0">
                <a:latin typeface="Verdana"/>
                <a:cs typeface="Verdana"/>
              </a:rPr>
              <a:t>ased</a:t>
            </a:r>
            <a:r>
              <a:rPr sz="3000" spc="-270" dirty="0">
                <a:latin typeface="Verdana"/>
                <a:cs typeface="Verdana"/>
              </a:rPr>
              <a:t> </a:t>
            </a:r>
            <a:r>
              <a:rPr sz="3000" spc="90" dirty="0">
                <a:latin typeface="Verdana"/>
                <a:cs typeface="Verdana"/>
              </a:rPr>
              <a:t>on</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85" dirty="0">
                <a:latin typeface="Verdana"/>
                <a:cs typeface="Verdana"/>
              </a:rPr>
              <a:t>spending</a:t>
            </a:r>
            <a:r>
              <a:rPr sz="3000" spc="-270" dirty="0">
                <a:latin typeface="Verdana"/>
                <a:cs typeface="Verdana"/>
              </a:rPr>
              <a:t> </a:t>
            </a:r>
            <a:r>
              <a:rPr sz="3000" spc="150" dirty="0">
                <a:latin typeface="Verdana"/>
                <a:cs typeface="Verdana"/>
              </a:rPr>
              <a:t>p</a:t>
            </a:r>
            <a:r>
              <a:rPr sz="3000" dirty="0">
                <a:latin typeface="Verdana"/>
                <a:cs typeface="Verdana"/>
              </a:rPr>
              <a:t>a</a:t>
            </a:r>
            <a:r>
              <a:rPr sz="3000" spc="-45" dirty="0">
                <a:latin typeface="Verdana"/>
                <a:cs typeface="Verdana"/>
              </a:rPr>
              <a:t>t</a:t>
            </a:r>
            <a:r>
              <a:rPr sz="3000" spc="-25" dirty="0">
                <a:latin typeface="Verdana"/>
                <a:cs typeface="Verdana"/>
              </a:rPr>
              <a:t>t</a:t>
            </a:r>
            <a:r>
              <a:rPr sz="3000" spc="-35" dirty="0">
                <a:latin typeface="Verdana"/>
                <a:cs typeface="Verdana"/>
              </a:rPr>
              <a:t>e</a:t>
            </a:r>
            <a:r>
              <a:rPr sz="3000" spc="-50" dirty="0">
                <a:latin typeface="Verdana"/>
                <a:cs typeface="Verdana"/>
              </a:rPr>
              <a:t>r</a:t>
            </a:r>
            <a:r>
              <a:rPr sz="3000" spc="-125" dirty="0">
                <a:latin typeface="Verdana"/>
                <a:cs typeface="Verdana"/>
              </a:rPr>
              <a:t>ns,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45" dirty="0">
                <a:latin typeface="Verdana"/>
                <a:cs typeface="Verdana"/>
              </a:rPr>
              <a:t>funds  </a:t>
            </a:r>
            <a:r>
              <a:rPr sz="3000" spc="-10" dirty="0">
                <a:latin typeface="Verdana"/>
                <a:cs typeface="Verdana"/>
              </a:rPr>
              <a:t>e</a:t>
            </a:r>
            <a:r>
              <a:rPr sz="3000" dirty="0">
                <a:latin typeface="Verdana"/>
                <a:cs typeface="Verdana"/>
              </a:rPr>
              <a:t>f</a:t>
            </a:r>
            <a:r>
              <a:rPr sz="3000" spc="-70" dirty="0">
                <a:latin typeface="Verdana"/>
                <a:cs typeface="Verdana"/>
              </a:rPr>
              <a:t>f</a:t>
            </a:r>
            <a:r>
              <a:rPr sz="3000" spc="80" dirty="0">
                <a:latin typeface="Verdana"/>
                <a:cs typeface="Verdana"/>
              </a:rPr>
              <a:t>e</a:t>
            </a:r>
            <a:r>
              <a:rPr sz="3000" spc="85" dirty="0">
                <a:latin typeface="Verdana"/>
                <a:cs typeface="Verdana"/>
              </a:rPr>
              <a:t>c</a:t>
            </a:r>
            <a:r>
              <a:rPr sz="3000" spc="-35" dirty="0">
                <a:latin typeface="Verdana"/>
                <a:cs typeface="Verdana"/>
              </a:rPr>
              <a:t>ti</a:t>
            </a:r>
            <a:r>
              <a:rPr sz="3000" spc="-110" dirty="0">
                <a:latin typeface="Verdana"/>
                <a:cs typeface="Verdana"/>
              </a:rPr>
              <a:t>v</a:t>
            </a:r>
            <a:r>
              <a:rPr sz="3000" spc="-50" dirty="0">
                <a:latin typeface="Verdana"/>
                <a:cs typeface="Verdana"/>
              </a:rPr>
              <a:t>ely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70" dirty="0">
                <a:latin typeface="Verdana"/>
                <a:cs typeface="Verdana"/>
              </a:rPr>
              <a:t>within</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45" dirty="0">
                <a:latin typeface="Verdana"/>
                <a:cs typeface="Verdana"/>
              </a:rPr>
              <a:t>limits.</a:t>
            </a:r>
            <a:endParaRPr sz="3000">
              <a:latin typeface="Verdana"/>
              <a:cs typeface="Verdana"/>
            </a:endParaRPr>
          </a:p>
        </p:txBody>
      </p:sp>
      <p:sp>
        <p:nvSpPr>
          <p:cNvPr id="4" name="object 4"/>
          <p:cNvSpPr txBox="1">
            <a:spLocks noGrp="1"/>
          </p:cNvSpPr>
          <p:nvPr>
            <p:ph type="title"/>
          </p:nvPr>
        </p:nvSpPr>
        <p:spPr>
          <a:xfrm>
            <a:off x="1238026" y="1301889"/>
            <a:ext cx="4996180" cy="655320"/>
          </a:xfrm>
          <a:prstGeom prst="rect">
            <a:avLst/>
          </a:prstGeom>
        </p:spPr>
        <p:txBody>
          <a:bodyPr vert="horz" wrap="square" lIns="0" tIns="16510" rIns="0" bIns="0" rtlCol="0">
            <a:spAutoFit/>
          </a:bodyPr>
          <a:lstStyle/>
          <a:p>
            <a:pPr marL="12700">
              <a:lnSpc>
                <a:spcPct val="100000"/>
              </a:lnSpc>
              <a:spcBef>
                <a:spcPts val="130"/>
              </a:spcBef>
            </a:pPr>
            <a:r>
              <a:rPr sz="4100" spc="95" dirty="0"/>
              <a:t>Creating</a:t>
            </a:r>
            <a:r>
              <a:rPr sz="4100" spc="-90" dirty="0"/>
              <a:t> </a:t>
            </a:r>
            <a:r>
              <a:rPr sz="4100" spc="50" dirty="0"/>
              <a:t>a</a:t>
            </a:r>
            <a:r>
              <a:rPr sz="4100" spc="-85" dirty="0"/>
              <a:t> </a:t>
            </a:r>
            <a:r>
              <a:rPr sz="4100" spc="200" dirty="0"/>
              <a:t>Budget</a:t>
            </a:r>
            <a:endParaRPr sz="41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9093" y="814400"/>
            <a:ext cx="8350250" cy="2997200"/>
          </a:xfrm>
          <a:prstGeom prst="rect">
            <a:avLst/>
          </a:prstGeom>
        </p:spPr>
        <p:txBody>
          <a:bodyPr vert="horz" wrap="square" lIns="0" tIns="58419" rIns="0" bIns="0" rtlCol="0">
            <a:spAutoFit/>
          </a:bodyPr>
          <a:lstStyle/>
          <a:p>
            <a:pPr marL="12700" marR="5080">
              <a:lnSpc>
                <a:spcPts val="3300"/>
              </a:lnSpc>
              <a:spcBef>
                <a:spcPts val="459"/>
              </a:spcBef>
            </a:pPr>
            <a:r>
              <a:rPr sz="3000" spc="150" dirty="0">
                <a:latin typeface="Verdana"/>
                <a:cs typeface="Verdana"/>
              </a:rPr>
              <a:t>Ma</a:t>
            </a:r>
            <a:r>
              <a:rPr sz="3000" spc="100" dirty="0">
                <a:latin typeface="Verdana"/>
                <a:cs typeface="Verdana"/>
              </a:rPr>
              <a:t>n</a:t>
            </a:r>
            <a:r>
              <a:rPr sz="3000" spc="-150" dirty="0">
                <a:latin typeface="Verdana"/>
                <a:cs typeface="Verdana"/>
              </a:rPr>
              <a:t>y</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25" dirty="0">
                <a:latin typeface="Verdana"/>
                <a:cs typeface="Verdana"/>
              </a:rPr>
              <a:t>also</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25" dirty="0">
                <a:latin typeface="Verdana"/>
                <a:cs typeface="Verdana"/>
              </a:rPr>
              <a:t>er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55" dirty="0">
                <a:latin typeface="Verdana"/>
                <a:cs typeface="Verdana"/>
              </a:rPr>
              <a:t>estment</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50" dirty="0">
                <a:latin typeface="Verdana"/>
                <a:cs typeface="Verdana"/>
              </a:rPr>
              <a:t>a</a:t>
            </a:r>
            <a:r>
              <a:rPr sz="3000" spc="15" dirty="0">
                <a:latin typeface="Verdana"/>
                <a:cs typeface="Verdana"/>
              </a:rPr>
              <a:t>c</a:t>
            </a:r>
            <a:r>
              <a:rPr sz="3000" spc="80" dirty="0">
                <a:latin typeface="Verdana"/>
                <a:cs typeface="Verdana"/>
              </a:rPr>
              <a:t>king</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20" dirty="0">
                <a:latin typeface="Verdana"/>
                <a:cs typeface="Verdana"/>
              </a:rPr>
              <a:t>By  </a:t>
            </a:r>
            <a:r>
              <a:rPr sz="3000" spc="65" dirty="0">
                <a:latin typeface="Verdana"/>
                <a:cs typeface="Verdana"/>
              </a:rPr>
              <a:t>monitoring </a:t>
            </a:r>
            <a:r>
              <a:rPr sz="3000" spc="-25" dirty="0">
                <a:latin typeface="Verdana"/>
                <a:cs typeface="Verdana"/>
              </a:rPr>
              <a:t>your investments, </a:t>
            </a:r>
            <a:r>
              <a:rPr sz="3000" spc="-10" dirty="0">
                <a:latin typeface="Verdana"/>
                <a:cs typeface="Verdana"/>
              </a:rPr>
              <a:t>you </a:t>
            </a:r>
            <a:r>
              <a:rPr sz="3000" spc="70" dirty="0">
                <a:latin typeface="Verdana"/>
                <a:cs typeface="Verdana"/>
              </a:rPr>
              <a:t>can </a:t>
            </a:r>
            <a:r>
              <a:rPr sz="3000" spc="75"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b="1" spc="20" dirty="0">
                <a:latin typeface="Tahoma"/>
                <a:cs typeface="Tahoma"/>
              </a:rPr>
              <a:t>in</a:t>
            </a:r>
            <a:r>
              <a:rPr sz="3000" b="1" spc="-10"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125" dirty="0">
                <a:latin typeface="Tahoma"/>
                <a:cs typeface="Tahoma"/>
              </a:rPr>
              <a:t>ed</a:t>
            </a:r>
            <a:r>
              <a:rPr sz="3000" b="1" spc="-55" dirty="0">
                <a:latin typeface="Tahoma"/>
                <a:cs typeface="Tahoma"/>
              </a:rPr>
              <a:t> </a:t>
            </a:r>
            <a:r>
              <a:rPr sz="3000" b="1" spc="145" dirty="0">
                <a:latin typeface="Tahoma"/>
                <a:cs typeface="Tahoma"/>
              </a:rPr>
              <a:t>de</a:t>
            </a:r>
            <a:r>
              <a:rPr sz="3000" b="1" spc="110" dirty="0">
                <a:latin typeface="Tahoma"/>
                <a:cs typeface="Tahoma"/>
              </a:rPr>
              <a:t>c</a:t>
            </a:r>
            <a:r>
              <a:rPr sz="3000" b="1" spc="20" dirty="0">
                <a:latin typeface="Tahoma"/>
                <a:cs typeface="Tahoma"/>
              </a:rPr>
              <a:t>isions</a:t>
            </a:r>
            <a:r>
              <a:rPr sz="3000" b="1" spc="-95" dirty="0">
                <a:latin typeface="Tahoma"/>
                <a:cs typeface="Tahoma"/>
              </a:rPr>
              <a:t> </a:t>
            </a:r>
            <a:r>
              <a:rPr sz="3000" spc="65" dirty="0">
                <a:latin typeface="Verdana"/>
                <a:cs typeface="Verdana"/>
              </a:rPr>
              <a:t>about</a:t>
            </a:r>
            <a:r>
              <a:rPr sz="3000" spc="-270" dirty="0">
                <a:latin typeface="Verdana"/>
                <a:cs typeface="Verdana"/>
              </a:rPr>
              <a:t> </a:t>
            </a:r>
            <a:r>
              <a:rPr sz="3000" spc="70" dirty="0">
                <a:latin typeface="Verdana"/>
                <a:cs typeface="Verdana"/>
              </a:rPr>
              <a:t>whe</a:t>
            </a:r>
            <a:r>
              <a:rPr sz="3000" dirty="0">
                <a:latin typeface="Verdana"/>
                <a:cs typeface="Verdana"/>
              </a:rPr>
              <a:t>r</a:t>
            </a:r>
            <a:r>
              <a:rPr sz="3000" spc="20" dirty="0">
                <a:latin typeface="Verdana"/>
                <a:cs typeface="Verdana"/>
              </a:rPr>
              <a:t>e</a:t>
            </a:r>
            <a:r>
              <a:rPr sz="3000" spc="-270" dirty="0">
                <a:latin typeface="Verdana"/>
                <a:cs typeface="Verdana"/>
              </a:rPr>
              <a:t> </a:t>
            </a:r>
            <a:r>
              <a:rPr sz="3000" spc="-25" dirty="0">
                <a:latin typeface="Verdana"/>
                <a:cs typeface="Verdana"/>
              </a:rPr>
              <a:t>t</a:t>
            </a:r>
            <a:r>
              <a:rPr sz="3000" spc="40" dirty="0">
                <a:latin typeface="Verdana"/>
                <a:cs typeface="Verdana"/>
              </a:rPr>
              <a:t>o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r>
              <a:rPr sz="3000" spc="-270" dirty="0">
                <a:latin typeface="Verdana"/>
                <a:cs typeface="Verdana"/>
              </a:rPr>
              <a:t>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g</a:t>
            </a:r>
            <a:r>
              <a:rPr sz="3000" dirty="0">
                <a:latin typeface="Verdana"/>
                <a:cs typeface="Verdana"/>
              </a:rPr>
              <a:t>r</a:t>
            </a:r>
            <a:r>
              <a:rPr sz="3000" spc="15" dirty="0">
                <a:latin typeface="Verdana"/>
                <a:cs typeface="Verdana"/>
              </a:rPr>
              <a:t>o</a:t>
            </a:r>
            <a:r>
              <a:rPr sz="3000" spc="180" dirty="0">
                <a:latin typeface="Verdana"/>
                <a:cs typeface="Verdana"/>
              </a:rPr>
              <a:t>w</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135" dirty="0">
                <a:latin typeface="Verdana"/>
                <a:cs typeface="Verdana"/>
              </a:rPr>
              <a:t>w</a:t>
            </a:r>
            <a:r>
              <a:rPr sz="3000" spc="-25" dirty="0">
                <a:latin typeface="Verdana"/>
                <a:cs typeface="Verdana"/>
              </a:rPr>
              <a:t>e</a:t>
            </a:r>
            <a:r>
              <a:rPr sz="3000" spc="-35" dirty="0">
                <a:latin typeface="Verdana"/>
                <a:cs typeface="Verdana"/>
              </a:rPr>
              <a:t>a</a:t>
            </a:r>
            <a:r>
              <a:rPr sz="3000" spc="-15" dirty="0">
                <a:latin typeface="Verdana"/>
                <a:cs typeface="Verdana"/>
              </a:rPr>
              <a:t>l</a:t>
            </a:r>
            <a:r>
              <a:rPr sz="3000" spc="80" dirty="0">
                <a:latin typeface="Verdana"/>
                <a:cs typeface="Verdana"/>
              </a:rPr>
              <a:t>th</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5" dirty="0">
                <a:latin typeface="Verdana"/>
                <a:cs typeface="Verdana"/>
              </a:rPr>
              <a:t>c</a:t>
            </a:r>
            <a:r>
              <a:rPr sz="3000" spc="40" dirty="0">
                <a:latin typeface="Verdana"/>
                <a:cs typeface="Verdana"/>
              </a:rPr>
              <a:t>hi</a:t>
            </a:r>
            <a:r>
              <a:rPr sz="3000" spc="20" dirty="0">
                <a:latin typeface="Verdana"/>
                <a:cs typeface="Verdana"/>
              </a:rPr>
              <a:t>e</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45" dirty="0">
                <a:latin typeface="Verdana"/>
                <a:cs typeface="Verdana"/>
              </a:rPr>
              <a:t>independence.</a:t>
            </a:r>
            <a:endParaRPr sz="3000">
              <a:latin typeface="Verdana"/>
              <a:cs typeface="Verdana"/>
            </a:endParaRPr>
          </a:p>
        </p:txBody>
      </p:sp>
      <p:sp>
        <p:nvSpPr>
          <p:cNvPr id="3" name="object 3"/>
          <p:cNvSpPr txBox="1">
            <a:spLocks noGrp="1"/>
          </p:cNvSpPr>
          <p:nvPr>
            <p:ph type="title"/>
          </p:nvPr>
        </p:nvSpPr>
        <p:spPr>
          <a:xfrm>
            <a:off x="10658538" y="1295501"/>
            <a:ext cx="4481195" cy="655320"/>
          </a:xfrm>
          <a:prstGeom prst="rect">
            <a:avLst/>
          </a:prstGeom>
        </p:spPr>
        <p:txBody>
          <a:bodyPr vert="horz" wrap="square" lIns="0" tIns="16510" rIns="0" bIns="0" rtlCol="0">
            <a:spAutoFit/>
          </a:bodyPr>
          <a:lstStyle/>
          <a:p>
            <a:pPr marL="12700">
              <a:lnSpc>
                <a:spcPct val="100000"/>
              </a:lnSpc>
              <a:spcBef>
                <a:spcPts val="130"/>
              </a:spcBef>
            </a:pPr>
            <a:r>
              <a:rPr sz="4100" spc="5" dirty="0"/>
              <a:t>Investing</a:t>
            </a:r>
            <a:r>
              <a:rPr sz="4100" spc="-120" dirty="0"/>
              <a:t> </a:t>
            </a:r>
            <a:r>
              <a:rPr sz="4100" spc="90" dirty="0"/>
              <a:t>Wisely</a:t>
            </a:r>
            <a:endParaRPr sz="4100"/>
          </a:p>
        </p:txBody>
      </p:sp>
      <p:sp>
        <p:nvSpPr>
          <p:cNvPr id="4" name="object 4"/>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683367" y="2692768"/>
            <a:ext cx="6305550" cy="5092700"/>
          </a:xfrm>
          <a:prstGeom prst="rect">
            <a:avLst/>
          </a:prstGeom>
        </p:spPr>
        <p:txBody>
          <a:bodyPr vert="horz" wrap="square" lIns="0" tIns="8890" rIns="0" bIns="0" rtlCol="0">
            <a:spAutoFit/>
          </a:bodyPr>
          <a:lstStyle/>
          <a:p>
            <a:pPr marL="12700" marR="5080">
              <a:lnSpc>
                <a:spcPct val="100800"/>
              </a:lnSpc>
              <a:spcBef>
                <a:spcPts val="70"/>
              </a:spcBef>
            </a:pPr>
            <a:r>
              <a:rPr sz="3000" spc="-114" dirty="0">
                <a:latin typeface="Verdana"/>
                <a:cs typeface="Verdana"/>
              </a:rPr>
              <a:t>In</a:t>
            </a:r>
            <a:r>
              <a:rPr sz="3000" spc="-270" dirty="0">
                <a:latin typeface="Verdana"/>
                <a:cs typeface="Verdana"/>
              </a:rPr>
              <a:t> </a:t>
            </a:r>
            <a:r>
              <a:rPr sz="3000" spc="95" dirty="0">
                <a:latin typeface="Verdana"/>
                <a:cs typeface="Verdana"/>
              </a:rPr>
              <a:t>c</a:t>
            </a:r>
            <a:r>
              <a:rPr sz="3000" spc="110" dirty="0">
                <a:latin typeface="Verdana"/>
                <a:cs typeface="Verdana"/>
              </a:rPr>
              <a:t>on</a:t>
            </a:r>
            <a:r>
              <a:rPr sz="3000" spc="65" dirty="0">
                <a:latin typeface="Verdana"/>
                <a:cs typeface="Verdana"/>
              </a:rPr>
              <a:t>c</a:t>
            </a:r>
            <a:r>
              <a:rPr sz="3000" spc="-40" dirty="0">
                <a:latin typeface="Verdana"/>
                <a:cs typeface="Verdana"/>
              </a:rPr>
              <a:t>lusion,</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5" dirty="0">
                <a:latin typeface="Verdana"/>
                <a:cs typeface="Verdana"/>
              </a:rPr>
              <a:t>e  </a:t>
            </a:r>
            <a:r>
              <a:rPr sz="3000" spc="95" dirty="0">
                <a:latin typeface="Verdana"/>
                <a:cs typeface="Verdana"/>
              </a:rPr>
              <a:t>management</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60" dirty="0">
                <a:latin typeface="Verdana"/>
                <a:cs typeface="Verdana"/>
              </a:rPr>
              <a:t>can  </a:t>
            </a:r>
            <a:r>
              <a:rPr sz="3000" spc="35" dirty="0">
                <a:latin typeface="Verdana"/>
                <a:cs typeface="Verdana"/>
              </a:rPr>
              <a:t>signi</a:t>
            </a:r>
            <a:r>
              <a:rPr sz="3000" spc="-50" dirty="0">
                <a:latin typeface="Verdana"/>
                <a:cs typeface="Verdana"/>
              </a:rPr>
              <a:t>ﬁ</a:t>
            </a:r>
            <a:r>
              <a:rPr sz="3000" spc="15" dirty="0">
                <a:latin typeface="Verdana"/>
                <a:cs typeface="Verdana"/>
              </a:rPr>
              <a:t>cantly</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30" dirty="0">
                <a:latin typeface="Tahoma"/>
                <a:cs typeface="Tahoma"/>
              </a:rPr>
              <a:t>ans</a:t>
            </a:r>
            <a:r>
              <a:rPr sz="3000" b="1" spc="-5"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40" dirty="0">
                <a:latin typeface="Tahoma"/>
                <a:cs typeface="Tahoma"/>
              </a:rPr>
              <a:t>y</a:t>
            </a:r>
            <a:r>
              <a:rPr sz="3000" b="1" spc="40" dirty="0">
                <a:latin typeface="Tahoma"/>
                <a:cs typeface="Tahoma"/>
              </a:rPr>
              <a:t>our  </a:t>
            </a:r>
            <a:r>
              <a:rPr sz="3000" b="1" spc="105" dirty="0">
                <a:latin typeface="Tahoma"/>
                <a:cs typeface="Tahoma"/>
              </a:rPr>
              <a:t>budgetin</a:t>
            </a:r>
            <a:r>
              <a:rPr sz="3000" b="1" spc="190" dirty="0">
                <a:latin typeface="Tahoma"/>
                <a:cs typeface="Tahoma"/>
              </a:rPr>
              <a:t>g</a:t>
            </a:r>
            <a:r>
              <a:rPr sz="3000" b="1" spc="-95" dirty="0">
                <a:latin typeface="Tahoma"/>
                <a:cs typeface="Tahoma"/>
              </a:rPr>
              <a:t> </a:t>
            </a:r>
            <a:r>
              <a:rPr sz="3000" spc="-25" dirty="0">
                <a:latin typeface="Verdana"/>
                <a:cs typeface="Verdana"/>
              </a:rPr>
              <a:t>e</a:t>
            </a:r>
            <a:r>
              <a:rPr sz="3000" spc="-20" dirty="0">
                <a:latin typeface="Verdana"/>
                <a:cs typeface="Verdana"/>
              </a:rPr>
              <a:t>xpe</a:t>
            </a:r>
            <a:r>
              <a:rPr sz="3000" spc="-40" dirty="0">
                <a:latin typeface="Verdana"/>
                <a:cs typeface="Verdana"/>
              </a:rPr>
              <a:t>r</a:t>
            </a:r>
            <a:r>
              <a:rPr sz="3000" spc="65" dirty="0">
                <a:latin typeface="Verdana"/>
                <a:cs typeface="Verdana"/>
              </a:rPr>
              <a:t>ien</a:t>
            </a:r>
            <a:r>
              <a:rPr sz="3000" spc="35" dirty="0">
                <a:latin typeface="Verdana"/>
                <a:cs typeface="Verdana"/>
              </a:rPr>
              <a:t>c</a:t>
            </a:r>
            <a:r>
              <a:rPr sz="3000" spc="-220" dirty="0">
                <a:latin typeface="Verdana"/>
                <a:cs typeface="Verdana"/>
              </a:rPr>
              <a:t>e.</a:t>
            </a:r>
            <a:r>
              <a:rPr sz="3000" spc="-270" dirty="0">
                <a:latin typeface="Verdana"/>
                <a:cs typeface="Verdana"/>
              </a:rPr>
              <a:t> </a:t>
            </a:r>
            <a:r>
              <a:rPr sz="3000" spc="20" dirty="0">
                <a:latin typeface="Verdana"/>
                <a:cs typeface="Verdana"/>
              </a:rPr>
              <a:t>By  </a:t>
            </a:r>
            <a:r>
              <a:rPr sz="3000" dirty="0">
                <a:latin typeface="Verdana"/>
                <a:cs typeface="Verdana"/>
              </a:rPr>
              <a:t>l</a:t>
            </a:r>
            <a:r>
              <a:rPr sz="3000" spc="-25" dirty="0">
                <a:latin typeface="Verdana"/>
                <a:cs typeface="Verdana"/>
              </a:rPr>
              <a:t>e</a:t>
            </a:r>
            <a:r>
              <a:rPr sz="3000" spc="-195" dirty="0">
                <a:latin typeface="Verdana"/>
                <a:cs typeface="Verdana"/>
              </a:rPr>
              <a:t>v</a:t>
            </a:r>
            <a:r>
              <a:rPr sz="3000" spc="20" dirty="0">
                <a:latin typeface="Verdana"/>
                <a:cs typeface="Verdana"/>
              </a:rPr>
              <a:t>e</a:t>
            </a:r>
            <a:r>
              <a:rPr sz="3000" spc="-225" dirty="0">
                <a:latin typeface="Verdana"/>
                <a:cs typeface="Verdana"/>
              </a:rPr>
              <a:t>r</a:t>
            </a:r>
            <a:r>
              <a:rPr sz="3000" spc="90" dirty="0">
                <a:latin typeface="Verdana"/>
                <a:cs typeface="Verdana"/>
              </a:rPr>
              <a:t>aging</a:t>
            </a:r>
            <a:r>
              <a:rPr sz="3000" spc="-270" dirty="0">
                <a:latin typeface="Verdana"/>
                <a:cs typeface="Verdana"/>
              </a:rPr>
              <a:t> </a:t>
            </a:r>
            <a:r>
              <a:rPr sz="3000" spc="-30" dirty="0">
                <a:latin typeface="Verdana"/>
                <a:cs typeface="Verdana"/>
              </a:rPr>
              <a:t>its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can  </a:t>
            </a:r>
            <a:r>
              <a:rPr sz="3000" spc="65" dirty="0">
                <a:latin typeface="Verdana"/>
                <a:cs typeface="Verdana"/>
              </a:rPr>
              <a:t>gain</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95" dirty="0">
                <a:latin typeface="Verdana"/>
                <a:cs typeface="Verdana"/>
              </a:rPr>
              <a:t>c</a:t>
            </a:r>
            <a:r>
              <a:rPr sz="3000" spc="35" dirty="0">
                <a:latin typeface="Verdana"/>
                <a:cs typeface="Verdana"/>
              </a:rPr>
              <a:t>ont</a:t>
            </a:r>
            <a:r>
              <a:rPr sz="3000" spc="-10" dirty="0">
                <a:latin typeface="Verdana"/>
                <a:cs typeface="Verdana"/>
              </a:rPr>
              <a:t>r</a:t>
            </a:r>
            <a:r>
              <a:rPr sz="3000" spc="20" dirty="0">
                <a:latin typeface="Verdana"/>
                <a:cs typeface="Verdana"/>
              </a:rPr>
              <a:t>ol</a:t>
            </a:r>
            <a:r>
              <a:rPr sz="3000" spc="-270" dirty="0">
                <a:latin typeface="Verdana"/>
                <a:cs typeface="Verdana"/>
              </a:rPr>
              <a:t> </a:t>
            </a:r>
            <a:r>
              <a:rPr sz="3000" spc="15" dirty="0">
                <a:latin typeface="Verdana"/>
                <a:cs typeface="Verdana"/>
              </a:rPr>
              <a:t>o</a:t>
            </a:r>
            <a:r>
              <a:rPr sz="3000" spc="-195" dirty="0">
                <a:latin typeface="Verdana"/>
                <a:cs typeface="Verdana"/>
              </a:rPr>
              <a:t>v</a:t>
            </a:r>
            <a:r>
              <a:rPr sz="3000" spc="-30" dirty="0">
                <a:latin typeface="Verdana"/>
                <a:cs typeface="Verdana"/>
              </a:rPr>
              <a:t>er</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25" dirty="0">
                <a:latin typeface="Verdana"/>
                <a:cs typeface="Verdana"/>
              </a:rPr>
              <a:t>decisions,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5" dirty="0">
                <a:latin typeface="Verdana"/>
                <a:cs typeface="Verdana"/>
              </a:rPr>
              <a:t>ultimately</a:t>
            </a:r>
            <a:r>
              <a:rPr sz="3000" spc="-270" dirty="0">
                <a:latin typeface="Verdana"/>
                <a:cs typeface="Verdana"/>
              </a:rPr>
              <a:t> </a:t>
            </a:r>
            <a:r>
              <a:rPr sz="3000" dirty="0">
                <a:latin typeface="Verdana"/>
                <a:cs typeface="Verdana"/>
              </a:rPr>
              <a:t>achieve </a:t>
            </a:r>
            <a:r>
              <a:rPr sz="3000" spc="-1035"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155" dirty="0">
                <a:latin typeface="Verdana"/>
                <a:cs typeface="Verdana"/>
              </a:rPr>
              <a:t>als.</a:t>
            </a:r>
            <a:r>
              <a:rPr sz="3000" spc="-270" dirty="0">
                <a:latin typeface="Verdana"/>
                <a:cs typeface="Verdana"/>
              </a:rPr>
              <a:t> </a:t>
            </a:r>
            <a:r>
              <a:rPr sz="3000" spc="-75" dirty="0">
                <a:latin typeface="Verdana"/>
                <a:cs typeface="Verdana"/>
              </a:rPr>
              <a:t>Sta</a:t>
            </a:r>
            <a:r>
              <a:rPr sz="3000" spc="-15" dirty="0">
                <a:latin typeface="Verdana"/>
                <a:cs typeface="Verdana"/>
              </a:rPr>
              <a:t>r</a:t>
            </a:r>
            <a:r>
              <a:rPr sz="3000" spc="35" dirty="0">
                <a:latin typeface="Verdana"/>
                <a:cs typeface="Verdana"/>
              </a:rPr>
              <a:t>t</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30" dirty="0">
                <a:latin typeface="Verdana"/>
                <a:cs typeface="Verdana"/>
              </a:rPr>
              <a:t>jou</a:t>
            </a:r>
            <a:r>
              <a:rPr sz="3000" spc="-50" dirty="0">
                <a:latin typeface="Verdana"/>
                <a:cs typeface="Verdana"/>
              </a:rPr>
              <a:t>r</a:t>
            </a:r>
            <a:r>
              <a:rPr sz="3000" spc="75" dirty="0">
                <a:latin typeface="Verdana"/>
                <a:cs typeface="Verdana"/>
              </a:rPr>
              <a:t>n</a:t>
            </a:r>
            <a:r>
              <a:rPr sz="3000" spc="40" dirty="0">
                <a:latin typeface="Verdana"/>
                <a:cs typeface="Verdana"/>
              </a:rPr>
              <a:t>e</a:t>
            </a:r>
            <a:r>
              <a:rPr sz="3000" spc="-150" dirty="0">
                <a:latin typeface="Verdana"/>
                <a:cs typeface="Verdana"/>
              </a:rPr>
              <a:t>y</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45" dirty="0">
                <a:latin typeface="Verdana"/>
                <a:cs typeface="Verdana"/>
              </a:rPr>
              <a:t>mas</a:t>
            </a:r>
            <a:r>
              <a:rPr sz="3000" spc="-35" dirty="0">
                <a:latin typeface="Verdana"/>
                <a:cs typeface="Verdana"/>
              </a:rPr>
              <a:t>te</a:t>
            </a:r>
            <a:r>
              <a:rPr sz="3000" spc="20" dirty="0">
                <a:latin typeface="Verdana"/>
                <a:cs typeface="Verdana"/>
              </a:rPr>
              <a:t>r</a:t>
            </a:r>
            <a:r>
              <a:rPr sz="3000" spc="-110" dirty="0">
                <a:latin typeface="Verdana"/>
                <a:cs typeface="Verdana"/>
              </a:rPr>
              <a:t>y  </a:t>
            </a:r>
            <a:r>
              <a:rPr sz="3000" spc="-70" dirty="0">
                <a:latin typeface="Verdana"/>
                <a:cs typeface="Verdana"/>
              </a:rPr>
              <a:t>today!</a:t>
            </a:r>
            <a:endParaRPr sz="3000">
              <a:latin typeface="Verdana"/>
              <a:cs typeface="Verdana"/>
            </a:endParaRPr>
          </a:p>
        </p:txBody>
      </p:sp>
      <p:sp>
        <p:nvSpPr>
          <p:cNvPr id="4" name="object 4"/>
          <p:cNvSpPr txBox="1">
            <a:spLocks noGrp="1"/>
          </p:cNvSpPr>
          <p:nvPr>
            <p:ph type="title"/>
          </p:nvPr>
        </p:nvSpPr>
        <p:spPr>
          <a:xfrm>
            <a:off x="10683367" y="1301254"/>
            <a:ext cx="6466840" cy="632460"/>
          </a:xfrm>
          <a:prstGeom prst="rect">
            <a:avLst/>
          </a:prstGeom>
        </p:spPr>
        <p:txBody>
          <a:bodyPr vert="horz" wrap="square" lIns="0" tIns="16510" rIns="0" bIns="0" rtlCol="0">
            <a:spAutoFit/>
          </a:bodyPr>
          <a:lstStyle/>
          <a:p>
            <a:pPr marL="12700">
              <a:lnSpc>
                <a:spcPct val="100000"/>
              </a:lnSpc>
              <a:spcBef>
                <a:spcPts val="130"/>
              </a:spcBef>
            </a:pPr>
            <a:r>
              <a:rPr sz="3950" spc="60" dirty="0"/>
              <a:t>Conclusion:</a:t>
            </a:r>
            <a:r>
              <a:rPr sz="3950" spc="-95" dirty="0"/>
              <a:t> </a:t>
            </a:r>
            <a:r>
              <a:rPr sz="3950" spc="25" dirty="0"/>
              <a:t>Take</a:t>
            </a:r>
            <a:r>
              <a:rPr sz="3950" spc="-90" dirty="0"/>
              <a:t> </a:t>
            </a:r>
            <a:r>
              <a:rPr sz="3950" spc="75" dirty="0"/>
              <a:t>Control</a:t>
            </a:r>
            <a:endParaRPr sz="3950"/>
          </a:p>
        </p:txBody>
      </p:sp>
      <p:sp>
        <p:nvSpPr>
          <p:cNvPr id="5" name="object 5"/>
          <p:cNvSpPr/>
          <p:nvPr/>
        </p:nvSpPr>
        <p:spPr>
          <a:xfrm>
            <a:off x="10696067" y="964006"/>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362</Words>
  <Application>Microsoft Office PowerPoint</Application>
  <PresentationFormat>Custom</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Money Matters: A Personal Finance Management App</vt:lpstr>
      <vt:lpstr>introduction</vt:lpstr>
      <vt:lpstr>Understanding Personal Finance</vt:lpstr>
      <vt:lpstr>Beneﬁts of Budgeting</vt:lpstr>
      <vt:lpstr>Key Features of Finance Apps</vt:lpstr>
      <vt:lpstr>Tracking Expenses Easily</vt:lpstr>
      <vt:lpstr>Creating a Budget</vt:lpstr>
      <vt:lpstr>Investing Wisely</vt:lpstr>
      <vt:lpstr>Conclusion: Take Control</vt:lpstr>
      <vt:lpstr>coding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Personal Finance</dc:title>
  <dc:creator>ADMIN</dc:creator>
  <cp:lastModifiedBy>College 20</cp:lastModifiedBy>
  <cp:revision>5</cp:revision>
  <dcterms:created xsi:type="dcterms:W3CDTF">2024-11-15T10:21:42Z</dcterms:created>
  <dcterms:modified xsi:type="dcterms:W3CDTF">2024-11-16T05:42:57Z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2024-11-14T00:00:00Z</vt:filetime>
  </property>
  <property fmtid="{D5CDD505-2E9C-101B-9397-08002B2CF9AE}" pid="3" name="Creator">
    <vt:lpwstr>Chromium</vt:lpwstr>
  </property>
  <property fmtid="{D5CDD505-2E9C-101B-9397-08002B2CF9AE}" pid="4" name="LastSaved">
    <vt:filetime>2024-11-15T00:00:00Z</vt:filetime>
  </property>
</Properties>
</file>