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64" r:id="rId15"/>
    <p:sldId id="269" r:id="rId1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32" autoAdjust="0"/>
  </p:normalViewPr>
  <p:slideViewPr>
    <p:cSldViewPr>
      <p:cViewPr varScale="1">
        <p:scale>
          <a:sx n="67" d="100"/>
          <a:sy n="67" d="100"/>
        </p:scale>
        <p:origin x="-10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0996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3141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871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12850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6884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8173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1574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6326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63101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166585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28773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57DC-3E08-443F-895E-D51ADC98D5D4}" type="datetimeFigureOut">
              <a:rPr lang="fi-FI" smtClean="0"/>
              <a:pPr/>
              <a:t>26.1.2012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0706-D292-441D-A2DE-57F787B5EE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7952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1916832"/>
            <a:ext cx="2440092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i-FI" sz="1100" b="1" dirty="0" smtClean="0"/>
              <a:t>AS_nro</a:t>
            </a:r>
            <a:r>
              <a:rPr lang="fi-FI" sz="1100" dirty="0" smtClean="0"/>
              <a:t>		integer</a:t>
            </a:r>
          </a:p>
          <a:p>
            <a:r>
              <a:rPr lang="fi-FI" sz="1100" dirty="0" smtClean="0"/>
              <a:t>AS_etunimi		string</a:t>
            </a:r>
          </a:p>
          <a:p>
            <a:r>
              <a:rPr lang="fi-FI" sz="1100" dirty="0" smtClean="0"/>
              <a:t>AS_sukunimi		string</a:t>
            </a:r>
          </a:p>
          <a:p>
            <a:r>
              <a:rPr lang="fi-FI" sz="1100" dirty="0" smtClean="0"/>
              <a:t>AS_katuosoite		string</a:t>
            </a:r>
          </a:p>
          <a:p>
            <a:r>
              <a:rPr lang="fi-FI" sz="1100" dirty="0" smtClean="0"/>
              <a:t>AS_postinro		string</a:t>
            </a:r>
          </a:p>
          <a:p>
            <a:r>
              <a:rPr lang="fi-FI" sz="1100" dirty="0" smtClean="0"/>
              <a:t>AS_postitoimipaikka	string</a:t>
            </a:r>
          </a:p>
          <a:p>
            <a:r>
              <a:rPr lang="fi-FI" sz="1100" dirty="0" smtClean="0"/>
              <a:t>AS_puh		string</a:t>
            </a:r>
          </a:p>
          <a:p>
            <a:r>
              <a:rPr lang="fi-FI" sz="1100" dirty="0" smtClean="0"/>
              <a:t>AS_sotu		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3809752"/>
            <a:ext cx="151996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i-FI" sz="1100" b="1" dirty="0" smtClean="0"/>
              <a:t>DVD_nro</a:t>
            </a:r>
            <a:r>
              <a:rPr lang="fi-FI" sz="1100" dirty="0" smtClean="0"/>
              <a:t>	integer</a:t>
            </a:r>
          </a:p>
          <a:p>
            <a:r>
              <a:rPr lang="fi-FI" sz="1100" dirty="0" smtClean="0"/>
              <a:t>DVD_nimi	string</a:t>
            </a:r>
          </a:p>
          <a:p>
            <a:r>
              <a:rPr lang="fi-FI" sz="1100" dirty="0" smtClean="0"/>
              <a:t>DVD_genre	string</a:t>
            </a:r>
          </a:p>
          <a:p>
            <a:r>
              <a:rPr lang="fi-FI" sz="1100" dirty="0" smtClean="0"/>
              <a:t>DVD_info	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2551411"/>
            <a:ext cx="158569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i-FI" sz="1100" b="1" dirty="0" smtClean="0"/>
              <a:t>VuokrausID	integer</a:t>
            </a:r>
          </a:p>
          <a:p>
            <a:r>
              <a:rPr lang="fi-FI" sz="1100" dirty="0" smtClean="0"/>
              <a:t>AS_nro	intger</a:t>
            </a:r>
          </a:p>
          <a:p>
            <a:r>
              <a:rPr lang="fi-FI" sz="1100" dirty="0" smtClean="0"/>
              <a:t>DVD_nro	integer</a:t>
            </a:r>
          </a:p>
          <a:p>
            <a:r>
              <a:rPr lang="fi-FI" sz="1100" dirty="0" smtClean="0"/>
              <a:t>Vuokrauspäivä	date</a:t>
            </a:r>
          </a:p>
          <a:p>
            <a:r>
              <a:rPr lang="fi-FI" sz="1100" dirty="0" smtClean="0"/>
              <a:t>Palautuspäivä	date</a:t>
            </a:r>
          </a:p>
          <a:p>
            <a:r>
              <a:rPr lang="fi-FI" sz="1100" dirty="0" smtClean="0"/>
              <a:t>Palautettu	boolean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628800"/>
            <a:ext cx="24400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Asiakas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9832" y="3593728"/>
            <a:ext cx="15199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DVD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652120" y="2315667"/>
            <a:ext cx="15856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Vuokraus</a:t>
            </a:r>
            <a:endParaRPr lang="fi-FI" dirty="0"/>
          </a:p>
        </p:txBody>
      </p:sp>
      <p:cxnSp>
        <p:nvCxnSpPr>
          <p:cNvPr id="13" name="Elbow Connector 12"/>
          <p:cNvCxnSpPr>
            <a:stCxn id="7" idx="3"/>
          </p:cNvCxnSpPr>
          <p:nvPr/>
        </p:nvCxnSpPr>
        <p:spPr>
          <a:xfrm>
            <a:off x="4635828" y="1772816"/>
            <a:ext cx="1016292" cy="8672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6" idx="1"/>
          </p:cNvCxnSpPr>
          <p:nvPr/>
        </p:nvCxnSpPr>
        <p:spPr>
          <a:xfrm flipV="1">
            <a:off x="4579800" y="3105409"/>
            <a:ext cx="1072320" cy="1089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5828" y="144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4580379" y="3831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5143974" y="23667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1..*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5143974" y="31054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1..*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0"/>
            <a:ext cx="7888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Tiedon tallentamismalli:</a:t>
            </a:r>
          </a:p>
          <a:p>
            <a:r>
              <a:rPr lang="fi-FI" dirty="0" smtClean="0"/>
              <a:t>-vuokraustieto yksilöidään yhdistämällä asiakas ja dvd-numero vuokraustapauksen</a:t>
            </a:r>
          </a:p>
          <a:p>
            <a:r>
              <a:rPr lang="fi-FI" dirty="0" smtClean="0"/>
              <a:t>Id:ksi.</a:t>
            </a:r>
          </a:p>
          <a:p>
            <a:r>
              <a:rPr lang="fi-FI" dirty="0" smtClean="0"/>
              <a:t>-vuorkaustietoa ylläpitetään käyttöarkistossa (aktiiviset vuokrat) ja pysyvässä</a:t>
            </a:r>
          </a:p>
          <a:p>
            <a:r>
              <a:rPr lang="fi-FI" dirty="0" smtClean="0"/>
              <a:t>arkistossa mahdollisten historiatietoijen tarkaistamista varten.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1885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4" name="Straight Connector 3"/>
          <p:cNvCxnSpPr/>
          <p:nvPr/>
        </p:nvCxnSpPr>
        <p:spPr>
          <a:xfrm flipH="1">
            <a:off x="3059832" y="908720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059832" y="4365104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59832" y="90872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819" y="1079037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262903">
            <a:off x="7062716" y="1771394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67130" y="90872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5" y="112474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Katso </a:t>
            </a:r>
            <a:r>
              <a:rPr lang="fi-FI" dirty="0" err="1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DVD-tieto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22048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Dvd nro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0032" y="2276872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Integer (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max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10 merkkiä)</a:t>
            </a:r>
            <a:endParaRPr lang="fi-FI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48179" y="26369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Hae</a:t>
            </a:r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6342060" y="2636912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2924944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*) Hae-nappi tekee pop-up ikkunan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520" y="4509120"/>
            <a:ext cx="3240360" cy="216024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Box 35"/>
          <p:cNvSpPr txBox="1"/>
          <p:nvPr/>
        </p:nvSpPr>
        <p:spPr>
          <a:xfrm>
            <a:off x="323527" y="4581128"/>
            <a:ext cx="23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Dvd-tiedot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569379" cy="4547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62073" y="5096217"/>
            <a:ext cx="233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DVD-NRO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8610" y="5373216"/>
            <a:ext cx="233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Nimi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8610" y="5661248"/>
            <a:ext cx="233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Genre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610" y="5949280"/>
            <a:ext cx="233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Tila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83768" y="62373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cxnSp>
        <p:nvCxnSpPr>
          <p:cNvPr id="48" name="Shape 47"/>
          <p:cNvCxnSpPr>
            <a:stCxn id="46" idx="3"/>
          </p:cNvCxnSpPr>
          <p:nvPr/>
        </p:nvCxnSpPr>
        <p:spPr>
          <a:xfrm flipV="1">
            <a:off x="3233988" y="3429000"/>
            <a:ext cx="1193996" cy="294036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0800000">
            <a:off x="2411762" y="548680"/>
            <a:ext cx="4320481" cy="20882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0800000" flipV="1">
            <a:off x="1475656" y="6021288"/>
            <a:ext cx="86409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  <a:endParaRPr lang="fi-FI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0800000" flipV="1">
            <a:off x="1475656" y="5733256"/>
            <a:ext cx="86409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10)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0800000" flipV="1">
            <a:off x="1475656" y="5445224"/>
            <a:ext cx="86409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1475656" y="5157192"/>
            <a:ext cx="86409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 smtClean="0">
                <a:solidFill>
                  <a:schemeClr val="bg1">
                    <a:lumMod val="65000"/>
                  </a:schemeClr>
                </a:solidFill>
              </a:rPr>
              <a:t>Int (max 10)</a:t>
            </a:r>
            <a:endParaRPr lang="fi-FI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DVD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dirty="0" smtClean="0"/>
          </a:p>
        </p:txBody>
      </p:sp>
      <p:cxnSp>
        <p:nvCxnSpPr>
          <p:cNvPr id="65" name="Curved Connector 64"/>
          <p:cNvCxnSpPr>
            <a:endCxn id="10" idx="1"/>
          </p:cNvCxnSpPr>
          <p:nvPr/>
        </p:nvCxnSpPr>
        <p:spPr>
          <a:xfrm>
            <a:off x="1043608" y="764704"/>
            <a:ext cx="2232247" cy="5447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724128" y="3429000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TextBox 66"/>
          <p:cNvSpPr txBox="1"/>
          <p:nvPr/>
        </p:nvSpPr>
        <p:spPr>
          <a:xfrm>
            <a:off x="5580112" y="3645024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69" name="Curved Connector 68"/>
          <p:cNvCxnSpPr>
            <a:endCxn id="66" idx="0"/>
          </p:cNvCxnSpPr>
          <p:nvPr/>
        </p:nvCxnSpPr>
        <p:spPr>
          <a:xfrm rot="16200000" flipH="1">
            <a:off x="5472100" y="2960948"/>
            <a:ext cx="576064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6" idx="1"/>
          </p:cNvCxnSpPr>
          <p:nvPr/>
        </p:nvCxnSpPr>
        <p:spPr>
          <a:xfrm rot="10800000" flipV="1">
            <a:off x="3059832" y="3537012"/>
            <a:ext cx="2664296" cy="21242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44208" y="537321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5" name="TextBox 74"/>
          <p:cNvSpPr txBox="1"/>
          <p:nvPr/>
        </p:nvSpPr>
        <p:spPr>
          <a:xfrm>
            <a:off x="6516216" y="5445224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Tiedot puutteelliset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36296" y="602128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849" y="544522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Curved Connector 78"/>
          <p:cNvCxnSpPr>
            <a:stCxn id="66" idx="2"/>
          </p:cNvCxnSpPr>
          <p:nvPr/>
        </p:nvCxnSpPr>
        <p:spPr>
          <a:xfrm rot="16200000" flipH="1">
            <a:off x="5508104" y="4077072"/>
            <a:ext cx="1872208" cy="1008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6840252" y="4905164"/>
            <a:ext cx="2232248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1920" y="19075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latin typeface="Forte" pitchFamily="66" charset="0"/>
              </a:rPr>
              <a:t>Dvd</a:t>
            </a:r>
            <a:r>
              <a:rPr lang="fi-FI" dirty="0" smtClean="0">
                <a:latin typeface="Forte" pitchFamily="66" charset="0"/>
              </a:rPr>
              <a:t> nimi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0032" y="1988840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max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20 merkkiä)</a:t>
            </a:r>
            <a:endParaRPr lang="fi-FI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16216" y="6381328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*) Tietoa ei kummassakaan hakukentässä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67944" y="4797152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1" name="Rectangle 50"/>
          <p:cNvSpPr/>
          <p:nvPr/>
        </p:nvSpPr>
        <p:spPr>
          <a:xfrm>
            <a:off x="4860032" y="5445224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351255" y="4941168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Ei</a:t>
            </a:r>
            <a:r>
              <a:rPr lang="sv-SE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 </a:t>
            </a:r>
            <a:r>
              <a:rPr lang="sv-SE" sz="1600" dirty="0" err="1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hakutuloksia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1593" y="4941168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hape 55"/>
          <p:cNvCxnSpPr>
            <a:stCxn id="66" idx="3"/>
          </p:cNvCxnSpPr>
          <p:nvPr/>
        </p:nvCxnSpPr>
        <p:spPr>
          <a:xfrm flipH="1">
            <a:off x="5940152" y="3537012"/>
            <a:ext cx="216024" cy="1980220"/>
          </a:xfrm>
          <a:prstGeom prst="curvedConnector4">
            <a:avLst>
              <a:gd name="adj1" fmla="val -105822"/>
              <a:gd name="adj2" fmla="val 527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1" idx="1"/>
          </p:cNvCxnSpPr>
          <p:nvPr/>
        </p:nvCxnSpPr>
        <p:spPr>
          <a:xfrm rot="10800000" flipH="1">
            <a:off x="4860032" y="3933056"/>
            <a:ext cx="288032" cy="1644222"/>
          </a:xfrm>
          <a:prstGeom prst="curvedConnector4">
            <a:avLst>
              <a:gd name="adj1" fmla="val -79366"/>
              <a:gd name="adj2" fmla="val 5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94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DVD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739457" y="1859757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739457" y="5316141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39457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444" y="2030074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262903">
            <a:off x="6742341" y="2722431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46755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5480" y="207578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Lisää DVD-tieto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1315" y="2951780"/>
            <a:ext cx="1149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Dvd nro</a:t>
            </a:r>
          </a:p>
          <a:p>
            <a:r>
              <a:rPr lang="fi-FI" dirty="0" smtClean="0">
                <a:latin typeface="Forte" pitchFamily="66" charset="0"/>
              </a:rPr>
              <a:t>Dvd nimi</a:t>
            </a:r>
            <a:endParaRPr lang="fi-FI" dirty="0" smtClean="0">
              <a:latin typeface="Forte" pitchFamily="66" charset="0"/>
            </a:endParaRPr>
          </a:p>
          <a:p>
            <a:r>
              <a:rPr lang="fi-FI" dirty="0" smtClean="0">
                <a:latin typeface="Forte" pitchFamily="66" charset="0"/>
              </a:rPr>
              <a:t>Dvd genre</a:t>
            </a:r>
            <a:endParaRPr lang="fi-FI" dirty="0" smtClean="0">
              <a:latin typeface="Forte" pitchFamily="66" charset="0"/>
            </a:endParaRPr>
          </a:p>
          <a:p>
            <a:r>
              <a:rPr lang="fi-FI" dirty="0" smtClean="0">
                <a:latin typeface="Forte" pitchFamily="66" charset="0"/>
              </a:rPr>
              <a:t>Ikäraja</a:t>
            </a:r>
            <a:endParaRPr lang="fi-FI" dirty="0">
              <a:latin typeface="Forte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9737" y="4271789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Tallenna</a:t>
            </a:r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6153618" y="4271789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Paluu</a:t>
            </a:r>
            <a:endParaRPr lang="fi-FI" sz="1200" dirty="0"/>
          </a:p>
        </p:txBody>
      </p:sp>
      <p:cxnSp>
        <p:nvCxnSpPr>
          <p:cNvPr id="19" name="Curved Connector 44"/>
          <p:cNvCxnSpPr>
            <a:endCxn id="10" idx="1"/>
          </p:cNvCxnSpPr>
          <p:nvPr/>
        </p:nvCxnSpPr>
        <p:spPr>
          <a:xfrm>
            <a:off x="1043608" y="908720"/>
            <a:ext cx="1911872" cy="13517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4860032" y="5517232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Box 20"/>
          <p:cNvSpPr txBox="1"/>
          <p:nvPr/>
        </p:nvSpPr>
        <p:spPr>
          <a:xfrm>
            <a:off x="4716016" y="5733256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22" name="Rectangle 21"/>
          <p:cNvSpPr/>
          <p:nvPr/>
        </p:nvSpPr>
        <p:spPr>
          <a:xfrm>
            <a:off x="6444208" y="537321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6516216" y="5445224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Tiedot puutteelliset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602128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849" y="544522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urved Connector 26"/>
          <p:cNvCxnSpPr>
            <a:stCxn id="24" idx="0"/>
          </p:cNvCxnSpPr>
          <p:nvPr/>
        </p:nvCxnSpPr>
        <p:spPr>
          <a:xfrm rot="16200000" flipV="1">
            <a:off x="6631763" y="5041645"/>
            <a:ext cx="1008112" cy="951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3"/>
            <a:endCxn id="24" idx="1"/>
          </p:cNvCxnSpPr>
          <p:nvPr/>
        </p:nvCxnSpPr>
        <p:spPr>
          <a:xfrm>
            <a:off x="5292080" y="5625244"/>
            <a:ext cx="1944216" cy="5280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101346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161" y="5373216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3528" y="5373216"/>
            <a:ext cx="13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 lisätty!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1763688" y="4581128"/>
            <a:ext cx="1728192" cy="15121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7" idx="0"/>
          </p:cNvCxnSpPr>
          <p:nvPr/>
        </p:nvCxnSpPr>
        <p:spPr>
          <a:xfrm rot="16200000" flipV="1">
            <a:off x="2608690" y="351751"/>
            <a:ext cx="3579093" cy="42609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2"/>
            <a:endCxn id="20" idx="0"/>
          </p:cNvCxnSpPr>
          <p:nvPr/>
        </p:nvCxnSpPr>
        <p:spPr>
          <a:xfrm rot="5400000">
            <a:off x="4864785" y="4747169"/>
            <a:ext cx="981335" cy="5587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1"/>
          </p:cNvCxnSpPr>
          <p:nvPr/>
        </p:nvCxnSpPr>
        <p:spPr>
          <a:xfrm rot="10800000" flipV="1">
            <a:off x="2267744" y="5625244"/>
            <a:ext cx="2592288" cy="684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4128" y="4581128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Tallenna-nappi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  <p:sp>
        <p:nvSpPr>
          <p:cNvPr id="44" name="Rectangle 43"/>
          <p:cNvSpPr/>
          <p:nvPr/>
        </p:nvSpPr>
        <p:spPr>
          <a:xfrm>
            <a:off x="4716016" y="3068960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16016" y="3356992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String </a:t>
            </a:r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max </a:t>
            </a:r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16016" y="3645024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String max </a:t>
            </a:r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16016" y="3933056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8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2561067" y="188640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61067" y="3645024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61067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054" y="358957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 rot="2262903">
            <a:off x="6563951" y="1051314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068365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7090" y="40466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Poista Dvd-tieto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816" y="16288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Dvd numero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570" y="206084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</a:t>
            </a:r>
            <a:endParaRPr lang="fi-FI" sz="1200" dirty="0"/>
          </a:p>
        </p:txBody>
      </p:sp>
      <p:sp>
        <p:nvSpPr>
          <p:cNvPr id="34" name="Rectangle 33"/>
          <p:cNvSpPr/>
          <p:nvPr/>
        </p:nvSpPr>
        <p:spPr>
          <a:xfrm>
            <a:off x="6017451" y="2060848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sp>
        <p:nvSpPr>
          <p:cNvPr id="43" name="Rectangle 42"/>
          <p:cNvSpPr/>
          <p:nvPr/>
        </p:nvSpPr>
        <p:spPr>
          <a:xfrm>
            <a:off x="1696971" y="4437112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TextBox 43"/>
          <p:cNvSpPr txBox="1"/>
          <p:nvPr/>
        </p:nvSpPr>
        <p:spPr>
          <a:xfrm>
            <a:off x="1768979" y="4509120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ei löydy!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9059" y="5085184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sp>
        <p:nvSpPr>
          <p:cNvPr id="46" name="Rectangle 45"/>
          <p:cNvSpPr/>
          <p:nvPr/>
        </p:nvSpPr>
        <p:spPr>
          <a:xfrm>
            <a:off x="4067944" y="3861048"/>
            <a:ext cx="4315189" cy="28083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612" y="4509120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4555" y="3881430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 rot="2262903">
            <a:off x="6950297" y="4555285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3332" y="414908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Löydetty Dvd-tieto: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25340" y="4509120"/>
            <a:ext cx="3024336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tx1"/>
                </a:solidFill>
              </a:rPr>
              <a:t>Lorem ipsum dolor sit amet, molestie sapien ornare urna. Felis est felis pellentesque mauris congue, aliquam leo erat praesent wisi, sapien mauris dapibus per etiam, mauris nunc dolor, a penatibus. Et in leo accusamus nec, adipiscing morbi nibh augue natoque adipiscing, luctus congue sit quam nulla nibh. Vehicula nec id sed tempor duis, dictum phasellus, lorem ipsum</a:t>
            </a:r>
            <a:endParaRPr lang="fi-FI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5340" y="5877272"/>
            <a:ext cx="27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Haluatko poistaa tiedot?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28184" y="62373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Kyllä</a:t>
            </a:r>
            <a:endParaRPr lang="fi-FI" sz="1200" dirty="0"/>
          </a:p>
        </p:txBody>
      </p:sp>
      <p:sp>
        <p:nvSpPr>
          <p:cNvPr id="55" name="Rectangle 54"/>
          <p:cNvSpPr/>
          <p:nvPr/>
        </p:nvSpPr>
        <p:spPr>
          <a:xfrm>
            <a:off x="7122065" y="6237312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Ei</a:t>
            </a:r>
            <a:endParaRPr lang="fi-FI" sz="1200" dirty="0"/>
          </a:p>
        </p:txBody>
      </p:sp>
      <p:cxnSp>
        <p:nvCxnSpPr>
          <p:cNvPr id="57" name="Shape 56"/>
          <p:cNvCxnSpPr>
            <a:stCxn id="72" idx="1"/>
          </p:cNvCxnSpPr>
          <p:nvPr/>
        </p:nvCxnSpPr>
        <p:spPr>
          <a:xfrm rot="10800000" flipV="1">
            <a:off x="2849101" y="2528900"/>
            <a:ext cx="1944214" cy="20522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5" idx="3"/>
          </p:cNvCxnSpPr>
          <p:nvPr/>
        </p:nvCxnSpPr>
        <p:spPr>
          <a:xfrm flipV="1">
            <a:off x="3239279" y="2996952"/>
            <a:ext cx="1266004" cy="22202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72" idx="3"/>
          </p:cNvCxnSpPr>
          <p:nvPr/>
        </p:nvCxnSpPr>
        <p:spPr>
          <a:xfrm>
            <a:off x="5225363" y="2528900"/>
            <a:ext cx="1800200" cy="16201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55" idx="3"/>
          </p:cNvCxnSpPr>
          <p:nvPr/>
        </p:nvCxnSpPr>
        <p:spPr>
          <a:xfrm flipH="1" flipV="1">
            <a:off x="5652119" y="2708920"/>
            <a:ext cx="2220166" cy="3654406"/>
          </a:xfrm>
          <a:prstGeom prst="curvedConnector4">
            <a:avLst>
              <a:gd name="adj1" fmla="val -289"/>
              <a:gd name="adj2" fmla="val 51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4793315" y="2420888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TextBox 72"/>
          <p:cNvSpPr txBox="1"/>
          <p:nvPr/>
        </p:nvSpPr>
        <p:spPr>
          <a:xfrm>
            <a:off x="4649299" y="2636912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78" name="Shape 77"/>
          <p:cNvCxnSpPr>
            <a:stCxn id="30" idx="1"/>
            <a:endCxn id="72" idx="0"/>
          </p:cNvCxnSpPr>
          <p:nvPr/>
        </p:nvCxnSpPr>
        <p:spPr>
          <a:xfrm rot="10800000" flipV="1">
            <a:off x="5009340" y="2192902"/>
            <a:ext cx="114231" cy="2279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endCxn id="24" idx="1"/>
          </p:cNvCxnSpPr>
          <p:nvPr/>
        </p:nvCxnSpPr>
        <p:spPr>
          <a:xfrm flipV="1">
            <a:off x="971600" y="589330"/>
            <a:ext cx="1805490" cy="4634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34" idx="0"/>
          </p:cNvCxnSpPr>
          <p:nvPr/>
        </p:nvCxnSpPr>
        <p:spPr>
          <a:xfrm rot="16200000" flipV="1">
            <a:off x="3528207" y="-803507"/>
            <a:ext cx="1701891" cy="40268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9992" y="1700808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323528" y="5373216"/>
            <a:ext cx="178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poistettu!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360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cxnSp>
        <p:nvCxnSpPr>
          <p:cNvPr id="48" name="Shape 47"/>
          <p:cNvCxnSpPr>
            <a:stCxn id="54" idx="1"/>
          </p:cNvCxnSpPr>
          <p:nvPr/>
        </p:nvCxnSpPr>
        <p:spPr>
          <a:xfrm rot="10800000" flipV="1">
            <a:off x="1547664" y="6369366"/>
            <a:ext cx="4680520" cy="83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-1260648" y="3573016"/>
            <a:ext cx="4392488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56176" y="2348880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Poista-nappi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  <p:sp>
        <p:nvSpPr>
          <p:cNvPr id="59" name="Rectangle 58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DVD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xmlns="" val="33903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4" name="Straight Connector 3"/>
          <p:cNvCxnSpPr/>
          <p:nvPr/>
        </p:nvCxnSpPr>
        <p:spPr>
          <a:xfrm flipH="1">
            <a:off x="3059832" y="908720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059832" y="4365104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59832" y="90872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819" y="1079037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262903">
            <a:off x="7062716" y="1771394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67130" y="90872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5" y="1124744"/>
            <a:ext cx="206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Katso Asiakastieto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2215897"/>
            <a:ext cx="148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Henkilöturvatunnus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0032" y="2276872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Integer (maz 10 merkkiä)</a:t>
            </a:r>
            <a:endParaRPr lang="fi-FI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48179" y="26369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Hae</a:t>
            </a:r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6342060" y="2636912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2924944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*) Hae-nappi tekee pop-up ikkunan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520" y="4509120"/>
            <a:ext cx="3240360" cy="216024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Box 35"/>
          <p:cNvSpPr txBox="1"/>
          <p:nvPr/>
        </p:nvSpPr>
        <p:spPr>
          <a:xfrm>
            <a:off x="323527" y="4581128"/>
            <a:ext cx="23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Vuokraustiedot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569379" cy="4547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51520" y="5096217"/>
            <a:ext cx="233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smtClean="0">
                <a:latin typeface="Forte" pitchFamily="66" charset="0"/>
              </a:rPr>
              <a:t>Asiakas numero</a:t>
            </a:r>
          </a:p>
          <a:p>
            <a:r>
              <a:rPr lang="fi-FI" sz="1100" dirty="0" smtClean="0">
                <a:latin typeface="Forte" pitchFamily="66" charset="0"/>
              </a:rPr>
              <a:t>Etunimi</a:t>
            </a:r>
          </a:p>
          <a:p>
            <a:r>
              <a:rPr lang="fi-FI" sz="1100" dirty="0" smtClean="0">
                <a:latin typeface="Forte" pitchFamily="66" charset="0"/>
              </a:rPr>
              <a:t>Sukunimi</a:t>
            </a:r>
          </a:p>
          <a:p>
            <a:r>
              <a:rPr lang="fi-FI" sz="1100" dirty="0" smtClean="0">
                <a:latin typeface="Forte" pitchFamily="66" charset="0"/>
              </a:rPr>
              <a:t>Katuosoite</a:t>
            </a:r>
          </a:p>
          <a:p>
            <a:r>
              <a:rPr lang="fi-FI" sz="1100" dirty="0" smtClean="0">
                <a:latin typeface="Forte" pitchFamily="66" charset="0"/>
              </a:rPr>
              <a:t>Postinumero</a:t>
            </a:r>
          </a:p>
          <a:p>
            <a:r>
              <a:rPr lang="fi-FI" sz="1100" dirty="0" smtClean="0">
                <a:latin typeface="Forte" pitchFamily="66" charset="0"/>
              </a:rPr>
              <a:t>Postitoimipaikka</a:t>
            </a:r>
          </a:p>
          <a:p>
            <a:r>
              <a:rPr lang="fi-FI" sz="1100" dirty="0" smtClean="0">
                <a:latin typeface="Forte" pitchFamily="66" charset="0"/>
              </a:rPr>
              <a:t>Puhelin numero</a:t>
            </a:r>
          </a:p>
          <a:p>
            <a:r>
              <a:rPr lang="fi-FI" sz="1100" dirty="0" smtClean="0">
                <a:latin typeface="Forte" pitchFamily="66" charset="0"/>
              </a:rPr>
              <a:t>Hetu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83768" y="62373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cxnSp>
        <p:nvCxnSpPr>
          <p:cNvPr id="48" name="Shape 47"/>
          <p:cNvCxnSpPr>
            <a:stCxn id="46" idx="3"/>
          </p:cNvCxnSpPr>
          <p:nvPr/>
        </p:nvCxnSpPr>
        <p:spPr>
          <a:xfrm flipV="1">
            <a:off x="3233988" y="3645024"/>
            <a:ext cx="2058092" cy="27243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0800000">
            <a:off x="2411762" y="548680"/>
            <a:ext cx="4320481" cy="20882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0800000" flipV="1">
            <a:off x="1475656" y="5157192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Int (max 10);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IAKAS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1475656" y="5301208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0800000" flipV="1">
            <a:off x="1475656" y="5445224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0800000" flipV="1">
            <a:off x="1475656" y="5589240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1475656" y="5733256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Int (max 10);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0800000" flipV="1">
            <a:off x="1475656" y="5877272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0800000" flipV="1">
            <a:off x="1475656" y="6021288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0800000" flipV="1">
            <a:off x="1475656" y="6165304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0800000" flipV="1">
            <a:off x="1475656" y="6309320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Shape 50"/>
          <p:cNvCxnSpPr>
            <a:stCxn id="16" idx="1"/>
          </p:cNvCxnSpPr>
          <p:nvPr/>
        </p:nvCxnSpPr>
        <p:spPr>
          <a:xfrm rot="10800000" flipH="1" flipV="1">
            <a:off x="5448178" y="2768966"/>
            <a:ext cx="780005" cy="1812162"/>
          </a:xfrm>
          <a:prstGeom prst="curvedConnector4">
            <a:avLst>
              <a:gd name="adj1" fmla="val -29308"/>
              <a:gd name="adj2" fmla="val 536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5940152" y="4581128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TextBox 52"/>
          <p:cNvSpPr txBox="1"/>
          <p:nvPr/>
        </p:nvSpPr>
        <p:spPr>
          <a:xfrm>
            <a:off x="5796136" y="4797152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56" name="Curved Connector 55"/>
          <p:cNvCxnSpPr>
            <a:stCxn id="52" idx="1"/>
            <a:endCxn id="35" idx="3"/>
          </p:cNvCxnSpPr>
          <p:nvPr/>
        </p:nvCxnSpPr>
        <p:spPr>
          <a:xfrm rot="10800000" flipV="1">
            <a:off x="3491880" y="4689140"/>
            <a:ext cx="2448272" cy="9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44208" y="537321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TextBox 61"/>
          <p:cNvSpPr txBox="1"/>
          <p:nvPr/>
        </p:nvSpPr>
        <p:spPr>
          <a:xfrm>
            <a:off x="6516216" y="5445224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Tiedot puutteelliset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36296" y="602128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849" y="544522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hape 66"/>
          <p:cNvCxnSpPr>
            <a:stCxn id="52" idx="3"/>
            <a:endCxn id="57" idx="0"/>
          </p:cNvCxnSpPr>
          <p:nvPr/>
        </p:nvCxnSpPr>
        <p:spPr>
          <a:xfrm>
            <a:off x="6372200" y="4689140"/>
            <a:ext cx="1224136" cy="68407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71600" y="126876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949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1054100" dir="5400000" sx="1000" sy="1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4" name="Straight Connector 3"/>
          <p:cNvCxnSpPr/>
          <p:nvPr/>
        </p:nvCxnSpPr>
        <p:spPr>
          <a:xfrm flipH="1">
            <a:off x="2739457" y="1859757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739457" y="5316141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39457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444" y="2030074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262903">
            <a:off x="6742341" y="2722431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46755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5480" y="2075781"/>
            <a:ext cx="19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Lisää Asiakastieto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152" y="486916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Tallenna</a:t>
            </a:r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6834033" y="4869160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cxnSp>
        <p:nvCxnSpPr>
          <p:cNvPr id="19" name="Curved Connector 44"/>
          <p:cNvCxnSpPr>
            <a:endCxn id="10" idx="1"/>
          </p:cNvCxnSpPr>
          <p:nvPr/>
        </p:nvCxnSpPr>
        <p:spPr>
          <a:xfrm>
            <a:off x="1043608" y="1340768"/>
            <a:ext cx="1911872" cy="9196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4860032" y="5517232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Box 20"/>
          <p:cNvSpPr txBox="1"/>
          <p:nvPr/>
        </p:nvSpPr>
        <p:spPr>
          <a:xfrm>
            <a:off x="4716016" y="5733256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22" name="Rectangle 21"/>
          <p:cNvSpPr/>
          <p:nvPr/>
        </p:nvSpPr>
        <p:spPr>
          <a:xfrm>
            <a:off x="6444208" y="537321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6516216" y="5445224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Tiedot puutteelliset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602128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849" y="544522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urved Connector 26"/>
          <p:cNvCxnSpPr>
            <a:stCxn id="24" idx="0"/>
          </p:cNvCxnSpPr>
          <p:nvPr/>
        </p:nvCxnSpPr>
        <p:spPr>
          <a:xfrm rot="5400000" flipH="1" flipV="1">
            <a:off x="7207827" y="5272739"/>
            <a:ext cx="1152128" cy="344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3"/>
            <a:endCxn id="24" idx="1"/>
          </p:cNvCxnSpPr>
          <p:nvPr/>
        </p:nvCxnSpPr>
        <p:spPr>
          <a:xfrm>
            <a:off x="5292080" y="5625244"/>
            <a:ext cx="1944216" cy="5280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104360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161" y="5373216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3528" y="5373216"/>
            <a:ext cx="13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 lisätty!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1763688" y="4725144"/>
            <a:ext cx="2088232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7" idx="0"/>
          </p:cNvCxnSpPr>
          <p:nvPr/>
        </p:nvCxnSpPr>
        <p:spPr>
          <a:xfrm rot="16200000" flipV="1">
            <a:off x="3289105" y="949122"/>
            <a:ext cx="3579093" cy="42609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2"/>
            <a:endCxn id="20" idx="0"/>
          </p:cNvCxnSpPr>
          <p:nvPr/>
        </p:nvCxnSpPr>
        <p:spPr>
          <a:xfrm rot="5400000">
            <a:off x="5503677" y="4705647"/>
            <a:ext cx="383964" cy="12392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1"/>
          </p:cNvCxnSpPr>
          <p:nvPr/>
        </p:nvCxnSpPr>
        <p:spPr>
          <a:xfrm rot="10800000" flipV="1">
            <a:off x="2267744" y="5625244"/>
            <a:ext cx="2592288" cy="684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67944" y="4797152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Tallenna-nappi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  <p:sp>
        <p:nvSpPr>
          <p:cNvPr id="36" name="Rectangle 35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IAKAS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59832" y="249289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smtClean="0">
                <a:latin typeface="Forte" pitchFamily="66" charset="0"/>
              </a:rPr>
              <a:t>Asiakas numero</a:t>
            </a:r>
          </a:p>
          <a:p>
            <a:r>
              <a:rPr lang="fi-FI" sz="1400" dirty="0" smtClean="0">
                <a:latin typeface="Forte" pitchFamily="66" charset="0"/>
              </a:rPr>
              <a:t>Etunimi</a:t>
            </a:r>
          </a:p>
          <a:p>
            <a:r>
              <a:rPr lang="fi-FI" sz="1400" dirty="0" smtClean="0">
                <a:latin typeface="Forte" pitchFamily="66" charset="0"/>
              </a:rPr>
              <a:t>Sukunimi</a:t>
            </a:r>
          </a:p>
          <a:p>
            <a:r>
              <a:rPr lang="fi-FI" sz="1400" dirty="0" smtClean="0">
                <a:latin typeface="Forte" pitchFamily="66" charset="0"/>
              </a:rPr>
              <a:t>Katuosoite</a:t>
            </a:r>
          </a:p>
          <a:p>
            <a:r>
              <a:rPr lang="fi-FI" sz="1400" dirty="0" smtClean="0">
                <a:latin typeface="Forte" pitchFamily="66" charset="0"/>
              </a:rPr>
              <a:t>Postinumero</a:t>
            </a:r>
          </a:p>
          <a:p>
            <a:r>
              <a:rPr lang="fi-FI" sz="1400" dirty="0" smtClean="0">
                <a:latin typeface="Forte" pitchFamily="66" charset="0"/>
              </a:rPr>
              <a:t>Postitoimipaikka</a:t>
            </a:r>
          </a:p>
          <a:p>
            <a:r>
              <a:rPr lang="fi-FI" sz="1400" dirty="0" smtClean="0">
                <a:latin typeface="Forte" pitchFamily="66" charset="0"/>
              </a:rPr>
              <a:t>Puhelin numero</a:t>
            </a:r>
          </a:p>
          <a:p>
            <a:r>
              <a:rPr lang="fi-FI" sz="1400" dirty="0" smtClean="0">
                <a:latin typeface="Forte" pitchFamily="66" charset="0"/>
              </a:rPr>
              <a:t>Hetu</a:t>
            </a:r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5004048" y="2564904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Int (max 10);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0800000" flipV="1">
            <a:off x="5004048" y="2780928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0800000" flipV="1">
            <a:off x="5004048" y="2996953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0800000" flipV="1">
            <a:off x="5004048" y="3212977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0800000" flipV="1">
            <a:off x="5004048" y="3356993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Int (max 10);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0800000" flipV="1">
            <a:off x="5004048" y="3573017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0800000" flipV="1">
            <a:off x="5004048" y="3789041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0800000" flipV="1">
            <a:off x="5004048" y="4005065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0800000" flipV="1">
            <a:off x="5004048" y="4221089"/>
            <a:ext cx="864096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bg1">
                    <a:lumMod val="65000"/>
                  </a:schemeClr>
                </a:solidFill>
              </a:rPr>
              <a:t>String (max 20);</a:t>
            </a:r>
            <a:endParaRPr lang="fi-FI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2561067" y="188640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61067" y="3645024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61067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054" y="358957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 rot="2262903">
            <a:off x="6563951" y="1051314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068365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7090" y="404664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Poista asiakastieto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2925" y="1280663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Hetu</a:t>
            </a:r>
          </a:p>
          <a:p>
            <a:r>
              <a:rPr lang="fi-FI" dirty="0" smtClean="0">
                <a:latin typeface="Forte" pitchFamily="66" charset="0"/>
              </a:rPr>
              <a:t>Asiakas nro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570" y="206084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</a:t>
            </a:r>
            <a:endParaRPr lang="fi-FI" sz="1200" dirty="0"/>
          </a:p>
        </p:txBody>
      </p:sp>
      <p:sp>
        <p:nvSpPr>
          <p:cNvPr id="34" name="Rectangle 33"/>
          <p:cNvSpPr/>
          <p:nvPr/>
        </p:nvSpPr>
        <p:spPr>
          <a:xfrm>
            <a:off x="6017451" y="2060848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sp>
        <p:nvSpPr>
          <p:cNvPr id="43" name="Rectangle 42"/>
          <p:cNvSpPr/>
          <p:nvPr/>
        </p:nvSpPr>
        <p:spPr>
          <a:xfrm>
            <a:off x="1696971" y="4437112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TextBox 43"/>
          <p:cNvSpPr txBox="1"/>
          <p:nvPr/>
        </p:nvSpPr>
        <p:spPr>
          <a:xfrm>
            <a:off x="1768979" y="4509120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ei löydy!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9059" y="5085184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sp>
        <p:nvSpPr>
          <p:cNvPr id="46" name="Rectangle 45"/>
          <p:cNvSpPr/>
          <p:nvPr/>
        </p:nvSpPr>
        <p:spPr>
          <a:xfrm>
            <a:off x="4067944" y="3861048"/>
            <a:ext cx="4315189" cy="28083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612" y="4509120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4555" y="3881430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 rot="2262903">
            <a:off x="6950297" y="4555285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3332" y="414908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Löydetty asiakastieto: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25340" y="4509120"/>
            <a:ext cx="3024336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tx1"/>
                </a:solidFill>
              </a:rPr>
              <a:t>Lorem ipsum dolor sit amet, molestie sapien ornare urna. Felis est felis pellentesque mauris congue, aliquam leo erat praesent wisi, sapien mauris dapibus per etiam, mauris nunc dolor, a penatibus. Et in leo accusamus nec, adipiscing morbi nibh augue natoque adipiscing, luctus congue sit quam nulla nibh. Vehicula nec id sed tempor duis, dictum phasellus, lorem ipsum</a:t>
            </a:r>
            <a:endParaRPr lang="fi-FI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5340" y="5877272"/>
            <a:ext cx="27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Haluatko poistaa tiedot?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28184" y="62373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Kyllä</a:t>
            </a:r>
            <a:endParaRPr lang="fi-FI" sz="1200" dirty="0"/>
          </a:p>
        </p:txBody>
      </p:sp>
      <p:sp>
        <p:nvSpPr>
          <p:cNvPr id="55" name="Rectangle 54"/>
          <p:cNvSpPr/>
          <p:nvPr/>
        </p:nvSpPr>
        <p:spPr>
          <a:xfrm>
            <a:off x="7122065" y="6237312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Ei</a:t>
            </a:r>
            <a:endParaRPr lang="fi-FI" sz="1200" dirty="0"/>
          </a:p>
        </p:txBody>
      </p:sp>
      <p:cxnSp>
        <p:nvCxnSpPr>
          <p:cNvPr id="57" name="Shape 56"/>
          <p:cNvCxnSpPr>
            <a:stCxn id="72" idx="1"/>
          </p:cNvCxnSpPr>
          <p:nvPr/>
        </p:nvCxnSpPr>
        <p:spPr>
          <a:xfrm rot="10800000" flipV="1">
            <a:off x="2849101" y="2528900"/>
            <a:ext cx="1944214" cy="20522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5" idx="3"/>
          </p:cNvCxnSpPr>
          <p:nvPr/>
        </p:nvCxnSpPr>
        <p:spPr>
          <a:xfrm flipV="1">
            <a:off x="3239279" y="2996952"/>
            <a:ext cx="1266004" cy="22202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72" idx="3"/>
          </p:cNvCxnSpPr>
          <p:nvPr/>
        </p:nvCxnSpPr>
        <p:spPr>
          <a:xfrm>
            <a:off x="5225363" y="2528900"/>
            <a:ext cx="1800200" cy="16201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55" idx="3"/>
          </p:cNvCxnSpPr>
          <p:nvPr/>
        </p:nvCxnSpPr>
        <p:spPr>
          <a:xfrm flipH="1" flipV="1">
            <a:off x="5652119" y="2708920"/>
            <a:ext cx="2220166" cy="3654406"/>
          </a:xfrm>
          <a:prstGeom prst="curvedConnector4">
            <a:avLst>
              <a:gd name="adj1" fmla="val -289"/>
              <a:gd name="adj2" fmla="val 51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4793315" y="2420888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TextBox 72"/>
          <p:cNvSpPr txBox="1"/>
          <p:nvPr/>
        </p:nvSpPr>
        <p:spPr>
          <a:xfrm>
            <a:off x="4649299" y="2636912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78" name="Shape 77"/>
          <p:cNvCxnSpPr>
            <a:stCxn id="30" idx="1"/>
            <a:endCxn id="72" idx="0"/>
          </p:cNvCxnSpPr>
          <p:nvPr/>
        </p:nvCxnSpPr>
        <p:spPr>
          <a:xfrm rot="10800000" flipV="1">
            <a:off x="5009340" y="2192902"/>
            <a:ext cx="114231" cy="2279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endCxn id="24" idx="1"/>
          </p:cNvCxnSpPr>
          <p:nvPr/>
        </p:nvCxnSpPr>
        <p:spPr>
          <a:xfrm flipV="1">
            <a:off x="971600" y="589330"/>
            <a:ext cx="1805490" cy="9674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34" idx="0"/>
          </p:cNvCxnSpPr>
          <p:nvPr/>
        </p:nvCxnSpPr>
        <p:spPr>
          <a:xfrm rot="16200000" flipV="1">
            <a:off x="3528207" y="-803507"/>
            <a:ext cx="1701891" cy="40268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9992" y="1700808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99992" y="1412776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323528" y="5373216"/>
            <a:ext cx="178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poistettu!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360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cxnSp>
        <p:nvCxnSpPr>
          <p:cNvPr id="48" name="Shape 47"/>
          <p:cNvCxnSpPr>
            <a:stCxn id="54" idx="1"/>
          </p:cNvCxnSpPr>
          <p:nvPr/>
        </p:nvCxnSpPr>
        <p:spPr>
          <a:xfrm rot="10800000" flipV="1">
            <a:off x="1547664" y="6369366"/>
            <a:ext cx="4680520" cy="83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-1260648" y="3573016"/>
            <a:ext cx="4392488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56176" y="2348880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Poista-nappi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  <p:sp>
        <p:nvSpPr>
          <p:cNvPr id="58" name="Rectangle 57"/>
          <p:cNvSpPr/>
          <p:nvPr/>
        </p:nvSpPr>
        <p:spPr>
          <a:xfrm>
            <a:off x="8748464" y="-27384"/>
            <a:ext cx="395536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IAKAS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-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HA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L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O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N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T</a:t>
            </a:r>
          </a:p>
          <a:p>
            <a:pPr algn="ctr"/>
            <a:r>
              <a:rPr lang="fi-FI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I</a:t>
            </a:r>
          </a:p>
          <a:p>
            <a:pPr algn="ctr"/>
            <a:endParaRPr lang="fi-FI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3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uv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298023"/>
          </a:xfrm>
        </p:spPr>
      </p:pic>
      <p:sp>
        <p:nvSpPr>
          <p:cNvPr id="5" name="Rectangle 4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Suunn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ua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332656"/>
            <a:ext cx="7560840" cy="4032448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5868144" y="4149080"/>
            <a:ext cx="26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</a:rPr>
              <a:t>Valittu konseptivaihtoehto</a:t>
            </a:r>
            <a:endParaRPr lang="fi-FI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uv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947872"/>
          </a:xfrm>
        </p:spPr>
      </p:pic>
      <p:sp>
        <p:nvSpPr>
          <p:cNvPr id="5" name="Rectangle 4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Suunn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2132856"/>
            <a:ext cx="7560840" cy="4032448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5580112" y="5877272"/>
            <a:ext cx="32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</a:rPr>
              <a:t>Valittu www-konseptivaihtoehto</a:t>
            </a:r>
            <a:endParaRPr lang="fi-FI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71600" y="908720"/>
            <a:ext cx="77482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Konseptisuunnittelussa luotiin 3 erilaista näkymään josta käyttäjäryhmien</a:t>
            </a:r>
          </a:p>
          <a:p>
            <a:r>
              <a:rPr lang="fi-FI" dirty="0" smtClean="0"/>
              <a:t>Ja käyttötarkoitus silmällä pitäen päädytään </a:t>
            </a:r>
            <a:r>
              <a:rPr lang="fi-FI" dirty="0" err="1" smtClean="0"/>
              <a:t>standalone</a:t>
            </a:r>
            <a:r>
              <a:rPr lang="fi-FI" dirty="0" smtClean="0"/>
              <a:t> versiona käyttämään </a:t>
            </a:r>
          </a:p>
          <a:p>
            <a:r>
              <a:rPr lang="fi-FI" dirty="0" smtClean="0"/>
              <a:t>vaihtoehtoa A ja www-ratkaisuna versiota C.</a:t>
            </a:r>
          </a:p>
          <a:p>
            <a:endParaRPr lang="fi-FI" dirty="0" smtClean="0"/>
          </a:p>
          <a:p>
            <a:pPr>
              <a:buFont typeface="Wingdings" pitchFamily="2" charset="2"/>
              <a:buChar char="q"/>
            </a:pPr>
            <a:r>
              <a:rPr lang="fi-FI" dirty="0" smtClean="0"/>
              <a:t>30v omistaja on käyttäjäprofiloinnissa suunnittelutyön kohde.</a:t>
            </a:r>
          </a:p>
          <a:p>
            <a:pPr>
              <a:buFont typeface="Wingdings" pitchFamily="2" charset="2"/>
              <a:buChar char="q"/>
            </a:pPr>
            <a:r>
              <a:rPr lang="fi-FI" dirty="0" smtClean="0"/>
              <a:t>Pääkäyttäjä (omistaja) kaipaa selkeyttä trendikkyyden ja vauhdikkuuden sijaan.</a:t>
            </a:r>
          </a:p>
          <a:p>
            <a:pPr>
              <a:buFont typeface="Wingdings" pitchFamily="2" charset="2"/>
              <a:buChar char="q"/>
            </a:pPr>
            <a:r>
              <a:rPr lang="fi-FI" dirty="0" smtClean="0"/>
              <a:t>Suunnittelu kohdestaan vaihtoehtoihin A ja C</a:t>
            </a:r>
          </a:p>
          <a:p>
            <a:pPr>
              <a:buFont typeface="Wingdings" pitchFamily="2" charset="2"/>
              <a:buChar char="q"/>
            </a:pPr>
            <a:r>
              <a:rPr lang="fi-FI" dirty="0" err="1" smtClean="0"/>
              <a:t>Stand-alone</a:t>
            </a:r>
            <a:r>
              <a:rPr lang="fi-FI" dirty="0" smtClean="0"/>
              <a:t> version konseptiksi valitaan vaihtoehto A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www-version </a:t>
            </a:r>
            <a:r>
              <a:rPr lang="sv-SE" dirty="0" err="1" smtClean="0"/>
              <a:t>konseptiksi</a:t>
            </a:r>
            <a:r>
              <a:rPr lang="sv-SE" dirty="0" smtClean="0"/>
              <a:t> </a:t>
            </a:r>
            <a:r>
              <a:rPr lang="sv-SE" dirty="0" err="1" smtClean="0"/>
              <a:t>valitaan</a:t>
            </a:r>
            <a:r>
              <a:rPr lang="sv-SE" dirty="0" smtClean="0"/>
              <a:t> </a:t>
            </a:r>
            <a:r>
              <a:rPr lang="sv-SE" dirty="0" err="1" smtClean="0"/>
              <a:t>vaihtoehto</a:t>
            </a:r>
            <a:r>
              <a:rPr lang="sv-SE" dirty="0" smtClean="0"/>
              <a:t> C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xmlns="" val="3446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1260" y="1772816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vuokraustieto</a:t>
            </a:r>
            <a:endParaRPr lang="fi-FI" sz="1200" dirty="0"/>
          </a:p>
        </p:txBody>
      </p:sp>
      <p:sp>
        <p:nvSpPr>
          <p:cNvPr id="5" name="Rectangle 4"/>
          <p:cNvSpPr/>
          <p:nvPr/>
        </p:nvSpPr>
        <p:spPr>
          <a:xfrm>
            <a:off x="2204244" y="2120853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 vuokraustieto</a:t>
            </a:r>
            <a:endParaRPr lang="fi-FI" sz="1200" dirty="0"/>
          </a:p>
        </p:txBody>
      </p:sp>
      <p:sp>
        <p:nvSpPr>
          <p:cNvPr id="6" name="Rectangle 5"/>
          <p:cNvSpPr/>
          <p:nvPr/>
        </p:nvSpPr>
        <p:spPr>
          <a:xfrm>
            <a:off x="2204244" y="2492896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vuokraustiedot</a:t>
            </a:r>
            <a:endParaRPr lang="fi-FI" sz="1200" dirty="0"/>
          </a:p>
        </p:txBody>
      </p:sp>
      <p:sp>
        <p:nvSpPr>
          <p:cNvPr id="7" name="Rectangle 6"/>
          <p:cNvSpPr/>
          <p:nvPr/>
        </p:nvSpPr>
        <p:spPr>
          <a:xfrm>
            <a:off x="2221260" y="3178861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dvd-tieto</a:t>
            </a:r>
            <a:endParaRPr lang="fi-FI" sz="1200" dirty="0"/>
          </a:p>
        </p:txBody>
      </p:sp>
      <p:sp>
        <p:nvSpPr>
          <p:cNvPr id="8" name="Rectangle 7"/>
          <p:cNvSpPr/>
          <p:nvPr/>
        </p:nvSpPr>
        <p:spPr>
          <a:xfrm>
            <a:off x="2221260" y="3550904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dvd-tieto</a:t>
            </a:r>
            <a:endParaRPr lang="fi-FI" sz="1200" dirty="0"/>
          </a:p>
        </p:txBody>
      </p:sp>
      <p:sp>
        <p:nvSpPr>
          <p:cNvPr id="9" name="Rectangle 8"/>
          <p:cNvSpPr/>
          <p:nvPr/>
        </p:nvSpPr>
        <p:spPr>
          <a:xfrm>
            <a:off x="2195736" y="3933056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 </a:t>
            </a:r>
            <a:r>
              <a:rPr lang="fi-FI" sz="1200" dirty="0" err="1" smtClean="0"/>
              <a:t>dvd-tieto</a:t>
            </a:r>
            <a:endParaRPr lang="fi-FI" sz="1200" dirty="0"/>
          </a:p>
        </p:txBody>
      </p:sp>
      <p:sp>
        <p:nvSpPr>
          <p:cNvPr id="10" name="Rectangle 9"/>
          <p:cNvSpPr/>
          <p:nvPr/>
        </p:nvSpPr>
        <p:spPr>
          <a:xfrm>
            <a:off x="2212752" y="4905164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asiakastieto</a:t>
            </a:r>
            <a:endParaRPr lang="fi-FI" sz="12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1556792"/>
            <a:ext cx="3456384" cy="4176464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72196" y="1556792"/>
            <a:ext cx="27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763688" y="5733256"/>
            <a:ext cx="279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320290" y="3640770"/>
            <a:ext cx="4176464" cy="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72196" y="2996952"/>
            <a:ext cx="27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4365104"/>
            <a:ext cx="27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2"/>
            <a:ext cx="1584176" cy="16641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72000" y="1700808"/>
            <a:ext cx="262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6">
                    <a:lumMod val="75000"/>
                  </a:schemeClr>
                </a:solidFill>
                <a:latin typeface="Forte" pitchFamily="66" charset="0"/>
              </a:rPr>
              <a:t>Vuokraus sovellus</a:t>
            </a:r>
            <a:endParaRPr lang="fi-FI" sz="2400" dirty="0">
              <a:solidFill>
                <a:schemeClr val="accent6">
                  <a:lumMod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i-FI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www-kon</a:t>
            </a:r>
            <a:endParaRPr lang="fi-FI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fi-FI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</a:t>
            </a:r>
            <a:endParaRPr lang="fi-FI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sv-S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endParaRPr lang="fi-FI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5736" y="4509120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asiakastieto</a:t>
            </a:r>
            <a:endParaRPr lang="fi-FI" sz="1200" dirty="0"/>
          </a:p>
        </p:txBody>
      </p:sp>
      <p:sp>
        <p:nvSpPr>
          <p:cNvPr id="23" name="Rectangle 22"/>
          <p:cNvSpPr/>
          <p:nvPr/>
        </p:nvSpPr>
        <p:spPr>
          <a:xfrm>
            <a:off x="2195736" y="5301208"/>
            <a:ext cx="1999208" cy="252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 asiakastieto</a:t>
            </a:r>
            <a:endParaRPr lang="fi-FI" sz="12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5076056" y="364502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9992" y="458112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220072" y="515719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4288" y="39330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64288" y="270892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5085184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i="1" dirty="0" err="1" smtClean="0"/>
              <a:t>Linkki/mainospaikka</a:t>
            </a:r>
            <a:endParaRPr lang="fi-FI" sz="9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68144" y="5085184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i="1" dirty="0" err="1" smtClean="0"/>
              <a:t>Linkki/mainospaikka</a:t>
            </a:r>
            <a:endParaRPr lang="fi-FI" sz="900" i="1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996105" y="4749312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i="1" dirty="0" err="1" smtClean="0"/>
              <a:t>Linkki/mainospaikka</a:t>
            </a:r>
            <a:endParaRPr lang="fi-FI" sz="900" i="1" dirty="0"/>
          </a:p>
        </p:txBody>
      </p:sp>
      <p:cxnSp>
        <p:nvCxnSpPr>
          <p:cNvPr id="39" name="Elbow Connector 38"/>
          <p:cNvCxnSpPr/>
          <p:nvPr/>
        </p:nvCxnSpPr>
        <p:spPr>
          <a:xfrm rot="5400000" flipH="1" flipV="1">
            <a:off x="5832140" y="5841268"/>
            <a:ext cx="288032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68144" y="5949280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Kohderyhmä</a:t>
            </a:r>
            <a:r>
              <a:rPr lang="sv-SE" sz="1000" dirty="0" smtClean="0"/>
              <a:t>: </a:t>
            </a:r>
          </a:p>
          <a:p>
            <a:r>
              <a:rPr lang="sv-SE" sz="1000" dirty="0" err="1" smtClean="0"/>
              <a:t>Työpaikan</a:t>
            </a:r>
            <a:r>
              <a:rPr lang="sv-SE" sz="1000" dirty="0" smtClean="0"/>
              <a:t> </a:t>
            </a:r>
            <a:r>
              <a:rPr lang="sv-SE" sz="1000" dirty="0" err="1" smtClean="0"/>
              <a:t>henkilöstö</a:t>
            </a:r>
            <a:endParaRPr lang="fi-FI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6888" y="3248980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vuokraustieto</a:t>
            </a:r>
            <a:endParaRPr lang="fi-FI" sz="1200" dirty="0"/>
          </a:p>
        </p:txBody>
      </p:sp>
      <p:sp>
        <p:nvSpPr>
          <p:cNvPr id="5" name="Rectangle 4"/>
          <p:cNvSpPr/>
          <p:nvPr/>
        </p:nvSpPr>
        <p:spPr>
          <a:xfrm>
            <a:off x="3419872" y="3609020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 vuokraustieto</a:t>
            </a:r>
            <a:endParaRPr lang="fi-FI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4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vuokraustiedot</a:t>
            </a:r>
            <a:endParaRPr lang="fi-FI" sz="1200" dirty="0"/>
          </a:p>
        </p:txBody>
      </p:sp>
      <p:sp>
        <p:nvSpPr>
          <p:cNvPr id="7" name="Rectangle 6"/>
          <p:cNvSpPr/>
          <p:nvPr/>
        </p:nvSpPr>
        <p:spPr>
          <a:xfrm>
            <a:off x="709092" y="3250869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dvd-tieto</a:t>
            </a:r>
            <a:endParaRPr lang="fi-FI" sz="1200" dirty="0"/>
          </a:p>
        </p:txBody>
      </p:sp>
      <p:sp>
        <p:nvSpPr>
          <p:cNvPr id="8" name="Rectangle 7"/>
          <p:cNvSpPr/>
          <p:nvPr/>
        </p:nvSpPr>
        <p:spPr>
          <a:xfrm>
            <a:off x="709092" y="3622912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dvd-tieto</a:t>
            </a:r>
            <a:endParaRPr lang="fi-FI" sz="1200" dirty="0"/>
          </a:p>
        </p:txBody>
      </p:sp>
      <p:sp>
        <p:nvSpPr>
          <p:cNvPr id="9" name="Rectangle 8"/>
          <p:cNvSpPr/>
          <p:nvPr/>
        </p:nvSpPr>
        <p:spPr>
          <a:xfrm>
            <a:off x="6228184" y="3248980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Katso asiakastieto</a:t>
            </a:r>
            <a:endParaRPr lang="fi-FI" sz="1200" dirty="0"/>
          </a:p>
        </p:txBody>
      </p:sp>
      <p:sp>
        <p:nvSpPr>
          <p:cNvPr id="10" name="Rectangle 9"/>
          <p:cNvSpPr/>
          <p:nvPr/>
        </p:nvSpPr>
        <p:spPr>
          <a:xfrm>
            <a:off x="6228184" y="3609020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Lisää asiakastieto</a:t>
            </a:r>
            <a:endParaRPr lang="fi-FI" sz="1200" dirty="0"/>
          </a:p>
        </p:txBody>
      </p:sp>
      <p:sp>
        <p:nvSpPr>
          <p:cNvPr id="11" name="Rectangle 10"/>
          <p:cNvSpPr/>
          <p:nvPr/>
        </p:nvSpPr>
        <p:spPr>
          <a:xfrm>
            <a:off x="539552" y="1988840"/>
            <a:ext cx="7920880" cy="1008112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39552" y="2996952"/>
            <a:ext cx="5176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724128" y="4437112"/>
            <a:ext cx="27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9552" y="4437112"/>
            <a:ext cx="5176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4128" y="2996952"/>
            <a:ext cx="27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348880"/>
            <a:ext cx="576064" cy="60513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50042" y="1916832"/>
            <a:ext cx="262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1"/>
                </a:solidFill>
                <a:latin typeface="Forte" pitchFamily="66" charset="0"/>
              </a:rPr>
              <a:t>Vuokraus sovellus</a:t>
            </a:r>
            <a:endParaRPr lang="fi-FI" sz="2400" dirty="0">
              <a:solidFill>
                <a:schemeClr val="accent1"/>
              </a:solidFill>
              <a:latin typeface="Forte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fi-FI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-kon</a:t>
            </a:r>
            <a:endParaRPr lang="fi-FI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fi-FI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</a:t>
            </a:r>
            <a:endParaRPr lang="fi-FI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fi-FI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sv-S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endParaRPr lang="fi-FI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995540" y="37170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267744" y="37170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740352" y="37170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180528" y="37170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3568" y="4005064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 </a:t>
            </a:r>
            <a:r>
              <a:rPr lang="fi-FI" sz="1200" dirty="0" err="1" smtClean="0"/>
              <a:t>dvd-tieto</a:t>
            </a:r>
            <a:endParaRPr lang="fi-FI" sz="1200" dirty="0"/>
          </a:p>
        </p:txBody>
      </p:sp>
      <p:sp>
        <p:nvSpPr>
          <p:cNvPr id="34" name="Rectangle 33"/>
          <p:cNvSpPr/>
          <p:nvPr/>
        </p:nvSpPr>
        <p:spPr>
          <a:xfrm>
            <a:off x="6228184" y="4005064"/>
            <a:ext cx="1999208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Poista</a:t>
            </a:r>
            <a:r>
              <a:rPr lang="sv-SE" sz="1200" dirty="0" smtClean="0"/>
              <a:t> </a:t>
            </a:r>
            <a:r>
              <a:rPr lang="sv-SE" sz="1200" dirty="0" err="1" smtClean="0"/>
              <a:t>asiakastieto</a:t>
            </a:r>
            <a:endParaRPr lang="fi-FI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3"/>
            <a:ext cx="2364443" cy="1584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2739457" y="1859757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39457" y="5316141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39457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444" y="2030074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 rot="2262903">
            <a:off x="6742341" y="2722431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246755" y="1859757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55480" y="207578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Lisää vuokraustieto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1315" y="2951780"/>
            <a:ext cx="1630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Dvd nro</a:t>
            </a:r>
          </a:p>
          <a:p>
            <a:r>
              <a:rPr lang="fi-FI" dirty="0" smtClean="0">
                <a:latin typeface="Forte" pitchFamily="66" charset="0"/>
              </a:rPr>
              <a:t>Asiakas nro</a:t>
            </a:r>
          </a:p>
          <a:p>
            <a:r>
              <a:rPr lang="fi-FI" dirty="0" smtClean="0">
                <a:latin typeface="Forte" pitchFamily="66" charset="0"/>
              </a:rPr>
              <a:t>Vuokrauspäivä</a:t>
            </a:r>
          </a:p>
          <a:p>
            <a:r>
              <a:rPr lang="fi-FI" dirty="0" smtClean="0">
                <a:latin typeface="Forte" pitchFamily="66" charset="0"/>
              </a:rPr>
              <a:t>Palautuspäivä</a:t>
            </a:r>
            <a:endParaRPr lang="fi-FI" dirty="0">
              <a:latin typeface="Forte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7995" y="2996952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59737" y="4271789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Tallenna</a:t>
            </a:r>
            <a:endParaRPr lang="fi-FI" sz="1200" dirty="0"/>
          </a:p>
        </p:txBody>
      </p:sp>
      <p:sp>
        <p:nvSpPr>
          <p:cNvPr id="34" name="Rectangle 33"/>
          <p:cNvSpPr/>
          <p:nvPr/>
        </p:nvSpPr>
        <p:spPr>
          <a:xfrm>
            <a:off x="6153618" y="4271789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cxnSp>
        <p:nvCxnSpPr>
          <p:cNvPr id="45" name="Curved Connector 44"/>
          <p:cNvCxnSpPr>
            <a:endCxn id="24" idx="1"/>
          </p:cNvCxnSpPr>
          <p:nvPr/>
        </p:nvCxnSpPr>
        <p:spPr>
          <a:xfrm rot="16200000" flipH="1">
            <a:off x="1035649" y="340615"/>
            <a:ext cx="1927791" cy="19118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VUO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88024" y="3284984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8024" y="3573016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8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3861048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8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4860032" y="5517232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4716016" y="5733256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3" name="Rectangle 32"/>
          <p:cNvSpPr/>
          <p:nvPr/>
        </p:nvSpPr>
        <p:spPr>
          <a:xfrm>
            <a:off x="6444208" y="537321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xtBox 34"/>
          <p:cNvSpPr txBox="1"/>
          <p:nvPr/>
        </p:nvSpPr>
        <p:spPr>
          <a:xfrm>
            <a:off x="6516216" y="5445224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Tiedot puutteelliset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6296" y="602128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849" y="544522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04360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161" y="5373216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23528" y="5373216"/>
            <a:ext cx="13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 lisätty!</a:t>
            </a:r>
            <a:endParaRPr lang="fi-FI" sz="1600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4088" y="4581128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Tallenna-nappi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  <p:cxnSp>
        <p:nvCxnSpPr>
          <p:cNvPr id="44" name="Shape 43"/>
          <p:cNvCxnSpPr>
            <a:stCxn id="30" idx="2"/>
            <a:endCxn id="31" idx="0"/>
          </p:cNvCxnSpPr>
          <p:nvPr/>
        </p:nvCxnSpPr>
        <p:spPr>
          <a:xfrm rot="5400000">
            <a:off x="4864785" y="4747169"/>
            <a:ext cx="981335" cy="5587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>
            <a:off x="5292080" y="5661248"/>
            <a:ext cx="1440160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1" idx="1"/>
          </p:cNvCxnSpPr>
          <p:nvPr/>
        </p:nvCxnSpPr>
        <p:spPr>
          <a:xfrm rot="10800000" flipV="1">
            <a:off x="2339752" y="5625244"/>
            <a:ext cx="2520280" cy="4680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39" idx="3"/>
          </p:cNvCxnSpPr>
          <p:nvPr/>
        </p:nvCxnSpPr>
        <p:spPr>
          <a:xfrm flipH="1" flipV="1">
            <a:off x="1310253" y="1700808"/>
            <a:ext cx="483575" cy="4380526"/>
          </a:xfrm>
          <a:prstGeom prst="curvedConnector4">
            <a:avLst>
              <a:gd name="adj1" fmla="val -47273"/>
              <a:gd name="adj2" fmla="val 51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4" idx="3"/>
          </p:cNvCxnSpPr>
          <p:nvPr/>
        </p:nvCxnSpPr>
        <p:spPr>
          <a:xfrm flipH="1" flipV="1">
            <a:off x="2339752" y="908720"/>
            <a:ext cx="4564086" cy="3489083"/>
          </a:xfrm>
          <a:prstGeom prst="curvedConnector3">
            <a:avLst>
              <a:gd name="adj1" fmla="val -5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V="1">
            <a:off x="6984268" y="5337212"/>
            <a:ext cx="1656184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03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VUO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61067" y="188640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61067" y="3645024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61067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054" y="358957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 rot="2262903">
            <a:off x="6563951" y="1051314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068365" y="1886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7090" y="404664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Poista vuokraustieto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2925" y="1280663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Dvd nro</a:t>
            </a:r>
          </a:p>
          <a:p>
            <a:r>
              <a:rPr lang="fi-FI" dirty="0" smtClean="0">
                <a:latin typeface="Forte" pitchFamily="66" charset="0"/>
              </a:rPr>
              <a:t>Asiakas nro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570" y="206084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Poista</a:t>
            </a:r>
            <a:endParaRPr lang="fi-FI" sz="1200" dirty="0"/>
          </a:p>
        </p:txBody>
      </p:sp>
      <p:sp>
        <p:nvSpPr>
          <p:cNvPr id="34" name="Rectangle 33"/>
          <p:cNvSpPr/>
          <p:nvPr/>
        </p:nvSpPr>
        <p:spPr>
          <a:xfrm>
            <a:off x="6017451" y="2060848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sp>
        <p:nvSpPr>
          <p:cNvPr id="43" name="Rectangle 42"/>
          <p:cNvSpPr/>
          <p:nvPr/>
        </p:nvSpPr>
        <p:spPr>
          <a:xfrm>
            <a:off x="1696971" y="4437112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TextBox 43"/>
          <p:cNvSpPr txBox="1"/>
          <p:nvPr/>
        </p:nvSpPr>
        <p:spPr>
          <a:xfrm>
            <a:off x="1768979" y="4509120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ei löydy!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9059" y="5085184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sp>
        <p:nvSpPr>
          <p:cNvPr id="46" name="Rectangle 45"/>
          <p:cNvSpPr/>
          <p:nvPr/>
        </p:nvSpPr>
        <p:spPr>
          <a:xfrm>
            <a:off x="4067944" y="3861048"/>
            <a:ext cx="4315189" cy="28083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612" y="4509120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4555" y="3881430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 rot="2262903">
            <a:off x="6950297" y="4555285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Forte" pitchFamily="66" charset="0"/>
              </a:rPr>
              <a:t>Vuokraussovellus</a:t>
            </a:r>
            <a:endParaRPr lang="fi-FI" sz="1200" dirty="0">
              <a:latin typeface="Forte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3332" y="414908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Löydetty vuokraustieto: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25340" y="4509120"/>
            <a:ext cx="3024336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dirty="0" smtClean="0">
                <a:solidFill>
                  <a:schemeClr val="tx1"/>
                </a:solidFill>
              </a:rPr>
              <a:t>Lorem ipsum dolor sit amet, molestie sapien ornare urna. Felis est felis pellentesque mauris congue, aliquam leo erat praesent wisi, sapien mauris dapibus per etiam, mauris nunc dolor, a penatibus. Et in leo accusamus nec, adipiscing morbi nibh augue natoque adipiscing, luctus congue sit quam nulla nibh. Vehicula nec id sed tempor duis, dictum phasellus, lorem ipsum</a:t>
            </a:r>
            <a:endParaRPr lang="fi-FI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5340" y="5877272"/>
            <a:ext cx="27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Haluatko poistaa tiedot?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28184" y="6237312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Kyllä</a:t>
            </a:r>
            <a:endParaRPr lang="fi-FI" sz="1200" dirty="0"/>
          </a:p>
        </p:txBody>
      </p:sp>
      <p:sp>
        <p:nvSpPr>
          <p:cNvPr id="55" name="Rectangle 54"/>
          <p:cNvSpPr/>
          <p:nvPr/>
        </p:nvSpPr>
        <p:spPr>
          <a:xfrm>
            <a:off x="7122065" y="6237312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Ei</a:t>
            </a:r>
            <a:endParaRPr lang="fi-FI" sz="1200" dirty="0"/>
          </a:p>
        </p:txBody>
      </p:sp>
      <p:cxnSp>
        <p:nvCxnSpPr>
          <p:cNvPr id="57" name="Shape 56"/>
          <p:cNvCxnSpPr>
            <a:stCxn id="72" idx="1"/>
          </p:cNvCxnSpPr>
          <p:nvPr/>
        </p:nvCxnSpPr>
        <p:spPr>
          <a:xfrm rot="10800000" flipV="1">
            <a:off x="2849101" y="2528900"/>
            <a:ext cx="1944214" cy="20522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5" idx="3"/>
          </p:cNvCxnSpPr>
          <p:nvPr/>
        </p:nvCxnSpPr>
        <p:spPr>
          <a:xfrm flipV="1">
            <a:off x="3239279" y="2996952"/>
            <a:ext cx="1266004" cy="22202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72" idx="3"/>
          </p:cNvCxnSpPr>
          <p:nvPr/>
        </p:nvCxnSpPr>
        <p:spPr>
          <a:xfrm>
            <a:off x="5225363" y="2528900"/>
            <a:ext cx="1800200" cy="16201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55" idx="3"/>
          </p:cNvCxnSpPr>
          <p:nvPr/>
        </p:nvCxnSpPr>
        <p:spPr>
          <a:xfrm flipH="1" flipV="1">
            <a:off x="5652119" y="2708920"/>
            <a:ext cx="2220166" cy="3654406"/>
          </a:xfrm>
          <a:prstGeom prst="curvedConnector4">
            <a:avLst>
              <a:gd name="adj1" fmla="val -289"/>
              <a:gd name="adj2" fmla="val 51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4793315" y="2420888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TextBox 72"/>
          <p:cNvSpPr txBox="1"/>
          <p:nvPr/>
        </p:nvSpPr>
        <p:spPr>
          <a:xfrm>
            <a:off x="4649299" y="2636912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78" name="Shape 77"/>
          <p:cNvCxnSpPr>
            <a:stCxn id="30" idx="1"/>
            <a:endCxn id="72" idx="0"/>
          </p:cNvCxnSpPr>
          <p:nvPr/>
        </p:nvCxnSpPr>
        <p:spPr>
          <a:xfrm rot="10800000" flipV="1">
            <a:off x="5009340" y="2192902"/>
            <a:ext cx="114231" cy="2279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endCxn id="24" idx="1"/>
          </p:cNvCxnSpPr>
          <p:nvPr/>
        </p:nvCxnSpPr>
        <p:spPr>
          <a:xfrm>
            <a:off x="1043608" y="404664"/>
            <a:ext cx="1733482" cy="1846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34" idx="0"/>
          </p:cNvCxnSpPr>
          <p:nvPr/>
        </p:nvCxnSpPr>
        <p:spPr>
          <a:xfrm rot="16200000" flipV="1">
            <a:off x="3528207" y="-803507"/>
            <a:ext cx="1701891" cy="40268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9992" y="1700808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99992" y="1412776"/>
            <a:ext cx="2212277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100" i="1" dirty="0" smtClean="0">
                <a:solidFill>
                  <a:schemeClr val="bg1">
                    <a:lumMod val="65000"/>
                  </a:schemeClr>
                </a:solidFill>
              </a:rPr>
              <a:t>Integer max 10</a:t>
            </a:r>
            <a:endParaRPr lang="fi-FI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20" y="5301208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323528" y="5373216"/>
            <a:ext cx="178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poistettu!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3608" y="5949280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cxnSp>
        <p:nvCxnSpPr>
          <p:cNvPr id="48" name="Shape 47"/>
          <p:cNvCxnSpPr>
            <a:stCxn id="54" idx="1"/>
          </p:cNvCxnSpPr>
          <p:nvPr/>
        </p:nvCxnSpPr>
        <p:spPr>
          <a:xfrm rot="10800000" flipV="1">
            <a:off x="1547664" y="6369366"/>
            <a:ext cx="4680520" cy="83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-1260648" y="3573016"/>
            <a:ext cx="4392488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56176" y="2348880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*) Poista-nappi  luo</a:t>
            </a:r>
          </a:p>
          <a:p>
            <a:r>
              <a:rPr lang="fi-FI" sz="1200" i="1" dirty="0" smtClean="0"/>
              <a:t>Tilanteen mukaisen pop upin.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33903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2304256" cy="154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4" name="Straight Connector 3"/>
          <p:cNvCxnSpPr/>
          <p:nvPr/>
        </p:nvCxnSpPr>
        <p:spPr>
          <a:xfrm flipH="1">
            <a:off x="2627784" y="260648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27784" y="3717032"/>
            <a:ext cx="55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27784" y="260648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3771" y="430965"/>
            <a:ext cx="747810" cy="7855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262903">
            <a:off x="6630668" y="1123322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1"/>
                </a:solidFill>
                <a:latin typeface="Forte" pitchFamily="66" charset="0"/>
              </a:rPr>
              <a:t>Vuokraussovellus</a:t>
            </a:r>
            <a:endParaRPr lang="fi-FI" sz="1200" dirty="0">
              <a:solidFill>
                <a:schemeClr val="accent1"/>
              </a:solidFill>
              <a:latin typeface="Forte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135082" y="260648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7" y="476672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Katso vuokratiedot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5816" y="908720"/>
            <a:ext cx="2376264" cy="18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00" dirty="0" smtClean="0">
                <a:solidFill>
                  <a:schemeClr val="tx1"/>
                </a:solidFill>
              </a:rPr>
              <a:t>Lorem ipsum dolor sit amet, molestie sapien ornare urna. Felis est felis pellentesque mauris congue, aliquam leo erat praesent wisi, sapien mauris dapibus per etiam, mauris nunc dolor, a penatibus. Et in leo accusamus nec, adipiscing morbi nibh augue natoque adipiscing, luctus congue sit quam nulla nibh. Vehicula nec id sed tempor duis, dictum phasellus, lorem ipsum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3212976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Hae</a:t>
            </a:r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6978049" y="3212976"/>
            <a:ext cx="750220" cy="2520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Peruuta</a:t>
            </a:r>
            <a:endParaRPr lang="fi-FI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80728"/>
            <a:ext cx="11796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eft Brace 18"/>
          <p:cNvSpPr/>
          <p:nvPr/>
        </p:nvSpPr>
        <p:spPr>
          <a:xfrm flipH="1">
            <a:off x="5436096" y="908720"/>
            <a:ext cx="216024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724128" y="1628800"/>
            <a:ext cx="2481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Jokainen aktiivinen laina on omana</a:t>
            </a:r>
          </a:p>
          <a:p>
            <a:r>
              <a:rPr lang="fi-FI" sz="1200" i="1" dirty="0" smtClean="0"/>
              <a:t>rivitietonaan , järjestys palautus pvm</a:t>
            </a:r>
          </a:p>
          <a:p>
            <a:r>
              <a:rPr lang="fi-FI" sz="1200" i="1" dirty="0" smtClean="0"/>
              <a:t>Mukaan.</a:t>
            </a:r>
          </a:p>
          <a:p>
            <a:endParaRPr lang="fi-FI" sz="1200" i="1" dirty="0" smtClean="0"/>
          </a:p>
          <a:p>
            <a:r>
              <a:rPr lang="fi-FI" sz="1200" i="1" dirty="0" smtClean="0"/>
              <a:t>[vuokraid][palautuspvm][lainaaja]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7661" y="29969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Forte" pitchFamily="66" charset="0"/>
              </a:rPr>
              <a:t>Hae</a:t>
            </a:r>
            <a:endParaRPr lang="fi-FI" dirty="0">
              <a:latin typeface="Forte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1880" y="3068959"/>
            <a:ext cx="2212277" cy="4320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VuokrausID (Intt, max 10) || 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DVD-nimi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max</a:t>
            </a:r>
            <a:r>
              <a:rPr lang="fi-FI" sz="1050" i="1" dirty="0" smtClean="0">
                <a:solidFill>
                  <a:schemeClr val="bg1">
                    <a:lumMod val="65000"/>
                  </a:schemeClr>
                </a:solidFill>
              </a:rPr>
              <a:t> 20), || PVM ||  </a:t>
            </a:r>
            <a:r>
              <a:rPr lang="fi-FI" sz="1050" i="1" dirty="0" err="1" smtClean="0">
                <a:solidFill>
                  <a:schemeClr val="bg1">
                    <a:lumMod val="65000"/>
                  </a:schemeClr>
                </a:solidFill>
              </a:rPr>
              <a:t>AsiakasID</a:t>
            </a:r>
            <a:endParaRPr lang="fi-FI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5868144" y="3717032"/>
            <a:ext cx="432048" cy="21602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TextBox 26"/>
          <p:cNvSpPr txBox="1"/>
          <p:nvPr/>
        </p:nvSpPr>
        <p:spPr>
          <a:xfrm>
            <a:off x="5724128" y="3861048"/>
            <a:ext cx="1665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Or-ratkaisu:</a:t>
            </a:r>
          </a:p>
          <a:p>
            <a:r>
              <a:rPr lang="fi-FI" sz="1200" i="1" dirty="0" smtClean="0"/>
              <a:t>Joko tietoa löytyy tai ei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1" name="Rectangle 30"/>
          <p:cNvSpPr/>
          <p:nvPr/>
        </p:nvSpPr>
        <p:spPr>
          <a:xfrm>
            <a:off x="4788024" y="4653136"/>
            <a:ext cx="2304256" cy="13681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4860032" y="4725144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accent6">
                    <a:lumMod val="50000"/>
                  </a:schemeClr>
                </a:solidFill>
                <a:latin typeface="Forte" pitchFamily="66" charset="0"/>
              </a:rPr>
              <a:t>Tietoa ei löydy!</a:t>
            </a:r>
            <a:endParaRPr lang="fi-FI" dirty="0">
              <a:solidFill>
                <a:schemeClr val="accent6">
                  <a:lumMod val="50000"/>
                </a:schemeClr>
              </a:solidFill>
              <a:latin typeface="Forte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80112" y="5301208"/>
            <a:ext cx="750220" cy="2641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OK</a:t>
            </a:r>
            <a:endParaRPr lang="fi-FI" sz="12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665" y="4725144"/>
            <a:ext cx="360607" cy="2880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hape 52"/>
          <p:cNvCxnSpPr>
            <a:stCxn id="26" idx="3"/>
          </p:cNvCxnSpPr>
          <p:nvPr/>
        </p:nvCxnSpPr>
        <p:spPr>
          <a:xfrm>
            <a:off x="6300192" y="3825044"/>
            <a:ext cx="720080" cy="900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33" idx="3"/>
          </p:cNvCxnSpPr>
          <p:nvPr/>
        </p:nvCxnSpPr>
        <p:spPr>
          <a:xfrm flipV="1">
            <a:off x="6330332" y="3645024"/>
            <a:ext cx="1626044" cy="1788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17" idx="0"/>
          </p:cNvCxnSpPr>
          <p:nvPr/>
        </p:nvCxnSpPr>
        <p:spPr>
          <a:xfrm rot="16200000" flipV="1">
            <a:off x="4016435" y="-123749"/>
            <a:ext cx="1584176" cy="5089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10" idx="1"/>
          </p:cNvCxnSpPr>
          <p:nvPr/>
        </p:nvCxnSpPr>
        <p:spPr>
          <a:xfrm>
            <a:off x="827584" y="548680"/>
            <a:ext cx="2016223" cy="1126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2160" y="270892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*) Hae-nappi tekee pop-up ikkunat</a:t>
            </a:r>
          </a:p>
          <a:p>
            <a:r>
              <a:rPr lang="fi-FI" sz="1000" dirty="0" smtClean="0"/>
              <a:t>Vastauksen mukaan</a:t>
            </a:r>
            <a:endParaRPr lang="fi-FI" sz="1000" dirty="0"/>
          </a:p>
        </p:txBody>
      </p:sp>
      <p:sp>
        <p:nvSpPr>
          <p:cNvPr id="52" name="Rectangle 51"/>
          <p:cNvSpPr/>
          <p:nvPr/>
        </p:nvSpPr>
        <p:spPr>
          <a:xfrm>
            <a:off x="8748464" y="0"/>
            <a:ext cx="395536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VUO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EDO</a:t>
            </a:r>
          </a:p>
          <a:p>
            <a:pPr algn="ctr"/>
            <a:r>
              <a:rPr lang="fi-FI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5436096" y="3501008"/>
            <a:ext cx="576064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43608" y="3933056"/>
            <a:ext cx="1626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Mikäli tieto löytyyy:</a:t>
            </a:r>
          </a:p>
          <a:p>
            <a:r>
              <a:rPr lang="fi-FI" sz="1200" i="1" dirty="0" smtClean="0"/>
              <a:t>Korostetaan oikea tieto</a:t>
            </a:r>
          </a:p>
          <a:p>
            <a:r>
              <a:rPr lang="fi-FI" sz="1200" i="1" dirty="0" smtClean="0"/>
              <a:t>Vuokratieto listasta</a:t>
            </a:r>
          </a:p>
          <a:p>
            <a:r>
              <a:rPr lang="fi-FI" sz="1200" i="1" dirty="0" smtClean="0"/>
              <a:t>Malliin:</a:t>
            </a:r>
          </a:p>
          <a:p>
            <a:endParaRPr lang="fi-FI" sz="1200" i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467544" y="4797152"/>
            <a:ext cx="2376264" cy="18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00" dirty="0" smtClean="0">
                <a:solidFill>
                  <a:schemeClr val="tx1"/>
                </a:solidFill>
              </a:rPr>
              <a:t>Lorem ipsum dolor sit amet, molestie sapien ornare urna. Felis est felis pellentesque mauris congue, aliquam leo erat praesent wisi, sapien mauris dapibus per etiam, mauris nunc dolor, a penatibus. Et in leo accusamus nec, adipiscing morbi nibh augue natoque adipiscing, luctus congue sit quam nulla nibh. Vehicula nec id sed tempor duis, dictum phasellus, lorem ipsum</a:t>
            </a:r>
            <a:endParaRPr lang="fi-FI" sz="1000" dirty="0">
              <a:solidFill>
                <a:schemeClr val="tx1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11796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Snip Single Corner Rectangle 61"/>
          <p:cNvSpPr/>
          <p:nvPr/>
        </p:nvSpPr>
        <p:spPr>
          <a:xfrm>
            <a:off x="539552" y="5085184"/>
            <a:ext cx="2088232" cy="288032"/>
          </a:xfrm>
          <a:prstGeom prst="snip1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39552" y="908720"/>
            <a:ext cx="2376264" cy="3888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43808" y="908720"/>
            <a:ext cx="2448272" cy="3888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2"/>
          </p:cNvCxnSpPr>
          <p:nvPr/>
        </p:nvCxnSpPr>
        <p:spPr>
          <a:xfrm flipV="1">
            <a:off x="2758775" y="2708920"/>
            <a:ext cx="2533305" cy="3888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1199</Words>
  <Application>Microsoft Office PowerPoint</Application>
  <PresentationFormat>On-screen Show (4:3)</PresentationFormat>
  <Paragraphs>436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RedXIII</dc:creator>
  <cp:lastModifiedBy>RedXIII</cp:lastModifiedBy>
  <cp:revision>86</cp:revision>
  <dcterms:created xsi:type="dcterms:W3CDTF">2010-02-01T10:58:55Z</dcterms:created>
  <dcterms:modified xsi:type="dcterms:W3CDTF">2012-01-26T09:34:56Z</dcterms:modified>
</cp:coreProperties>
</file>