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6" r:id="rId5"/>
    <p:sldId id="257" r:id="rId6"/>
    <p:sldId id="258" r:id="rId7"/>
    <p:sldId id="259" r:id="rId8"/>
    <p:sldId id="260"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Signal </a:t>
          </a:r>
          <a:r>
            <a:rPr lang="en-US" sz="1800" dirty="0" err="1">
              <a:latin typeface="Tahoma" panose="020B0604030504040204" pitchFamily="34" charset="0"/>
              <a:ea typeface="Tahoma" panose="020B0604030504040204" pitchFamily="34" charset="0"/>
              <a:cs typeface="Tahoma" panose="020B0604030504040204" pitchFamily="34" charset="0"/>
            </a:rPr>
            <a:t>denoising</a:t>
          </a:r>
          <a:r>
            <a:rPr lang="en-US" sz="1800" dirty="0">
              <a:latin typeface="Tahoma" panose="020B0604030504040204" pitchFamily="34" charset="0"/>
              <a:ea typeface="Tahoma" panose="020B0604030504040204" pitchFamily="34" charset="0"/>
              <a:cs typeface="Tahoma" panose="020B0604030504040204" pitchFamily="34" charset="0"/>
            </a:rPr>
            <a:t> is the process of removing unwanted </a:t>
          </a:r>
          <a:r>
            <a:rPr lang="en-US" sz="1800" dirty="0" err="1">
              <a:latin typeface="Tahoma" panose="020B0604030504040204" pitchFamily="34" charset="0"/>
              <a:ea typeface="Tahoma" panose="020B0604030504040204" pitchFamily="34" charset="0"/>
              <a:cs typeface="Tahoma" panose="020B0604030504040204" pitchFamily="34" charset="0"/>
            </a:rPr>
            <a:t>noide</a:t>
          </a:r>
          <a:r>
            <a:rPr lang="en-US" sz="1800" dirty="0">
              <a:latin typeface="Tahoma" panose="020B0604030504040204" pitchFamily="34" charset="0"/>
              <a:ea typeface="Tahoma" panose="020B0604030504040204" pitchFamily="34" charset="0"/>
              <a:cs typeface="Tahoma" panose="020B0604030504040204" pitchFamily="34" charset="0"/>
            </a:rPr>
            <a:t> from a signal to retrieve its original form.</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Communication system, Healthcare, Data Scientists &amp; ML Engineers, and Autonomous systems.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Hide Critical information or lead to misinterpretation</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denoised</a:t>
          </a:r>
          <a:r>
            <a:rPr lang="en-US" sz="1800" dirty="0">
              <a:latin typeface="Tahoma" panose="020B0604030504040204" pitchFamily="34" charset="0"/>
              <a:ea typeface="Tahoma" panose="020B0604030504040204" pitchFamily="34" charset="0"/>
              <a:cs typeface="Tahoma" panose="020B0604030504040204" pitchFamily="34" charset="0"/>
            </a:rPr>
            <a:t> output closely resembles the original clean signal (visually and quantitatively).</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None/>
          </a:pPr>
          <a:r>
            <a:rPr lang="en-IN" b="1" dirty="0"/>
            <a:t>Convolutional 1D </a:t>
          </a:r>
          <a:r>
            <a:rPr lang="en-IN" b="1" dirty="0" err="1"/>
            <a:t>Autoencoder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B6B39D33-D046-47BE-829F-7DE9C1355A93}">
      <dgm:prSet phldrT="[Text]"/>
      <dgm:spPr/>
      <dgm:t>
        <a:bodyPr/>
        <a:lstStyle/>
        <a:p>
          <a:pPr>
            <a:buFont typeface="Wingdings" panose="05000000000000000000" pitchFamily="2" charset="2"/>
            <a:buChar char=""/>
          </a:pPr>
          <a:r>
            <a:rPr lang="en-IN" b="1" dirty="0"/>
            <a:t>How it works</a:t>
          </a:r>
          <a:r>
            <a:rPr lang="en-IN" dirty="0"/>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15A7BCB-F8C9-469E-AAD5-364C09881B8A}" type="parTrans" cxnId="{877B3C1A-839E-4419-A916-B4E946768D4D}">
      <dgm:prSet/>
      <dgm:spPr/>
      <dgm:t>
        <a:bodyPr/>
        <a:lstStyle/>
        <a:p>
          <a:endParaRPr lang="en-US"/>
        </a:p>
      </dgm:t>
    </dgm:pt>
    <dgm:pt modelId="{AC756B1C-E9B8-4AF1-AAAF-F8402FE8B80B}" type="sibTrans" cxnId="{877B3C1A-839E-4419-A916-B4E946768D4D}">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b="1" dirty="0"/>
            <a:t>LSTM (Long Short-Term Memory) </a:t>
          </a:r>
          <a:r>
            <a:rPr lang="en-US" b="1" dirty="0" err="1"/>
            <a:t>Autoencoder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dgm:spPr/>
      <dgm:t>
        <a:bodyPr/>
        <a:lstStyle/>
        <a:p>
          <a:pPr>
            <a:buFont typeface="Wingdings" panose="05000000000000000000" pitchFamily="2" charset="2"/>
            <a:buChar char=""/>
          </a:pPr>
          <a:r>
            <a:rPr lang="en-IN" b="1" dirty="0"/>
            <a:t>How it works</a:t>
          </a:r>
          <a:r>
            <a:rPr lang="en-IN" dirty="0"/>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IN" b="1" dirty="0"/>
            <a:t>low-pass filter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dgm:spPr/>
      <dgm:t>
        <a:bodyPr/>
        <a:lstStyle/>
        <a:p>
          <a:pPr>
            <a:buFont typeface="Wingdings" panose="05000000000000000000" pitchFamily="2" charset="2"/>
            <a:buChar char=""/>
          </a:pPr>
          <a:r>
            <a:rPr lang="en-IN" b="1"/>
            <a:t>How it works</a:t>
          </a:r>
          <a:r>
            <a:rPr lang="en-IN"/>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F82601E6-6FF6-41B5-BDEF-C0E73D0B30BE}">
      <dgm:prSet phldrT="[Text]"/>
      <dgm:spPr/>
      <dgm:t>
        <a:bodyPr/>
        <a:lstStyle/>
        <a:p>
          <a:pPr>
            <a:buFont typeface="Wingdings" panose="05000000000000000000" pitchFamily="2" charset="2"/>
            <a:buChar char=""/>
          </a:pPr>
          <a:r>
            <a:rPr lang="en-IN" b="1" dirty="0"/>
            <a:t>Why it works</a:t>
          </a:r>
          <a:r>
            <a:rPr lang="en-IN" dirty="0"/>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IN" b="1" dirty="0"/>
            <a:t>Why it works</a:t>
          </a:r>
          <a:r>
            <a:rPr lang="en-IN" dirty="0"/>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388D911F-5131-4B95-8FCA-44355C31A787}">
      <dgm:prSet phldrT="[Text]"/>
      <dgm:spPr/>
      <dgm:t>
        <a:bodyPr/>
        <a:lstStyle/>
        <a:p>
          <a:pPr>
            <a:buFont typeface="Wingdings" panose="05000000000000000000" pitchFamily="2" charset="2"/>
            <a:buChar char=""/>
          </a:pPr>
          <a:r>
            <a:rPr lang="en-IN" b="1" dirty="0"/>
            <a:t>Why it works</a:t>
          </a:r>
          <a:r>
            <a:rPr lang="en-IN" dirty="0"/>
            <a: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0DE3C42-B930-4A61-B78B-7BCFF7A9C3BC}" type="parTrans" cxnId="{64A00AFB-D909-4E4F-881C-95919A0EED97}">
      <dgm:prSet/>
      <dgm:spPr/>
      <dgm:t>
        <a:bodyPr/>
        <a:lstStyle/>
        <a:p>
          <a:endParaRPr lang="en-US"/>
        </a:p>
      </dgm:t>
    </dgm:pt>
    <dgm:pt modelId="{6C88182B-48B6-413C-BAE8-817D076D6F78}" type="sibTrans" cxnId="{64A00AFB-D909-4E4F-881C-95919A0EED97}">
      <dgm:prSet/>
      <dgm:spPr/>
      <dgm:t>
        <a:bodyPr/>
        <a:lstStyle/>
        <a:p>
          <a:endParaRPr lang="en-US"/>
        </a:p>
      </dgm:t>
    </dgm:pt>
    <dgm:pt modelId="{A1834B89-3EAB-4742-B66C-7A02FAB6C898}">
      <dgm:prSet/>
      <dgm:spPr/>
      <dgm:t>
        <a:bodyPr/>
        <a:lstStyle/>
        <a:p>
          <a:r>
            <a:rPr lang="en-US"/>
            <a:t>Uses 1D convolutional layers to capture local patterns in the signal.</a:t>
          </a:r>
        </a:p>
      </dgm:t>
    </dgm:pt>
    <dgm:pt modelId="{F5F51C35-A827-4AD2-9CC7-4650E9529A6C}" type="parTrans" cxnId="{B007B04A-BAB2-4F23-81AC-050C7E362605}">
      <dgm:prSet/>
      <dgm:spPr/>
      <dgm:t>
        <a:bodyPr/>
        <a:lstStyle/>
        <a:p>
          <a:endParaRPr lang="en-US"/>
        </a:p>
      </dgm:t>
    </dgm:pt>
    <dgm:pt modelId="{FE4B34B6-0DBF-47CA-8C04-6A91453AF397}" type="sibTrans" cxnId="{B007B04A-BAB2-4F23-81AC-050C7E362605}">
      <dgm:prSet/>
      <dgm:spPr/>
      <dgm:t>
        <a:bodyPr/>
        <a:lstStyle/>
        <a:p>
          <a:endParaRPr lang="en-US"/>
        </a:p>
      </dgm:t>
    </dgm:pt>
    <dgm:pt modelId="{E769AAD8-FF50-4EDE-9783-377147377D68}">
      <dgm:prSet/>
      <dgm:spPr/>
      <dgm:t>
        <a:bodyPr/>
        <a:lstStyle/>
        <a:p>
          <a:r>
            <a:rPr lang="en-US" dirty="0"/>
            <a:t>Efficient at handling stationary and locally repetitive patterns (like sine waves).</a:t>
          </a:r>
        </a:p>
      </dgm:t>
    </dgm:pt>
    <dgm:pt modelId="{8D707A4B-89B1-4811-B862-CC0363870E17}" type="parTrans" cxnId="{957A8729-365D-4B66-A369-43EDAC94DB6B}">
      <dgm:prSet/>
      <dgm:spPr/>
      <dgm:t>
        <a:bodyPr/>
        <a:lstStyle/>
        <a:p>
          <a:endParaRPr lang="en-US"/>
        </a:p>
      </dgm:t>
    </dgm:pt>
    <dgm:pt modelId="{3656034C-33FB-422E-A086-1494345DBCA0}" type="sibTrans" cxnId="{957A8729-365D-4B66-A369-43EDAC94DB6B}">
      <dgm:prSet/>
      <dgm:spPr/>
      <dgm:t>
        <a:bodyPr/>
        <a:lstStyle/>
        <a:p>
          <a:endParaRPr lang="en-US"/>
        </a:p>
      </dgm:t>
    </dgm:pt>
    <dgm:pt modelId="{DC69CE7E-139E-4491-A6EE-DF0EC8136803}">
      <dgm:prSet/>
      <dgm:spPr/>
      <dgm:t>
        <a:bodyPr/>
        <a:lstStyle/>
        <a:p>
          <a:r>
            <a:rPr lang="en-US" dirty="0"/>
            <a:t>Uses LSTM layers in the encoder and decoder to remember long-term signal patterns.</a:t>
          </a:r>
        </a:p>
      </dgm:t>
    </dgm:pt>
    <dgm:pt modelId="{0CB0DD9A-C6B5-4F92-8C94-01D89E971FD4}" type="parTrans" cxnId="{E74E987D-D2BB-41E5-8BC5-319A689DE6E9}">
      <dgm:prSet/>
      <dgm:spPr/>
      <dgm:t>
        <a:bodyPr/>
        <a:lstStyle/>
        <a:p>
          <a:endParaRPr lang="en-US"/>
        </a:p>
      </dgm:t>
    </dgm:pt>
    <dgm:pt modelId="{D245B215-49AE-4BB9-AC59-299E03AA88C3}" type="sibTrans" cxnId="{E74E987D-D2BB-41E5-8BC5-319A689DE6E9}">
      <dgm:prSet/>
      <dgm:spPr/>
      <dgm:t>
        <a:bodyPr/>
        <a:lstStyle/>
        <a:p>
          <a:endParaRPr lang="en-US"/>
        </a:p>
      </dgm:t>
    </dgm:pt>
    <dgm:pt modelId="{F088DFD5-C456-4F04-8AA3-5069DCE3CCBB}">
      <dgm:prSet/>
      <dgm:spPr/>
      <dgm:t>
        <a:bodyPr/>
        <a:lstStyle/>
        <a:p>
          <a:r>
            <a:rPr lang="en-US" dirty="0"/>
            <a:t>Effective for </a:t>
          </a:r>
          <a:r>
            <a:rPr lang="en-US" b="1" dirty="0"/>
            <a:t>non-stationary or dynamic signals</a:t>
          </a:r>
          <a:r>
            <a:rPr lang="en-US" dirty="0"/>
            <a:t> with complex time dependencies.</a:t>
          </a:r>
        </a:p>
      </dgm:t>
    </dgm:pt>
    <dgm:pt modelId="{EFE209F1-D323-444E-8574-03508F3315C6}" type="parTrans" cxnId="{1EFA78DB-B1D0-4D2C-80D3-F0240631A777}">
      <dgm:prSet/>
      <dgm:spPr/>
      <dgm:t>
        <a:bodyPr/>
        <a:lstStyle/>
        <a:p>
          <a:endParaRPr lang="en-US"/>
        </a:p>
      </dgm:t>
    </dgm:pt>
    <dgm:pt modelId="{6098545A-BB08-4811-82FB-AE3B88D5FD05}" type="sibTrans" cxnId="{1EFA78DB-B1D0-4D2C-80D3-F0240631A777}">
      <dgm:prSet/>
      <dgm:spPr/>
      <dgm:t>
        <a:bodyPr/>
        <a:lstStyle/>
        <a:p>
          <a:endParaRPr lang="en-US"/>
        </a:p>
      </dgm:t>
    </dgm:pt>
    <dgm:pt modelId="{7D5997C6-9B1B-492E-A7AD-5EC59F6649AA}">
      <dgm:prSet/>
      <dgm:spPr/>
      <dgm:t>
        <a:bodyPr/>
        <a:lstStyle/>
        <a:p>
          <a:r>
            <a:rPr lang="en-US"/>
            <a:t>Frequencies above a cutoff point are suppressed.</a:t>
          </a:r>
        </a:p>
      </dgm:t>
    </dgm:pt>
    <dgm:pt modelId="{1084BF76-A9AA-45FD-BF2C-D00C27205380}" type="parTrans" cxnId="{485753A4-32CB-467B-9EA0-ADD8B3A37FF9}">
      <dgm:prSet/>
      <dgm:spPr/>
      <dgm:t>
        <a:bodyPr/>
        <a:lstStyle/>
        <a:p>
          <a:endParaRPr lang="en-US"/>
        </a:p>
      </dgm:t>
    </dgm:pt>
    <dgm:pt modelId="{5DB9CD10-4149-44FC-A829-09D35AAB4734}" type="sibTrans" cxnId="{485753A4-32CB-467B-9EA0-ADD8B3A37FF9}">
      <dgm:prSet/>
      <dgm:spPr/>
      <dgm:t>
        <a:bodyPr/>
        <a:lstStyle/>
        <a:p>
          <a:endParaRPr lang="en-US"/>
        </a:p>
      </dgm:t>
    </dgm:pt>
    <dgm:pt modelId="{F3C8EB64-24BD-4938-9AF6-5D65BCA7F076}">
      <dgm:prSet/>
      <dgm:spPr/>
      <dgm:t>
        <a:bodyPr/>
        <a:lstStyle/>
        <a:p>
          <a:r>
            <a:rPr lang="en-IN" dirty="0"/>
            <a:t>Common in signal processing pipelines.</a:t>
          </a:r>
        </a:p>
      </dgm:t>
    </dgm:pt>
    <dgm:pt modelId="{EBBB56CB-DD12-4332-BA5F-4DC9EEA2A4DB}" type="parTrans" cxnId="{CC1D5472-0B68-4841-A06B-733D7DDCC68C}">
      <dgm:prSet/>
      <dgm:spPr/>
      <dgm:t>
        <a:bodyPr/>
        <a:lstStyle/>
        <a:p>
          <a:endParaRPr lang="en-US"/>
        </a:p>
      </dgm:t>
    </dgm:pt>
    <dgm:pt modelId="{49C39672-3BF7-45BC-AC67-F418F16058A1}" type="sibTrans" cxnId="{CC1D5472-0B68-4841-A06B-733D7DDCC68C}">
      <dgm:prSet/>
      <dgm:spPr/>
      <dgm:t>
        <a:bodyPr/>
        <a:lstStyle/>
        <a:p>
          <a:endParaRPr lang="en-US"/>
        </a:p>
      </dgm:t>
    </dgm:pt>
    <dgm:pt modelId="{492DFD06-6F54-4F74-8D1A-49D5BE76D9E2}">
      <dgm:prSet/>
      <dgm:spPr/>
      <dgm:t>
        <a:bodyPr/>
        <a:lstStyle/>
        <a:p>
          <a:r>
            <a:rPr lang="en-US"/>
            <a:t>Simple and fast for </a:t>
          </a:r>
          <a:r>
            <a:rPr lang="en-US" b="1"/>
            <a:t>periodic, smooth signals</a:t>
          </a:r>
          <a:r>
            <a:rPr lang="en-US"/>
            <a:t>.</a:t>
          </a:r>
        </a:p>
      </dgm:t>
    </dgm:pt>
    <dgm:pt modelId="{D7AC05EF-6C52-4640-AB80-E036B3B850DE}" type="parTrans" cxnId="{C02E5BE4-CEBE-48B0-ADFB-2202598D8C93}">
      <dgm:prSet/>
      <dgm:spPr/>
      <dgm:t>
        <a:bodyPr/>
        <a:lstStyle/>
        <a:p>
          <a:endParaRPr lang="en-US"/>
        </a:p>
      </dgm:t>
    </dgm:pt>
    <dgm:pt modelId="{57FA5943-4EBB-41EE-9BBF-5AA7028F0F40}" type="sibTrans" cxnId="{C02E5BE4-CEBE-48B0-ADFB-2202598D8C93}">
      <dgm:prSet/>
      <dgm:spPr/>
      <dgm:t>
        <a:bodyPr/>
        <a:lstStyle/>
        <a:p>
          <a:endParaRPr lang="en-US"/>
        </a:p>
      </dgm:t>
    </dgm:pt>
    <dgm:pt modelId="{3D72EE9E-472C-4894-989F-DAE9114A876B}">
      <dgm:prSet/>
      <dgm:spPr/>
      <dgm:t>
        <a:bodyPr/>
        <a:lstStyle/>
        <a:p>
          <a:r>
            <a:rPr lang="en-US" dirty="0"/>
            <a:t>Acts as a good </a:t>
          </a:r>
          <a:r>
            <a:rPr lang="en-US" b="1" dirty="0"/>
            <a:t>baseline</a:t>
          </a:r>
          <a:r>
            <a:rPr lang="en-US" dirty="0"/>
            <a:t> for comparing deep learning models.</a:t>
          </a:r>
        </a:p>
      </dgm:t>
    </dgm:pt>
    <dgm:pt modelId="{BB186CB2-366C-4008-B5C7-7DC4E8B4EDAB}" type="parTrans" cxnId="{EC0E43E8-4806-497E-B372-3363AEBB4C32}">
      <dgm:prSet/>
      <dgm:spPr/>
      <dgm:t>
        <a:bodyPr/>
        <a:lstStyle/>
        <a:p>
          <a:endParaRPr lang="en-US"/>
        </a:p>
      </dgm:t>
    </dgm:pt>
    <dgm:pt modelId="{0C9C9949-AD65-46AB-B400-A12E36F23EEE}" type="sibTrans" cxnId="{EC0E43E8-4806-497E-B372-3363AEBB4C32}">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877B3C1A-839E-4419-A916-B4E946768D4D}" srcId="{6857B86A-DEC1-407C-A1BB-5BF9ACCBCA6A}" destId="{B6B39D33-D046-47BE-829F-7DE9C1355A93}" srcOrd="1" destOrd="0" parTransId="{E15A7BCB-F8C9-469E-AAD5-364C09881B8A}" sibTransId="{AC756B1C-E9B8-4AF1-AAAF-F8402FE8B80B}"/>
    <dgm:cxn modelId="{A98B7D1B-DF5A-44DC-B147-B7C76125EB5F}" type="presOf" srcId="{492DFD06-6F54-4F74-8D1A-49D5BE76D9E2}" destId="{EA81ED6A-A7EA-4137-A3DC-D16E79F1B938}" srcOrd="0" destOrd="5" presId="urn:microsoft.com/office/officeart/2005/8/layout/hList1"/>
    <dgm:cxn modelId="{7AD9DC23-6D3E-4653-A958-25B3ED9B1CDB}" type="presOf" srcId="{F088DFD5-C456-4F04-8AA3-5069DCE3CCBB}" destId="{E4FD5043-5612-43C5-B6AE-CCD431549399}" srcOrd="0" destOrd="4" presId="urn:microsoft.com/office/officeart/2005/8/layout/hList1"/>
    <dgm:cxn modelId="{E785B928-0A23-43BA-9D0D-4355335BED79}" srcId="{ABA77F75-8642-4931-8D7E-BE6C6DB9940D}" destId="{A84AA4D5-2E69-4308-B848-AF7C866DBA37}" srcOrd="1" destOrd="0" parTransId="{5AA60D0F-7C99-4FA0-90CA-9CD92DBEF3B7}" sibTransId="{195A1AC7-FDFE-47D0-B6D9-46AB9BA4736B}"/>
    <dgm:cxn modelId="{957A8729-365D-4B66-A369-43EDAC94DB6B}" srcId="{6857B86A-DEC1-407C-A1BB-5BF9ACCBCA6A}" destId="{E769AAD8-FF50-4EDE-9783-377147377D68}" srcOrd="4" destOrd="0" parTransId="{8D707A4B-89B1-4811-B862-CC0363870E17}" sibTransId="{3656034C-33FB-422E-A086-1494345DBCA0}"/>
    <dgm:cxn modelId="{CA949A5F-9945-4C59-A233-D70AFFF70BDA}" srcId="{DA5DFAD8-E443-4F53-9341-A0903BBBD378}" destId="{6EE89B4E-BAED-4A90-B29D-70AF11256801}" srcOrd="0" destOrd="0" parTransId="{39BF20C7-31E5-452B-8EA2-17224A13C7FB}" sibTransId="{E71503C3-CFB7-4144-AD9F-7A42A87A3A6B}"/>
    <dgm:cxn modelId="{052CD662-FA04-4C38-BDDB-2453E96D014D}" type="presOf" srcId="{B6B39D33-D046-47BE-829F-7DE9C1355A93}" destId="{17CA1487-CDD9-4364-92F6-A11DBDAFE16C}" srcOrd="0" destOrd="1" presId="urn:microsoft.com/office/officeart/2005/8/layout/hList1"/>
    <dgm:cxn modelId="{B007B04A-BAB2-4F23-81AC-050C7E362605}" srcId="{6857B86A-DEC1-407C-A1BB-5BF9ACCBCA6A}" destId="{A1834B89-3EAB-4742-B66C-7A02FAB6C898}" srcOrd="2" destOrd="0" parTransId="{F5F51C35-A827-4AD2-9CC7-4650E9529A6C}" sibTransId="{FE4B34B6-0DBF-47CA-8C04-6A91453AF397}"/>
    <dgm:cxn modelId="{B79ECF6A-845A-4141-B633-36E322FA0895}" type="presOf" srcId="{DC69CE7E-139E-4491-A6EE-DF0EC8136803}" destId="{E4FD5043-5612-43C5-B6AE-CCD431549399}" srcOrd="0" destOrd="2"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CC1D5472-0B68-4841-A06B-733D7DDCC68C}" srcId="{DA5DFAD8-E443-4F53-9341-A0903BBBD378}" destId="{F3C8EB64-24BD-4938-9AF6-5D65BCA7F076}" srcOrd="3" destOrd="0" parTransId="{EBBB56CB-DD12-4332-BA5F-4DC9EEA2A4DB}" sibTransId="{49C39672-3BF7-45BC-AC67-F418F16058A1}"/>
    <dgm:cxn modelId="{496CC152-66F4-4FEB-99ED-C8BD1F8A40F9}" srcId="{DA5DFAD8-E443-4F53-9341-A0903BBBD378}" destId="{4EA3F7C2-8BCE-45BE-A919-CBBB33285BD0}" srcOrd="1" destOrd="0" parTransId="{E5A5DB8F-AE1A-4DCD-9400-C8317BA7D81B}" sibTransId="{BC932F0D-8B77-458E-AF60-BC2FDCBE0C75}"/>
    <dgm:cxn modelId="{E74E987D-D2BB-41E5-8BC5-319A689DE6E9}" srcId="{ABA77F75-8642-4931-8D7E-BE6C6DB9940D}" destId="{DC69CE7E-139E-4491-A6EE-DF0EC8136803}" srcOrd="2" destOrd="0" parTransId="{0CB0DD9A-C6B5-4F92-8C94-01D89E971FD4}" sibTransId="{D245B215-49AE-4BB9-AC59-299E03AA88C3}"/>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485753A4-32CB-467B-9EA0-ADD8B3A37FF9}" srcId="{DA5DFAD8-E443-4F53-9341-A0903BBBD378}" destId="{7D5997C6-9B1B-492E-A7AD-5EC59F6649AA}" srcOrd="2" destOrd="0" parTransId="{1084BF76-A9AA-45FD-BF2C-D00C27205380}" sibTransId="{5DB9CD10-4149-44FC-A829-09D35AAB4734}"/>
    <dgm:cxn modelId="{F791BDAD-3CBB-4228-AE46-C0CD336D9884}" type="presOf" srcId="{26ECA639-0A60-4D96-A34B-F5ACC75DAA0C}" destId="{E4FD5043-5612-43C5-B6AE-CCD431549399}" srcOrd="0" destOrd="3" presId="urn:microsoft.com/office/officeart/2005/8/layout/hList1"/>
    <dgm:cxn modelId="{6AB8FEB3-1E56-437B-80EF-E99FF1676482}" type="presOf" srcId="{F3C8EB64-24BD-4938-9AF6-5D65BCA7F076}" destId="{EA81ED6A-A7EA-4137-A3DC-D16E79F1B938}" srcOrd="0" destOrd="3" presId="urn:microsoft.com/office/officeart/2005/8/layout/hList1"/>
    <dgm:cxn modelId="{5F12E8B9-000C-441B-B9E7-99ED7A20363B}" type="presOf" srcId="{6857B86A-DEC1-407C-A1BB-5BF9ACCBCA6A}" destId="{F0C1B2C7-0B23-4FE8-AB0F-5877B88532DB}" srcOrd="0" destOrd="0" presId="urn:microsoft.com/office/officeart/2005/8/layout/hList1"/>
    <dgm:cxn modelId="{72779BBD-A744-4F68-A2E6-D63490F9A7D3}" type="presOf" srcId="{E769AAD8-FF50-4EDE-9783-377147377D68}" destId="{17CA1487-CDD9-4364-92F6-A11DBDAFE16C}" srcOrd="0" destOrd="4" presId="urn:microsoft.com/office/officeart/2005/8/layout/hList1"/>
    <dgm:cxn modelId="{F270B5BD-559B-4711-AB5A-FD85478BE916}" srcId="{ABA77F75-8642-4931-8D7E-BE6C6DB9940D}" destId="{26ECA639-0A60-4D96-A34B-F5ACC75DAA0C}" srcOrd="3"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AE6FB6CA-9639-462E-96F4-59A30B62D0EB}" type="presOf" srcId="{F82601E6-6FF6-41B5-BDEF-C0E73D0B30BE}" destId="{17CA1487-CDD9-4364-92F6-A11DBDAFE16C}" srcOrd="0" destOrd="3" presId="urn:microsoft.com/office/officeart/2005/8/layout/hList1"/>
    <dgm:cxn modelId="{031192CC-0D97-42E2-BFF6-56099413D007}" type="presOf" srcId="{A1834B89-3EAB-4742-B66C-7A02FAB6C898}"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1EFA78DB-B1D0-4D2C-80D3-F0240631A777}" srcId="{ABA77F75-8642-4931-8D7E-BE6C6DB9940D}" destId="{F088DFD5-C456-4F04-8AA3-5069DCE3CCBB}" srcOrd="4" destOrd="0" parTransId="{EFE209F1-D323-444E-8574-03508F3315C6}" sibTransId="{6098545A-BB08-4811-82FB-AE3B88D5FD05}"/>
    <dgm:cxn modelId="{4CD5FCDD-1F8A-43A3-BD77-CBE3B3864C41}" srcId="{6857B86A-DEC1-407C-A1BB-5BF9ACCBCA6A}" destId="{4C8BFA56-3F75-4CAD-90A3-2F214D699322}" srcOrd="0" destOrd="0" parTransId="{9A6E3B20-A734-4412-84CF-0134D93D4B28}" sibTransId="{7B50916F-B8BA-427F-B9F0-A301E54D7FB3}"/>
    <dgm:cxn modelId="{F6983BDE-0D2B-4BD0-8BD5-4647B42A264E}" type="presOf" srcId="{388D911F-5131-4B95-8FCA-44355C31A787}" destId="{EA81ED6A-A7EA-4137-A3DC-D16E79F1B938}" srcOrd="0" destOrd="4" presId="urn:microsoft.com/office/officeart/2005/8/layout/hList1"/>
    <dgm:cxn modelId="{C02E5BE4-CEBE-48B0-ADFB-2202598D8C93}" srcId="{DA5DFAD8-E443-4F53-9341-A0903BBBD378}" destId="{492DFD06-6F54-4F74-8D1A-49D5BE76D9E2}" srcOrd="5" destOrd="0" parTransId="{D7AC05EF-6C52-4640-AB80-E036B3B850DE}" sibTransId="{57FA5943-4EBB-41EE-9BBF-5AA7028F0F40}"/>
    <dgm:cxn modelId="{B7D9B3E4-3A1A-4B78-822D-ED7FCCA763E2}" type="presOf" srcId="{3D72EE9E-472C-4894-989F-DAE9114A876B}" destId="{EA81ED6A-A7EA-4137-A3DC-D16E79F1B938}" srcOrd="0" destOrd="6" presId="urn:microsoft.com/office/officeart/2005/8/layout/hList1"/>
    <dgm:cxn modelId="{1FCB23E5-E983-4435-8A6F-78F13DE6D873}" srcId="{6857B86A-DEC1-407C-A1BB-5BF9ACCBCA6A}" destId="{F82601E6-6FF6-41B5-BDEF-C0E73D0B30BE}" srcOrd="3" destOrd="0" parTransId="{936C8FEA-0125-468F-AC7E-0D933F696D03}" sibTransId="{EAEC7697-68BC-4B26-A3B6-9BD23217CF44}"/>
    <dgm:cxn modelId="{EC0E43E8-4806-497E-B372-3363AEBB4C32}" srcId="{DA5DFAD8-E443-4F53-9341-A0903BBBD378}" destId="{3D72EE9E-472C-4894-989F-DAE9114A876B}" srcOrd="6" destOrd="0" parTransId="{BB186CB2-366C-4008-B5C7-7DC4E8B4EDAB}" sibTransId="{0C9C9949-AD65-46AB-B400-A12E36F23EEE}"/>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5A42F1F5-5EFA-4BB2-BBF9-9FD96DCD37C9}" type="presOf" srcId="{7D5997C6-9B1B-492E-A7AD-5EC59F6649AA}" destId="{EA81ED6A-A7EA-4137-A3DC-D16E79F1B938}" srcOrd="0" destOrd="2" presId="urn:microsoft.com/office/officeart/2005/8/layout/hList1"/>
    <dgm:cxn modelId="{64A00AFB-D909-4E4F-881C-95919A0EED97}" srcId="{DA5DFAD8-E443-4F53-9341-A0903BBBD378}" destId="{388D911F-5131-4B95-8FCA-44355C31A787}" srcOrd="4" destOrd="0" parTransId="{90DE3C42-B930-4A61-B78B-7BCFF7A9C3BC}" sibTransId="{6C88182B-48B6-413C-BAE8-817D076D6F78}"/>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Signal </a:t>
          </a:r>
          <a:r>
            <a:rPr lang="en-US" sz="1800" kern="1200" dirty="0" err="1">
              <a:latin typeface="Tahoma" panose="020B0604030504040204" pitchFamily="34" charset="0"/>
              <a:ea typeface="Tahoma" panose="020B0604030504040204" pitchFamily="34" charset="0"/>
              <a:cs typeface="Tahoma" panose="020B0604030504040204" pitchFamily="34" charset="0"/>
            </a:rPr>
            <a:t>denoising</a:t>
          </a:r>
          <a:r>
            <a:rPr lang="en-US" sz="1800" kern="1200" dirty="0">
              <a:latin typeface="Tahoma" panose="020B0604030504040204" pitchFamily="34" charset="0"/>
              <a:ea typeface="Tahoma" panose="020B0604030504040204" pitchFamily="34" charset="0"/>
              <a:cs typeface="Tahoma" panose="020B0604030504040204" pitchFamily="34" charset="0"/>
            </a:rPr>
            <a:t> is the process of removing unwanted </a:t>
          </a:r>
          <a:r>
            <a:rPr lang="en-US" sz="1800" kern="1200" dirty="0" err="1">
              <a:latin typeface="Tahoma" panose="020B0604030504040204" pitchFamily="34" charset="0"/>
              <a:ea typeface="Tahoma" panose="020B0604030504040204" pitchFamily="34" charset="0"/>
              <a:cs typeface="Tahoma" panose="020B0604030504040204" pitchFamily="34" charset="0"/>
            </a:rPr>
            <a:t>noide</a:t>
          </a:r>
          <a:r>
            <a:rPr lang="en-US" sz="1800" kern="1200" dirty="0">
              <a:latin typeface="Tahoma" panose="020B0604030504040204" pitchFamily="34" charset="0"/>
              <a:ea typeface="Tahoma" panose="020B0604030504040204" pitchFamily="34" charset="0"/>
              <a:cs typeface="Tahoma" panose="020B0604030504040204" pitchFamily="34" charset="0"/>
            </a:rPr>
            <a:t> from a signal to retrieve its original form.</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Communication system, Healthcare, Data Scientists &amp; ML Engineers, and Autonomous systems.</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Hide Critical information or lead to misinterpretation</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The </a:t>
          </a:r>
          <a:r>
            <a:rPr lang="en-US" sz="1800" kern="1200" dirty="0" err="1">
              <a:latin typeface="Tahoma" panose="020B0604030504040204" pitchFamily="34" charset="0"/>
              <a:ea typeface="Tahoma" panose="020B0604030504040204" pitchFamily="34" charset="0"/>
              <a:cs typeface="Tahoma" panose="020B0604030504040204" pitchFamily="34" charset="0"/>
            </a:rPr>
            <a:t>denoised</a:t>
          </a:r>
          <a:r>
            <a:rPr lang="en-US" sz="1800" kern="1200" dirty="0">
              <a:latin typeface="Tahoma" panose="020B0604030504040204" pitchFamily="34" charset="0"/>
              <a:ea typeface="Tahoma" panose="020B0604030504040204" pitchFamily="34" charset="0"/>
              <a:cs typeface="Tahoma" panose="020B0604030504040204" pitchFamily="34" charset="0"/>
            </a:rPr>
            <a:t> output closely resembles the original clean signal (visually and quantitatively).</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41619" y="2728988"/>
        <a:ext cx="3482922" cy="7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05253"/>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#1</a:t>
          </a:r>
        </a:p>
      </dsp:txBody>
      <dsp:txXfrm>
        <a:off x="3535" y="105253"/>
        <a:ext cx="3447370" cy="576000"/>
      </dsp:txXfrm>
    </dsp:sp>
    <dsp:sp modelId="{17CA1487-CDD9-4364-92F6-A11DBDAFE16C}">
      <dsp:nvSpPr>
        <dsp:cNvPr id="0" name=""/>
        <dsp:cNvSpPr/>
      </dsp:nvSpPr>
      <dsp:spPr>
        <a:xfrm>
          <a:off x="3535" y="681253"/>
          <a:ext cx="3447370" cy="370574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None/>
          </a:pPr>
          <a:r>
            <a:rPr lang="en-IN" sz="2000" b="1" kern="1200" dirty="0"/>
            <a:t>Convolutional 1D </a:t>
          </a:r>
          <a:r>
            <a:rPr lang="en-IN" sz="2000" b="1" kern="1200" dirty="0" err="1"/>
            <a:t>Autoencoder</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How it works</a:t>
          </a:r>
          <a:r>
            <a:rPr lang="en-IN" sz="2000" kern="1200" dirty="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a:t>Uses 1D convolutional layers to capture local patterns in the signal.</a:t>
          </a: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Why it works</a:t>
          </a:r>
          <a:r>
            <a:rPr lang="en-IN" sz="2000" kern="1200" dirty="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t>Efficient at handling stationary and locally repetitive patterns (like sine waves).</a:t>
          </a:r>
        </a:p>
      </dsp:txBody>
      <dsp:txXfrm>
        <a:off x="3535" y="681253"/>
        <a:ext cx="3447370" cy="3705749"/>
      </dsp:txXfrm>
    </dsp:sp>
    <dsp:sp modelId="{055A5EAB-EAE0-4501-8649-31F112FF9AD5}">
      <dsp:nvSpPr>
        <dsp:cNvPr id="0" name=""/>
        <dsp:cNvSpPr/>
      </dsp:nvSpPr>
      <dsp:spPr>
        <a:xfrm>
          <a:off x="3933537" y="105253"/>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#2</a:t>
          </a:r>
        </a:p>
      </dsp:txBody>
      <dsp:txXfrm>
        <a:off x="3933537" y="105253"/>
        <a:ext cx="3447370" cy="576000"/>
      </dsp:txXfrm>
    </dsp:sp>
    <dsp:sp modelId="{E4FD5043-5612-43C5-B6AE-CCD431549399}">
      <dsp:nvSpPr>
        <dsp:cNvPr id="0" name=""/>
        <dsp:cNvSpPr/>
      </dsp:nvSpPr>
      <dsp:spPr>
        <a:xfrm>
          <a:off x="3933537" y="681253"/>
          <a:ext cx="3447370" cy="370574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b="1" kern="1200" dirty="0"/>
            <a:t>LSTM (Long Short-Term Memory) </a:t>
          </a:r>
          <a:r>
            <a:rPr lang="en-US" sz="2000" b="1" kern="1200" dirty="0" err="1"/>
            <a:t>Autoencoder</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How it works</a:t>
          </a:r>
          <a:r>
            <a:rPr lang="en-IN" sz="2000" kern="1200" dirty="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t>Uses LSTM layers in the encoder and decoder to remember long-term signal patterns.</a:t>
          </a: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Why it works</a:t>
          </a:r>
          <a:r>
            <a:rPr lang="en-IN" sz="2000" kern="1200" dirty="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t>Effective for </a:t>
          </a:r>
          <a:r>
            <a:rPr lang="en-US" sz="2000" b="1" kern="1200" dirty="0"/>
            <a:t>non-stationary or dynamic signals</a:t>
          </a:r>
          <a:r>
            <a:rPr lang="en-US" sz="2000" kern="1200" dirty="0"/>
            <a:t> with complex time dependencies.</a:t>
          </a:r>
        </a:p>
      </dsp:txBody>
      <dsp:txXfrm>
        <a:off x="3933537" y="681253"/>
        <a:ext cx="3447370" cy="3705749"/>
      </dsp:txXfrm>
    </dsp:sp>
    <dsp:sp modelId="{23D06E36-F688-4B37-8BB8-73015E665B0E}">
      <dsp:nvSpPr>
        <dsp:cNvPr id="0" name=""/>
        <dsp:cNvSpPr/>
      </dsp:nvSpPr>
      <dsp:spPr>
        <a:xfrm>
          <a:off x="7863539" y="105253"/>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#3</a:t>
          </a:r>
        </a:p>
      </dsp:txBody>
      <dsp:txXfrm>
        <a:off x="7863539" y="105253"/>
        <a:ext cx="3447370" cy="576000"/>
      </dsp:txXfrm>
    </dsp:sp>
    <dsp:sp modelId="{EA81ED6A-A7EA-4137-A3DC-D16E79F1B938}">
      <dsp:nvSpPr>
        <dsp:cNvPr id="0" name=""/>
        <dsp:cNvSpPr/>
      </dsp:nvSpPr>
      <dsp:spPr>
        <a:xfrm>
          <a:off x="7863539" y="681253"/>
          <a:ext cx="3447370" cy="370574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low-pass filter</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a:t>How it works</a:t>
          </a:r>
          <a:r>
            <a:rPr lang="en-IN" sz="2000" kern="120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a:t>Frequencies above a cutoff point are suppressed.</a:t>
          </a:r>
        </a:p>
        <a:p>
          <a:pPr marL="228600" lvl="1" indent="-228600" algn="l" defTabSz="889000">
            <a:lnSpc>
              <a:spcPct val="90000"/>
            </a:lnSpc>
            <a:spcBef>
              <a:spcPct val="0"/>
            </a:spcBef>
            <a:spcAft>
              <a:spcPct val="15000"/>
            </a:spcAft>
            <a:buChar char="•"/>
          </a:pPr>
          <a:r>
            <a:rPr lang="en-IN" sz="2000" kern="1200" dirty="0"/>
            <a:t>Common in signal processing pipelines.</a:t>
          </a:r>
        </a:p>
        <a:p>
          <a:pPr marL="228600" lvl="1" indent="-228600" algn="l" defTabSz="889000">
            <a:lnSpc>
              <a:spcPct val="90000"/>
            </a:lnSpc>
            <a:spcBef>
              <a:spcPct val="0"/>
            </a:spcBef>
            <a:spcAft>
              <a:spcPct val="15000"/>
            </a:spcAft>
            <a:buFont typeface="Wingdings" panose="05000000000000000000" pitchFamily="2" charset="2"/>
            <a:buChar char=""/>
          </a:pPr>
          <a:r>
            <a:rPr lang="en-IN" sz="2000" b="1" kern="1200" dirty="0"/>
            <a:t>Why it works</a:t>
          </a:r>
          <a:r>
            <a:rPr lang="en-IN" sz="2000" kern="1200" dirty="0"/>
            <a:t>:</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a:t>Simple and fast for </a:t>
          </a:r>
          <a:r>
            <a:rPr lang="en-US" sz="2000" b="1" kern="1200"/>
            <a:t>periodic, smooth signals</a:t>
          </a:r>
          <a:r>
            <a:rPr lang="en-US" sz="2000" kern="1200"/>
            <a:t>.</a:t>
          </a:r>
        </a:p>
        <a:p>
          <a:pPr marL="228600" lvl="1" indent="-228600" algn="l" defTabSz="889000">
            <a:lnSpc>
              <a:spcPct val="90000"/>
            </a:lnSpc>
            <a:spcBef>
              <a:spcPct val="0"/>
            </a:spcBef>
            <a:spcAft>
              <a:spcPct val="15000"/>
            </a:spcAft>
            <a:buChar char="•"/>
          </a:pPr>
          <a:r>
            <a:rPr lang="en-US" sz="2000" kern="1200" dirty="0"/>
            <a:t>Acts as a good </a:t>
          </a:r>
          <a:r>
            <a:rPr lang="en-US" sz="2000" b="1" kern="1200" dirty="0"/>
            <a:t>baseline</a:t>
          </a:r>
          <a:r>
            <a:rPr lang="en-US" sz="2000" kern="1200" dirty="0"/>
            <a:t> for comparing deep learning models.</a:t>
          </a:r>
        </a:p>
      </dsp:txBody>
      <dsp:txXfrm>
        <a:off x="7863539" y="681253"/>
        <a:ext cx="3447370" cy="37057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6/17/2025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443633"/>
            <a:ext cx="8791575" cy="1307328"/>
          </a:xfrm>
        </p:spPr>
        <p:txBody>
          <a:bodyPr>
            <a:normAutofit/>
          </a:bodyPr>
          <a:lstStyle/>
          <a:p>
            <a:pPr algn="ctr"/>
            <a:r>
              <a:rPr lang="en-US" sz="4000" dirty="0">
                <a:latin typeface="Rockwell" panose="02060603020205020403" pitchFamily="18" charset="0"/>
              </a:rPr>
              <a:t>Signal </a:t>
            </a:r>
            <a:r>
              <a:rPr lang="en-US" sz="4000" dirty="0" err="1">
                <a:latin typeface="Rockwell" panose="02060603020205020403" pitchFamily="18" charset="0"/>
              </a:rPr>
              <a:t>Denoising</a:t>
            </a:r>
            <a:r>
              <a:rPr lang="en-US" sz="4000" dirty="0">
                <a:latin typeface="Rockwell" panose="02060603020205020403" pitchFamily="18" charset="0"/>
              </a:rPr>
              <a:t> Using Deep Learning </a:t>
            </a:r>
            <a:r>
              <a:rPr lang="en-US" sz="4000" dirty="0" err="1">
                <a:latin typeface="Rockwell" panose="02060603020205020403" pitchFamily="18" charset="0"/>
              </a:rPr>
              <a:t>Autoencoders</a:t>
            </a:r>
            <a:endParaRPr lang="en-US" sz="40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791582" y="2102178"/>
            <a:ext cx="8791575" cy="2514600"/>
          </a:xfrm>
        </p:spPr>
        <p:txBody>
          <a:bodyPr>
            <a:noAutofit/>
          </a:bodyPr>
          <a:lstStyle/>
          <a:p>
            <a:pPr algn="ctr"/>
            <a:r>
              <a:rPr lang="en-US" sz="2200" dirty="0">
                <a:latin typeface="Tahoma" panose="020B0604030504040204" pitchFamily="34" charset="0"/>
                <a:ea typeface="Tahoma" panose="020B0604030504040204" pitchFamily="34" charset="0"/>
                <a:cs typeface="Tahoma" panose="020B0604030504040204" pitchFamily="34" charset="0"/>
              </a:rPr>
              <a:t>Arijit Ghosh ( 35000121017 )</a:t>
            </a:r>
          </a:p>
          <a:p>
            <a:pPr algn="ctr"/>
            <a:r>
              <a:rPr lang="en-US" sz="2200" dirty="0">
                <a:latin typeface="Tahoma" panose="020B0604030504040204" pitchFamily="34" charset="0"/>
                <a:ea typeface="Tahoma" panose="020B0604030504040204" pitchFamily="34" charset="0"/>
                <a:cs typeface="Tahoma" panose="020B0604030504040204" pitchFamily="34" charset="0"/>
              </a:rPr>
              <a:t>Niloy </a:t>
            </a:r>
            <a:r>
              <a:rPr lang="en-US" sz="2200" dirty="0" err="1">
                <a:latin typeface="Tahoma" panose="020B0604030504040204" pitchFamily="34" charset="0"/>
                <a:ea typeface="Tahoma" panose="020B0604030504040204" pitchFamily="34" charset="0"/>
                <a:cs typeface="Tahoma" panose="020B0604030504040204" pitchFamily="34" charset="0"/>
              </a:rPr>
              <a:t>Acharyya</a:t>
            </a:r>
            <a:r>
              <a:rPr lang="en-US" sz="2200" dirty="0">
                <a:latin typeface="Tahoma" panose="020B0604030504040204" pitchFamily="34" charset="0"/>
                <a:ea typeface="Tahoma" panose="020B0604030504040204" pitchFamily="34" charset="0"/>
                <a:cs typeface="Tahoma" panose="020B0604030504040204" pitchFamily="34" charset="0"/>
              </a:rPr>
              <a:t> ( 35000121031 )</a:t>
            </a:r>
          </a:p>
          <a:p>
            <a:pPr algn="ctr"/>
            <a:r>
              <a:rPr lang="en-US" sz="2200" dirty="0">
                <a:latin typeface="Tahoma" panose="020B0604030504040204" pitchFamily="34" charset="0"/>
                <a:ea typeface="Tahoma" panose="020B0604030504040204" pitchFamily="34" charset="0"/>
                <a:cs typeface="Tahoma" panose="020B0604030504040204" pitchFamily="34" charset="0"/>
              </a:rPr>
              <a:t>Ratan Bhowmick ( 35000121072 )</a:t>
            </a:r>
          </a:p>
          <a:p>
            <a:pPr algn="ctr"/>
            <a:r>
              <a:rPr lang="en-US" sz="2200" dirty="0">
                <a:latin typeface="Tahoma" panose="020B0604030504040204" pitchFamily="34" charset="0"/>
                <a:ea typeface="Tahoma" panose="020B0604030504040204" pitchFamily="34" charset="0"/>
                <a:cs typeface="Tahoma" panose="020B0604030504040204" pitchFamily="34" charset="0"/>
              </a:rPr>
              <a:t>Sailesh Yadav ( 35000122041)</a:t>
            </a:r>
          </a:p>
          <a:p>
            <a:pPr algn="ctr"/>
            <a:r>
              <a:rPr lang="en-US" sz="2200" dirty="0">
                <a:latin typeface="Tahoma" panose="020B0604030504040204" pitchFamily="34" charset="0"/>
                <a:ea typeface="Tahoma" panose="020B0604030504040204" pitchFamily="34" charset="0"/>
                <a:cs typeface="Tahoma" panose="020B0604030504040204" pitchFamily="34" charset="0"/>
              </a:rPr>
              <a:t>Mainak Dutta ( 35000122044 )</a:t>
            </a:r>
          </a:p>
        </p:txBody>
      </p:sp>
      <p:sp>
        <p:nvSpPr>
          <p:cNvPr id="4" name="Subtitle 2">
            <a:extLst>
              <a:ext uri="{FF2B5EF4-FFF2-40B4-BE49-F238E27FC236}">
                <a16:creationId xmlns:a16="http://schemas.microsoft.com/office/drawing/2014/main" id="{90E88114-E3F4-FF9D-E340-426288C6E673}"/>
              </a:ext>
            </a:extLst>
          </p:cNvPr>
          <p:cNvSpPr txBox="1">
            <a:spLocks/>
          </p:cNvSpPr>
          <p:nvPr/>
        </p:nvSpPr>
        <p:spPr>
          <a:xfrm>
            <a:off x="471340" y="4967995"/>
            <a:ext cx="11255604" cy="251460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1800" dirty="0">
                <a:latin typeface="Tahoma" panose="020B0604030504040204" pitchFamily="34" charset="0"/>
                <a:ea typeface="Tahoma" panose="020B0604030504040204" pitchFamily="34" charset="0"/>
                <a:cs typeface="Tahoma" panose="020B0604030504040204" pitchFamily="34" charset="0"/>
              </a:rPr>
              <a:t>Under guidance of Dr. </a:t>
            </a:r>
            <a:r>
              <a:rPr lang="en-US" sz="1800" dirty="0" err="1">
                <a:latin typeface="Tahoma" panose="020B0604030504040204" pitchFamily="34" charset="0"/>
                <a:ea typeface="Tahoma" panose="020B0604030504040204" pitchFamily="34" charset="0"/>
                <a:cs typeface="Tahoma" panose="020B0604030504040204" pitchFamily="34" charset="0"/>
              </a:rPr>
              <a:t>prasun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halder</a:t>
            </a:r>
            <a:endParaRPr lang="en-US" sz="1800" dirty="0">
              <a:latin typeface="Tahoma" panose="020B0604030504040204" pitchFamily="34" charset="0"/>
              <a:ea typeface="Tahoma" panose="020B0604030504040204" pitchFamily="34" charset="0"/>
              <a:cs typeface="Tahoma" panose="020B0604030504040204" pitchFamily="34" charset="0"/>
            </a:endParaRPr>
          </a:p>
          <a:p>
            <a:pPr algn="ctr"/>
            <a:r>
              <a:rPr lang="en-US" sz="1800" dirty="0">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algn="ctr"/>
            <a:r>
              <a:rPr lang="en-US" sz="1800" dirty="0">
                <a:latin typeface="Tahoma" panose="020B0604030504040204" pitchFamily="34" charset="0"/>
                <a:ea typeface="Tahoma" panose="020B0604030504040204" pitchFamily="34" charset="0"/>
                <a:cs typeface="Tahoma" panose="020B0604030504040204" pitchFamily="34" charset="0"/>
              </a:rPr>
              <a:t>Ramkrishna Mahato government engineering college</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01276"/>
          </a:xfrm>
        </p:spPr>
        <p:txBody>
          <a:bodyPr>
            <a:normAutofit/>
          </a:bodyPr>
          <a:lstStyle/>
          <a:p>
            <a:r>
              <a:rPr lang="en-US" sz="4000" dirty="0">
                <a:latin typeface="Rockwell" panose="02060603020205020403" pitchFamily="18" charset="0"/>
              </a:rPr>
              <a:t>Problem of signal </a:t>
            </a:r>
            <a:r>
              <a:rPr lang="en-US" sz="4000" dirty="0" err="1">
                <a:latin typeface="Rockwell" panose="02060603020205020403" pitchFamily="18" charset="0"/>
              </a:rPr>
              <a:t>denoising</a:t>
            </a:r>
            <a:endParaRPr lang="en-US" sz="40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10165115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r>
              <a:rPr lang="en-US" sz="40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1000" y="1916267"/>
            <a:ext cx="6613059" cy="3025466"/>
          </a:xfrm>
        </p:spPr>
        <p:txBody>
          <a:bodyPr>
            <a:noAutofit/>
          </a:bodyPr>
          <a:lstStyle/>
          <a:p>
            <a:r>
              <a:rPr lang="en-US" sz="1600" dirty="0"/>
              <a:t>Signals, in their essence, are representations of physical phenomena, carrying vital information across diverse fields. From the intricate electrical impulses of a human heart captured by an Electrocardiogram (ECG) to the fluctuating radio waves conveying telecommunication data, and the subtle vibrations detected by IoT sensors, signals are fundamental to understanding and interacting with our environment. The integrity and purity of these signals are paramount, as their quality directly influences the accuracy of measurements, reliability of systems, and validity of subsequent analyses. </a:t>
            </a:r>
          </a:p>
          <a:p>
            <a:r>
              <a:rPr lang="en-US" sz="1600" dirty="0"/>
              <a:t>However, in real-world scenarios, signals are rarely pristine. They are invariably corrupted by noise, which can originate from a multitude of sources. This noise, often unwanted and random fluctuations, can be inherent to the measurement system (e.g., thermal noise in electronics), external environmental interferences (e.g., electromagnetic interference, acoustic background noise), or even human-induced artifacts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43CC8A2C-D51D-21AF-A11E-F4D64DAD6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471" y="1990166"/>
            <a:ext cx="4027114" cy="345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2271"/>
          </a:xfrm>
        </p:spPr>
        <p:txBody>
          <a:bodyPr>
            <a:normAutofit/>
          </a:bodyPr>
          <a:lstStyle/>
          <a:p>
            <a:r>
              <a:rPr lang="en-US" sz="40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8078141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818396"/>
          </a:xfrm>
        </p:spPr>
        <p:txBody>
          <a:bodyPr>
            <a:normAutofit/>
          </a:bodyPr>
          <a:lstStyle/>
          <a:p>
            <a:r>
              <a:rPr lang="en-US" sz="4000" dirty="0">
                <a:latin typeface="Rockwell" panose="02060603020205020403" pitchFamily="18" charset="0"/>
              </a:rPr>
              <a:t>The Prototype</a:t>
            </a:r>
          </a:p>
        </p:txBody>
      </p:sp>
      <p:sp>
        <p:nvSpPr>
          <p:cNvPr id="9" name="Content Placeholder 8"/>
          <p:cNvSpPr>
            <a:spLocks noGrp="1"/>
          </p:cNvSpPr>
          <p:nvPr>
            <p:ph sz="half" idx="2"/>
          </p:nvPr>
        </p:nvSpPr>
        <p:spPr>
          <a:xfrm>
            <a:off x="1219201" y="1436914"/>
            <a:ext cx="9828210" cy="4741817"/>
          </a:xfrm>
        </p:spPr>
        <p:txBody>
          <a:bodyPr>
            <a:normAutofit fontScale="92500" lnSpcReduction="10000"/>
          </a:bodyPr>
          <a:lstStyle/>
          <a:p>
            <a:r>
              <a:rPr lang="en-US" dirty="0"/>
              <a:t>The best workable solution selected is the Enhanced Conv1D Autoencoder model. It effectively learns and reconstructs clean signal patterns from noisy input by using convolutional filters that extract spatial features.</a:t>
            </a:r>
          </a:p>
          <a:p>
            <a:pPr marL="0" indent="0">
              <a:buNone/>
            </a:pPr>
            <a:r>
              <a:rPr lang="en-US" sz="2900" b="1" dirty="0"/>
              <a:t>Plan to build the prototype:</a:t>
            </a:r>
          </a:p>
          <a:p>
            <a:r>
              <a:rPr lang="en-US" dirty="0"/>
              <a:t>Collect and preprocess the dataset (ex1.xlsx) containing noisy and clean signals.</a:t>
            </a:r>
          </a:p>
          <a:p>
            <a:r>
              <a:rPr lang="en-US" dirty="0"/>
              <a:t>Normalize and window the data for time-series </a:t>
            </a:r>
            <a:r>
              <a:rPr lang="en-US" dirty="0" err="1"/>
              <a:t>modeling.Design</a:t>
            </a:r>
            <a:r>
              <a:rPr lang="en-US" dirty="0"/>
              <a:t> and implement the Conv1D </a:t>
            </a:r>
            <a:r>
              <a:rPr lang="en-US" dirty="0" err="1"/>
              <a:t>Autoencoder</a:t>
            </a:r>
            <a:r>
              <a:rPr lang="en-US" dirty="0"/>
              <a:t> using Python (</a:t>
            </a:r>
            <a:r>
              <a:rPr lang="en-US" dirty="0" err="1"/>
              <a:t>TensorFlow</a:t>
            </a:r>
            <a:r>
              <a:rPr lang="en-US" dirty="0"/>
              <a:t>/</a:t>
            </a:r>
            <a:r>
              <a:rPr lang="en-US" dirty="0" err="1"/>
              <a:t>Keras</a:t>
            </a:r>
            <a:r>
              <a:rPr lang="en-US" dirty="0"/>
              <a:t>).</a:t>
            </a:r>
          </a:p>
          <a:p>
            <a:pPr marL="0" indent="0">
              <a:buNone/>
            </a:pPr>
            <a:r>
              <a:rPr lang="en-IN" sz="2900" b="1" dirty="0"/>
              <a:t>What materials will I use for your prototype?</a:t>
            </a:r>
          </a:p>
          <a:p>
            <a:r>
              <a:rPr lang="en-IN" b="1" dirty="0"/>
              <a:t>Software Tools</a:t>
            </a:r>
            <a:r>
              <a:rPr lang="en-IN" dirty="0"/>
              <a:t>: Python, </a:t>
            </a:r>
            <a:r>
              <a:rPr lang="en-IN" dirty="0" err="1"/>
              <a:t>TensorFlow</a:t>
            </a:r>
            <a:r>
              <a:rPr lang="en-IN" dirty="0"/>
              <a:t>, </a:t>
            </a:r>
            <a:r>
              <a:rPr lang="en-IN" dirty="0" err="1"/>
              <a:t>Keras</a:t>
            </a:r>
            <a:r>
              <a:rPr lang="en-IN" dirty="0"/>
              <a:t>, </a:t>
            </a:r>
            <a:r>
              <a:rPr lang="en-IN" dirty="0" err="1"/>
              <a:t>Jupyter</a:t>
            </a:r>
            <a:r>
              <a:rPr lang="en-IN" dirty="0"/>
              <a:t> Notebook, </a:t>
            </a:r>
            <a:r>
              <a:rPr lang="en-IN" dirty="0" err="1"/>
              <a:t>Matplotlib</a:t>
            </a:r>
            <a:endParaRPr lang="en-IN" dirty="0"/>
          </a:p>
          <a:p>
            <a:r>
              <a:rPr lang="en-IN" b="1" dirty="0"/>
              <a:t>Platform</a:t>
            </a:r>
            <a:r>
              <a:rPr lang="en-IN" dirty="0"/>
              <a:t>: Google Collab</a:t>
            </a:r>
          </a:p>
          <a:p>
            <a:pPr marL="0" indent="0">
              <a:buNone/>
            </a:pPr>
            <a:endParaRPr lang="en-US" dirty="0"/>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831459"/>
          </a:xfrm>
        </p:spPr>
        <p:txBody>
          <a:bodyPr>
            <a:normAutofit/>
          </a:bodyPr>
          <a:lstStyle/>
          <a:p>
            <a:r>
              <a:rPr lang="en-US" sz="40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9978"/>
            <a:ext cx="10118771" cy="4794068"/>
          </a:xfrm>
        </p:spPr>
        <p:txBody>
          <a:bodyPr vert="horz" lIns="91440" tIns="45720" rIns="91440" bIns="45720" rtlCol="0" anchor="t">
            <a:normAutofit fontScale="55000" lnSpcReduction="20000"/>
          </a:bodyPr>
          <a:lstStyle/>
          <a:p>
            <a:pPr marL="0" lvl="0" indent="0">
              <a:buNone/>
            </a:pPr>
            <a:r>
              <a:rPr lang="en-US" b="1" dirty="0">
                <a:latin typeface="Tahoma" panose="020B0604030504040204" pitchFamily="34" charset="0"/>
                <a:ea typeface="Tahoma" panose="020B0604030504040204" pitchFamily="34" charset="0"/>
                <a:cs typeface="Tahoma" panose="020B0604030504040204" pitchFamily="34" charset="0"/>
              </a:rPr>
              <a:t>Does the final prototype solve the problem?</a:t>
            </a:r>
          </a:p>
          <a:p>
            <a:pPr lvl="0"/>
            <a:r>
              <a:rPr lang="en-US" dirty="0">
                <a:latin typeface="Tahoma" panose="020B0604030504040204" pitchFamily="34" charset="0"/>
                <a:ea typeface="Tahoma" panose="020B0604030504040204" pitchFamily="34" charset="0"/>
                <a:cs typeface="Tahoma" panose="020B0604030504040204" pitchFamily="34" charset="0"/>
              </a:rPr>
              <a:t>Yes. The implemented Conv1D </a:t>
            </a:r>
            <a:r>
              <a:rPr lang="en-US" dirty="0" err="1">
                <a:latin typeface="Tahoma" panose="020B0604030504040204" pitchFamily="34" charset="0"/>
                <a:ea typeface="Tahoma" panose="020B0604030504040204" pitchFamily="34" charset="0"/>
                <a:cs typeface="Tahoma" panose="020B0604030504040204" pitchFamily="34" charset="0"/>
              </a:rPr>
              <a:t>Autoencoder</a:t>
            </a:r>
            <a:r>
              <a:rPr lang="en-US" dirty="0">
                <a:latin typeface="Tahoma" panose="020B0604030504040204" pitchFamily="34" charset="0"/>
                <a:ea typeface="Tahoma" panose="020B0604030504040204" pitchFamily="34" charset="0"/>
                <a:cs typeface="Tahoma" panose="020B0604030504040204" pitchFamily="34" charset="0"/>
              </a:rPr>
              <a:t>, along with LSTM and Enhanced Conv1D models, effectively </a:t>
            </a:r>
            <a:r>
              <a:rPr lang="en-US" dirty="0" err="1">
                <a:latin typeface="Tahoma" panose="020B0604030504040204" pitchFamily="34" charset="0"/>
                <a:ea typeface="Tahoma" panose="020B0604030504040204" pitchFamily="34" charset="0"/>
                <a:cs typeface="Tahoma" panose="020B0604030504040204" pitchFamily="34" charset="0"/>
              </a:rPr>
              <a:t>denoised</a:t>
            </a:r>
            <a:r>
              <a:rPr lang="en-US" dirty="0">
                <a:latin typeface="Tahoma" panose="020B0604030504040204" pitchFamily="34" charset="0"/>
                <a:ea typeface="Tahoma" panose="020B0604030504040204" pitchFamily="34" charset="0"/>
                <a:cs typeface="Tahoma" panose="020B0604030504040204" pitchFamily="34" charset="0"/>
              </a:rPr>
              <a:t> the input signals and successfully restored the original waveform. The models were trained and evaluated on time-series data containing synthetic Gaussian noise.</a:t>
            </a:r>
          </a:p>
          <a:p>
            <a:pPr marL="0" lvl="0" indent="0">
              <a:buNone/>
            </a:pPr>
            <a:r>
              <a:rPr lang="en-US" b="1" dirty="0">
                <a:latin typeface="Tahoma" panose="020B0604030504040204" pitchFamily="34" charset="0"/>
                <a:ea typeface="Tahoma" panose="020B0604030504040204" pitchFamily="34" charset="0"/>
                <a:cs typeface="Tahoma" panose="020B0604030504040204" pitchFamily="34" charset="0"/>
              </a:rPr>
              <a:t>Visual Comparison</a:t>
            </a:r>
          </a:p>
          <a:p>
            <a:r>
              <a:rPr lang="en-US" dirty="0">
                <a:latin typeface="Tahoma" panose="020B0604030504040204" pitchFamily="34" charset="0"/>
                <a:ea typeface="Tahoma" panose="020B0604030504040204" pitchFamily="34" charset="0"/>
                <a:cs typeface="Tahoma" panose="020B0604030504040204" pitchFamily="34" charset="0"/>
              </a:rPr>
              <a:t>Clean vs Noisy vs Denoised signals were plotted.</a:t>
            </a:r>
          </a:p>
          <a:p>
            <a:r>
              <a:rPr lang="en-US" dirty="0">
                <a:latin typeface="Tahoma" panose="020B0604030504040204" pitchFamily="34" charset="0"/>
                <a:ea typeface="Tahoma" panose="020B0604030504040204" pitchFamily="34" charset="0"/>
                <a:cs typeface="Tahoma" panose="020B0604030504040204" pitchFamily="34" charset="0"/>
              </a:rPr>
              <a:t>The Enhanced Conv1D Autoencoder provided the best visual and quantitative recovery of the clean signal.</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Reflection</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3644140"/>
            <a:ext cx="5336818" cy="2831487"/>
          </a:xfrm>
          <a:prstGeom prst="rect">
            <a:avLst/>
          </a:prstGeom>
        </p:spPr>
      </p:pic>
    </p:spTree>
    <p:extLst>
      <p:ext uri="{BB962C8B-B14F-4D97-AF65-F5344CB8AC3E}">
        <p14:creationId xmlns:p14="http://schemas.microsoft.com/office/powerpoint/2010/main" val="19026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normAutofit/>
          </a:bodyPr>
          <a:lstStyle/>
          <a:p>
            <a:r>
              <a:rPr lang="en-IN" sz="4000" dirty="0">
                <a:latin typeface="Rockwell" panose="02060603020205020403" pitchFamily="18" charset="0"/>
              </a:rPr>
              <a:t>conclusion</a:t>
            </a:r>
          </a:p>
        </p:txBody>
      </p:sp>
      <p:sp>
        <p:nvSpPr>
          <p:cNvPr id="3" name="Content Placeholder 2"/>
          <p:cNvSpPr>
            <a:spLocks noGrp="1"/>
          </p:cNvSpPr>
          <p:nvPr>
            <p:ph idx="1"/>
          </p:nvPr>
        </p:nvSpPr>
        <p:spPr>
          <a:xfrm>
            <a:off x="1141413" y="1593669"/>
            <a:ext cx="5050381" cy="4415245"/>
          </a:xfrm>
        </p:spPr>
        <p:txBody>
          <a:bodyPr>
            <a:noAutofit/>
          </a:bodyPr>
          <a:lstStyle/>
          <a:p>
            <a:pPr marL="0" indent="0" algn="just">
              <a:buNone/>
            </a:pPr>
            <a:r>
              <a:rPr lang="en-US" sz="1400" dirty="0"/>
              <a:t>This project successfully explored the application of deep learning autoencoders for denoising time-series amplitude data. The primary objective was to develop and evaluate Conv1D and LSTM-based autoencoder architectures for effectively removing noise from a synthetic sine wave signal. The key findings from the experiments are: </a:t>
            </a:r>
          </a:p>
          <a:p>
            <a:pPr marL="0" indent="0" algn="just">
              <a:buNone/>
            </a:pPr>
            <a:r>
              <a:rPr lang="en-US" sz="1400" dirty="0"/>
              <a:t>• Initial implementations of both the Conv1D and LSTM autoencoders demonstrated limited denoising capabilities; in fact, their performance, as quantified by MSE, RMSE, SNR, and PSNR, was often inferior to the raw noisy signal, indicating a need for architectural refinement. </a:t>
            </a:r>
          </a:p>
          <a:p>
            <a:pPr marL="0" indent="0" algn="just">
              <a:buNone/>
            </a:pPr>
            <a:r>
              <a:rPr lang="en-US" sz="1400" dirty="0"/>
              <a:t>• The Enhanced Conv1D Autoencoder emerged as the most effective model. It achieved significantly lower reconstruction errors (MSE = 0.016, RMSE = 0.127) and a substantial improvement in signal quality (SNR Improvement = 7.10 dB), successfully recovering the clean signal from its noisy counterpart. This model effectively met the project's denoising objectives.</a:t>
            </a:r>
            <a:endParaRPr lang="en-IN" sz="1400" dirty="0"/>
          </a:p>
        </p:txBody>
      </p:sp>
      <p:graphicFrame>
        <p:nvGraphicFramePr>
          <p:cNvPr id="4" name="Table 3">
            <a:extLst>
              <a:ext uri="{FF2B5EF4-FFF2-40B4-BE49-F238E27FC236}">
                <a16:creationId xmlns:a16="http://schemas.microsoft.com/office/drawing/2014/main" id="{5DD4DB56-8FD7-63B6-0B47-DA9675D626D5}"/>
              </a:ext>
            </a:extLst>
          </p:cNvPr>
          <p:cNvGraphicFramePr>
            <a:graphicFrameLocks noGrp="1"/>
          </p:cNvGraphicFramePr>
          <p:nvPr>
            <p:extLst>
              <p:ext uri="{D42A27DB-BD31-4B8C-83A1-F6EECF244321}">
                <p14:modId xmlns:p14="http://schemas.microsoft.com/office/powerpoint/2010/main" val="3939475393"/>
              </p:ext>
            </p:extLst>
          </p:nvPr>
        </p:nvGraphicFramePr>
        <p:xfrm>
          <a:off x="6427694" y="2394344"/>
          <a:ext cx="5452091" cy="2316480"/>
        </p:xfrm>
        <a:graphic>
          <a:graphicData uri="http://schemas.openxmlformats.org/drawingml/2006/table">
            <a:tbl>
              <a:tblPr/>
              <a:tblGrid>
                <a:gridCol w="1036013">
                  <a:extLst>
                    <a:ext uri="{9D8B030D-6E8A-4147-A177-3AD203B41FA5}">
                      <a16:colId xmlns:a16="http://schemas.microsoft.com/office/drawing/2014/main" val="1209562638"/>
                    </a:ext>
                  </a:extLst>
                </a:gridCol>
                <a:gridCol w="1151769">
                  <a:extLst>
                    <a:ext uri="{9D8B030D-6E8A-4147-A177-3AD203B41FA5}">
                      <a16:colId xmlns:a16="http://schemas.microsoft.com/office/drawing/2014/main" val="3100156067"/>
                    </a:ext>
                  </a:extLst>
                </a:gridCol>
                <a:gridCol w="978135">
                  <a:extLst>
                    <a:ext uri="{9D8B030D-6E8A-4147-A177-3AD203B41FA5}">
                      <a16:colId xmlns:a16="http://schemas.microsoft.com/office/drawing/2014/main" val="673937103"/>
                    </a:ext>
                  </a:extLst>
                </a:gridCol>
                <a:gridCol w="954984">
                  <a:extLst>
                    <a:ext uri="{9D8B030D-6E8A-4147-A177-3AD203B41FA5}">
                      <a16:colId xmlns:a16="http://schemas.microsoft.com/office/drawing/2014/main" val="573802713"/>
                    </a:ext>
                  </a:extLst>
                </a:gridCol>
                <a:gridCol w="1331190">
                  <a:extLst>
                    <a:ext uri="{9D8B030D-6E8A-4147-A177-3AD203B41FA5}">
                      <a16:colId xmlns:a16="http://schemas.microsoft.com/office/drawing/2014/main" val="3281160594"/>
                    </a:ext>
                  </a:extLst>
                </a:gridCol>
              </a:tblGrid>
              <a:tr h="0">
                <a:tc>
                  <a:txBody>
                    <a:bodyPr/>
                    <a:lstStyle/>
                    <a:p>
                      <a:pPr rtl="0" fontAlgn="ctr"/>
                      <a:r>
                        <a:rPr lang="en-IN" sz="1400" b="0">
                          <a:solidFill>
                            <a:srgbClr val="FFFFFF"/>
                          </a:solidFill>
                          <a:effectLst/>
                          <a:latin typeface="Roboto" panose="02000000000000000000" pitchFamily="2" charset="0"/>
                        </a:rPr>
                        <a:t>Metric</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FBB5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0000"/>
                    </a:solidFill>
                  </a:tcPr>
                </a:tc>
                <a:tc>
                  <a:txBody>
                    <a:bodyPr/>
                    <a:lstStyle/>
                    <a:p>
                      <a:pPr rtl="0" fontAlgn="ctr"/>
                      <a:r>
                        <a:rPr lang="en-IN" sz="1400" b="0" dirty="0">
                          <a:solidFill>
                            <a:srgbClr val="FFFFFF"/>
                          </a:solidFill>
                          <a:effectLst/>
                          <a:latin typeface="Roboto" panose="02000000000000000000" pitchFamily="2" charset="0"/>
                        </a:rPr>
                        <a:t>Noisy Signal (Baseline)</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FBB5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0000"/>
                    </a:solidFill>
                  </a:tcPr>
                </a:tc>
                <a:tc>
                  <a:txBody>
                    <a:bodyPr/>
                    <a:lstStyle/>
                    <a:p>
                      <a:pPr rtl="0" fontAlgn="ctr"/>
                      <a:r>
                        <a:rPr lang="en-IN" sz="1400" b="0">
                          <a:solidFill>
                            <a:srgbClr val="FFFFFF"/>
                          </a:solidFill>
                          <a:effectLst/>
                          <a:latin typeface="Roboto" panose="02000000000000000000" pitchFamily="2" charset="0"/>
                        </a:rPr>
                        <a:t>Conv1D Autoencoder</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FBB5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0000"/>
                    </a:solidFill>
                  </a:tcPr>
                </a:tc>
                <a:tc>
                  <a:txBody>
                    <a:bodyPr/>
                    <a:lstStyle/>
                    <a:p>
                      <a:pPr rtl="0" fontAlgn="ctr"/>
                      <a:r>
                        <a:rPr lang="en-IN" sz="1400" b="0">
                          <a:solidFill>
                            <a:srgbClr val="FFFFFF"/>
                          </a:solidFill>
                          <a:effectLst/>
                          <a:latin typeface="Roboto" panose="02000000000000000000" pitchFamily="2" charset="0"/>
                        </a:rPr>
                        <a:t>LSTM Autoencoder</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FBB5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0000"/>
                    </a:solidFill>
                  </a:tcPr>
                </a:tc>
                <a:tc>
                  <a:txBody>
                    <a:bodyPr/>
                    <a:lstStyle/>
                    <a:p>
                      <a:pPr rtl="0" fontAlgn="ctr"/>
                      <a:r>
                        <a:rPr lang="en-IN" sz="1400" b="0">
                          <a:solidFill>
                            <a:srgbClr val="FFFFFF"/>
                          </a:solidFill>
                          <a:effectLst/>
                          <a:latin typeface="Roboto" panose="02000000000000000000" pitchFamily="2" charset="0"/>
                        </a:rPr>
                        <a:t>Enhanced Conv1D Autoencoder</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BFBB5A"/>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0000"/>
                    </a:solidFill>
                  </a:tcPr>
                </a:tc>
                <a:extLst>
                  <a:ext uri="{0D108BD9-81ED-4DB2-BD59-A6C34878D82A}">
                    <a16:rowId xmlns:a16="http://schemas.microsoft.com/office/drawing/2014/main" val="2892699990"/>
                  </a:ext>
                </a:extLst>
              </a:tr>
              <a:tr h="235943">
                <a:tc>
                  <a:txBody>
                    <a:bodyPr/>
                    <a:lstStyle/>
                    <a:p>
                      <a:pPr rtl="0" fontAlgn="ctr"/>
                      <a:r>
                        <a:rPr lang="en-IN" sz="1400" b="0">
                          <a:solidFill>
                            <a:srgbClr val="434343"/>
                          </a:solidFill>
                          <a:effectLst/>
                          <a:latin typeface="Roboto" panose="02000000000000000000" pitchFamily="2" charset="0"/>
                        </a:rPr>
                        <a:t>MSE</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0.082993</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0.380002</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0.388177</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0.016197</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6504973"/>
                  </a:ext>
                </a:extLst>
              </a:tr>
              <a:tr h="235943">
                <a:tc>
                  <a:txBody>
                    <a:bodyPr/>
                    <a:lstStyle/>
                    <a:p>
                      <a:pPr rtl="0" fontAlgn="ctr"/>
                      <a:r>
                        <a:rPr lang="en-IN" sz="1400" b="0">
                          <a:solidFill>
                            <a:srgbClr val="434343"/>
                          </a:solidFill>
                          <a:effectLst/>
                          <a:latin typeface="Roboto" panose="02000000000000000000" pitchFamily="2" charset="0"/>
                        </a:rPr>
                        <a:t>RMSE</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0.288085</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0.616443</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0.623039</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0.127269</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extLst>
                  <a:ext uri="{0D108BD9-81ED-4DB2-BD59-A6C34878D82A}">
                    <a16:rowId xmlns:a16="http://schemas.microsoft.com/office/drawing/2014/main" val="193971476"/>
                  </a:ext>
                </a:extLst>
              </a:tr>
              <a:tr h="235943">
                <a:tc>
                  <a:txBody>
                    <a:bodyPr/>
                    <a:lstStyle/>
                    <a:p>
                      <a:pPr rtl="0" fontAlgn="ctr"/>
                      <a:r>
                        <a:rPr lang="en-IN" sz="1400" b="0">
                          <a:solidFill>
                            <a:srgbClr val="434343"/>
                          </a:solidFill>
                          <a:effectLst/>
                          <a:latin typeface="Roboto" panose="02000000000000000000" pitchFamily="2" charset="0"/>
                        </a:rPr>
                        <a:t>SNR (dB)</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6.83</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0.22</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0.13</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13.92</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92717057"/>
                  </a:ext>
                </a:extLst>
              </a:tr>
              <a:tr h="235943">
                <a:tc>
                  <a:txBody>
                    <a:bodyPr/>
                    <a:lstStyle/>
                    <a:p>
                      <a:pPr rtl="0" fontAlgn="ctr"/>
                      <a:r>
                        <a:rPr lang="en-IN" sz="1400" b="0">
                          <a:solidFill>
                            <a:srgbClr val="434343"/>
                          </a:solidFill>
                          <a:effectLst/>
                          <a:latin typeface="Roboto" panose="02000000000000000000" pitchFamily="2" charset="0"/>
                        </a:rPr>
                        <a:t>PSNR (dB)</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10.81</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4.2</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4.11</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tc>
                  <a:txBody>
                    <a:bodyPr/>
                    <a:lstStyle/>
                    <a:p>
                      <a:pPr algn="r" rtl="0" fontAlgn="ctr"/>
                      <a:r>
                        <a:rPr lang="en-IN" sz="1400" b="0">
                          <a:solidFill>
                            <a:srgbClr val="434343"/>
                          </a:solidFill>
                          <a:effectLst/>
                          <a:latin typeface="Roboto" panose="02000000000000000000" pitchFamily="2" charset="0"/>
                        </a:rPr>
                        <a:t>17.91</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6F8F9"/>
                    </a:solidFill>
                  </a:tcPr>
                </a:tc>
                <a:extLst>
                  <a:ext uri="{0D108BD9-81ED-4DB2-BD59-A6C34878D82A}">
                    <a16:rowId xmlns:a16="http://schemas.microsoft.com/office/drawing/2014/main" val="2046865797"/>
                  </a:ext>
                </a:extLst>
              </a:tr>
              <a:tr h="660641">
                <a:tc>
                  <a:txBody>
                    <a:bodyPr/>
                    <a:lstStyle/>
                    <a:p>
                      <a:pPr rtl="0" fontAlgn="ctr"/>
                      <a:r>
                        <a:rPr lang="en-IN" sz="1400" b="0">
                          <a:solidFill>
                            <a:srgbClr val="434343"/>
                          </a:solidFill>
                          <a:effectLst/>
                          <a:latin typeface="Roboto" panose="02000000000000000000" pitchFamily="2" charset="0"/>
                        </a:rPr>
                        <a:t>SNR Improvement (dB)</a:t>
                      </a:r>
                    </a:p>
                  </a:txBody>
                  <a:tcPr marL="60960" marR="60960" marT="15240" marB="15240" anchor="ctr">
                    <a:lnL w="7620" cap="flat" cmpd="sng" algn="ctr">
                      <a:solidFill>
                        <a:srgbClr val="BFBB5A"/>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FBB5A"/>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N/A</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FBB5A"/>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-6.61</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FBB5A"/>
                      </a:solidFill>
                      <a:prstDash val="solid"/>
                      <a:round/>
                      <a:headEnd type="none" w="med" len="med"/>
                      <a:tailEnd type="none" w="med" len="med"/>
                    </a:lnB>
                    <a:solidFill>
                      <a:srgbClr val="FFFFFF"/>
                    </a:solidFill>
                  </a:tcPr>
                </a:tc>
                <a:tc>
                  <a:txBody>
                    <a:bodyPr/>
                    <a:lstStyle/>
                    <a:p>
                      <a:pPr algn="r" rtl="0" fontAlgn="ctr"/>
                      <a:r>
                        <a:rPr lang="en-IN" sz="1400" b="0">
                          <a:solidFill>
                            <a:srgbClr val="434343"/>
                          </a:solidFill>
                          <a:effectLst/>
                          <a:latin typeface="Roboto" panose="02000000000000000000" pitchFamily="2" charset="0"/>
                        </a:rPr>
                        <a:t>-6.7</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FBB5A"/>
                      </a:solidFill>
                      <a:prstDash val="solid"/>
                      <a:round/>
                      <a:headEnd type="none" w="med" len="med"/>
                      <a:tailEnd type="none" w="med" len="med"/>
                    </a:lnB>
                    <a:solidFill>
                      <a:srgbClr val="FFFFFF"/>
                    </a:solidFill>
                  </a:tcPr>
                </a:tc>
                <a:tc>
                  <a:txBody>
                    <a:bodyPr/>
                    <a:lstStyle/>
                    <a:p>
                      <a:pPr algn="r" rtl="0" fontAlgn="ctr"/>
                      <a:r>
                        <a:rPr lang="en-IN" sz="1400" b="0" dirty="0">
                          <a:solidFill>
                            <a:srgbClr val="434343"/>
                          </a:solidFill>
                          <a:effectLst/>
                          <a:latin typeface="Roboto" panose="02000000000000000000" pitchFamily="2" charset="0"/>
                        </a:rPr>
                        <a:t>7.1</a:t>
                      </a:r>
                    </a:p>
                  </a:txBody>
                  <a:tcPr marL="60960" marR="60960" marT="15240" marB="15240" anchor="ctr">
                    <a:lnL w="7620" cap="flat" cmpd="sng" algn="ctr">
                      <a:solidFill>
                        <a:srgbClr val="CCCCCC"/>
                      </a:solidFill>
                      <a:prstDash val="solid"/>
                      <a:round/>
                      <a:headEnd type="none" w="med" len="med"/>
                      <a:tailEnd type="none" w="med" len="med"/>
                    </a:lnL>
                    <a:lnR w="7620" cap="flat" cmpd="sng" algn="ctr">
                      <a:solidFill>
                        <a:srgbClr val="BFBB5A"/>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BFBB5A"/>
                      </a:solidFill>
                      <a:prstDash val="solid"/>
                      <a:round/>
                      <a:headEnd type="none" w="med" len="med"/>
                      <a:tailEnd type="none" w="med" len="med"/>
                    </a:lnB>
                    <a:solidFill>
                      <a:srgbClr val="FFFFFF"/>
                    </a:solidFill>
                  </a:tcPr>
                </a:tc>
                <a:extLst>
                  <a:ext uri="{0D108BD9-81ED-4DB2-BD59-A6C34878D82A}">
                    <a16:rowId xmlns:a16="http://schemas.microsoft.com/office/drawing/2014/main" val="1485456033"/>
                  </a:ext>
                </a:extLst>
              </a:tr>
            </a:tbl>
          </a:graphicData>
        </a:graphic>
      </p:graphicFrame>
    </p:spTree>
    <p:extLst>
      <p:ext uri="{BB962C8B-B14F-4D97-AF65-F5344CB8AC3E}">
        <p14:creationId xmlns:p14="http://schemas.microsoft.com/office/powerpoint/2010/main" val="82745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0019"/>
          </a:xfrm>
        </p:spPr>
        <p:txBody>
          <a:bodyPr>
            <a:normAutofit/>
          </a:bodyPr>
          <a:lstStyle/>
          <a:p>
            <a:r>
              <a:rPr lang="en-IN" sz="4000" dirty="0">
                <a:latin typeface="Rockwell" panose="02060603020205020403" pitchFamily="18" charset="0"/>
              </a:rPr>
              <a:t>reference</a:t>
            </a:r>
          </a:p>
        </p:txBody>
      </p:sp>
      <p:sp>
        <p:nvSpPr>
          <p:cNvPr id="3" name="Content Placeholder 2"/>
          <p:cNvSpPr>
            <a:spLocks noGrp="1"/>
          </p:cNvSpPr>
          <p:nvPr>
            <p:ph idx="1"/>
          </p:nvPr>
        </p:nvSpPr>
        <p:spPr>
          <a:xfrm>
            <a:off x="1141412" y="1593669"/>
            <a:ext cx="9905999" cy="3561037"/>
          </a:xfrm>
        </p:spPr>
        <p:txBody>
          <a:bodyPr>
            <a:noAutofit/>
          </a:bodyPr>
          <a:lstStyle/>
          <a:p>
            <a:r>
              <a:rPr lang="en-IN" sz="1500" dirty="0"/>
              <a:t>[1] F. Chollet et al., "</a:t>
            </a:r>
            <a:r>
              <a:rPr lang="en-IN" sz="1500" dirty="0" err="1"/>
              <a:t>Keras</a:t>
            </a:r>
            <a:r>
              <a:rPr lang="en-IN" sz="1500" dirty="0"/>
              <a:t>," 2015. [Online]. Available: https://keras.io. </a:t>
            </a:r>
          </a:p>
          <a:p>
            <a:r>
              <a:rPr lang="en-IN" sz="1500" dirty="0"/>
              <a:t>[2] D. P. Kingma and J. Ba, "Adam: A Method for Stochastic Optimization," </a:t>
            </a:r>
            <a:r>
              <a:rPr lang="en-IN" sz="1500" dirty="0" err="1"/>
              <a:t>arXiv</a:t>
            </a:r>
            <a:r>
              <a:rPr lang="en-IN" sz="1500" dirty="0"/>
              <a:t> preprint arXiv:1412.6980, 2014.</a:t>
            </a:r>
          </a:p>
          <a:p>
            <a:r>
              <a:rPr lang="en-IN" sz="1500" dirty="0"/>
              <a:t> [3] F. Pedregosa, G. </a:t>
            </a:r>
            <a:r>
              <a:rPr lang="en-IN" sz="1500" dirty="0" err="1"/>
              <a:t>Varoquaux</a:t>
            </a:r>
            <a:r>
              <a:rPr lang="en-IN" sz="1500" dirty="0"/>
              <a:t>, A. </a:t>
            </a:r>
            <a:r>
              <a:rPr lang="en-IN" sz="1500" dirty="0" err="1"/>
              <a:t>Gramfort</a:t>
            </a:r>
            <a:r>
              <a:rPr lang="en-IN" sz="1500" dirty="0"/>
              <a:t>, V. Michel, B. Thirion, O. Grisel, M. Blondel, P. </a:t>
            </a:r>
            <a:r>
              <a:rPr lang="en-IN" sz="1500" dirty="0" err="1"/>
              <a:t>Prettenhofer</a:t>
            </a:r>
            <a:r>
              <a:rPr lang="en-IN" sz="1500" dirty="0"/>
              <a:t>, R. Weiss, V. Dubourg, J. Vanderplas, A. Joly, B. Holt, and G. </a:t>
            </a:r>
            <a:r>
              <a:rPr lang="en-IN" sz="1500" dirty="0" err="1"/>
              <a:t>Varoquaux</a:t>
            </a:r>
            <a:r>
              <a:rPr lang="en-IN" sz="1500" dirty="0"/>
              <a:t>, "Scikit-learn: Machine Learning in Python," Journal of Machine Learning Research, vol. 12, pp. 2825–2830, 2011. </a:t>
            </a:r>
          </a:p>
          <a:p>
            <a:r>
              <a:rPr lang="en-IN" sz="1500" dirty="0"/>
              <a:t>[4] C. R. Harris, K. J. Millman, S. J. van der Walt, R. </a:t>
            </a:r>
            <a:r>
              <a:rPr lang="en-IN" sz="1500" dirty="0" err="1"/>
              <a:t>Gommers</a:t>
            </a:r>
            <a:r>
              <a:rPr lang="en-IN" sz="1500" dirty="0"/>
              <a:t>, P. Virtanen, D. </a:t>
            </a:r>
            <a:r>
              <a:rPr lang="en-IN" sz="1500" dirty="0" err="1"/>
              <a:t>Cournapeau</a:t>
            </a:r>
            <a:r>
              <a:rPr lang="en-IN" sz="1500" dirty="0"/>
              <a:t>, E. Wieser, J. Taylor, S. Berg, N. J. Smith, R. Kern, M. </a:t>
            </a:r>
            <a:r>
              <a:rPr lang="en-IN" sz="1500" dirty="0" err="1"/>
              <a:t>Picus</a:t>
            </a:r>
            <a:r>
              <a:rPr lang="en-IN" sz="1500" dirty="0"/>
              <a:t>, S. Hoyer, M. H. van </a:t>
            </a:r>
            <a:r>
              <a:rPr lang="en-IN" sz="1500" dirty="0" err="1"/>
              <a:t>Kerkwijk</a:t>
            </a:r>
            <a:r>
              <a:rPr lang="en-IN" sz="1500" dirty="0"/>
              <a:t>, M. Brett, A. Haldane, J. F. del Rio, M. Wiebe, P. Peterson, P. Gérard-Marchant, K. Sheppard, T. Reddy, W. Weckesser, H. Abbasi, C. Gohlke, and T. E. Oliphant, "Array programming with NumPy," Nature, vol. 585, pp. 357–362, 2020. </a:t>
            </a:r>
          </a:p>
          <a:p>
            <a:r>
              <a:rPr lang="en-IN" sz="1500" dirty="0"/>
              <a:t>[5] W. McKinney, "Data Structures for Statistical Computing in Python," in Proceedings of the 9th Python in Science Conference, 2010, pp. 56–61. </a:t>
            </a:r>
          </a:p>
          <a:p>
            <a:r>
              <a:rPr lang="en-IN" sz="1500" dirty="0"/>
              <a:t>[6] J. D. Hunter, "Matplotlib: A 2D graphics environment," Computing In Science &amp; Engineering, vol. 9, no. 3, pp. 90–95, 2007. </a:t>
            </a:r>
          </a:p>
          <a:p>
            <a:r>
              <a:rPr lang="en-IN" sz="1500" dirty="0"/>
              <a:t>[7] H. Kim, S. Kim, Y. Choi, J. Jeong, and W. Hwang, "LSTM-Autoencoder Based Detection of Time-Series Noise Signals for Water Supply and Sewer Pipe Leakages," Water, vol. 16, no. 18, p. 2631, 2024. [Online]. Available: https://www.mdpi.com/2073-4441/16/18/2631.</a:t>
            </a:r>
          </a:p>
        </p:txBody>
      </p:sp>
    </p:spTree>
    <p:extLst>
      <p:ext uri="{BB962C8B-B14F-4D97-AF65-F5344CB8AC3E}">
        <p14:creationId xmlns:p14="http://schemas.microsoft.com/office/powerpoint/2010/main" val="411594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562" y="2460380"/>
            <a:ext cx="3600404" cy="1210282"/>
          </a:xfrm>
        </p:spPr>
        <p:txBody>
          <a:bodyPr>
            <a:normAutofit/>
          </a:bodyPr>
          <a:lstStyle/>
          <a:p>
            <a:r>
              <a:rPr lang="en-IN" sz="4800" dirty="0"/>
              <a:t>Thank you!</a:t>
            </a:r>
          </a:p>
        </p:txBody>
      </p:sp>
    </p:spTree>
    <p:extLst>
      <p:ext uri="{BB962C8B-B14F-4D97-AF65-F5344CB8AC3E}">
        <p14:creationId xmlns:p14="http://schemas.microsoft.com/office/powerpoint/2010/main" val="2663833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openxmlformats.org/package/2006/metadata/core-properties"/>
    <ds:schemaRef ds:uri="http://schemas.microsoft.com/office/infopath/2007/PartnerControls"/>
    <ds:schemaRef ds:uri="16c05727-aa75-4e4a-9b5f-8a80a1165891"/>
    <ds:schemaRef ds:uri="http://purl.org/dc/terms/"/>
    <ds:schemaRef ds:uri="http://purl.org/dc/elements/1.1/"/>
    <ds:schemaRef ds:uri="http://purl.org/dc/dcmitype/"/>
    <ds:schemaRef ds:uri="http://schemas.microsoft.com/office/2006/documentManagement/type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1254</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Roboto</vt:lpstr>
      <vt:lpstr>Rockwell</vt:lpstr>
      <vt:lpstr>Tahoma</vt:lpstr>
      <vt:lpstr>Tw Cen MT</vt:lpstr>
      <vt:lpstr>Wingdings</vt:lpstr>
      <vt:lpstr>Circuit</vt:lpstr>
      <vt:lpstr>Signal Denoising Using Deep Learning Autoencoders</vt:lpstr>
      <vt:lpstr>Problem of signal denoising</vt:lpstr>
      <vt:lpstr>Background Information</vt:lpstr>
      <vt:lpstr>Workable Solutions </vt:lpstr>
      <vt:lpstr>The Prototype</vt:lpstr>
      <vt:lpstr>Final Result</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2025-06-16T19:15:03Z</dcterms:created>
  <dcterms:modified xsi:type="dcterms:W3CDTF">2025-06-17T07:23:29Z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