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5" r:id="rId3"/>
    <p:sldId id="266"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9" name="Footer Placeholder 8"/>
          <p:cNvSpPr>
            <a:spLocks noGrp="1"/>
          </p:cNvSpPr>
          <p:nvPr>
            <p:ph type="ftr" sz="quarter" idx="11"/>
          </p:nvPr>
        </p:nvSpPr>
        <p:spPr/>
        <p:txBody>
          <a:bodyPr/>
          <a:lstStyle/>
          <a:p>
            <a:pPr algn="l"/>
            <a:endParaRPr lang="en-US" dirty="0"/>
          </a:p>
        </p:txBody>
      </p:sp>
      <p:sp>
        <p:nvSpPr>
          <p:cNvPr id="10" name="Slide Number Placeholder 9"/>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2039149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001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813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370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68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676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704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745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515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8870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71522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pPr algn="r"/>
            <a:fld id="{53BEF823-48A5-43FC-BE03-E79964288B41}" type="datetimeFigureOut">
              <a:rPr lang="en-US" smtClean="0"/>
              <a:pPr algn="r"/>
              <a:t>2/20/2024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pPr algn="l"/>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63055805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Sfondo vettoriale di schizzi in colori accesi">
            <a:extLst>
              <a:ext uri="{FF2B5EF4-FFF2-40B4-BE49-F238E27FC236}">
                <a16:creationId xmlns:a16="http://schemas.microsoft.com/office/drawing/2014/main" id="{44C2A4FD-2AEF-1D21-8A96-9F897F9D17A3}"/>
              </a:ext>
            </a:extLst>
          </p:cNvPr>
          <p:cNvPicPr>
            <a:picLocks noChangeAspect="1"/>
          </p:cNvPicPr>
          <p:nvPr/>
        </p:nvPicPr>
        <p:blipFill rotWithShape="1">
          <a:blip r:embed="rId2">
            <a:alphaModFix/>
          </a:blip>
          <a:srcRect l="6073" r="6072" b="-1"/>
          <a:stretch/>
        </p:blipFill>
        <p:spPr>
          <a:xfrm>
            <a:off x="3331593" y="-66359"/>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olo 1">
            <a:extLst>
              <a:ext uri="{FF2B5EF4-FFF2-40B4-BE49-F238E27FC236}">
                <a16:creationId xmlns:a16="http://schemas.microsoft.com/office/drawing/2014/main" id="{08E6D43E-8981-0988-8C2C-12E185B606AC}"/>
              </a:ext>
            </a:extLst>
          </p:cNvPr>
          <p:cNvSpPr>
            <a:spLocks noGrp="1"/>
          </p:cNvSpPr>
          <p:nvPr>
            <p:ph type="ctrTitle"/>
          </p:nvPr>
        </p:nvSpPr>
        <p:spPr>
          <a:xfrm>
            <a:off x="1163579" y="1710236"/>
            <a:ext cx="2995466" cy="1126364"/>
          </a:xfrm>
        </p:spPr>
        <p:txBody>
          <a:bodyPr anchor="b">
            <a:normAutofit fontScale="90000"/>
          </a:bodyPr>
          <a:lstStyle/>
          <a:p>
            <a:pPr algn="ctr"/>
            <a:r>
              <a:rPr lang="it-IT" sz="5000" dirty="0"/>
              <a:t>Progetto </a:t>
            </a:r>
            <a:br>
              <a:rPr lang="it-IT" sz="5000" dirty="0"/>
            </a:br>
            <a:r>
              <a:rPr lang="it-IT" sz="5000" dirty="0"/>
              <a:t>APSD</a:t>
            </a:r>
          </a:p>
        </p:txBody>
      </p:sp>
      <p:sp>
        <p:nvSpPr>
          <p:cNvPr id="3" name="Sottotitolo 2">
            <a:extLst>
              <a:ext uri="{FF2B5EF4-FFF2-40B4-BE49-F238E27FC236}">
                <a16:creationId xmlns:a16="http://schemas.microsoft.com/office/drawing/2014/main" id="{EBB93B34-50EE-537F-F01C-6F272EB4D294}"/>
              </a:ext>
            </a:extLst>
          </p:cNvPr>
          <p:cNvSpPr>
            <a:spLocks noGrp="1"/>
          </p:cNvSpPr>
          <p:nvPr>
            <p:ph type="subTitle" idx="1"/>
          </p:nvPr>
        </p:nvSpPr>
        <p:spPr>
          <a:xfrm>
            <a:off x="855407" y="3495364"/>
            <a:ext cx="4127679" cy="1435511"/>
          </a:xfrm>
        </p:spPr>
        <p:txBody>
          <a:bodyPr anchor="t">
            <a:noAutofit/>
          </a:bodyPr>
          <a:lstStyle/>
          <a:p>
            <a:r>
              <a:rPr lang="it-IT" sz="2000" dirty="0">
                <a:solidFill>
                  <a:schemeClr val="tx1"/>
                </a:solidFill>
              </a:rPr>
              <a:t>Saverio Crea – 231536</a:t>
            </a:r>
            <a:br>
              <a:rPr lang="it-IT" sz="2000" dirty="0">
                <a:solidFill>
                  <a:schemeClr val="tx1"/>
                </a:solidFill>
              </a:rPr>
            </a:br>
            <a:r>
              <a:rPr lang="it-IT" sz="2000" dirty="0">
                <a:solidFill>
                  <a:schemeClr val="tx1"/>
                </a:solidFill>
              </a:rPr>
              <a:t>Samuele Siciliano – 234447</a:t>
            </a:r>
            <a:br>
              <a:rPr lang="it-IT" sz="2000" dirty="0">
                <a:solidFill>
                  <a:schemeClr val="tx1"/>
                </a:solidFill>
              </a:rPr>
            </a:br>
            <a:br>
              <a:rPr lang="it-IT" sz="2000" dirty="0">
                <a:solidFill>
                  <a:schemeClr val="tx1"/>
                </a:solidFill>
              </a:rPr>
            </a:br>
            <a:r>
              <a:rPr lang="it-IT" sz="2000" dirty="0">
                <a:solidFill>
                  <a:schemeClr val="tx1"/>
                </a:solidFill>
              </a:rPr>
              <a:t>A.A 2022/2023</a:t>
            </a:r>
          </a:p>
        </p:txBody>
      </p:sp>
    </p:spTree>
    <p:extLst>
      <p:ext uri="{BB962C8B-B14F-4D97-AF65-F5344CB8AC3E}">
        <p14:creationId xmlns:p14="http://schemas.microsoft.com/office/powerpoint/2010/main" val="85588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7984AE-A840-4083-D420-6523D89F1609}"/>
              </a:ext>
            </a:extLst>
          </p:cNvPr>
          <p:cNvSpPr>
            <a:spLocks noGrp="1"/>
          </p:cNvSpPr>
          <p:nvPr>
            <p:ph type="title"/>
          </p:nvPr>
        </p:nvSpPr>
        <p:spPr>
          <a:xfrm>
            <a:off x="3513459" y="328731"/>
            <a:ext cx="3880399" cy="698264"/>
          </a:xfrm>
        </p:spPr>
        <p:txBody>
          <a:bodyPr>
            <a:normAutofit/>
          </a:bodyPr>
          <a:lstStyle/>
          <a:p>
            <a:r>
              <a:rPr lang="it-IT" sz="4500" dirty="0"/>
              <a:t>OBIETTIVO</a:t>
            </a:r>
          </a:p>
        </p:txBody>
      </p:sp>
      <p:sp>
        <p:nvSpPr>
          <p:cNvPr id="3" name="Segnaposto contenuto 2">
            <a:extLst>
              <a:ext uri="{FF2B5EF4-FFF2-40B4-BE49-F238E27FC236}">
                <a16:creationId xmlns:a16="http://schemas.microsoft.com/office/drawing/2014/main" id="{2AD71E44-5A05-3814-8B3C-7310FE43306D}"/>
              </a:ext>
            </a:extLst>
          </p:cNvPr>
          <p:cNvSpPr>
            <a:spLocks noGrp="1"/>
          </p:cNvSpPr>
          <p:nvPr>
            <p:ph idx="1"/>
          </p:nvPr>
        </p:nvSpPr>
        <p:spPr>
          <a:xfrm>
            <a:off x="1527343" y="2084440"/>
            <a:ext cx="8595360" cy="3205316"/>
          </a:xfrm>
        </p:spPr>
        <p:txBody>
          <a:bodyPr/>
          <a:lstStyle/>
          <a:p>
            <a:pPr marL="0" indent="0">
              <a:buNone/>
            </a:pPr>
            <a:r>
              <a:rPr lang="it-IT" b="0" i="0" dirty="0">
                <a:solidFill>
                  <a:schemeClr val="tx1"/>
                </a:solidFill>
                <a:effectLst/>
                <a:latin typeface="Söhne"/>
              </a:rPr>
              <a:t>L'obiettivo consiste nel creare un sistema che simuli un modello ad automi cellulari in parallelo, utilizzando sia la memoria condivisa che distribuita. Questo verrà realizzato combinando MPI e POSIX. Il cuore del progetto si trova nella funzione di transizione (</a:t>
            </a:r>
            <a:r>
              <a:rPr lang="it-IT" b="0" i="0" u="sng" dirty="0" err="1">
                <a:solidFill>
                  <a:schemeClr val="tx1"/>
                </a:solidFill>
                <a:effectLst/>
                <a:latin typeface="Söhne"/>
              </a:rPr>
              <a:t>transitionFunction</a:t>
            </a:r>
            <a:r>
              <a:rPr lang="it-IT" b="0" i="0" dirty="0">
                <a:solidFill>
                  <a:schemeClr val="tx1"/>
                </a:solidFill>
                <a:effectLst/>
                <a:latin typeface="Söhne"/>
              </a:rPr>
              <a:t>), che prende due valori x e y e applica le regole </a:t>
            </a:r>
            <a:r>
              <a:rPr lang="it-IT" dirty="0">
                <a:solidFill>
                  <a:schemeClr val="tx1"/>
                </a:solidFill>
                <a:latin typeface="Söhne"/>
              </a:rPr>
              <a:t>de</a:t>
            </a:r>
            <a:r>
              <a:rPr lang="it-IT" b="0" i="0" dirty="0">
                <a:solidFill>
                  <a:schemeClr val="tx1"/>
                </a:solidFill>
                <a:effectLst/>
                <a:latin typeface="Söhne"/>
              </a:rPr>
              <a:t>l "gioco della vita". Il file input.txt contiene la configurazione iniziale di una matrice, mentre il file configuration.txt contiene (una per riga) il numero di partizioni lungo l'asse X, il numero di partizioni lungo l'asse Y, il numero di </a:t>
            </a:r>
            <a:r>
              <a:rPr lang="it-IT" b="0" i="0" dirty="0" err="1">
                <a:solidFill>
                  <a:schemeClr val="tx1"/>
                </a:solidFill>
                <a:effectLst/>
                <a:latin typeface="Söhne"/>
              </a:rPr>
              <a:t>thread</a:t>
            </a:r>
            <a:r>
              <a:rPr lang="it-IT" b="0" i="0" dirty="0">
                <a:solidFill>
                  <a:schemeClr val="tx1"/>
                </a:solidFill>
                <a:effectLst/>
                <a:latin typeface="Söhne"/>
              </a:rPr>
              <a:t> per processo MPI e il numero di step da eseguire. Ogni valore può essere modificato a seconda delle necessità del progetto.</a:t>
            </a:r>
            <a:endParaRPr lang="it-IT" dirty="0">
              <a:solidFill>
                <a:schemeClr val="tx1"/>
              </a:solidFill>
            </a:endParaRPr>
          </a:p>
        </p:txBody>
      </p:sp>
    </p:spTree>
    <p:extLst>
      <p:ext uri="{BB962C8B-B14F-4D97-AF65-F5344CB8AC3E}">
        <p14:creationId xmlns:p14="http://schemas.microsoft.com/office/powerpoint/2010/main" val="98358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3FB18A-0600-D565-6D8C-569753F66785}"/>
              </a:ext>
            </a:extLst>
          </p:cNvPr>
          <p:cNvSpPr>
            <a:spLocks noGrp="1"/>
          </p:cNvSpPr>
          <p:nvPr>
            <p:ph type="title"/>
          </p:nvPr>
        </p:nvSpPr>
        <p:spPr>
          <a:xfrm>
            <a:off x="3071008" y="78658"/>
            <a:ext cx="6225607" cy="580104"/>
          </a:xfrm>
        </p:spPr>
        <p:txBody>
          <a:bodyPr>
            <a:normAutofit fontScale="90000"/>
          </a:bodyPr>
          <a:lstStyle/>
          <a:p>
            <a:r>
              <a:rPr lang="it-IT" dirty="0"/>
              <a:t>Partizionamento</a:t>
            </a:r>
          </a:p>
        </p:txBody>
      </p:sp>
      <p:sp>
        <p:nvSpPr>
          <p:cNvPr id="6" name="CasellaDiTesto 5">
            <a:extLst>
              <a:ext uri="{FF2B5EF4-FFF2-40B4-BE49-F238E27FC236}">
                <a16:creationId xmlns:a16="http://schemas.microsoft.com/office/drawing/2014/main" id="{25367CD8-E24C-27A9-0F62-B03A224134DD}"/>
              </a:ext>
            </a:extLst>
          </p:cNvPr>
          <p:cNvSpPr txBox="1"/>
          <p:nvPr/>
        </p:nvSpPr>
        <p:spPr>
          <a:xfrm>
            <a:off x="516194" y="658762"/>
            <a:ext cx="3751006" cy="6463308"/>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Söhne"/>
              </a:rPr>
              <a:t>La funzione </a:t>
            </a:r>
            <a:r>
              <a:rPr kumimoji="0" lang="it-IT" altLang="it-IT" b="0" i="0" u="none" strike="noStrike" cap="none" normalizeH="0" baseline="0" dirty="0" err="1">
                <a:ln>
                  <a:noFill/>
                </a:ln>
                <a:solidFill>
                  <a:schemeClr val="tx1"/>
                </a:solidFill>
                <a:effectLst/>
                <a:latin typeface="Söhne"/>
              </a:rPr>
              <a:t>initPartitions</a:t>
            </a:r>
            <a:r>
              <a:rPr kumimoji="0" lang="it-IT" altLang="it-IT" b="0" i="0" u="none" strike="noStrike" cap="none" normalizeH="0" baseline="0" dirty="0">
                <a:ln>
                  <a:noFill/>
                </a:ln>
                <a:solidFill>
                  <a:schemeClr val="tx1"/>
                </a:solidFill>
                <a:effectLst/>
                <a:latin typeface="Söhne"/>
              </a:rPr>
              <a:t>() inizializza le dimensioni delle partizioni. Crea due array, </a:t>
            </a:r>
            <a:r>
              <a:rPr kumimoji="0" lang="it-IT" altLang="it-IT" b="0" i="0" u="none" strike="noStrike" cap="none" normalizeH="0" baseline="0" dirty="0" err="1">
                <a:ln>
                  <a:noFill/>
                </a:ln>
                <a:solidFill>
                  <a:schemeClr val="tx1"/>
                </a:solidFill>
                <a:effectLst/>
                <a:latin typeface="Söhne"/>
              </a:rPr>
              <a:t>nRowsPerPartition</a:t>
            </a:r>
            <a:r>
              <a:rPr kumimoji="0" lang="it-IT" altLang="it-IT" b="0" i="0" u="none" strike="noStrike" cap="none" normalizeH="0" baseline="0" dirty="0">
                <a:ln>
                  <a:noFill/>
                </a:ln>
                <a:solidFill>
                  <a:schemeClr val="tx1"/>
                </a:solidFill>
                <a:effectLst/>
                <a:latin typeface="Söhne"/>
              </a:rPr>
              <a:t> e </a:t>
            </a:r>
            <a:r>
              <a:rPr kumimoji="0" lang="it-IT" altLang="it-IT" b="0" i="0" u="none" strike="noStrike" cap="none" normalizeH="0" baseline="0" dirty="0" err="1">
                <a:ln>
                  <a:noFill/>
                </a:ln>
                <a:solidFill>
                  <a:schemeClr val="tx1"/>
                </a:solidFill>
                <a:effectLst/>
                <a:latin typeface="Söhne"/>
              </a:rPr>
              <a:t>nColsPerPartition</a:t>
            </a:r>
            <a:r>
              <a:rPr kumimoji="0" lang="it-IT" altLang="it-IT" b="0" i="0" u="none" strike="noStrike" cap="none" normalizeH="0" baseline="0" dirty="0">
                <a:ln>
                  <a:noFill/>
                </a:ln>
                <a:solidFill>
                  <a:schemeClr val="tx1"/>
                </a:solidFill>
                <a:effectLst/>
                <a:latin typeface="Söhne"/>
              </a:rPr>
              <a:t>, che contengono il numero di righe e colonne per ogni partizione.</a:t>
            </a:r>
          </a:p>
          <a:p>
            <a:pPr marL="0" marR="0" lvl="0" indent="0"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Söhne"/>
              </a:rPr>
              <a:t>Cerca un divisore comune per </a:t>
            </a:r>
            <a:r>
              <a:rPr kumimoji="0" lang="it-IT" altLang="it-IT" b="0" i="0" u="none" strike="noStrike" cap="none" normalizeH="0" baseline="0" dirty="0" err="1">
                <a:ln>
                  <a:noFill/>
                </a:ln>
                <a:solidFill>
                  <a:schemeClr val="tx1"/>
                </a:solidFill>
                <a:effectLst/>
                <a:latin typeface="Söhne"/>
              </a:rPr>
              <a:t>nThreads</a:t>
            </a:r>
            <a:r>
              <a:rPr kumimoji="0" lang="it-IT" altLang="it-IT" b="0" i="0" u="none" strike="noStrike" cap="none" normalizeH="0" baseline="0" dirty="0">
                <a:ln>
                  <a:noFill/>
                </a:ln>
                <a:solidFill>
                  <a:schemeClr val="tx1"/>
                </a:solidFill>
                <a:effectLst/>
                <a:latin typeface="Söhne"/>
              </a:rPr>
              <a:t> e </a:t>
            </a:r>
            <a:r>
              <a:rPr kumimoji="0" lang="it-IT" altLang="it-IT" b="0" i="0" u="none" strike="noStrike" cap="none" normalizeH="0" baseline="0" dirty="0" err="1">
                <a:ln>
                  <a:noFill/>
                </a:ln>
                <a:solidFill>
                  <a:schemeClr val="tx1"/>
                </a:solidFill>
                <a:effectLst/>
                <a:latin typeface="Söhne"/>
              </a:rPr>
              <a:t>nPartX</a:t>
            </a:r>
            <a:r>
              <a:rPr kumimoji="0" lang="it-IT" altLang="it-IT" b="0" i="0" u="none" strike="noStrike" cap="none" normalizeH="0" baseline="0" dirty="0">
                <a:ln>
                  <a:noFill/>
                </a:ln>
                <a:solidFill>
                  <a:schemeClr val="tx1"/>
                </a:solidFill>
                <a:effectLst/>
                <a:latin typeface="Söhne"/>
              </a:rPr>
              <a:t> o </a:t>
            </a:r>
            <a:r>
              <a:rPr kumimoji="0" lang="it-IT" altLang="it-IT" b="0" i="0" u="none" strike="noStrike" cap="none" normalizeH="0" baseline="0" dirty="0" err="1">
                <a:ln>
                  <a:noFill/>
                </a:ln>
                <a:solidFill>
                  <a:schemeClr val="tx1"/>
                </a:solidFill>
                <a:effectLst/>
                <a:latin typeface="Söhne"/>
              </a:rPr>
              <a:t>nThreads</a:t>
            </a:r>
            <a:r>
              <a:rPr kumimoji="0" lang="it-IT" altLang="it-IT" b="0" i="0" u="none" strike="noStrike" cap="none" normalizeH="0" baseline="0" dirty="0">
                <a:ln>
                  <a:noFill/>
                </a:ln>
                <a:solidFill>
                  <a:schemeClr val="tx1"/>
                </a:solidFill>
                <a:effectLst/>
                <a:latin typeface="Söhne"/>
              </a:rPr>
              <a:t> e </a:t>
            </a:r>
            <a:r>
              <a:rPr kumimoji="0" lang="it-IT" altLang="it-IT" b="0" i="0" u="none" strike="noStrike" cap="none" normalizeH="0" baseline="0" dirty="0" err="1">
                <a:ln>
                  <a:noFill/>
                </a:ln>
                <a:solidFill>
                  <a:schemeClr val="tx1"/>
                </a:solidFill>
                <a:effectLst/>
                <a:latin typeface="Söhne"/>
              </a:rPr>
              <a:t>nPartY</a:t>
            </a:r>
            <a:r>
              <a:rPr kumimoji="0" lang="it-IT" altLang="it-IT" b="0" i="0" u="none" strike="noStrike" cap="none" normalizeH="0" baseline="0" dirty="0">
                <a:ln>
                  <a:noFill/>
                </a:ln>
                <a:solidFill>
                  <a:schemeClr val="tx1"/>
                </a:solidFill>
                <a:effectLst/>
                <a:latin typeface="Söhne"/>
              </a:rPr>
              <a:t>. Questo è fatto per assicurarsi che il numero di </a:t>
            </a:r>
            <a:r>
              <a:rPr kumimoji="0" lang="it-IT" altLang="it-IT" b="0" i="0" u="none" strike="noStrike" cap="none" normalizeH="0" baseline="0" dirty="0" err="1">
                <a:ln>
                  <a:noFill/>
                </a:ln>
                <a:solidFill>
                  <a:schemeClr val="tx1"/>
                </a:solidFill>
                <a:effectLst/>
                <a:latin typeface="Söhne"/>
              </a:rPr>
              <a:t>thread</a:t>
            </a:r>
            <a:r>
              <a:rPr kumimoji="0" lang="it-IT" altLang="it-IT" b="0" i="0" u="none" strike="noStrike" cap="none" normalizeH="0" baseline="0" dirty="0">
                <a:ln>
                  <a:noFill/>
                </a:ln>
                <a:solidFill>
                  <a:schemeClr val="tx1"/>
                </a:solidFill>
                <a:effectLst/>
                <a:latin typeface="Söhne"/>
              </a:rPr>
              <a:t> sia sempre uguale o superiore al numero di partizioni.</a:t>
            </a:r>
          </a:p>
          <a:p>
            <a:pPr marL="0" marR="0" lvl="0" indent="0"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Söhne"/>
              </a:rPr>
              <a:t>Decide come suddividere la matrice tra i processi, determinando quali sottomatrici assegnare a ciascun processo.</a:t>
            </a:r>
          </a:p>
          <a:p>
            <a:pPr marL="0" marR="0" lvl="0" indent="0"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Söhne"/>
              </a:rPr>
              <a:t>Distribuisce le righe e le colonne alle partizioni considerando il resto e calcola le dimensioni delle sottomatrici per il processo corrente.</a:t>
            </a:r>
          </a:p>
          <a:p>
            <a:pPr marL="0" marR="0" lvl="0" indent="0"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Söhne"/>
            </a:endParaRPr>
          </a:p>
        </p:txBody>
      </p:sp>
      <p:pic>
        <p:nvPicPr>
          <p:cNvPr id="1027" name="Picture 3">
            <a:extLst>
              <a:ext uri="{FF2B5EF4-FFF2-40B4-BE49-F238E27FC236}">
                <a16:creationId xmlns:a16="http://schemas.microsoft.com/office/drawing/2014/main" id="{A7D8172B-8B7B-3FFF-FA5A-6C327A76D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510" y="1081549"/>
            <a:ext cx="7408606" cy="524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4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6B4E6-138C-68D6-123B-9F6B7CB62513}"/>
              </a:ext>
            </a:extLst>
          </p:cNvPr>
          <p:cNvSpPr>
            <a:spLocks noGrp="1"/>
          </p:cNvSpPr>
          <p:nvPr>
            <p:ph type="title"/>
          </p:nvPr>
        </p:nvSpPr>
        <p:spPr>
          <a:xfrm>
            <a:off x="1984738" y="82275"/>
            <a:ext cx="8250643" cy="677300"/>
          </a:xfrm>
        </p:spPr>
        <p:txBody>
          <a:bodyPr/>
          <a:lstStyle/>
          <a:p>
            <a:r>
              <a:rPr lang="it-IT" dirty="0"/>
              <a:t>Funzionamento </a:t>
            </a:r>
            <a:r>
              <a:rPr lang="it-IT" dirty="0" err="1"/>
              <a:t>Barrier</a:t>
            </a:r>
            <a:endParaRPr lang="it-IT" dirty="0"/>
          </a:p>
        </p:txBody>
      </p:sp>
      <p:sp>
        <p:nvSpPr>
          <p:cNvPr id="3" name="Segnaposto contenuto 2">
            <a:extLst>
              <a:ext uri="{FF2B5EF4-FFF2-40B4-BE49-F238E27FC236}">
                <a16:creationId xmlns:a16="http://schemas.microsoft.com/office/drawing/2014/main" id="{392AB5EC-47A3-86EE-7286-557F22E25472}"/>
              </a:ext>
            </a:extLst>
          </p:cNvPr>
          <p:cNvSpPr>
            <a:spLocks noGrp="1"/>
          </p:cNvSpPr>
          <p:nvPr>
            <p:ph idx="1"/>
          </p:nvPr>
        </p:nvSpPr>
        <p:spPr>
          <a:xfrm>
            <a:off x="1193046" y="4023256"/>
            <a:ext cx="8595360" cy="2413819"/>
          </a:xfrm>
        </p:spPr>
        <p:txBody>
          <a:bodyPr/>
          <a:lstStyle/>
          <a:p>
            <a:pPr marL="0" indent="0">
              <a:buNone/>
            </a:pPr>
            <a:r>
              <a:rPr lang="it-IT" dirty="0">
                <a:solidFill>
                  <a:schemeClr val="tx1"/>
                </a:solidFill>
                <a:latin typeface="Söhne"/>
              </a:rPr>
              <a:t>Per effettuare lo scambio bordi e applicare le regole in maniera corretta, abbiamo utilizzato delle </a:t>
            </a:r>
            <a:r>
              <a:rPr lang="it-IT" dirty="0" err="1">
                <a:solidFill>
                  <a:schemeClr val="tx1"/>
                </a:solidFill>
                <a:latin typeface="Söhne"/>
              </a:rPr>
              <a:t>barrier</a:t>
            </a:r>
            <a:r>
              <a:rPr lang="it-IT" dirty="0">
                <a:solidFill>
                  <a:schemeClr val="tx1"/>
                </a:solidFill>
                <a:latin typeface="Söhne"/>
              </a:rPr>
              <a:t>. Questo perché se un </a:t>
            </a:r>
            <a:r>
              <a:rPr lang="it-IT" dirty="0" err="1">
                <a:solidFill>
                  <a:schemeClr val="tx1"/>
                </a:solidFill>
                <a:latin typeface="Söhne"/>
              </a:rPr>
              <a:t>thread</a:t>
            </a:r>
            <a:r>
              <a:rPr lang="it-IT" dirty="0">
                <a:solidFill>
                  <a:schemeClr val="tx1"/>
                </a:solidFill>
                <a:latin typeface="Söhne"/>
              </a:rPr>
              <a:t> andasse allo step successivo mentre un altro sta ancora eseguendo la </a:t>
            </a:r>
            <a:r>
              <a:rPr lang="it-IT" dirty="0" err="1">
                <a:solidFill>
                  <a:schemeClr val="tx1"/>
                </a:solidFill>
                <a:latin typeface="Söhne"/>
              </a:rPr>
              <a:t>run</a:t>
            </a:r>
            <a:r>
              <a:rPr lang="it-IT" dirty="0">
                <a:solidFill>
                  <a:schemeClr val="tx1"/>
                </a:solidFill>
                <a:latin typeface="Söhne"/>
              </a:rPr>
              <a:t>(), otterremo uno scambio di informazioni tra processi errato. Invece inserendo una </a:t>
            </a:r>
            <a:r>
              <a:rPr lang="it-IT" dirty="0" err="1">
                <a:solidFill>
                  <a:schemeClr val="tx1"/>
                </a:solidFill>
                <a:latin typeface="Söhne"/>
              </a:rPr>
              <a:t>barrier</a:t>
            </a:r>
            <a:r>
              <a:rPr lang="it-IT" dirty="0">
                <a:solidFill>
                  <a:schemeClr val="tx1"/>
                </a:solidFill>
                <a:latin typeface="Söhne"/>
              </a:rPr>
              <a:t>  (prima e dopo l’esecuzione della </a:t>
            </a:r>
            <a:r>
              <a:rPr lang="it-IT" dirty="0" err="1">
                <a:solidFill>
                  <a:schemeClr val="tx1"/>
                </a:solidFill>
                <a:latin typeface="Söhne"/>
              </a:rPr>
              <a:t>execTransFunc</a:t>
            </a:r>
            <a:r>
              <a:rPr lang="it-IT" dirty="0">
                <a:solidFill>
                  <a:schemeClr val="tx1"/>
                </a:solidFill>
                <a:latin typeface="Söhne"/>
              </a:rPr>
              <a:t>) ci assicuriamo che ci sia un corretto scambio di informazioni. (La stessa idea viene sfruttata per sincronizzare anche il </a:t>
            </a:r>
            <a:r>
              <a:rPr lang="it-IT" dirty="0" err="1">
                <a:solidFill>
                  <a:schemeClr val="tx1"/>
                </a:solidFill>
                <a:latin typeface="Söhne"/>
              </a:rPr>
              <a:t>mainThread</a:t>
            </a:r>
            <a:r>
              <a:rPr lang="it-IT" dirty="0">
                <a:solidFill>
                  <a:schemeClr val="tx1"/>
                </a:solidFill>
                <a:latin typeface="Söhne"/>
              </a:rPr>
              <a:t>).</a:t>
            </a:r>
            <a:endParaRPr lang="it-IT" u="sng" dirty="0">
              <a:solidFill>
                <a:schemeClr val="tx1"/>
              </a:solidFill>
              <a:latin typeface="Söhne"/>
            </a:endParaRPr>
          </a:p>
        </p:txBody>
      </p:sp>
      <p:pic>
        <p:nvPicPr>
          <p:cNvPr id="5" name="Immagine 4">
            <a:extLst>
              <a:ext uri="{FF2B5EF4-FFF2-40B4-BE49-F238E27FC236}">
                <a16:creationId xmlns:a16="http://schemas.microsoft.com/office/drawing/2014/main" id="{BD5806C5-304A-22B0-3808-A2E2724E8E89}"/>
              </a:ext>
            </a:extLst>
          </p:cNvPr>
          <p:cNvPicPr>
            <a:picLocks noChangeAspect="1"/>
          </p:cNvPicPr>
          <p:nvPr/>
        </p:nvPicPr>
        <p:blipFill>
          <a:blip r:embed="rId2"/>
          <a:stretch>
            <a:fillRect/>
          </a:stretch>
        </p:blipFill>
        <p:spPr>
          <a:xfrm>
            <a:off x="976737" y="993058"/>
            <a:ext cx="9455289" cy="2871019"/>
          </a:xfrm>
          <a:prstGeom prst="rect">
            <a:avLst/>
          </a:prstGeom>
        </p:spPr>
      </p:pic>
    </p:spTree>
    <p:extLst>
      <p:ext uri="{BB962C8B-B14F-4D97-AF65-F5344CB8AC3E}">
        <p14:creationId xmlns:p14="http://schemas.microsoft.com/office/powerpoint/2010/main" val="18009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AABE8-8A8D-8EF7-AB66-F700C8708494}"/>
              </a:ext>
            </a:extLst>
          </p:cNvPr>
          <p:cNvSpPr>
            <a:spLocks noGrp="1"/>
          </p:cNvSpPr>
          <p:nvPr>
            <p:ph type="title"/>
          </p:nvPr>
        </p:nvSpPr>
        <p:spPr>
          <a:xfrm>
            <a:off x="1576696" y="299234"/>
            <a:ext cx="9692640" cy="757257"/>
          </a:xfrm>
        </p:spPr>
        <p:txBody>
          <a:bodyPr/>
          <a:lstStyle/>
          <a:p>
            <a:r>
              <a:rPr lang="it-IT" dirty="0" err="1"/>
              <a:t>Datatype</a:t>
            </a:r>
            <a:r>
              <a:rPr lang="it-IT" dirty="0"/>
              <a:t> personalizzati</a:t>
            </a:r>
          </a:p>
        </p:txBody>
      </p:sp>
      <p:sp>
        <p:nvSpPr>
          <p:cNvPr id="10" name="Segnaposto contenuto 9">
            <a:extLst>
              <a:ext uri="{FF2B5EF4-FFF2-40B4-BE49-F238E27FC236}">
                <a16:creationId xmlns:a16="http://schemas.microsoft.com/office/drawing/2014/main" id="{E2504E6D-F2D3-C029-D0FF-084F552F1E7F}"/>
              </a:ext>
            </a:extLst>
          </p:cNvPr>
          <p:cNvSpPr>
            <a:spLocks noGrp="1"/>
          </p:cNvSpPr>
          <p:nvPr>
            <p:ph idx="1"/>
          </p:nvPr>
        </p:nvSpPr>
        <p:spPr>
          <a:xfrm>
            <a:off x="1275712" y="3429000"/>
            <a:ext cx="8595360" cy="3129765"/>
          </a:xfrm>
        </p:spPr>
        <p:txBody>
          <a:bodyPr>
            <a:noAutofit/>
          </a:bodyPr>
          <a:lstStyle/>
          <a:p>
            <a:pPr marL="0" indent="0">
              <a:buNone/>
            </a:pPr>
            <a:r>
              <a:rPr lang="it-IT" sz="1900" dirty="0">
                <a:solidFill>
                  <a:schemeClr val="tx1"/>
                </a:solidFill>
                <a:latin typeface="Söhne"/>
              </a:rPr>
              <a:t>Per semplificare lo scambi dei dati e minimizzare il numero di operazioni di invio e ricezione è stato creato un nuovo tipo di dato chiamato </a:t>
            </a:r>
            <a:r>
              <a:rPr lang="it-IT" sz="1900" dirty="0" err="1">
                <a:solidFill>
                  <a:schemeClr val="tx1"/>
                </a:solidFill>
                <a:latin typeface="Söhne"/>
              </a:rPr>
              <a:t>typeColumn</a:t>
            </a:r>
            <a:r>
              <a:rPr lang="it-IT" sz="1900" dirty="0">
                <a:solidFill>
                  <a:schemeClr val="tx1"/>
                </a:solidFill>
                <a:latin typeface="Söhne"/>
              </a:rPr>
              <a:t> all'interno della funzione </a:t>
            </a:r>
            <a:r>
              <a:rPr lang="it-IT" sz="1900" dirty="0" err="1">
                <a:solidFill>
                  <a:schemeClr val="tx1"/>
                </a:solidFill>
                <a:latin typeface="Söhne"/>
              </a:rPr>
              <a:t>createDatatype</a:t>
            </a:r>
            <a:r>
              <a:rPr lang="it-IT" sz="1900" dirty="0">
                <a:solidFill>
                  <a:schemeClr val="tx1"/>
                </a:solidFill>
                <a:latin typeface="Söhne"/>
              </a:rPr>
              <a:t>(). Questo nuovo tipo di dato è stato definito considerando il numero di righe più due (per includere le "</a:t>
            </a:r>
            <a:r>
              <a:rPr lang="it-IT" sz="1900" dirty="0" err="1">
                <a:solidFill>
                  <a:schemeClr val="tx1"/>
                </a:solidFill>
                <a:latin typeface="Söhne"/>
              </a:rPr>
              <a:t>halo</a:t>
            </a:r>
            <a:r>
              <a:rPr lang="it-IT" sz="1900" dirty="0">
                <a:solidFill>
                  <a:schemeClr val="tx1"/>
                </a:solidFill>
                <a:latin typeface="Söhne"/>
              </a:rPr>
              <a:t> </a:t>
            </a:r>
            <a:r>
              <a:rPr lang="it-IT" sz="1900" dirty="0" err="1">
                <a:solidFill>
                  <a:schemeClr val="tx1"/>
                </a:solidFill>
                <a:latin typeface="Söhne"/>
              </a:rPr>
              <a:t>cells</a:t>
            </a:r>
            <a:r>
              <a:rPr lang="it-IT" sz="1900" dirty="0">
                <a:solidFill>
                  <a:schemeClr val="tx1"/>
                </a:solidFill>
                <a:latin typeface="Söhne"/>
              </a:rPr>
              <a:t>"), la lunghezza del blocco come 1, e lo stride come il numero di colonne più due (anch'esso includendo le "</a:t>
            </a:r>
            <a:r>
              <a:rPr lang="it-IT" sz="1900" dirty="0" err="1">
                <a:solidFill>
                  <a:schemeClr val="tx1"/>
                </a:solidFill>
                <a:latin typeface="Söhne"/>
              </a:rPr>
              <a:t>halo</a:t>
            </a:r>
            <a:r>
              <a:rPr lang="it-IT" sz="1900" dirty="0">
                <a:solidFill>
                  <a:schemeClr val="tx1"/>
                </a:solidFill>
                <a:latin typeface="Söhne"/>
              </a:rPr>
              <a:t> </a:t>
            </a:r>
            <a:r>
              <a:rPr lang="it-IT" sz="1900" dirty="0" err="1">
                <a:solidFill>
                  <a:schemeClr val="tx1"/>
                </a:solidFill>
                <a:latin typeface="Söhne"/>
              </a:rPr>
              <a:t>cells</a:t>
            </a:r>
            <a:r>
              <a:rPr lang="it-IT" sz="1900" dirty="0">
                <a:solidFill>
                  <a:schemeClr val="tx1"/>
                </a:solidFill>
                <a:latin typeface="Söhne"/>
              </a:rPr>
              <a:t>"). Questa definizione tiene conto delle "</a:t>
            </a:r>
            <a:r>
              <a:rPr lang="it-IT" sz="1900" dirty="0" err="1">
                <a:solidFill>
                  <a:schemeClr val="tx1"/>
                </a:solidFill>
                <a:latin typeface="Söhne"/>
              </a:rPr>
              <a:t>halo</a:t>
            </a:r>
            <a:r>
              <a:rPr lang="it-IT" sz="1900" dirty="0">
                <a:solidFill>
                  <a:schemeClr val="tx1"/>
                </a:solidFill>
                <a:latin typeface="Söhne"/>
              </a:rPr>
              <a:t> </a:t>
            </a:r>
            <a:r>
              <a:rPr lang="it-IT" sz="1900" dirty="0" err="1">
                <a:solidFill>
                  <a:schemeClr val="tx1"/>
                </a:solidFill>
                <a:latin typeface="Söhne"/>
              </a:rPr>
              <a:t>cells</a:t>
            </a:r>
            <a:r>
              <a:rPr lang="it-IT" sz="1900" dirty="0">
                <a:solidFill>
                  <a:schemeClr val="tx1"/>
                </a:solidFill>
                <a:latin typeface="Söhne"/>
              </a:rPr>
              <a:t>" perché quando ci si sposta di un numero di colonne all'interno della matrice, ci si sposta esattamente una riga in basso.</a:t>
            </a:r>
            <a:br>
              <a:rPr lang="it-IT" sz="1900" dirty="0">
                <a:solidFill>
                  <a:schemeClr val="tx1"/>
                </a:solidFill>
                <a:latin typeface="Söhne"/>
              </a:rPr>
            </a:br>
            <a:br>
              <a:rPr lang="it-IT" sz="1900" dirty="0">
                <a:solidFill>
                  <a:schemeClr val="tx1"/>
                </a:solidFill>
                <a:latin typeface="Söhne"/>
              </a:rPr>
            </a:br>
            <a:r>
              <a:rPr lang="it-IT" sz="1900" dirty="0">
                <a:solidFill>
                  <a:schemeClr val="tx1"/>
                </a:solidFill>
                <a:latin typeface="Söhne"/>
              </a:rPr>
              <a:t>Invece il </a:t>
            </a:r>
            <a:r>
              <a:rPr lang="it-IT" sz="1900" dirty="0" err="1">
                <a:solidFill>
                  <a:schemeClr val="tx1"/>
                </a:solidFill>
                <a:latin typeface="Söhne"/>
              </a:rPr>
              <a:t>datatype</a:t>
            </a:r>
            <a:r>
              <a:rPr lang="it-IT" sz="1900" dirty="0">
                <a:solidFill>
                  <a:schemeClr val="tx1"/>
                </a:solidFill>
                <a:latin typeface="Söhne"/>
              </a:rPr>
              <a:t> </a:t>
            </a:r>
            <a:r>
              <a:rPr lang="it-IT" sz="1900" dirty="0" err="1">
                <a:solidFill>
                  <a:schemeClr val="tx1"/>
                </a:solidFill>
                <a:latin typeface="Söhne"/>
              </a:rPr>
              <a:t>typeMatWithoutHalos</a:t>
            </a:r>
            <a:r>
              <a:rPr lang="it-IT" sz="1900" dirty="0">
                <a:solidFill>
                  <a:schemeClr val="tx1"/>
                </a:solidFill>
                <a:latin typeface="Söhne"/>
              </a:rPr>
              <a:t> viene mandata dai «worker» verso il «</a:t>
            </a:r>
            <a:r>
              <a:rPr lang="it-IT" sz="1900" dirty="0" err="1">
                <a:solidFill>
                  <a:schemeClr val="tx1"/>
                </a:solidFill>
                <a:latin typeface="Söhne"/>
              </a:rPr>
              <a:t>main</a:t>
            </a:r>
            <a:r>
              <a:rPr lang="it-IT" sz="1900" dirty="0">
                <a:solidFill>
                  <a:schemeClr val="tx1"/>
                </a:solidFill>
                <a:latin typeface="Söhne"/>
              </a:rPr>
              <a:t>» in modo da ottenere una corretta matrice per la visualizzazione grafica.</a:t>
            </a:r>
          </a:p>
        </p:txBody>
      </p:sp>
      <p:pic>
        <p:nvPicPr>
          <p:cNvPr id="13" name="Immagine 12">
            <a:extLst>
              <a:ext uri="{FF2B5EF4-FFF2-40B4-BE49-F238E27FC236}">
                <a16:creationId xmlns:a16="http://schemas.microsoft.com/office/drawing/2014/main" id="{8D607CD1-ECC3-9CF7-8FA2-13512E2C0111}"/>
              </a:ext>
            </a:extLst>
          </p:cNvPr>
          <p:cNvPicPr>
            <a:picLocks noChangeAspect="1"/>
          </p:cNvPicPr>
          <p:nvPr/>
        </p:nvPicPr>
        <p:blipFill>
          <a:blip r:embed="rId2"/>
          <a:stretch>
            <a:fillRect/>
          </a:stretch>
        </p:blipFill>
        <p:spPr>
          <a:xfrm>
            <a:off x="1435510" y="1563329"/>
            <a:ext cx="7796658" cy="1425677"/>
          </a:xfrm>
          <a:prstGeom prst="rect">
            <a:avLst/>
          </a:prstGeom>
        </p:spPr>
      </p:pic>
    </p:spTree>
    <p:extLst>
      <p:ext uri="{BB962C8B-B14F-4D97-AF65-F5344CB8AC3E}">
        <p14:creationId xmlns:p14="http://schemas.microsoft.com/office/powerpoint/2010/main" val="82541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F4984E-303E-E74A-374B-3BDC591161AB}"/>
              </a:ext>
            </a:extLst>
          </p:cNvPr>
          <p:cNvSpPr>
            <a:spLocks noGrp="1"/>
          </p:cNvSpPr>
          <p:nvPr>
            <p:ph type="title"/>
          </p:nvPr>
        </p:nvSpPr>
        <p:spPr>
          <a:xfrm>
            <a:off x="2903859" y="206476"/>
            <a:ext cx="9692640" cy="658935"/>
          </a:xfrm>
        </p:spPr>
        <p:txBody>
          <a:bodyPr>
            <a:normAutofit fontScale="90000"/>
          </a:bodyPr>
          <a:lstStyle/>
          <a:p>
            <a:r>
              <a:rPr lang="it-IT" dirty="0"/>
              <a:t>Scambio bordi</a:t>
            </a:r>
          </a:p>
        </p:txBody>
      </p:sp>
      <p:sp>
        <p:nvSpPr>
          <p:cNvPr id="3" name="Segnaposto contenuto 2">
            <a:extLst>
              <a:ext uri="{FF2B5EF4-FFF2-40B4-BE49-F238E27FC236}">
                <a16:creationId xmlns:a16="http://schemas.microsoft.com/office/drawing/2014/main" id="{ECBFA4B2-74B2-3847-1EBA-FA6CF7705CA1}"/>
              </a:ext>
            </a:extLst>
          </p:cNvPr>
          <p:cNvSpPr>
            <a:spLocks noGrp="1"/>
          </p:cNvSpPr>
          <p:nvPr>
            <p:ph idx="1"/>
          </p:nvPr>
        </p:nvSpPr>
        <p:spPr>
          <a:xfrm>
            <a:off x="1501412" y="865411"/>
            <a:ext cx="8595360" cy="1219200"/>
          </a:xfrm>
        </p:spPr>
        <p:txBody>
          <a:bodyPr/>
          <a:lstStyle/>
          <a:p>
            <a:pPr marL="0" indent="0">
              <a:buNone/>
            </a:pPr>
            <a:r>
              <a:rPr lang="it-IT" dirty="0">
                <a:solidFill>
                  <a:schemeClr val="tx1"/>
                </a:solidFill>
                <a:latin typeface="Söhne"/>
              </a:rPr>
              <a:t>Per lo scambio abbiamo utilizzato delle </a:t>
            </a:r>
            <a:r>
              <a:rPr lang="it-IT" dirty="0" err="1">
                <a:solidFill>
                  <a:schemeClr val="tx1"/>
                </a:solidFill>
                <a:latin typeface="Söhne"/>
              </a:rPr>
              <a:t>Isend</a:t>
            </a:r>
            <a:r>
              <a:rPr lang="it-IT" dirty="0">
                <a:solidFill>
                  <a:schemeClr val="tx1"/>
                </a:solidFill>
                <a:latin typeface="Söhne"/>
              </a:rPr>
              <a:t> (ovvero delle </a:t>
            </a:r>
            <a:r>
              <a:rPr lang="it-IT" dirty="0" err="1">
                <a:solidFill>
                  <a:schemeClr val="tx1"/>
                </a:solidFill>
                <a:latin typeface="Söhne"/>
              </a:rPr>
              <a:t>Send</a:t>
            </a:r>
            <a:r>
              <a:rPr lang="it-IT" dirty="0">
                <a:solidFill>
                  <a:schemeClr val="tx1"/>
                </a:solidFill>
                <a:latin typeface="Söhne"/>
              </a:rPr>
              <a:t> non bloccanti che utilizzano un </a:t>
            </a:r>
            <a:r>
              <a:rPr lang="it-IT" dirty="0" err="1">
                <a:solidFill>
                  <a:schemeClr val="tx1"/>
                </a:solidFill>
                <a:latin typeface="Söhne"/>
              </a:rPr>
              <a:t>thread</a:t>
            </a:r>
            <a:r>
              <a:rPr lang="it-IT" dirty="0">
                <a:solidFill>
                  <a:schemeClr val="tx1"/>
                </a:solidFill>
                <a:latin typeface="Söhne"/>
              </a:rPr>
              <a:t> a parte per l’invio del messaggio) in modo da non rallentare l’esecuzione e per evitare eventuali deadlock.</a:t>
            </a:r>
          </a:p>
        </p:txBody>
      </p:sp>
      <p:pic>
        <p:nvPicPr>
          <p:cNvPr id="5" name="Immagine 4">
            <a:extLst>
              <a:ext uri="{FF2B5EF4-FFF2-40B4-BE49-F238E27FC236}">
                <a16:creationId xmlns:a16="http://schemas.microsoft.com/office/drawing/2014/main" id="{DD9BB566-D31F-75EB-5512-749B70CE7EE0}"/>
              </a:ext>
            </a:extLst>
          </p:cNvPr>
          <p:cNvPicPr>
            <a:picLocks noChangeAspect="1"/>
          </p:cNvPicPr>
          <p:nvPr/>
        </p:nvPicPr>
        <p:blipFill>
          <a:blip r:embed="rId2"/>
          <a:stretch>
            <a:fillRect/>
          </a:stretch>
        </p:blipFill>
        <p:spPr>
          <a:xfrm>
            <a:off x="997948" y="1828314"/>
            <a:ext cx="9692640" cy="4823210"/>
          </a:xfrm>
          <a:prstGeom prst="rect">
            <a:avLst/>
          </a:prstGeom>
        </p:spPr>
      </p:pic>
    </p:spTree>
    <p:extLst>
      <p:ext uri="{BB962C8B-B14F-4D97-AF65-F5344CB8AC3E}">
        <p14:creationId xmlns:p14="http://schemas.microsoft.com/office/powerpoint/2010/main" val="227675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0B3BFD-9B1D-3EB7-47CC-180835DA061D}"/>
              </a:ext>
            </a:extLst>
          </p:cNvPr>
          <p:cNvSpPr>
            <a:spLocks noGrp="1"/>
          </p:cNvSpPr>
          <p:nvPr>
            <p:ph type="title"/>
          </p:nvPr>
        </p:nvSpPr>
        <p:spPr>
          <a:xfrm>
            <a:off x="3281619" y="146714"/>
            <a:ext cx="4745638" cy="777518"/>
          </a:xfrm>
        </p:spPr>
        <p:txBody>
          <a:bodyPr/>
          <a:lstStyle/>
          <a:p>
            <a:r>
              <a:rPr lang="it-IT" dirty="0"/>
              <a:t>Scambio bordi</a:t>
            </a:r>
          </a:p>
        </p:txBody>
      </p:sp>
      <p:sp>
        <p:nvSpPr>
          <p:cNvPr id="3" name="Segnaposto contenuto 2">
            <a:extLst>
              <a:ext uri="{FF2B5EF4-FFF2-40B4-BE49-F238E27FC236}">
                <a16:creationId xmlns:a16="http://schemas.microsoft.com/office/drawing/2014/main" id="{01DD935F-2FC6-3534-DB79-E1FB1B1857E2}"/>
              </a:ext>
            </a:extLst>
          </p:cNvPr>
          <p:cNvSpPr>
            <a:spLocks noGrp="1"/>
          </p:cNvSpPr>
          <p:nvPr>
            <p:ph idx="1"/>
          </p:nvPr>
        </p:nvSpPr>
        <p:spPr>
          <a:xfrm>
            <a:off x="1356758" y="1080261"/>
            <a:ext cx="8595360" cy="2449520"/>
          </a:xfrm>
        </p:spPr>
        <p:txBody>
          <a:bodyPr>
            <a:noAutofit/>
          </a:bodyPr>
          <a:lstStyle/>
          <a:p>
            <a:pPr marL="0" indent="0">
              <a:buNone/>
            </a:pPr>
            <a:r>
              <a:rPr lang="it-IT" sz="2100" dirty="0">
                <a:solidFill>
                  <a:schemeClr val="tx1"/>
                </a:solidFill>
                <a:latin typeface="Söhne"/>
              </a:rPr>
              <a:t>Le funzioni </a:t>
            </a:r>
            <a:r>
              <a:rPr lang="it-IT" sz="2100" dirty="0" err="1">
                <a:solidFill>
                  <a:schemeClr val="tx1"/>
                </a:solidFill>
                <a:latin typeface="Söhne"/>
              </a:rPr>
              <a:t>sendRecvRows</a:t>
            </a:r>
            <a:r>
              <a:rPr lang="it-IT" sz="2100" dirty="0">
                <a:solidFill>
                  <a:schemeClr val="tx1"/>
                </a:solidFill>
                <a:latin typeface="Söhne"/>
              </a:rPr>
              <a:t>() e </a:t>
            </a:r>
            <a:r>
              <a:rPr lang="it-IT" sz="2100" dirty="0" err="1">
                <a:solidFill>
                  <a:schemeClr val="tx1"/>
                </a:solidFill>
                <a:latin typeface="Söhne"/>
              </a:rPr>
              <a:t>sendRecvCols</a:t>
            </a:r>
            <a:r>
              <a:rPr lang="it-IT" sz="2100" dirty="0">
                <a:solidFill>
                  <a:schemeClr val="tx1"/>
                </a:solidFill>
                <a:latin typeface="Söhne"/>
              </a:rPr>
              <a:t>() servono rispettivamente per l’invio e la recezione delle righe e delle colonne;</a:t>
            </a:r>
          </a:p>
          <a:p>
            <a:pPr marL="0" indent="0">
              <a:buNone/>
            </a:pPr>
            <a:r>
              <a:rPr lang="it-IT" sz="2100" dirty="0">
                <a:solidFill>
                  <a:schemeClr val="tx1"/>
                </a:solidFill>
                <a:latin typeface="Söhne"/>
              </a:rPr>
              <a:t>Invece la funzione </a:t>
            </a:r>
            <a:r>
              <a:rPr lang="it-IT" sz="2100" dirty="0" err="1">
                <a:solidFill>
                  <a:schemeClr val="tx1"/>
                </a:solidFill>
                <a:latin typeface="Söhne"/>
              </a:rPr>
              <a:t>sendRecvCorners</a:t>
            </a:r>
            <a:r>
              <a:rPr lang="it-IT" sz="2100" dirty="0">
                <a:solidFill>
                  <a:schemeClr val="tx1"/>
                </a:solidFill>
                <a:latin typeface="Söhne"/>
              </a:rPr>
              <a:t>() serve per l’invio e la recezione dei 4 angoli. (in alto a destra in alto a sinistra, in basso a destra e </a:t>
            </a:r>
            <a:r>
              <a:rPr lang="it-IT" sz="2100" dirty="0" err="1">
                <a:solidFill>
                  <a:schemeClr val="tx1"/>
                </a:solidFill>
                <a:latin typeface="Söhne"/>
              </a:rPr>
              <a:t>im</a:t>
            </a:r>
            <a:r>
              <a:rPr lang="it-IT" sz="2100" dirty="0">
                <a:solidFill>
                  <a:schemeClr val="tx1"/>
                </a:solidFill>
                <a:latin typeface="Söhne"/>
              </a:rPr>
              <a:t> basso a sinistra). </a:t>
            </a:r>
            <a:br>
              <a:rPr lang="it-IT" sz="2100" dirty="0">
                <a:solidFill>
                  <a:schemeClr val="tx1"/>
                </a:solidFill>
                <a:latin typeface="Söhne"/>
              </a:rPr>
            </a:br>
            <a:endParaRPr lang="it-IT" sz="2100" dirty="0">
              <a:solidFill>
                <a:schemeClr val="tx1"/>
              </a:solidFill>
              <a:latin typeface="Söhne"/>
            </a:endParaRPr>
          </a:p>
          <a:p>
            <a:pPr marL="0" indent="0">
              <a:buNone/>
            </a:pPr>
            <a:r>
              <a:rPr lang="it-IT" sz="2100" dirty="0">
                <a:solidFill>
                  <a:schemeClr val="tx1"/>
                </a:solidFill>
                <a:latin typeface="Söhne"/>
              </a:rPr>
              <a:t>(Gli angoli vengono mandati a parte perché con le </a:t>
            </a:r>
            <a:r>
              <a:rPr lang="it-IT" sz="2100" dirty="0" err="1">
                <a:solidFill>
                  <a:schemeClr val="tx1"/>
                </a:solidFill>
                <a:latin typeface="Söhne"/>
              </a:rPr>
              <a:t>Isend</a:t>
            </a:r>
            <a:r>
              <a:rPr lang="it-IT" sz="2100" dirty="0">
                <a:solidFill>
                  <a:schemeClr val="tx1"/>
                </a:solidFill>
                <a:latin typeface="Söhne"/>
              </a:rPr>
              <a:t> delle </a:t>
            </a:r>
            <a:r>
              <a:rPr lang="it-IT" sz="2100" dirty="0" err="1">
                <a:solidFill>
                  <a:schemeClr val="tx1"/>
                </a:solidFill>
                <a:latin typeface="Söhne"/>
              </a:rPr>
              <a:t>Rows</a:t>
            </a:r>
            <a:r>
              <a:rPr lang="it-IT" sz="2100" dirty="0">
                <a:solidFill>
                  <a:schemeClr val="tx1"/>
                </a:solidFill>
                <a:latin typeface="Söhne"/>
              </a:rPr>
              <a:t>/</a:t>
            </a:r>
            <a:r>
              <a:rPr lang="it-IT" sz="2100" dirty="0" err="1">
                <a:solidFill>
                  <a:schemeClr val="tx1"/>
                </a:solidFill>
                <a:latin typeface="Söhne"/>
              </a:rPr>
              <a:t>Cols</a:t>
            </a:r>
            <a:r>
              <a:rPr lang="it-IT" sz="2100" dirty="0">
                <a:solidFill>
                  <a:schemeClr val="tx1"/>
                </a:solidFill>
                <a:latin typeface="Söhne"/>
              </a:rPr>
              <a:t> vengono mandate solamente le porzioni interne senza angoli).</a:t>
            </a:r>
          </a:p>
        </p:txBody>
      </p:sp>
      <p:pic>
        <p:nvPicPr>
          <p:cNvPr id="5" name="Immagine 4">
            <a:extLst>
              <a:ext uri="{FF2B5EF4-FFF2-40B4-BE49-F238E27FC236}">
                <a16:creationId xmlns:a16="http://schemas.microsoft.com/office/drawing/2014/main" id="{631361E3-4B04-2760-B6DB-2E6DED0BE13A}"/>
              </a:ext>
            </a:extLst>
          </p:cNvPr>
          <p:cNvPicPr>
            <a:picLocks noChangeAspect="1"/>
          </p:cNvPicPr>
          <p:nvPr/>
        </p:nvPicPr>
        <p:blipFill>
          <a:blip r:embed="rId2"/>
          <a:stretch>
            <a:fillRect/>
          </a:stretch>
        </p:blipFill>
        <p:spPr>
          <a:xfrm>
            <a:off x="1356758" y="4205634"/>
            <a:ext cx="8405588" cy="1699407"/>
          </a:xfrm>
          <a:prstGeom prst="rect">
            <a:avLst/>
          </a:prstGeom>
        </p:spPr>
      </p:pic>
    </p:spTree>
    <p:extLst>
      <p:ext uri="{BB962C8B-B14F-4D97-AF65-F5344CB8AC3E}">
        <p14:creationId xmlns:p14="http://schemas.microsoft.com/office/powerpoint/2010/main" val="244438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47D257-0B9B-A4ED-135A-905BE9E5AB22}"/>
              </a:ext>
            </a:extLst>
          </p:cNvPr>
          <p:cNvSpPr>
            <a:spLocks noGrp="1"/>
          </p:cNvSpPr>
          <p:nvPr>
            <p:ph type="title"/>
          </p:nvPr>
        </p:nvSpPr>
        <p:spPr>
          <a:xfrm>
            <a:off x="4630992" y="49721"/>
            <a:ext cx="1789471" cy="589936"/>
          </a:xfrm>
        </p:spPr>
        <p:txBody>
          <a:bodyPr>
            <a:normAutofit fontScale="90000"/>
          </a:bodyPr>
          <a:lstStyle/>
          <a:p>
            <a:r>
              <a:rPr lang="it-IT" dirty="0"/>
              <a:t>TEST</a:t>
            </a:r>
          </a:p>
        </p:txBody>
      </p:sp>
      <p:graphicFrame>
        <p:nvGraphicFramePr>
          <p:cNvPr id="7" name="Tabella 6">
            <a:extLst>
              <a:ext uri="{FF2B5EF4-FFF2-40B4-BE49-F238E27FC236}">
                <a16:creationId xmlns:a16="http://schemas.microsoft.com/office/drawing/2014/main" id="{A88B983F-160C-AD11-6425-0B3792CF3456}"/>
              </a:ext>
            </a:extLst>
          </p:cNvPr>
          <p:cNvGraphicFramePr>
            <a:graphicFrameLocks noGrp="1"/>
          </p:cNvGraphicFramePr>
          <p:nvPr>
            <p:extLst>
              <p:ext uri="{D42A27DB-BD31-4B8C-83A1-F6EECF244321}">
                <p14:modId xmlns:p14="http://schemas.microsoft.com/office/powerpoint/2010/main" val="2221161334"/>
              </p:ext>
            </p:extLst>
          </p:nvPr>
        </p:nvGraphicFramePr>
        <p:xfrm>
          <a:off x="1455175" y="3347885"/>
          <a:ext cx="8403306" cy="3421624"/>
        </p:xfrm>
        <a:graphic>
          <a:graphicData uri="http://schemas.openxmlformats.org/drawingml/2006/table">
            <a:tbl>
              <a:tblPr firstRow="1" bandRow="1">
                <a:tableStyleId>{5C22544A-7EE6-4342-B048-85BDC9FD1C3A}</a:tableStyleId>
              </a:tblPr>
              <a:tblGrid>
                <a:gridCol w="1400551">
                  <a:extLst>
                    <a:ext uri="{9D8B030D-6E8A-4147-A177-3AD203B41FA5}">
                      <a16:colId xmlns:a16="http://schemas.microsoft.com/office/drawing/2014/main" val="2000851424"/>
                    </a:ext>
                  </a:extLst>
                </a:gridCol>
                <a:gridCol w="1400551">
                  <a:extLst>
                    <a:ext uri="{9D8B030D-6E8A-4147-A177-3AD203B41FA5}">
                      <a16:colId xmlns:a16="http://schemas.microsoft.com/office/drawing/2014/main" val="4086024220"/>
                    </a:ext>
                  </a:extLst>
                </a:gridCol>
                <a:gridCol w="1400551">
                  <a:extLst>
                    <a:ext uri="{9D8B030D-6E8A-4147-A177-3AD203B41FA5}">
                      <a16:colId xmlns:a16="http://schemas.microsoft.com/office/drawing/2014/main" val="1504729929"/>
                    </a:ext>
                  </a:extLst>
                </a:gridCol>
                <a:gridCol w="1400551">
                  <a:extLst>
                    <a:ext uri="{9D8B030D-6E8A-4147-A177-3AD203B41FA5}">
                      <a16:colId xmlns:a16="http://schemas.microsoft.com/office/drawing/2014/main" val="3671922890"/>
                    </a:ext>
                  </a:extLst>
                </a:gridCol>
                <a:gridCol w="1400551">
                  <a:extLst>
                    <a:ext uri="{9D8B030D-6E8A-4147-A177-3AD203B41FA5}">
                      <a16:colId xmlns:a16="http://schemas.microsoft.com/office/drawing/2014/main" val="1345369081"/>
                    </a:ext>
                  </a:extLst>
                </a:gridCol>
                <a:gridCol w="1400551">
                  <a:extLst>
                    <a:ext uri="{9D8B030D-6E8A-4147-A177-3AD203B41FA5}">
                      <a16:colId xmlns:a16="http://schemas.microsoft.com/office/drawing/2014/main" val="1154693356"/>
                    </a:ext>
                  </a:extLst>
                </a:gridCol>
              </a:tblGrid>
              <a:tr h="910078">
                <a:tc>
                  <a:txBody>
                    <a:bodyPr/>
                    <a:lstStyle/>
                    <a:p>
                      <a:pPr algn="ctr"/>
                      <a:r>
                        <a:rPr lang="it-IT" sz="1700" dirty="0" err="1"/>
                        <a:t>Dim</a:t>
                      </a:r>
                      <a:r>
                        <a:rPr lang="it-IT" sz="1700" dirty="0"/>
                        <a:t> AC</a:t>
                      </a:r>
                    </a:p>
                  </a:txBody>
                  <a:tcPr/>
                </a:tc>
                <a:tc>
                  <a:txBody>
                    <a:bodyPr/>
                    <a:lstStyle/>
                    <a:p>
                      <a:pPr algn="ctr"/>
                      <a:r>
                        <a:rPr lang="it-IT" sz="1700" dirty="0"/>
                        <a:t>N Step</a:t>
                      </a:r>
                    </a:p>
                  </a:txBody>
                  <a:tcPr/>
                </a:tc>
                <a:tc>
                  <a:txBody>
                    <a:bodyPr/>
                    <a:lstStyle/>
                    <a:p>
                      <a:pPr algn="ctr"/>
                      <a:r>
                        <a:rPr lang="it-IT" sz="1700" dirty="0"/>
                        <a:t>Tempo Seriale (sec)</a:t>
                      </a:r>
                    </a:p>
                  </a:txBody>
                  <a:tcPr/>
                </a:tc>
                <a:tc>
                  <a:txBody>
                    <a:bodyPr/>
                    <a:lstStyle/>
                    <a:p>
                      <a:pPr algn="ctr"/>
                      <a:r>
                        <a:rPr lang="it-IT" sz="1700" dirty="0"/>
                        <a:t>Tempo Parallelo (sec)</a:t>
                      </a:r>
                    </a:p>
                  </a:txBody>
                  <a:tcPr/>
                </a:tc>
                <a:tc>
                  <a:txBody>
                    <a:bodyPr/>
                    <a:lstStyle/>
                    <a:p>
                      <a:pPr algn="ctr"/>
                      <a:r>
                        <a:rPr lang="it-IT" sz="1700" dirty="0" err="1"/>
                        <a:t>Speedup</a:t>
                      </a:r>
                      <a:endParaRPr lang="it-IT" sz="1700" dirty="0"/>
                    </a:p>
                    <a:p>
                      <a:pPr algn="ctr"/>
                      <a:r>
                        <a:rPr lang="it-IT" sz="1700" dirty="0"/>
                        <a:t>(</a:t>
                      </a:r>
                      <a:r>
                        <a:rPr lang="it-IT" sz="1700" dirty="0" err="1"/>
                        <a:t>Ts</a:t>
                      </a:r>
                      <a:r>
                        <a:rPr lang="it-IT" sz="1700" dirty="0"/>
                        <a:t> / </a:t>
                      </a:r>
                      <a:r>
                        <a:rPr lang="it-IT" sz="1700" dirty="0" err="1"/>
                        <a:t>Tp</a:t>
                      </a:r>
                      <a:r>
                        <a:rPr lang="it-IT" sz="1700" dirty="0"/>
                        <a:t>)</a:t>
                      </a:r>
                    </a:p>
                  </a:txBody>
                  <a:tcPr/>
                </a:tc>
                <a:tc>
                  <a:txBody>
                    <a:bodyPr/>
                    <a:lstStyle/>
                    <a:p>
                      <a:pPr algn="ctr"/>
                      <a:r>
                        <a:rPr lang="it-IT" sz="1700" dirty="0"/>
                        <a:t>Efficienza</a:t>
                      </a:r>
                    </a:p>
                    <a:p>
                      <a:pPr algn="ctr"/>
                      <a:r>
                        <a:rPr lang="it-IT" sz="1700" dirty="0"/>
                        <a:t>(S / Np)</a:t>
                      </a:r>
                    </a:p>
                  </a:txBody>
                  <a:tcPr/>
                </a:tc>
                <a:extLst>
                  <a:ext uri="{0D108BD9-81ED-4DB2-BD59-A6C34878D82A}">
                    <a16:rowId xmlns:a16="http://schemas.microsoft.com/office/drawing/2014/main" val="678035589"/>
                  </a:ext>
                </a:extLst>
              </a:tr>
              <a:tr h="418591">
                <a:tc>
                  <a:txBody>
                    <a:bodyPr/>
                    <a:lstStyle/>
                    <a:p>
                      <a:pPr algn="ctr"/>
                      <a:r>
                        <a:rPr lang="it-IT" sz="1700" dirty="0"/>
                        <a:t>100</a:t>
                      </a:r>
                    </a:p>
                  </a:txBody>
                  <a:tcPr/>
                </a:tc>
                <a:tc>
                  <a:txBody>
                    <a:bodyPr/>
                    <a:lstStyle/>
                    <a:p>
                      <a:pPr algn="ctr"/>
                      <a:r>
                        <a:rPr lang="it-IT" sz="1700" dirty="0"/>
                        <a:t>20</a:t>
                      </a:r>
                    </a:p>
                  </a:txBody>
                  <a:tcPr/>
                </a:tc>
                <a:tc>
                  <a:txBody>
                    <a:bodyPr/>
                    <a:lstStyle/>
                    <a:p>
                      <a:pPr algn="ctr"/>
                      <a:r>
                        <a:rPr lang="it-IT" sz="1700" dirty="0"/>
                        <a:t>0.008240</a:t>
                      </a:r>
                    </a:p>
                  </a:txBody>
                  <a:tcPr/>
                </a:tc>
                <a:tc>
                  <a:txBody>
                    <a:bodyPr/>
                    <a:lstStyle/>
                    <a:p>
                      <a:pPr algn="ctr"/>
                      <a:r>
                        <a:rPr lang="it-IT" sz="1700" dirty="0"/>
                        <a:t>0.007731</a:t>
                      </a:r>
                    </a:p>
                  </a:txBody>
                  <a:tcPr/>
                </a:tc>
                <a:tc>
                  <a:txBody>
                    <a:bodyPr/>
                    <a:lstStyle/>
                    <a:p>
                      <a:pPr algn="ctr"/>
                      <a:r>
                        <a:rPr lang="it-IT" sz="1700" dirty="0"/>
                        <a:t>1.06</a:t>
                      </a:r>
                    </a:p>
                  </a:txBody>
                  <a:tcPr/>
                </a:tc>
                <a:tc>
                  <a:txBody>
                    <a:bodyPr/>
                    <a:lstStyle/>
                    <a:p>
                      <a:pPr algn="ctr"/>
                      <a:r>
                        <a:rPr lang="it-IT" sz="1700" dirty="0"/>
                        <a:t>13.25%</a:t>
                      </a:r>
                    </a:p>
                  </a:txBody>
                  <a:tcPr/>
                </a:tc>
                <a:extLst>
                  <a:ext uri="{0D108BD9-81ED-4DB2-BD59-A6C34878D82A}">
                    <a16:rowId xmlns:a16="http://schemas.microsoft.com/office/drawing/2014/main" val="336416966"/>
                  </a:ext>
                </a:extLst>
              </a:tr>
              <a:tr h="418591">
                <a:tc>
                  <a:txBody>
                    <a:bodyPr/>
                    <a:lstStyle/>
                    <a:p>
                      <a:pPr algn="ctr"/>
                      <a:r>
                        <a:rPr lang="it-IT" sz="1700" dirty="0"/>
                        <a:t>300</a:t>
                      </a:r>
                    </a:p>
                  </a:txBody>
                  <a:tcPr/>
                </a:tc>
                <a:tc>
                  <a:txBody>
                    <a:bodyPr/>
                    <a:lstStyle/>
                    <a:p>
                      <a:pPr algn="ctr"/>
                      <a:r>
                        <a:rPr lang="it-IT" sz="1700" dirty="0"/>
                        <a:t>20</a:t>
                      </a:r>
                    </a:p>
                  </a:txBody>
                  <a:tcPr/>
                </a:tc>
                <a:tc>
                  <a:txBody>
                    <a:bodyPr/>
                    <a:lstStyle/>
                    <a:p>
                      <a:pPr algn="ctr"/>
                      <a:r>
                        <a:rPr lang="it-IT" sz="1700" dirty="0"/>
                        <a:t>0.089036</a:t>
                      </a:r>
                    </a:p>
                  </a:txBody>
                  <a:tcPr/>
                </a:tc>
                <a:tc>
                  <a:txBody>
                    <a:bodyPr/>
                    <a:lstStyle/>
                    <a:p>
                      <a:pPr algn="ctr"/>
                      <a:r>
                        <a:rPr lang="it-IT" sz="1700" dirty="0"/>
                        <a:t>0.023587</a:t>
                      </a:r>
                    </a:p>
                  </a:txBody>
                  <a:tcPr/>
                </a:tc>
                <a:tc>
                  <a:txBody>
                    <a:bodyPr/>
                    <a:lstStyle/>
                    <a:p>
                      <a:pPr algn="ctr"/>
                      <a:r>
                        <a:rPr lang="it-IT" sz="1700" dirty="0"/>
                        <a:t>3.77</a:t>
                      </a:r>
                    </a:p>
                  </a:txBody>
                  <a:tcPr/>
                </a:tc>
                <a:tc>
                  <a:txBody>
                    <a:bodyPr/>
                    <a:lstStyle/>
                    <a:p>
                      <a:pPr algn="ctr"/>
                      <a:r>
                        <a:rPr lang="it-IT" sz="1700" dirty="0"/>
                        <a:t>47.12%</a:t>
                      </a:r>
                    </a:p>
                  </a:txBody>
                  <a:tcPr/>
                </a:tc>
                <a:extLst>
                  <a:ext uri="{0D108BD9-81ED-4DB2-BD59-A6C34878D82A}">
                    <a16:rowId xmlns:a16="http://schemas.microsoft.com/office/drawing/2014/main" val="762464138"/>
                  </a:ext>
                </a:extLst>
              </a:tr>
              <a:tr h="418591">
                <a:tc>
                  <a:txBody>
                    <a:bodyPr/>
                    <a:lstStyle/>
                    <a:p>
                      <a:pPr algn="ctr"/>
                      <a:r>
                        <a:rPr lang="it-IT" sz="1700" dirty="0"/>
                        <a:t>600</a:t>
                      </a:r>
                    </a:p>
                  </a:txBody>
                  <a:tcPr/>
                </a:tc>
                <a:tc>
                  <a:txBody>
                    <a:bodyPr/>
                    <a:lstStyle/>
                    <a:p>
                      <a:pPr algn="ctr"/>
                      <a:r>
                        <a:rPr lang="it-IT" sz="1700" dirty="0"/>
                        <a:t>20</a:t>
                      </a:r>
                    </a:p>
                  </a:txBody>
                  <a:tcPr/>
                </a:tc>
                <a:tc>
                  <a:txBody>
                    <a:bodyPr/>
                    <a:lstStyle/>
                    <a:p>
                      <a:pPr algn="ctr"/>
                      <a:r>
                        <a:rPr lang="it-IT" sz="1700" dirty="0"/>
                        <a:t>0.339724</a:t>
                      </a:r>
                    </a:p>
                  </a:txBody>
                  <a:tcPr/>
                </a:tc>
                <a:tc>
                  <a:txBody>
                    <a:bodyPr/>
                    <a:lstStyle/>
                    <a:p>
                      <a:pPr algn="ctr"/>
                      <a:r>
                        <a:rPr lang="it-IT" sz="1700" dirty="0"/>
                        <a:t>0.103029</a:t>
                      </a:r>
                    </a:p>
                  </a:txBody>
                  <a:tcPr/>
                </a:tc>
                <a:tc>
                  <a:txBody>
                    <a:bodyPr/>
                    <a:lstStyle/>
                    <a:p>
                      <a:pPr algn="ctr"/>
                      <a:r>
                        <a:rPr lang="it-IT" sz="1700" dirty="0"/>
                        <a:t>3.29</a:t>
                      </a:r>
                    </a:p>
                  </a:txBody>
                  <a:tcPr/>
                </a:tc>
                <a:tc>
                  <a:txBody>
                    <a:bodyPr/>
                    <a:lstStyle/>
                    <a:p>
                      <a:pPr algn="ctr"/>
                      <a:r>
                        <a:rPr lang="it-IT" sz="1700" dirty="0"/>
                        <a:t>41.12%</a:t>
                      </a:r>
                    </a:p>
                  </a:txBody>
                  <a:tcPr/>
                </a:tc>
                <a:extLst>
                  <a:ext uri="{0D108BD9-81ED-4DB2-BD59-A6C34878D82A}">
                    <a16:rowId xmlns:a16="http://schemas.microsoft.com/office/drawing/2014/main" val="1260065834"/>
                  </a:ext>
                </a:extLst>
              </a:tr>
              <a:tr h="418591">
                <a:tc>
                  <a:txBody>
                    <a:bodyPr/>
                    <a:lstStyle/>
                    <a:p>
                      <a:pPr algn="ctr"/>
                      <a:r>
                        <a:rPr lang="it-IT" sz="1700" dirty="0"/>
                        <a:t>1200</a:t>
                      </a:r>
                    </a:p>
                  </a:txBody>
                  <a:tcPr/>
                </a:tc>
                <a:tc>
                  <a:txBody>
                    <a:bodyPr/>
                    <a:lstStyle/>
                    <a:p>
                      <a:pPr algn="ctr"/>
                      <a:r>
                        <a:rPr lang="it-IT" sz="1700" dirty="0"/>
                        <a:t>20</a:t>
                      </a:r>
                    </a:p>
                  </a:txBody>
                  <a:tcPr/>
                </a:tc>
                <a:tc>
                  <a:txBody>
                    <a:bodyPr/>
                    <a:lstStyle/>
                    <a:p>
                      <a:pPr algn="ctr"/>
                      <a:r>
                        <a:rPr lang="it-IT" sz="1700" dirty="0"/>
                        <a:t>1.314189</a:t>
                      </a:r>
                    </a:p>
                  </a:txBody>
                  <a:tcPr/>
                </a:tc>
                <a:tc>
                  <a:txBody>
                    <a:bodyPr/>
                    <a:lstStyle/>
                    <a:p>
                      <a:pPr algn="ctr"/>
                      <a:r>
                        <a:rPr lang="it-IT" sz="1700" dirty="0"/>
                        <a:t>0.348567</a:t>
                      </a:r>
                    </a:p>
                  </a:txBody>
                  <a:tcPr/>
                </a:tc>
                <a:tc>
                  <a:txBody>
                    <a:bodyPr/>
                    <a:lstStyle/>
                    <a:p>
                      <a:pPr algn="ctr"/>
                      <a:r>
                        <a:rPr lang="it-IT" sz="1700" dirty="0"/>
                        <a:t>3.72</a:t>
                      </a:r>
                    </a:p>
                  </a:txBody>
                  <a:tcPr/>
                </a:tc>
                <a:tc>
                  <a:txBody>
                    <a:bodyPr/>
                    <a:lstStyle/>
                    <a:p>
                      <a:pPr algn="ctr"/>
                      <a:r>
                        <a:rPr lang="it-IT" sz="1700" dirty="0"/>
                        <a:t>46.5%</a:t>
                      </a:r>
                    </a:p>
                  </a:txBody>
                  <a:tcPr/>
                </a:tc>
                <a:extLst>
                  <a:ext uri="{0D108BD9-81ED-4DB2-BD59-A6C34878D82A}">
                    <a16:rowId xmlns:a16="http://schemas.microsoft.com/office/drawing/2014/main" val="2100214141"/>
                  </a:ext>
                </a:extLst>
              </a:tr>
              <a:tr h="418591">
                <a:tc>
                  <a:txBody>
                    <a:bodyPr/>
                    <a:lstStyle/>
                    <a:p>
                      <a:pPr algn="ctr"/>
                      <a:r>
                        <a:rPr lang="it-IT" sz="1700" dirty="0"/>
                        <a:t>5000</a:t>
                      </a:r>
                    </a:p>
                  </a:txBody>
                  <a:tcPr/>
                </a:tc>
                <a:tc>
                  <a:txBody>
                    <a:bodyPr/>
                    <a:lstStyle/>
                    <a:p>
                      <a:pPr algn="ctr"/>
                      <a:r>
                        <a:rPr lang="it-IT" sz="1700" dirty="0"/>
                        <a:t>20</a:t>
                      </a:r>
                    </a:p>
                  </a:txBody>
                  <a:tcPr/>
                </a:tc>
                <a:tc>
                  <a:txBody>
                    <a:bodyPr/>
                    <a:lstStyle/>
                    <a:p>
                      <a:pPr algn="ctr"/>
                      <a:r>
                        <a:rPr lang="it-IT" sz="1700" dirty="0"/>
                        <a:t>25.213600</a:t>
                      </a:r>
                    </a:p>
                  </a:txBody>
                  <a:tcPr/>
                </a:tc>
                <a:tc>
                  <a:txBody>
                    <a:bodyPr/>
                    <a:lstStyle/>
                    <a:p>
                      <a:pPr algn="ctr"/>
                      <a:r>
                        <a:rPr lang="it-IT" sz="1700" dirty="0"/>
                        <a:t>5.352838</a:t>
                      </a:r>
                    </a:p>
                  </a:txBody>
                  <a:tcPr/>
                </a:tc>
                <a:tc>
                  <a:txBody>
                    <a:bodyPr/>
                    <a:lstStyle/>
                    <a:p>
                      <a:pPr algn="ctr"/>
                      <a:r>
                        <a:rPr lang="it-IT" sz="1700" dirty="0"/>
                        <a:t>4.7</a:t>
                      </a:r>
                    </a:p>
                  </a:txBody>
                  <a:tcPr/>
                </a:tc>
                <a:tc>
                  <a:txBody>
                    <a:bodyPr/>
                    <a:lstStyle/>
                    <a:p>
                      <a:pPr algn="ctr"/>
                      <a:r>
                        <a:rPr lang="it-IT" sz="1700" dirty="0"/>
                        <a:t>58.75%</a:t>
                      </a:r>
                    </a:p>
                  </a:txBody>
                  <a:tcPr/>
                </a:tc>
                <a:extLst>
                  <a:ext uri="{0D108BD9-81ED-4DB2-BD59-A6C34878D82A}">
                    <a16:rowId xmlns:a16="http://schemas.microsoft.com/office/drawing/2014/main" val="3906609970"/>
                  </a:ext>
                </a:extLst>
              </a:tr>
              <a:tr h="418591">
                <a:tc>
                  <a:txBody>
                    <a:bodyPr/>
                    <a:lstStyle/>
                    <a:p>
                      <a:pPr algn="ctr"/>
                      <a:r>
                        <a:rPr lang="it-IT" sz="1700" dirty="0"/>
                        <a:t>10000</a:t>
                      </a:r>
                    </a:p>
                  </a:txBody>
                  <a:tcPr/>
                </a:tc>
                <a:tc>
                  <a:txBody>
                    <a:bodyPr/>
                    <a:lstStyle/>
                    <a:p>
                      <a:pPr algn="ctr"/>
                      <a:r>
                        <a:rPr lang="it-IT" sz="1700" dirty="0"/>
                        <a:t>20</a:t>
                      </a:r>
                    </a:p>
                  </a:txBody>
                  <a:tcPr/>
                </a:tc>
                <a:tc>
                  <a:txBody>
                    <a:bodyPr/>
                    <a:lstStyle/>
                    <a:p>
                      <a:pPr algn="ctr"/>
                      <a:r>
                        <a:rPr lang="it-IT" sz="1700" dirty="0"/>
                        <a:t>115.106815</a:t>
                      </a:r>
                    </a:p>
                  </a:txBody>
                  <a:tcPr/>
                </a:tc>
                <a:tc>
                  <a:txBody>
                    <a:bodyPr/>
                    <a:lstStyle/>
                    <a:p>
                      <a:pPr algn="ctr"/>
                      <a:r>
                        <a:rPr lang="it-IT" sz="1700" dirty="0"/>
                        <a:t>24.150653</a:t>
                      </a:r>
                    </a:p>
                  </a:txBody>
                  <a:tcPr/>
                </a:tc>
                <a:tc>
                  <a:txBody>
                    <a:bodyPr/>
                    <a:lstStyle/>
                    <a:p>
                      <a:pPr algn="ctr"/>
                      <a:r>
                        <a:rPr lang="it-IT" sz="1700" dirty="0"/>
                        <a:t>4.76</a:t>
                      </a:r>
                    </a:p>
                  </a:txBody>
                  <a:tcPr/>
                </a:tc>
                <a:tc>
                  <a:txBody>
                    <a:bodyPr/>
                    <a:lstStyle/>
                    <a:p>
                      <a:pPr algn="ctr"/>
                      <a:r>
                        <a:rPr lang="it-IT" sz="1700" dirty="0"/>
                        <a:t>59.5%</a:t>
                      </a:r>
                    </a:p>
                  </a:txBody>
                  <a:tcPr/>
                </a:tc>
                <a:extLst>
                  <a:ext uri="{0D108BD9-81ED-4DB2-BD59-A6C34878D82A}">
                    <a16:rowId xmlns:a16="http://schemas.microsoft.com/office/drawing/2014/main" val="3974919182"/>
                  </a:ext>
                </a:extLst>
              </a:tr>
            </a:tbl>
          </a:graphicData>
        </a:graphic>
      </p:graphicFrame>
      <p:sp>
        <p:nvSpPr>
          <p:cNvPr id="4" name="CasellaDiTesto 3">
            <a:extLst>
              <a:ext uri="{FF2B5EF4-FFF2-40B4-BE49-F238E27FC236}">
                <a16:creationId xmlns:a16="http://schemas.microsoft.com/office/drawing/2014/main" id="{84A16819-CFEB-27C0-5308-FE8EA86E79B0}"/>
              </a:ext>
            </a:extLst>
          </p:cNvPr>
          <p:cNvSpPr txBox="1"/>
          <p:nvPr/>
        </p:nvSpPr>
        <p:spPr>
          <a:xfrm>
            <a:off x="1189704" y="514009"/>
            <a:ext cx="9139084" cy="3016210"/>
          </a:xfrm>
          <a:prstGeom prst="rect">
            <a:avLst/>
          </a:prstGeom>
          <a:noFill/>
        </p:spPr>
        <p:txBody>
          <a:bodyPr wrap="square">
            <a:spAutoFit/>
          </a:bodyPr>
          <a:lstStyle/>
          <a:p>
            <a:pPr rtl="0"/>
            <a:r>
              <a:rPr lang="it-IT" sz="1900" dirty="0">
                <a:latin typeface="Söhne"/>
              </a:rPr>
              <a:t>Infine abbiamo fatto dei test per valutare l'efficienza e la velocità del nostro programma e della parallelizzazione. </a:t>
            </a:r>
            <a:br>
              <a:rPr lang="it-IT" sz="1900" dirty="0">
                <a:latin typeface="Söhne"/>
              </a:rPr>
            </a:br>
            <a:r>
              <a:rPr lang="it-IT" sz="1900" dirty="0">
                <a:latin typeface="Söhne"/>
              </a:rPr>
              <a:t>I test forniscono una panoramica generale delle prestazioni del programma in una serie di matrice di dimensione crescente mostrando il tempo di esecuzione seriale e parallelo. (Abbiamo sfruttato uno script </a:t>
            </a:r>
            <a:r>
              <a:rPr lang="it-IT" sz="1900" dirty="0" err="1">
                <a:latin typeface="Söhne"/>
              </a:rPr>
              <a:t>python</a:t>
            </a:r>
            <a:r>
              <a:rPr lang="it-IT" sz="1900" dirty="0">
                <a:latin typeface="Söhne"/>
              </a:rPr>
              <a:t> per generare una matrice con una qualsiasi grandezza a nostra scelta).</a:t>
            </a:r>
          </a:p>
          <a:p>
            <a:pPr rtl="0"/>
            <a:r>
              <a:rPr lang="it-IT" sz="1900" dirty="0">
                <a:latin typeface="Söhne"/>
              </a:rPr>
              <a:t>Per ogni matrice il programma è stato testato 10 volte ed è stata effettuata la media dei risultati in modo da rappresentare con maggior precisione l’efficienza.</a:t>
            </a:r>
          </a:p>
          <a:p>
            <a:pPr rtl="0"/>
            <a:r>
              <a:rPr lang="it-IT" sz="1900" dirty="0">
                <a:latin typeface="Söhne"/>
              </a:rPr>
              <a:t>(Per l’esecuzione parallela abbiamo sfruttato 8 processori).</a:t>
            </a:r>
          </a:p>
          <a:p>
            <a:pPr marL="0" indent="0">
              <a:buNone/>
            </a:pPr>
            <a:endParaRPr lang="it-IT" sz="1900" dirty="0">
              <a:solidFill>
                <a:schemeClr val="tx1"/>
              </a:solidFill>
              <a:latin typeface="Söhne"/>
            </a:endParaRPr>
          </a:p>
        </p:txBody>
      </p:sp>
    </p:spTree>
    <p:extLst>
      <p:ext uri="{BB962C8B-B14F-4D97-AF65-F5344CB8AC3E}">
        <p14:creationId xmlns:p14="http://schemas.microsoft.com/office/powerpoint/2010/main" val="78855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CE7969F-D132-8141-93C8-69A09D3ABD22}"/>
              </a:ext>
            </a:extLst>
          </p:cNvPr>
          <p:cNvSpPr>
            <a:spLocks noGrp="1"/>
          </p:cNvSpPr>
          <p:nvPr>
            <p:ph idx="1"/>
          </p:nvPr>
        </p:nvSpPr>
        <p:spPr>
          <a:xfrm>
            <a:off x="1740310" y="2096729"/>
            <a:ext cx="8170606" cy="2664542"/>
          </a:xfrm>
        </p:spPr>
        <p:txBody>
          <a:bodyPr>
            <a:noAutofit/>
          </a:bodyPr>
          <a:lstStyle/>
          <a:p>
            <a:pPr marL="0" indent="0">
              <a:buNone/>
            </a:pPr>
            <a:r>
              <a:rPr lang="it-IT" sz="8000" b="1" dirty="0">
                <a:solidFill>
                  <a:schemeClr val="accent1">
                    <a:lumMod val="75000"/>
                  </a:schemeClr>
                </a:solidFill>
                <a:effectLst>
                  <a:outerShdw blurRad="38100" dist="38100" dir="2700000" algn="tl">
                    <a:srgbClr val="000000">
                      <a:alpha val="43137"/>
                    </a:srgbClr>
                  </a:outerShdw>
                </a:effectLst>
                <a:latin typeface="Eras Bold ITC" panose="020B0907030504020204" pitchFamily="34" charset="0"/>
              </a:rPr>
              <a:t>GRAZIE PER L’ATTENZIONE</a:t>
            </a:r>
          </a:p>
        </p:txBody>
      </p:sp>
    </p:spTree>
    <p:extLst>
      <p:ext uri="{BB962C8B-B14F-4D97-AF65-F5344CB8AC3E}">
        <p14:creationId xmlns:p14="http://schemas.microsoft.com/office/powerpoint/2010/main" val="484425145"/>
      </p:ext>
    </p:extLst>
  </p:cSld>
  <p:clrMapOvr>
    <a:masterClrMapping/>
  </p:clrMapOvr>
</p:sld>
</file>

<file path=ppt/theme/theme1.xml><?xml version="1.0" encoding="utf-8"?>
<a:theme xmlns:a="http://schemas.openxmlformats.org/drawingml/2006/main" name="Vista">
  <a:themeElements>
    <a:clrScheme name="Vist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TM03457515[[fn=Vista]]</Template>
  <TotalTime>370</TotalTime>
  <Words>768</Words>
  <Application>Microsoft Office PowerPoint</Application>
  <PresentationFormat>Widescreen</PresentationFormat>
  <Paragraphs>69</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Century Schoolbook</vt:lpstr>
      <vt:lpstr>Eras Bold ITC</vt:lpstr>
      <vt:lpstr>Söhne</vt:lpstr>
      <vt:lpstr>Wingdings 2</vt:lpstr>
      <vt:lpstr>Vista</vt:lpstr>
      <vt:lpstr>Progetto  APSD</vt:lpstr>
      <vt:lpstr>OBIETTIVO</vt:lpstr>
      <vt:lpstr>Partizionamento</vt:lpstr>
      <vt:lpstr>Funzionamento Barrier</vt:lpstr>
      <vt:lpstr>Datatype personalizzati</vt:lpstr>
      <vt:lpstr>Scambio bordi</vt:lpstr>
      <vt:lpstr>Scambio bordi</vt:lpstr>
      <vt:lpstr>TEST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APSD</dc:title>
  <dc:creator>Saverio Crea</dc:creator>
  <cp:lastModifiedBy>Saverio Crea</cp:lastModifiedBy>
  <cp:revision>49</cp:revision>
  <dcterms:created xsi:type="dcterms:W3CDTF">2024-02-19T16:40:27Z</dcterms:created>
  <dcterms:modified xsi:type="dcterms:W3CDTF">2024-02-20T11:15:01Z</dcterms:modified>
</cp:coreProperties>
</file>