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28803600" cy="4206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5122" autoAdjust="0"/>
  </p:normalViewPr>
  <p:slideViewPr>
    <p:cSldViewPr snapToGrid="0">
      <p:cViewPr>
        <p:scale>
          <a:sx n="30" d="100"/>
          <a:sy n="30" d="100"/>
        </p:scale>
        <p:origin x="756" y="-10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30563-44BD-47A9-924C-FD7FEB9A643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71725" y="1143000"/>
            <a:ext cx="2114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98984-B1A7-401F-A96B-EC5077DB9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7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71725" y="1143000"/>
            <a:ext cx="2114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98984-B1A7-401F-A96B-EC5077DB97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9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70" y="6883826"/>
            <a:ext cx="24483060" cy="14643947"/>
          </a:xfrm>
        </p:spPr>
        <p:txBody>
          <a:bodyPr anchor="b"/>
          <a:lstStyle>
            <a:lvl1pPr algn="ctr">
              <a:defRPr sz="18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450" y="22092500"/>
            <a:ext cx="21602700" cy="10155340"/>
          </a:xfrm>
        </p:spPr>
        <p:txBody>
          <a:bodyPr/>
          <a:lstStyle>
            <a:lvl1pPr marL="0" indent="0" algn="ctr">
              <a:buNone/>
              <a:defRPr sz="7560"/>
            </a:lvl1pPr>
            <a:lvl2pPr marL="1440180" indent="0" algn="ctr">
              <a:buNone/>
              <a:defRPr sz="6300"/>
            </a:lvl2pPr>
            <a:lvl3pPr marL="2880360" indent="0" algn="ctr">
              <a:buNone/>
              <a:defRPr sz="5670"/>
            </a:lvl3pPr>
            <a:lvl4pPr marL="4320540" indent="0" algn="ctr">
              <a:buNone/>
              <a:defRPr sz="5040"/>
            </a:lvl4pPr>
            <a:lvl5pPr marL="5760720" indent="0" algn="ctr">
              <a:buNone/>
              <a:defRPr sz="5040"/>
            </a:lvl5pPr>
            <a:lvl6pPr marL="7200900" indent="0" algn="ctr">
              <a:buNone/>
              <a:defRPr sz="5040"/>
            </a:lvl6pPr>
            <a:lvl7pPr marL="8641080" indent="0" algn="ctr">
              <a:buNone/>
              <a:defRPr sz="5040"/>
            </a:lvl7pPr>
            <a:lvl8pPr marL="10081260" indent="0" algn="ctr">
              <a:buNone/>
              <a:defRPr sz="5040"/>
            </a:lvl8pPr>
            <a:lvl9pPr marL="11521440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1FA0-1803-4FB2-8C46-2E82AC5B06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F985-BB31-4B33-9D75-43BAD1C4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4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1FA0-1803-4FB2-8C46-2E82AC5B06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F985-BB31-4B33-9D75-43BAD1C4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0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2578" y="2239433"/>
            <a:ext cx="6210776" cy="356459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249" y="2239433"/>
            <a:ext cx="18272284" cy="3564594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1FA0-1803-4FB2-8C46-2E82AC5B06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F985-BB31-4B33-9D75-43BAD1C4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1FA0-1803-4FB2-8C46-2E82AC5B06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F985-BB31-4B33-9D75-43BAD1C4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4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247" y="10486402"/>
            <a:ext cx="24843105" cy="17496787"/>
          </a:xfrm>
        </p:spPr>
        <p:txBody>
          <a:bodyPr anchor="b"/>
          <a:lstStyle>
            <a:lvl1pPr>
              <a:defRPr sz="18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247" y="28148716"/>
            <a:ext cx="24843105" cy="9201147"/>
          </a:xfrm>
        </p:spPr>
        <p:txBody>
          <a:bodyPr/>
          <a:lstStyle>
            <a:lvl1pPr marL="0" indent="0">
              <a:buNone/>
              <a:defRPr sz="7560">
                <a:solidFill>
                  <a:schemeClr val="tx1"/>
                </a:solidFill>
              </a:defRPr>
            </a:lvl1pPr>
            <a:lvl2pPr marL="144018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2pPr>
            <a:lvl3pPr marL="288036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3pPr>
            <a:lvl4pPr marL="43205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7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9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10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12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1FA0-1803-4FB2-8C46-2E82AC5B06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F985-BB31-4B33-9D75-43BAD1C4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8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248" y="11197167"/>
            <a:ext cx="12241530" cy="266882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1823" y="11197167"/>
            <a:ext cx="12241530" cy="266882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1FA0-1803-4FB2-8C46-2E82AC5B06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F985-BB31-4B33-9D75-43BAD1C4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99" y="2239442"/>
            <a:ext cx="24843105" cy="813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4002" y="10311133"/>
            <a:ext cx="12185271" cy="5053327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4002" y="15364460"/>
            <a:ext cx="12185271" cy="225988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1824" y="10311133"/>
            <a:ext cx="12245282" cy="5053327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1824" y="15364460"/>
            <a:ext cx="12245282" cy="225988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1FA0-1803-4FB2-8C46-2E82AC5B06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F985-BB31-4B33-9D75-43BAD1C4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1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1FA0-1803-4FB2-8C46-2E82AC5B06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F985-BB31-4B33-9D75-43BAD1C4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1FA0-1803-4FB2-8C46-2E82AC5B06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F985-BB31-4B33-9D75-43BAD1C4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7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99" y="2804160"/>
            <a:ext cx="9289911" cy="9814560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5281" y="6056216"/>
            <a:ext cx="14581823" cy="29891567"/>
          </a:xfrm>
        </p:spPr>
        <p:txBody>
          <a:bodyPr/>
          <a:lstStyle>
            <a:lvl1pPr>
              <a:defRPr sz="10080"/>
            </a:lvl1pPr>
            <a:lvl2pPr>
              <a:defRPr sz="8820"/>
            </a:lvl2pPr>
            <a:lvl3pPr>
              <a:defRPr sz="756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999" y="12618720"/>
            <a:ext cx="9289911" cy="23377740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1FA0-1803-4FB2-8C46-2E82AC5B06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F985-BB31-4B33-9D75-43BAD1C4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99" y="2804160"/>
            <a:ext cx="9289911" cy="9814560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5281" y="6056216"/>
            <a:ext cx="14581823" cy="29891567"/>
          </a:xfrm>
        </p:spPr>
        <p:txBody>
          <a:bodyPr anchor="t"/>
          <a:lstStyle>
            <a:lvl1pPr marL="0" indent="0">
              <a:buNone/>
              <a:defRPr sz="10080"/>
            </a:lvl1pPr>
            <a:lvl2pPr marL="1440180" indent="0">
              <a:buNone/>
              <a:defRPr sz="8820"/>
            </a:lvl2pPr>
            <a:lvl3pPr marL="2880360" indent="0">
              <a:buNone/>
              <a:defRPr sz="7560"/>
            </a:lvl3pPr>
            <a:lvl4pPr marL="4320540" indent="0">
              <a:buNone/>
              <a:defRPr sz="6300"/>
            </a:lvl4pPr>
            <a:lvl5pPr marL="5760720" indent="0">
              <a:buNone/>
              <a:defRPr sz="6300"/>
            </a:lvl5pPr>
            <a:lvl6pPr marL="7200900" indent="0">
              <a:buNone/>
              <a:defRPr sz="6300"/>
            </a:lvl6pPr>
            <a:lvl7pPr marL="8641080" indent="0">
              <a:buNone/>
              <a:defRPr sz="6300"/>
            </a:lvl7pPr>
            <a:lvl8pPr marL="10081260" indent="0">
              <a:buNone/>
              <a:defRPr sz="6300"/>
            </a:lvl8pPr>
            <a:lvl9pPr marL="11521440" indent="0">
              <a:buNone/>
              <a:defRPr sz="63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999" y="12618720"/>
            <a:ext cx="9289911" cy="23377740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1FA0-1803-4FB2-8C46-2E82AC5B06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F985-BB31-4B33-9D75-43BAD1C4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4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248" y="2239442"/>
            <a:ext cx="24843105" cy="813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248" y="11197167"/>
            <a:ext cx="24843105" cy="2668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248" y="38985623"/>
            <a:ext cx="6480810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D1FA0-1803-4FB2-8C46-2E82AC5B06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1193" y="38985623"/>
            <a:ext cx="9721215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2543" y="38985623"/>
            <a:ext cx="6480810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7F985-BB31-4B33-9D75-43BAD1C4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360" rtl="0" eaLnBrk="1" latinLnBrk="0" hangingPunct="1">
        <a:lnSpc>
          <a:spcPct val="90000"/>
        </a:lnSpc>
        <a:spcBef>
          <a:spcPct val="0"/>
        </a:spcBef>
        <a:buNone/>
        <a:defRPr sz="1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0" indent="-720090" algn="l" defTabSz="2880360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2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9687" y="457200"/>
            <a:ext cx="22439395" cy="2087217"/>
          </a:xfrm>
          <a:solidFill>
            <a:schemeClr val="bg1">
              <a:lumMod val="95000"/>
              <a:alpha val="68000"/>
            </a:schemeClr>
          </a:solidFill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232" b="1" dirty="0">
                <a:latin typeface="Lucida Sans" panose="020B0602030504020204" pitchFamily="34" charset="0"/>
                <a:cs typeface="Helvetica" panose="020B0604020202020204" pitchFamily="34" charset="0"/>
              </a:rPr>
              <a:t>Near Earth Asteroid Scout ACS Validation and Verification</a:t>
            </a:r>
            <a:r>
              <a:rPr lang="en-US" sz="5752" b="1" dirty="0">
                <a:latin typeface="Lucida Sans" panose="020B0602030504020204" pitchFamily="34" charset="0"/>
                <a:cs typeface="Helvetica" panose="020B0604020202020204" pitchFamily="34" charset="0"/>
              </a:rPr>
              <a:t/>
            </a:r>
            <a:br>
              <a:rPr lang="en-US" sz="5752" b="1" dirty="0">
                <a:latin typeface="Lucida Sans" panose="020B0602030504020204" pitchFamily="34" charset="0"/>
                <a:cs typeface="Helvetica" panose="020B0604020202020204" pitchFamily="34" charset="0"/>
              </a:rPr>
            </a:br>
            <a:r>
              <a:rPr lang="en-US" sz="4383" b="1" dirty="0">
                <a:latin typeface="Lucida Sans" panose="020B0602030504020204" pitchFamily="34" charset="0"/>
                <a:cs typeface="Helvetica" panose="020B0604020202020204" pitchFamily="34" charset="0"/>
              </a:rPr>
              <a:t>William Koehrsen – Case Western Reserve University</a:t>
            </a:r>
            <a:br>
              <a:rPr lang="en-US" sz="4383" b="1" dirty="0">
                <a:latin typeface="Lucida Sans" panose="020B0602030504020204" pitchFamily="34" charset="0"/>
                <a:cs typeface="Helvetica" panose="020B0604020202020204" pitchFamily="34" charset="0"/>
              </a:rPr>
            </a:br>
            <a:r>
              <a:rPr lang="en-US" sz="4383" b="1" dirty="0">
                <a:latin typeface="Lucida Sans" panose="020B0602030504020204" pitchFamily="34" charset="0"/>
                <a:cs typeface="Helvetica" panose="020B0604020202020204" pitchFamily="34" charset="0"/>
              </a:rPr>
              <a:t>Mentor: Andrew Heaton - EV42: Guidance, Navigation, and Mission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2442487" cy="20219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6896" y="457200"/>
            <a:ext cx="2885109" cy="211269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57200" y="2739513"/>
            <a:ext cx="10435837" cy="18697426"/>
            <a:chOff x="843318" y="-10574387"/>
            <a:chExt cx="13451555" cy="25100786"/>
          </a:xfrm>
        </p:grpSpPr>
        <p:sp>
          <p:nvSpPr>
            <p:cNvPr id="4" name="TextBox 3"/>
            <p:cNvSpPr txBox="1"/>
            <p:nvPr/>
          </p:nvSpPr>
          <p:spPr>
            <a:xfrm>
              <a:off x="843318" y="-10574387"/>
              <a:ext cx="11786405" cy="25100786"/>
            </a:xfrm>
            <a:prstGeom prst="rect">
              <a:avLst/>
            </a:prstGeom>
            <a:solidFill>
              <a:schemeClr val="bg1">
                <a:lumMod val="95000"/>
                <a:alpha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Abstract/Background</a:t>
              </a:r>
              <a:endParaRPr lang="en-US" sz="5400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Near Earth Asteroid (NEA) Scout is a 6-unit Cubesat that will rendezvous with and conduct optical imaging of a NEA within 1 Astronomical Unit (AU) of Earth. As a solar sail, NEA Scout is propelled by the reflection of photons from an 86 m</a:t>
              </a:r>
              <a:r>
                <a:rPr lang="en-US" sz="35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 CP1 composite sail. 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NEA Scout 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weighs in at 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11 kg and measures 30 x 20 x 10 cm. 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Primary mission 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objectives are to characterize a NEA for 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future 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crewed missions and to demonstrate 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the feasibility 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of solar sailing propulsion for interplanetary travel. The Guidance and Control (G&amp;C) software manages the Attitude Control System (ACS), is developed in MATLAB, and is modeled using Simulink block diagrams. 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The ACS is composed of three primary actuators: reaction wheels (RW), a reaction control system (RCS), and an active mass translator (AMT). Sensors include a star tracker, an inertial measurement unit, and three sun sensors. Validation 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and 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Verification 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of the ACS model is 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composed 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of 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numerous small 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asks 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rather than 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one large project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V&amp;V encompasses </a:t>
              </a:r>
            </a:p>
            <a:p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developing scripts </a:t>
              </a:r>
            </a:p>
            <a:p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 model </a:t>
              </a:r>
            </a:p>
            <a:p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segments of the</a:t>
              </a:r>
            </a:p>
            <a:p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mission, collecting</a:t>
              </a:r>
            </a:p>
            <a:p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analyzing</a:t>
              </a:r>
            </a:p>
            <a:p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the data, reporting </a:t>
              </a:r>
            </a:p>
            <a:p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findings to 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the G&amp;C </a:t>
              </a:r>
              <a:endParaRPr lang="en-US" sz="35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team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, and implementing software changes based on 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simulation results. </a:t>
              </a:r>
              <a:endParaRPr lang="en-US" sz="3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8129" y="7843920"/>
              <a:ext cx="6741595" cy="421327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151804" y="12293822"/>
              <a:ext cx="10143069" cy="537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Fig 1. NEA Scout Hardware Layout.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7200" y="21534120"/>
            <a:ext cx="10940786" cy="20067032"/>
            <a:chOff x="457200" y="20839271"/>
            <a:chExt cx="10940786" cy="20067032"/>
          </a:xfrm>
        </p:grpSpPr>
        <p:sp>
          <p:nvSpPr>
            <p:cNvPr id="13" name="TextBox 12"/>
            <p:cNvSpPr txBox="1"/>
            <p:nvPr/>
          </p:nvSpPr>
          <p:spPr>
            <a:xfrm>
              <a:off x="457200" y="20839271"/>
              <a:ext cx="9144000" cy="20067032"/>
            </a:xfrm>
            <a:prstGeom prst="rect">
              <a:avLst/>
            </a:prstGeom>
            <a:solidFill>
              <a:schemeClr val="bg1">
                <a:lumMod val="95000"/>
                <a:alpha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u="sng" dirty="0">
                  <a:latin typeface="Arial" panose="020B0604020202020204" pitchFamily="34" charset="0"/>
                  <a:cs typeface="Arial" panose="020B0604020202020204" pitchFamily="34" charset="0"/>
                </a:rPr>
                <a:t>RCS Manufacturing Variability Study</a:t>
              </a:r>
            </a:p>
            <a:p>
              <a:pPr marL="391368" indent="-391368">
                <a:buFont typeface="Arial" panose="020B0604020202020204" pitchFamily="34" charset="0"/>
                <a:buChar char="•"/>
              </a:pP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The reaction control system (RCS) is comprised of 2 on- and 4 off-axial cold gas thrusters and is responsible for spacecraft detumble, initial sun-pointing, managing z-axis momentum of the 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RW, performing 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the trajectory correction maneuver, and implementing safe mode 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recovery</a:t>
              </a:r>
              <a:endParaRPr lang="en-US" sz="3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91368" indent="-391368">
                <a:buFont typeface="Arial" panose="020B0604020202020204" pitchFamily="34" charset="0"/>
                <a:buChar char="•"/>
              </a:pP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The manufacturer of the RCS 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specifies 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tolerances of ±10% on 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thrust 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magnitude and ±0.5˚ 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on thrust 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direction. 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The objective</a:t>
              </a:r>
            </a:p>
            <a:p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was 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to characterize the effects 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of 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this 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variation 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on spacecraft 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detumble 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after 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secondary deployment from the SLS MSA. </a:t>
              </a:r>
              <a:endParaRPr lang="en-US" sz="3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91368" indent="-391368">
                <a:buFont typeface="Arial" panose="020B0604020202020204" pitchFamily="34" charset="0"/>
                <a:buChar char="•"/>
              </a:pP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Cases were run starting with 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 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deg/sec rotation on all body 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axes 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and were stopped when the RCS had nulled the rates to 	 	 less than 0.1 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deg/sec.</a:t>
              </a:r>
            </a:p>
            <a:p>
              <a:pPr marL="391368" indent="-391368">
                <a:buFont typeface="Arial" panose="020B0604020202020204" pitchFamily="34" charset="0"/>
                <a:buChar char="•"/>
              </a:pP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baseline case </a:t>
              </a:r>
              <a:endParaRPr lang="en-US" sz="35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took 41.6 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seconds </a:t>
              </a:r>
              <a:endParaRPr lang="en-US" sz="35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 detumble 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and </a:t>
              </a:r>
              <a:endParaRPr lang="en-US" sz="35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consumed 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1.389 </a:t>
              </a:r>
              <a:endParaRPr lang="en-US" sz="35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grams of fuel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Runs </a:t>
              </a:r>
            </a:p>
            <a:p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were categorized by </a:t>
              </a:r>
            </a:p>
            <a:p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the variation configuration and assessed 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comparison to the baseline	case for both 	the time to null rates and fuel usage.</a:t>
              </a:r>
              <a:endParaRPr lang="en-US" sz="3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91368" indent="-391368">
                <a:buFont typeface="Arial" panose="020B0604020202020204" pitchFamily="34" charset="0"/>
                <a:buChar char="•"/>
              </a:pP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The worst case resulted from a 0.5˚ 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offset 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in azimuthal and elevation angles of the jets and consumed 2.885 times the amount of fuel as the baseline case. However, while the fuel use was 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large relative to the baseline, compared 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to the total 1.25 kg of fuel on the spacecraft, it was considered to not be </a:t>
              </a:r>
              <a:r>
                <a:rPr lang="en-US" sz="3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of concern to the entire mission</a:t>
              </a:r>
              <a:endParaRPr lang="en-US" sz="3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53300" y="31174075"/>
              <a:ext cx="4220290" cy="316542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528904" y="34414762"/>
              <a:ext cx="78690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Fig. 2. Time to Detumble Plots</a:t>
              </a:r>
              <a:r>
                <a:rPr lang="en-US" sz="2200" dirty="0">
                  <a:latin typeface="Lucida Sans" panose="020B0602030504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815754" y="2762266"/>
            <a:ext cx="10772418" cy="16835378"/>
            <a:chOff x="14293762" y="-12947158"/>
            <a:chExt cx="15731150" cy="24584999"/>
          </a:xfrm>
        </p:grpSpPr>
        <p:sp>
          <p:nvSpPr>
            <p:cNvPr id="15" name="TextBox 14"/>
            <p:cNvSpPr txBox="1"/>
            <p:nvPr/>
          </p:nvSpPr>
          <p:spPr>
            <a:xfrm>
              <a:off x="14293762" y="-12947158"/>
              <a:ext cx="13353143" cy="24584999"/>
            </a:xfrm>
            <a:prstGeom prst="rect">
              <a:avLst/>
            </a:prstGeom>
            <a:solidFill>
              <a:schemeClr val="bg1">
                <a:lumMod val="95000"/>
                <a:alpha val="75000"/>
              </a:schemeClr>
            </a:solidFill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5400" u="sng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 Specular Reflectivity Thrust Effects</a:t>
              </a:r>
            </a:p>
            <a:p>
              <a:pPr marL="469642" indent="-469642">
                <a:buFont typeface="Arial" panose="020B0604020202020204" pitchFamily="34" charset="0"/>
                <a:buChar char="•"/>
              </a:pPr>
              <a:r>
                <a:rPr lang="en-US" sz="35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specular </a:t>
              </a:r>
              <a:r>
                <a:rPr lang="en-US" sz="35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reflectivity coefficient</a:t>
              </a:r>
              <a:r>
                <a:rPr lang="en-US" sz="35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35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35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endParaRPr lang="en-US" sz="35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en-US" sz="35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35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measures</a:t>
              </a:r>
              <a:r>
                <a:rPr lang="en-US" sz="35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5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fraction </a:t>
              </a:r>
              <a:r>
                <a:rPr lang="en-US" sz="35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</a:t>
              </a:r>
              <a:r>
                <a:rPr lang="en-US" sz="35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incident light that</a:t>
              </a:r>
            </a:p>
            <a:p>
              <a:pPr lvl="0"/>
              <a:r>
                <a:rPr lang="en-US" sz="35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is specularly</a:t>
              </a:r>
            </a:p>
            <a:p>
              <a:pPr lvl="0"/>
              <a:r>
                <a:rPr lang="en-US" sz="35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35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reflected by </a:t>
              </a:r>
              <a:r>
                <a:rPr lang="en-US" sz="35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endParaRPr lang="en-US" sz="35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en-US" sz="35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35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material</a:t>
              </a:r>
              <a:r>
                <a:rPr lang="en-US" sz="35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sz="35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 this </a:t>
              </a:r>
            </a:p>
            <a:p>
              <a:pPr lvl="0"/>
              <a:r>
                <a:rPr lang="en-US" sz="35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35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value </a:t>
              </a:r>
              <a:r>
                <a:rPr lang="en-US" sz="35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decreases </a:t>
              </a:r>
              <a:endParaRPr lang="en-US" sz="35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en-US" sz="35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35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due</a:t>
              </a:r>
              <a:r>
                <a:rPr lang="en-US" sz="35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5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</a:t>
              </a:r>
              <a:r>
                <a:rPr lang="en-US" sz="35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wrinkling of </a:t>
              </a:r>
              <a:endParaRPr lang="en-US" sz="35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en-US" sz="35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35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en-US" sz="35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sail, the </a:t>
              </a:r>
              <a:r>
                <a:rPr lang="en-US" sz="35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solar </a:t>
              </a:r>
              <a:r>
                <a:rPr lang="en-US" sz="35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torque </a:t>
              </a:r>
              <a:r>
                <a:rPr lang="en-US" sz="35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the spacecraft 	increases</a:t>
              </a:r>
              <a:r>
                <a:rPr lang="en-US" sz="35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35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taxing </a:t>
              </a:r>
              <a:r>
                <a:rPr lang="en-US" sz="35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ACS.</a:t>
              </a:r>
            </a:p>
            <a:p>
              <a:pPr marL="391368" indent="-391368">
                <a:buFont typeface="Arial" panose="020B0604020202020204" pitchFamily="34" charset="0"/>
                <a:buChar char="•"/>
              </a:pPr>
              <a:r>
                <a:rPr lang="en-US" sz="35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objective was to determine the effects of altering the specular coefficient on overall sail performance by simulating an attitude hold at a given </a:t>
              </a:r>
              <a:r>
                <a:rPr lang="en-US" sz="35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roll </a:t>
              </a:r>
              <a:r>
                <a:rPr lang="en-US" sz="35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angle. </a:t>
              </a:r>
              <a:r>
                <a:rPr lang="en-US" sz="35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solar incidence angle (SIA) was increased until the active mass translator (AMT) could no longer control the x- and y-axis momentum. </a:t>
              </a:r>
              <a:r>
                <a:rPr lang="en-US" sz="35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AMT works by shifting the sail CM relative to the CP to trim </a:t>
              </a:r>
              <a:r>
                <a:rPr lang="en-US" sz="35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solar torques</a:t>
              </a:r>
              <a:r>
                <a:rPr lang="en-US" sz="35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391368" indent="-391368">
                <a:buFont typeface="Arial" panose="020B0604020202020204" pitchFamily="34" charset="0"/>
                <a:buChar char="•"/>
              </a:pPr>
              <a:r>
                <a:rPr lang="en-US" sz="35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 a specular reflectivity value of 0.563, considered the lowest average value across the sail, the maximum SIA that could be tolerated was 55˚.The nominal max SIA is 50˚ for cruise phases</a:t>
              </a:r>
              <a:r>
                <a:rPr lang="en-US" sz="35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391368" indent="-391368">
                <a:buFont typeface="Arial" panose="020B0604020202020204" pitchFamily="34" charset="0"/>
                <a:buChar char="•"/>
              </a:pPr>
              <a:endParaRPr lang="en-US" sz="35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91368" indent="-391368">
                <a:buFont typeface="Arial" panose="020B0604020202020204" pitchFamily="34" charset="0"/>
                <a:buChar char="•"/>
              </a:pPr>
              <a:endParaRPr lang="en-US" sz="35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91368" indent="-391368">
                <a:buFont typeface="Arial" panose="020B0604020202020204" pitchFamily="34" charset="0"/>
                <a:buChar char="•"/>
              </a:pPr>
              <a:endParaRPr lang="en-US" sz="35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91368" indent="-391368">
                <a:buFont typeface="Arial" panose="020B0604020202020204" pitchFamily="34" charset="0"/>
                <a:buChar char="•"/>
              </a:pPr>
              <a:endParaRPr lang="en-US" sz="35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91368" indent="-391368">
                <a:buFont typeface="Arial" panose="020B0604020202020204" pitchFamily="34" charset="0"/>
                <a:buChar char="•"/>
              </a:pPr>
              <a:endParaRPr lang="en-US" sz="35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Picture 20"/>
            <p:cNvPicPr/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663"/>
            <a:stretch/>
          </p:blipFill>
          <p:spPr bwMode="auto">
            <a:xfrm>
              <a:off x="20418566" y="-8829092"/>
              <a:ext cx="7228339" cy="309572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8533554" y="-5707384"/>
              <a:ext cx="11491358" cy="584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Fig. 3. Specular vs Diffuse Reflection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9815754" y="35387280"/>
            <a:ext cx="9144000" cy="6217920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44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McNutt, L., Johnson, L., </a:t>
            </a:r>
            <a:r>
              <a:rPr lang="en-US" sz="24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Clardy</a:t>
            </a:r>
            <a:r>
              <a:rPr lang="en-US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D., Castillo-</a:t>
            </a:r>
            <a:r>
              <a:rPr lang="en-US" sz="24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Rogez</a:t>
            </a:r>
            <a:r>
              <a:rPr lang="en-US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J., Frick, A., and Jones, L., Near-Earth Asteroid Scout, Huntsville, AL: NASA Marshall Space Flight Center, 2014.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Ma, D., Murray, J., and </a:t>
            </a:r>
            <a:r>
              <a:rPr lang="en-US" sz="24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Munday</a:t>
            </a:r>
            <a:r>
              <a:rPr lang="en-US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J., "Controllable Propulsion by Light: Steering a Solar Sail via Tunable Radiation Pressure", Advanced Optical Materials, Vol. 5, No. 4, 2016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Orphee, J., Diedrich, B., Stiltner, B., Becker, C., and Heaton, A., "Solar Sail Attitude Control System for the NASA Near Earth Asteroid Scout Mission", International Symposium on Solar Sailing, Huntsville, AL: NASA Marshall Space Flight Center, 2017.</a:t>
            </a:r>
          </a:p>
          <a:p>
            <a:pPr lvl="0"/>
            <a:r>
              <a:rPr lang="en-US" sz="24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Tsuda</a:t>
            </a:r>
            <a:r>
              <a:rPr lang="en-US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Y., Mori, O., </a:t>
            </a:r>
            <a:r>
              <a:rPr lang="en-US" sz="24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Funase</a:t>
            </a:r>
            <a:r>
              <a:rPr lang="en-US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R., Sawada, H., Yamamoto, T., Saiki, T., Endo, T., </a:t>
            </a:r>
            <a:r>
              <a:rPr lang="en-US" sz="24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Yonekura</a:t>
            </a:r>
            <a:r>
              <a:rPr lang="en-US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K., Hoshino, H., and Kawaguchi, J., "Achievement of IKAROS — Japanese deep space solar sail demonstration mission", </a:t>
            </a:r>
            <a:r>
              <a:rPr lang="en-US" sz="24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Acta</a:t>
            </a:r>
            <a:r>
              <a:rPr lang="en-US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Astronautica</a:t>
            </a:r>
            <a:r>
              <a:rPr lang="en-US" sz="2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Vol. 82, No. 2, 2013, pp. 183-188.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118911" y="19830156"/>
            <a:ext cx="12469261" cy="15361920"/>
            <a:chOff x="8074770" y="17191447"/>
            <a:chExt cx="12469261" cy="15361920"/>
          </a:xfrm>
        </p:grpSpPr>
        <p:sp>
          <p:nvSpPr>
            <p:cNvPr id="24" name="TextBox 23"/>
            <p:cNvSpPr txBox="1"/>
            <p:nvPr/>
          </p:nvSpPr>
          <p:spPr>
            <a:xfrm>
              <a:off x="9776515" y="17191447"/>
              <a:ext cx="9144000" cy="15361920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5400" u="sng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Passive Roll Control </a:t>
              </a:r>
              <a:r>
                <a:rPr lang="en-US" sz="5400" u="sng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Investigation</a:t>
              </a:r>
              <a:endParaRPr lang="en-US" sz="3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91368" indent="-391368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r>
                <a:rPr lang="en-US" sz="3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significant fraction of fuel (240/1250 g) allocated for the NEA Scout mission is for roll (z-axis) momentum management of the RW by the RCS. Above a 5000 rpm threshold, the RCS jets fire to desaturate the </a:t>
              </a:r>
              <a:r>
                <a:rPr lang="en-US" sz="36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RW </a:t>
              </a:r>
              <a:r>
                <a:rPr lang="en-US" sz="3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which </a:t>
              </a:r>
              <a:r>
                <a:rPr lang="en-US" sz="36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 responsible for precise </a:t>
              </a:r>
              <a:r>
                <a:rPr lang="en-US" sz="3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attitude pointing.</a:t>
              </a:r>
            </a:p>
            <a:p>
              <a:pPr marL="391368" indent="-391368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 SIA &gt; 20˚, there are stable roll angles around which the sail oscillates rather than continuing to </a:t>
              </a:r>
              <a:r>
                <a:rPr lang="en-US" sz="36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sz="3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 </a:t>
              </a:r>
              <a:r>
                <a:rPr lang="en-US" sz="36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momentum.</a:t>
              </a:r>
              <a:endParaRPr lang="en-US" sz="3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91368" indent="-391368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goal was to characterize the initial conditions that would result in the attainment of these equilibrium angles. </a:t>
              </a:r>
            </a:p>
            <a:p>
              <a:pPr marL="391368" indent="-391368">
                <a:buFont typeface="Arial" panose="020B0604020202020204" pitchFamily="34" charset="0"/>
                <a:buChar char="•"/>
              </a:pPr>
              <a:endParaRPr lang="en-US" sz="3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91368" indent="-391368"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91368" indent="-391368">
                <a:buFont typeface="Arial" panose="020B0604020202020204" pitchFamily="34" charset="0"/>
                <a:buChar char="•"/>
              </a:pPr>
              <a:endParaRPr lang="en-US" sz="3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91368" indent="-391368"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91368" indent="-391368">
                <a:buFont typeface="Arial" panose="020B0604020202020204" pitchFamily="34" charset="0"/>
                <a:buChar char="•"/>
              </a:pPr>
              <a:endParaRPr lang="en-US" sz="3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Several initial configuration, </a:t>
              </a:r>
              <a:r>
                <a:rPr lang="en-US" sz="3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including </a:t>
              </a:r>
              <a:r>
                <a:rPr lang="en-US" sz="36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SIA </a:t>
              </a:r>
              <a:r>
                <a:rPr lang="en-US" sz="3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 20˚ </a:t>
              </a:r>
              <a:r>
                <a:rPr lang="en-US" sz="36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initial </a:t>
              </a:r>
              <a:r>
                <a:rPr lang="en-US" sz="3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roll = 60˚, resulted in the sail achieving a stable roll angle</a:t>
              </a:r>
              <a:r>
                <a:rPr lang="en-US" sz="36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This demonstrates propellantless </a:t>
              </a:r>
              <a:r>
                <a:rPr lang="en-US" sz="3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roll </a:t>
              </a:r>
              <a:r>
                <a:rPr lang="en-US" sz="36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 is possible </a:t>
              </a:r>
              <a:r>
                <a:rPr lang="en-US" sz="3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which </a:t>
              </a:r>
              <a:r>
                <a:rPr lang="en-US" sz="36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could </a:t>
              </a:r>
              <a:r>
                <a:rPr lang="en-US" sz="3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extend the mission and enable </a:t>
              </a:r>
              <a:r>
                <a:rPr lang="en-US" sz="36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exploration of additional scientific </a:t>
              </a:r>
              <a:r>
                <a:rPr lang="en-US" sz="3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targets</a:t>
              </a:r>
              <a:r>
                <a:rPr lang="en-US" sz="36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3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/>
            <p:cNvPicPr/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56" t="9703" r="8397" b="8302"/>
            <a:stretch/>
          </p:blipFill>
          <p:spPr bwMode="auto">
            <a:xfrm>
              <a:off x="10409728" y="26174964"/>
              <a:ext cx="3199165" cy="198995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6" name="Picture 25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1622" y="26174964"/>
              <a:ext cx="4044019" cy="1989953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8074770" y="28265451"/>
              <a:ext cx="7869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Fig. </a:t>
              </a:r>
              <a:r>
                <a:rPr lang="en-US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5</a:t>
              </a:r>
              <a:r>
                <a:rPr lang="en-US" sz="20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 </a:t>
              </a:r>
              <a:r>
                <a:rPr lang="en-US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Z-axis Solar Torque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674948" y="28265450"/>
              <a:ext cx="7869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Fig. </a:t>
              </a:r>
              <a:r>
                <a:rPr lang="en-US" sz="20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6. </a:t>
              </a:r>
              <a:r>
                <a:rPr lang="en-US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Passive Roll Control Oscillation.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234075" y="2734105"/>
            <a:ext cx="11126564" cy="19385280"/>
            <a:chOff x="19234075" y="2734105"/>
            <a:chExt cx="11126564" cy="19385280"/>
          </a:xfrm>
        </p:grpSpPr>
        <p:grpSp>
          <p:nvGrpSpPr>
            <p:cNvPr id="35" name="Group 34"/>
            <p:cNvGrpSpPr/>
            <p:nvPr/>
          </p:nvGrpSpPr>
          <p:grpSpPr>
            <a:xfrm>
              <a:off x="19234075" y="2734105"/>
              <a:ext cx="11126564" cy="19385280"/>
              <a:chOff x="28080536" y="3858590"/>
              <a:chExt cx="16248316" cy="28308664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8080536" y="3858590"/>
                <a:ext cx="13353143" cy="28308664"/>
              </a:xfrm>
              <a:prstGeom prst="rect">
                <a:avLst/>
              </a:prstGeom>
              <a:solidFill>
                <a:schemeClr val="bg1">
                  <a:lumMod val="95000"/>
                  <a:alpha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5400" u="sng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Reflective Control Device Trade Study</a:t>
                </a:r>
              </a:p>
              <a:p>
                <a:pPr marL="391368" indent="-391368">
                  <a:buFont typeface="Arial" panose="020B0604020202020204" pitchFamily="34" charset="0"/>
                  <a:buChar char="•"/>
                </a:pPr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promising technology for propellantless attitude control is </a:t>
                </a:r>
                <a:r>
                  <a:rPr lang="en-US" sz="35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 </a:t>
                </a:r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RCD. </a:t>
                </a:r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By changing the fraction of light reflected by small areas of the sail, a control torque is generated. </a:t>
                </a:r>
              </a:p>
              <a:p>
                <a:pPr marL="391368" indent="-391368">
                  <a:buFont typeface="Arial" panose="020B0604020202020204" pitchFamily="34" charset="0"/>
                  <a:buChar char="•"/>
                </a:pPr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Researchers at the University </a:t>
                </a:r>
                <a:r>
                  <a:rPr lang="en-US" sz="35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Maryland </a:t>
                </a:r>
                <a:r>
                  <a:rPr lang="en-US" sz="35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have been studying </a:t>
                </a:r>
              </a:p>
              <a:p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35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Polymer Dispersed </a:t>
                </a:r>
              </a:p>
              <a:p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35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Liquid Crystals </a:t>
                </a:r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(PDLC) </a:t>
                </a:r>
                <a:endParaRPr lang="en-US" sz="35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35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use in </a:t>
                </a:r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RCDs as </a:t>
                </a:r>
                <a:endParaRPr lang="en-US" sz="35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35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PDLC optical properties</a:t>
                </a:r>
              </a:p>
              <a:p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35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can </a:t>
                </a:r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 </a:t>
                </a:r>
                <a:r>
                  <a:rPr lang="en-US" sz="35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switched from </a:t>
                </a:r>
              </a:p>
              <a:p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35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opaque to transparent </a:t>
                </a:r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by an </a:t>
                </a:r>
                <a:r>
                  <a:rPr lang="en-US" sz="35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applied 	external voltage</a:t>
                </a:r>
                <a:endParaRPr lang="en-US" sz="35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91368" indent="-391368">
                  <a:buFont typeface="Arial" panose="020B0604020202020204" pitchFamily="34" charset="0"/>
                  <a:buChar char="•"/>
                </a:pPr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objective was to determine if RCDs </a:t>
                </a:r>
              </a:p>
              <a:p>
                <a:pPr lvl="0"/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made using PDLC films would be a </a:t>
                </a:r>
              </a:p>
              <a:p>
                <a:pPr lvl="0"/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feasible implementation for a NEA </a:t>
                </a:r>
                <a:r>
                  <a:rPr lang="en-US" sz="35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Scout-</a:t>
                </a:r>
                <a:r>
                  <a:rPr lang="en-US" sz="350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scale </a:t>
                </a:r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solar sail</a:t>
                </a:r>
              </a:p>
              <a:p>
                <a:pPr marL="391368" indent="-391368">
                  <a:buFont typeface="Arial" panose="020B0604020202020204" pitchFamily="34" charset="0"/>
                  <a:buChar char="•"/>
                </a:pPr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 the thickness </a:t>
                </a:r>
                <a:endParaRPr lang="en-US" sz="35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35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the </a:t>
                </a:r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PDLC films </a:t>
                </a:r>
                <a:endParaRPr lang="en-US" sz="35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5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decreases</a:t>
                </a:r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the total </a:t>
                </a:r>
                <a:endParaRPr lang="en-US" sz="35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5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weight </a:t>
                </a:r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power </a:t>
                </a:r>
                <a:endParaRPr lang="en-US" sz="35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5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consumption </a:t>
                </a:r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US" sz="35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</a:p>
              <a:p>
                <a:r>
                  <a:rPr lang="en-US" sz="35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device </a:t>
                </a:r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decreases</a:t>
                </a:r>
                <a:r>
                  <a:rPr lang="en-US" sz="35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r>
                  <a:rPr lang="en-US" sz="35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although </a:t>
                </a:r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larger area </a:t>
                </a:r>
                <a:r>
                  <a:rPr lang="en-US" sz="35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required to 	generate </a:t>
                </a:r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same torque. </a:t>
                </a:r>
                <a:r>
                  <a:rPr lang="en-US" sz="35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total  	weight and </a:t>
                </a:r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power consumption </a:t>
                </a:r>
                <a:r>
                  <a:rPr lang="en-US" sz="35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the 	RCDs was determined </a:t>
                </a:r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be within reason. </a:t>
                </a:r>
              </a:p>
              <a:p>
                <a:pPr marL="391368" indent="-391368">
                  <a:buFont typeface="Arial" panose="020B0604020202020204" pitchFamily="34" charset="0"/>
                  <a:buChar char="•"/>
                </a:pPr>
                <a:r>
                  <a:rPr lang="en-US" sz="35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 </a:t>
                </a:r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actuator angle of 40˚ was the best </a:t>
                </a:r>
              </a:p>
              <a:p>
                <a:pPr lvl="0"/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35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choice </a:t>
                </a:r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generating a z-axis control </a:t>
                </a:r>
                <a:r>
                  <a:rPr lang="en-US" sz="35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torque</a:t>
                </a:r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35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Overall</a:t>
                </a:r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the concept of RCDs for a </a:t>
                </a:r>
                <a:r>
                  <a:rPr lang="en-US" sz="35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solar sail </a:t>
                </a:r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was found to be practical </a:t>
                </a:r>
                <a:r>
                  <a:rPr lang="en-US" sz="35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	further </a:t>
                </a:r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research is ongoing for application</a:t>
                </a:r>
              </a:p>
              <a:p>
                <a:pPr lvl="0"/>
                <a:r>
                  <a:rPr lang="en-US" sz="3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to a future NASA solar sailing mission.</a:t>
                </a:r>
              </a:p>
            </p:txBody>
          </p:sp>
          <p:pic>
            <p:nvPicPr>
              <p:cNvPr id="32" name="Picture 31"/>
              <p:cNvPicPr/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13008" y="10310131"/>
                <a:ext cx="5567998" cy="400821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32865161" y="14354111"/>
                <a:ext cx="11463691" cy="627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Fig. </a:t>
                </a:r>
                <a:r>
                  <a:rPr lang="en-US" sz="22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7. RCD Application</a:t>
                </a:r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6" name="Picture 35"/>
            <p:cNvPicPr/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4521" y="12992986"/>
              <a:ext cx="4361629" cy="3106985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22203242" y="16028313"/>
              <a:ext cx="78501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Fig. </a:t>
              </a:r>
              <a:r>
                <a:rPr lang="en-US" sz="22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8. </a:t>
              </a:r>
              <a:r>
                <a:rPr lang="en-US" sz="2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Control Torque.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9234075" y="22402800"/>
            <a:ext cx="9144000" cy="19202400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54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pPr marL="469642" indent="-469642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Six different investigations were completed as part of the NEA Scout Attitude Control System Validation and Verification.</a:t>
            </a:r>
          </a:p>
          <a:p>
            <a:pPr marL="508779" indent="-508779">
              <a:buFont typeface="+mj-lt"/>
              <a:buAutoNum type="arabicPeriod"/>
            </a:pPr>
            <a:r>
              <a:rPr lang="en-US" sz="35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RCS manufacturing variability should not significantly affect the detumble maneuver upon spacecraft deployment from SLS.</a:t>
            </a:r>
          </a:p>
          <a:p>
            <a:pPr marL="508779" indent="-508779">
              <a:buFont typeface="+mj-lt"/>
              <a:buAutoNum type="arabicPeriod"/>
            </a:pPr>
            <a:r>
              <a:rPr lang="en-US" sz="35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decrease in the specular reflectivity coefficient due to sail wrinkling will result in a greater solar torque, but this torque will be manageable across the range of expected operating SIA.</a:t>
            </a:r>
          </a:p>
          <a:p>
            <a:pPr marL="508779" indent="-508779">
              <a:buFont typeface="+mj-lt"/>
              <a:buAutoNum type="arabicPeriod"/>
            </a:pPr>
            <a:r>
              <a:rPr lang="en-US" sz="35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Passive roll control through oscillation about a stable roll angle is possible depending on the initial conditions of the sail and would reduce overall fuel </a:t>
            </a:r>
            <a:r>
              <a:rPr lang="en-US" sz="35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usage.</a:t>
            </a:r>
          </a:p>
          <a:p>
            <a:pPr marL="508779" indent="-508779">
              <a:buFont typeface="+mj-lt"/>
              <a:buAutoNum type="arabicPeriod"/>
            </a:pPr>
            <a:r>
              <a:rPr lang="en-US" sz="35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RCDs </a:t>
            </a:r>
            <a:r>
              <a:rPr lang="en-US" sz="35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a practical option for propellantless attitude control, and although they will not be incorporated into NEA </a:t>
            </a:r>
            <a:r>
              <a:rPr lang="en-US" sz="35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Scout, RCDs using PDLC film </a:t>
            </a:r>
            <a:r>
              <a:rPr lang="en-US" sz="35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35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advisable </a:t>
            </a:r>
            <a:r>
              <a:rPr lang="en-US" sz="35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investment for future solar </a:t>
            </a:r>
            <a:r>
              <a:rPr lang="en-US" sz="35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sails.</a:t>
            </a:r>
            <a:endParaRPr lang="en-US" sz="35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779" indent="-508779">
              <a:buFont typeface="+mj-lt"/>
              <a:buAutoNum type="arabicPeriod"/>
            </a:pPr>
            <a:r>
              <a:rPr lang="en-US" sz="35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event of </a:t>
            </a:r>
            <a:r>
              <a:rPr lang="en-US" sz="35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loss </a:t>
            </a:r>
            <a:r>
              <a:rPr lang="en-US" sz="35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systems, the sail will flip and the back of the sail will face towards the sun. </a:t>
            </a:r>
            <a:r>
              <a:rPr lang="en-US" sz="35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booms will severely deform, and safe mode, defined as using the RCS to point the spacecraft at the sun, must be initiated for recovery.</a:t>
            </a:r>
          </a:p>
          <a:p>
            <a:pPr marL="508779" indent="-508779">
              <a:buFont typeface="+mj-lt"/>
              <a:buAutoNum type="arabicPeriod"/>
            </a:pPr>
            <a:r>
              <a:rPr lang="en-US" sz="35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Blue Canyon Technologies sun sensors provided to the NEA Scout mission are </a:t>
            </a:r>
            <a:r>
              <a:rPr lang="en-US" sz="35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properly </a:t>
            </a:r>
            <a:r>
              <a:rPr lang="en-US" sz="35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 and the data signals can be interpreted by the G&amp;C software </a:t>
            </a:r>
            <a:r>
              <a:rPr lang="en-US" sz="35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determine a </a:t>
            </a:r>
            <a:r>
              <a:rPr lang="en-US" sz="35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 vector. Further testing procedures have been developed </a:t>
            </a:r>
            <a:r>
              <a:rPr lang="en-US" sz="35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35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en-US" sz="35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implemented before </a:t>
            </a:r>
            <a:r>
              <a:rPr lang="en-US" sz="35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5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avionics testbed.</a:t>
            </a:r>
          </a:p>
        </p:txBody>
      </p:sp>
      <p:pic>
        <p:nvPicPr>
          <p:cNvPr id="40" name="Picture 39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552" y="16759704"/>
            <a:ext cx="3750403" cy="235519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0483095" y="19052511"/>
            <a:ext cx="7869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Magnitude of Solar Torque vs Sun Incidence Angle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0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</TotalTime>
  <Words>1021</Words>
  <Application>Microsoft Office PowerPoint</Application>
  <PresentationFormat>Custom</PresentationFormat>
  <Paragraphs>92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 Unicode MS</vt:lpstr>
      <vt:lpstr>Arial</vt:lpstr>
      <vt:lpstr>Calibri</vt:lpstr>
      <vt:lpstr>Calibri Light</vt:lpstr>
      <vt:lpstr>Helvetica</vt:lpstr>
      <vt:lpstr>Lucida Sans</vt:lpstr>
      <vt:lpstr>Verdana</vt:lpstr>
      <vt:lpstr>Office Theme</vt:lpstr>
      <vt:lpstr>Near Earth Asteroid Scout ACS Validation and Verification William Koehrsen – Case Western Reserve University Mentor: Andrew Heaton - EV42: Guidance, Navigation, and Mission Analysis</vt:lpstr>
    </vt:vector>
  </TitlesOfParts>
  <Company>HPES ACES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 Earth Asteroid Scout Attitude Control System Validation and Verification</dc:title>
  <dc:creator>Koehrsen, William J. (MSFC-HS30)[Spring Intern Program]</dc:creator>
  <cp:lastModifiedBy>Koehrsen, William J. (MSFC-HS30)[Spring Intern Program]</cp:lastModifiedBy>
  <cp:revision>50</cp:revision>
  <dcterms:created xsi:type="dcterms:W3CDTF">2017-04-25T17:34:43Z</dcterms:created>
  <dcterms:modified xsi:type="dcterms:W3CDTF">2017-04-26T19:50:39Z</dcterms:modified>
</cp:coreProperties>
</file>