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5761009-301E-461A-B071-BAA7B629DFCE}">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260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smtClean="0"/>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407205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39194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24903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51712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smtClean="0"/>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FC9E7E-DB37-4A8E-A890-E33CCF27A238}" type="datetimeFigureOut">
              <a:rPr lang="en-GB" smtClean="0"/>
              <a:t>20/11/2019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0745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FC9E7E-DB37-4A8E-A890-E33CCF27A238}" type="datetimeFigureOut">
              <a:rPr lang="en-GB" smtClean="0"/>
              <a:t>20/11/2019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66845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FC9E7E-DB37-4A8E-A890-E33CCF27A238}" type="datetimeFigureOut">
              <a:rPr lang="en-GB" smtClean="0"/>
              <a:t>20/11/2019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63910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FC9E7E-DB37-4A8E-A890-E33CCF27A238}" type="datetimeFigureOut">
              <a:rPr lang="en-GB" smtClean="0"/>
              <a:t>20/11/2019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31790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C9E7E-DB37-4A8E-A890-E33CCF27A238}" type="datetimeFigureOut">
              <a:rPr lang="en-GB" smtClean="0"/>
              <a:t>20/11/2019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239366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smtClean="0"/>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C9E7E-DB37-4A8E-A890-E33CCF27A238}" type="datetimeFigureOut">
              <a:rPr lang="en-GB" smtClean="0"/>
              <a:t>20/11/2019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27741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smtClean="0"/>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FC9E7E-DB37-4A8E-A890-E33CCF27A238}" type="datetimeFigureOut">
              <a:rPr lang="en-GB" smtClean="0"/>
              <a:t>20/11/2019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67970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6FC9E7E-DB37-4A8E-A890-E33CCF27A238}" type="datetimeFigureOut">
              <a:rPr lang="en-GB" smtClean="0"/>
              <a:t>20/11/2019</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CA82991-D5DD-4DE8-BF88-2531834B7D77}" type="slidenum">
              <a:rPr lang="en-GB" smtClean="0"/>
              <a:t>‹#›</a:t>
            </a:fld>
            <a:endParaRPr lang="en-GB"/>
          </a:p>
        </p:txBody>
      </p:sp>
    </p:spTree>
    <p:extLst>
      <p:ext uri="{BB962C8B-B14F-4D97-AF65-F5344CB8AC3E}">
        <p14:creationId xmlns:p14="http://schemas.microsoft.com/office/powerpoint/2010/main" val="20127442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3330101" y="1226458"/>
            <a:ext cx="17710547" cy="544285"/>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800" b="1" dirty="0" smtClean="0"/>
              <a:t>INM431 </a:t>
            </a:r>
            <a:r>
              <a:rPr lang="en-GB" sz="2800" b="1" dirty="0" smtClean="0"/>
              <a:t>Machine Learning coursework - </a:t>
            </a:r>
            <a:r>
              <a:rPr lang="en-GB" sz="2800" b="1" dirty="0" smtClean="0"/>
              <a:t>daniel.sikar@city.ac.uk  </a:t>
            </a:r>
            <a:endParaRPr lang="en-GB" sz="2800" b="1" dirty="0"/>
          </a:p>
        </p:txBody>
      </p:sp>
      <p:sp>
        <p:nvSpPr>
          <p:cNvPr id="7" name="Title 3"/>
          <p:cNvSpPr txBox="1">
            <a:spLocks/>
          </p:cNvSpPr>
          <p:nvPr/>
        </p:nvSpPr>
        <p:spPr>
          <a:xfrm>
            <a:off x="3330101" y="466272"/>
            <a:ext cx="17710547" cy="760186"/>
          </a:xfrm>
          <a:prstGeom prst="rect">
            <a:avLst/>
          </a:prstGeom>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400" b="1" dirty="0" smtClean="0"/>
              <a:t>Student Performance Evaluation using Naïve Bayes and Random Forests</a:t>
            </a:r>
            <a:endParaRPr lang="en-GB" sz="4400"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58" y="449717"/>
            <a:ext cx="2544005" cy="1553482"/>
          </a:xfrm>
          <a:prstGeom prst="rect">
            <a:avLst/>
          </a:prstGeom>
        </p:spPr>
      </p:pic>
      <p:sp>
        <p:nvSpPr>
          <p:cNvPr id="10" name="Title 3"/>
          <p:cNvSpPr txBox="1">
            <a:spLocks/>
          </p:cNvSpPr>
          <p:nvPr/>
        </p:nvSpPr>
        <p:spPr>
          <a:xfrm>
            <a:off x="515258" y="2249713"/>
            <a:ext cx="18962913" cy="1309006"/>
          </a:xfrm>
          <a:prstGeom prst="rect">
            <a:avLst/>
          </a:prstGeom>
          <a:solidFill>
            <a:schemeClr val="accent2"/>
          </a:solidFill>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smtClean="0"/>
              <a:t>Description and motivation</a:t>
            </a:r>
          </a:p>
          <a:p>
            <a:pPr algn="l"/>
            <a:r>
              <a:rPr lang="en-GB" sz="1400" b="1" dirty="0"/>
              <a:t>Studies in Europe and the US have shown the fiscal and social costs of early school leaving, which typically reduces lifetime earnings and leads to higher unemployment incidence and duration, while the benefits of education include gain in net earnings and wealth, improved health status / life expectancy, lower reliance on government health and welfare programs and reduced expenditures on criminal justice [1][2][3].</a:t>
            </a:r>
          </a:p>
          <a:p>
            <a:pPr algn="l"/>
            <a:endParaRPr lang="en-GB" sz="1400" b="1" dirty="0"/>
          </a:p>
          <a:p>
            <a:pPr algn="l"/>
            <a:r>
              <a:rPr lang="en-GB" sz="1400" b="1" dirty="0"/>
              <a:t>One important problem is to automatically detect students that are going to do poorly in a course early enough to be able to take remedial actions [4]. A number of Machine Learning algorithms have been used in student grade prediction. We base our study on prior work [5], using &lt;machine learning model 1&gt; and &lt;machine learning model 2&gt; applied to secondary school student performance data.</a:t>
            </a:r>
            <a:endParaRPr lang="en-GB" sz="1400" b="1" dirty="0"/>
          </a:p>
        </p:txBody>
      </p:sp>
      <p:sp>
        <p:nvSpPr>
          <p:cNvPr id="12" name="Title 3"/>
          <p:cNvSpPr txBox="1">
            <a:spLocks/>
          </p:cNvSpPr>
          <p:nvPr/>
        </p:nvSpPr>
        <p:spPr>
          <a:xfrm>
            <a:off x="12406718" y="4037689"/>
            <a:ext cx="8236226" cy="4191911"/>
          </a:xfrm>
          <a:prstGeom prst="rect">
            <a:avLst/>
          </a:prstGeom>
          <a:solidFill>
            <a:schemeClr val="accent1"/>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4000" dirty="0" smtClean="0"/>
              <a:t>IMAGE stats</a:t>
            </a:r>
            <a:endParaRPr lang="en-GB" sz="4000" dirty="0"/>
          </a:p>
        </p:txBody>
      </p:sp>
      <p:sp>
        <p:nvSpPr>
          <p:cNvPr id="16" name="Title 3"/>
          <p:cNvSpPr txBox="1">
            <a:spLocks/>
          </p:cNvSpPr>
          <p:nvPr/>
        </p:nvSpPr>
        <p:spPr>
          <a:xfrm>
            <a:off x="12406718" y="12599304"/>
            <a:ext cx="8236226" cy="5173439"/>
          </a:xfrm>
          <a:prstGeom prst="rect">
            <a:avLst/>
          </a:prstGeom>
          <a:solidFill>
            <a:schemeClr val="accent1"/>
          </a:solidFill>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2400" dirty="0" smtClean="0"/>
              <a:t>IMAGE HOLDER</a:t>
            </a:r>
            <a:endParaRPr lang="en-GB" sz="2400" dirty="0"/>
          </a:p>
        </p:txBody>
      </p:sp>
      <p:sp>
        <p:nvSpPr>
          <p:cNvPr id="17" name="Title 3"/>
          <p:cNvSpPr txBox="1">
            <a:spLocks/>
          </p:cNvSpPr>
          <p:nvPr/>
        </p:nvSpPr>
        <p:spPr>
          <a:xfrm>
            <a:off x="515257" y="18417953"/>
            <a:ext cx="20127686" cy="2363541"/>
          </a:xfrm>
          <a:prstGeom prst="rect">
            <a:avLst/>
          </a:prstGeom>
          <a:solidFill>
            <a:schemeClr val="accent1"/>
          </a:solidFill>
        </p:spPr>
        <p:txBody>
          <a:bodyPr vert="horz" lIns="91440" tIns="45720" rIns="91440" bIns="45720" rtlCol="0" anchor="b">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2400" dirty="0" smtClean="0"/>
              <a:t>IMAGE HOLDER</a:t>
            </a:r>
            <a:endParaRPr lang="en-GB" sz="2400" dirty="0"/>
          </a:p>
        </p:txBody>
      </p:sp>
      <p:sp>
        <p:nvSpPr>
          <p:cNvPr id="18" name="Title 3"/>
          <p:cNvSpPr txBox="1">
            <a:spLocks/>
          </p:cNvSpPr>
          <p:nvPr/>
        </p:nvSpPr>
        <p:spPr>
          <a:xfrm>
            <a:off x="515258" y="4029523"/>
            <a:ext cx="11486242" cy="4200077"/>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400" b="1" dirty="0" smtClean="0"/>
              <a:t>INITIAL ANALYSIS OF DATASET</a:t>
            </a:r>
            <a:endParaRPr lang="en-GB" sz="4400" b="1" dirty="0"/>
          </a:p>
        </p:txBody>
      </p:sp>
      <p:sp>
        <p:nvSpPr>
          <p:cNvPr id="19" name="Title 3"/>
          <p:cNvSpPr txBox="1">
            <a:spLocks/>
          </p:cNvSpPr>
          <p:nvPr/>
        </p:nvSpPr>
        <p:spPr>
          <a:xfrm>
            <a:off x="515258" y="8417600"/>
            <a:ext cx="10152742" cy="3856947"/>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400" b="1" dirty="0" smtClean="0"/>
              <a:t>NAÏVE BAYES</a:t>
            </a:r>
            <a:endParaRPr lang="en-GB" sz="4400" b="1" dirty="0"/>
          </a:p>
        </p:txBody>
      </p:sp>
      <p:sp>
        <p:nvSpPr>
          <p:cNvPr id="20" name="Title 3"/>
          <p:cNvSpPr txBox="1">
            <a:spLocks/>
          </p:cNvSpPr>
          <p:nvPr/>
        </p:nvSpPr>
        <p:spPr>
          <a:xfrm>
            <a:off x="11332405" y="8417599"/>
            <a:ext cx="9708243" cy="3856947"/>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400" b="1" dirty="0" smtClean="0"/>
              <a:t>RANDOM FOREST</a:t>
            </a:r>
            <a:endParaRPr lang="en-GB" sz="4400" b="1" dirty="0"/>
          </a:p>
        </p:txBody>
      </p:sp>
      <p:sp>
        <p:nvSpPr>
          <p:cNvPr id="21" name="Title 3"/>
          <p:cNvSpPr txBox="1">
            <a:spLocks/>
          </p:cNvSpPr>
          <p:nvPr/>
        </p:nvSpPr>
        <p:spPr>
          <a:xfrm>
            <a:off x="515258" y="12462547"/>
            <a:ext cx="10152742" cy="4863882"/>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400" b="1" dirty="0" smtClean="0"/>
              <a:t>Hypothesis Statement</a:t>
            </a:r>
            <a:endParaRPr lang="en-GB" sz="4400" b="1" dirty="0"/>
          </a:p>
        </p:txBody>
      </p:sp>
      <p:sp>
        <p:nvSpPr>
          <p:cNvPr id="13" name="Title 3"/>
          <p:cNvSpPr txBox="1">
            <a:spLocks/>
          </p:cNvSpPr>
          <p:nvPr/>
        </p:nvSpPr>
        <p:spPr>
          <a:xfrm>
            <a:off x="515257" y="28374518"/>
            <a:ext cx="20127686" cy="1438725"/>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400" b="1" dirty="0" smtClean="0"/>
              <a:t>References</a:t>
            </a:r>
          </a:p>
          <a:p>
            <a:pPr algn="l"/>
            <a:r>
              <a:rPr lang="en-GB" sz="1400" b="1" dirty="0"/>
              <a:t>[1] Belfield, C. (2008) Cost of Early School-Leaving and School Failure (p. 48). New York: Economics department, City University of New York</a:t>
            </a:r>
          </a:p>
          <a:p>
            <a:pPr algn="l"/>
            <a:r>
              <a:rPr lang="en-GB" sz="1400" b="1" dirty="0"/>
              <a:t>[2] Brunello, G. &amp; Paola, M.D. 2014, "The costs of early school leaving in Europe", IZA Journal of </a:t>
            </a:r>
            <a:r>
              <a:rPr lang="en-GB" sz="1400" b="1" dirty="0" err="1"/>
              <a:t>Labor</a:t>
            </a:r>
            <a:r>
              <a:rPr lang="en-GB" sz="1400" b="1" dirty="0"/>
              <a:t> Policy, vol. 3, no. 1, pp. 1-31.</a:t>
            </a:r>
          </a:p>
          <a:p>
            <a:pPr algn="l"/>
            <a:r>
              <a:rPr lang="en-GB" sz="1400" b="1" dirty="0"/>
              <a:t>[3] Fernandez-Gutierrez, M. &amp; Martinez, J. 2014, "THE NON-MONETARY COSTS OF EARLY SCHOOL LEAVING: ESTIMATION IN TERMS OF YEARS OF GOOD HEALTH", EDUCACION XX1, vol. 17, no. 2, pp. 241-263.</a:t>
            </a:r>
          </a:p>
          <a:p>
            <a:pPr algn="l"/>
            <a:r>
              <a:rPr lang="en-GB" sz="1400" b="1" dirty="0"/>
              <a:t>[4] Meier, Y., Xu, J., </a:t>
            </a:r>
            <a:r>
              <a:rPr lang="en-GB" sz="1400" b="1" dirty="0" err="1"/>
              <a:t>Atan</a:t>
            </a:r>
            <a:r>
              <a:rPr lang="en-GB" sz="1400" b="1" dirty="0"/>
              <a:t>, O. &amp; van der </a:t>
            </a:r>
            <a:r>
              <a:rPr lang="en-GB" sz="1400" b="1" dirty="0" err="1"/>
              <a:t>Schaar</a:t>
            </a:r>
            <a:r>
              <a:rPr lang="en-GB" sz="1400" b="1" dirty="0"/>
              <a:t>, M. 2016;2015;, "Predicting Grades", IEEE Transactions on Signal Processing, vol. 64, no. 4, pp. 959-972.</a:t>
            </a:r>
          </a:p>
          <a:p>
            <a:pPr algn="l"/>
            <a:r>
              <a:rPr lang="en-GB" sz="1400" b="1" dirty="0"/>
              <a:t>[5] P. Cortez and A. Silva. Using Data Mining to Predict Secondary School Student Performance. In A. Brito and J. </a:t>
            </a:r>
            <a:r>
              <a:rPr lang="en-GB" sz="1400" b="1" dirty="0" err="1"/>
              <a:t>Teixeira</a:t>
            </a:r>
            <a:r>
              <a:rPr lang="en-GB" sz="1400" b="1" dirty="0"/>
              <a:t> Eds., Proceedings of 5th </a:t>
            </a:r>
            <a:r>
              <a:rPr lang="en-GB" sz="1400" b="1" dirty="0" err="1"/>
              <a:t>FUture</a:t>
            </a:r>
            <a:r>
              <a:rPr lang="en-GB" sz="1400" b="1" dirty="0"/>
              <a:t> </a:t>
            </a:r>
            <a:r>
              <a:rPr lang="en-GB" sz="1400" b="1" dirty="0" err="1"/>
              <a:t>BUsiness</a:t>
            </a:r>
            <a:r>
              <a:rPr lang="en-GB" sz="1400" b="1" dirty="0"/>
              <a:t> </a:t>
            </a:r>
            <a:r>
              <a:rPr lang="en-GB" sz="1400" b="1" dirty="0" err="1"/>
              <a:t>TEChnology</a:t>
            </a:r>
            <a:r>
              <a:rPr lang="en-GB" sz="1400" b="1" dirty="0"/>
              <a:t> Conference (FUBUTEC 2008) pp. 5-12, Porto, Portugal, April, 2008, EUROSIS, ISBN 978-9077381-39-7.</a:t>
            </a:r>
            <a:endParaRPr lang="en-GB" sz="1400" b="1" dirty="0"/>
          </a:p>
        </p:txBody>
      </p:sp>
      <p:sp>
        <p:nvSpPr>
          <p:cNvPr id="14" name="Title 3"/>
          <p:cNvSpPr txBox="1">
            <a:spLocks/>
          </p:cNvSpPr>
          <p:nvPr/>
        </p:nvSpPr>
        <p:spPr>
          <a:xfrm>
            <a:off x="515257" y="26290584"/>
            <a:ext cx="20127686" cy="1438725"/>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400" b="1" dirty="0" smtClean="0"/>
              <a:t>LESSONS LEARNED AND FUTURE WORK</a:t>
            </a:r>
            <a:endParaRPr lang="en-GB" sz="4400" b="1" dirty="0"/>
          </a:p>
        </p:txBody>
      </p:sp>
      <p:sp>
        <p:nvSpPr>
          <p:cNvPr id="15" name="Title 3"/>
          <p:cNvSpPr txBox="1">
            <a:spLocks/>
          </p:cNvSpPr>
          <p:nvPr/>
        </p:nvSpPr>
        <p:spPr>
          <a:xfrm>
            <a:off x="515257" y="21104098"/>
            <a:ext cx="20127685" cy="4863882"/>
          </a:xfrm>
          <a:prstGeom prst="rect">
            <a:avLst/>
          </a:prstGeom>
          <a:solidFill>
            <a:schemeClr val="accent2"/>
          </a:solidFill>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400" b="1" dirty="0" smtClean="0"/>
              <a:t>ANALYSIS AND CRITICAL EVALUATION OF RESULT</a:t>
            </a:r>
            <a:endParaRPr lang="en-GB" sz="4400" b="1" dirty="0"/>
          </a:p>
        </p:txBody>
      </p:sp>
    </p:spTree>
    <p:extLst>
      <p:ext uri="{BB962C8B-B14F-4D97-AF65-F5344CB8AC3E}">
        <p14:creationId xmlns:p14="http://schemas.microsoft.com/office/powerpoint/2010/main" val="2348861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1078</TotalTime>
  <Words>421</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TIFS UK and Ireland I&amp;S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Sikar</dc:creator>
  <cp:lastModifiedBy>Daniel Sikar</cp:lastModifiedBy>
  <cp:revision>8</cp:revision>
  <dcterms:created xsi:type="dcterms:W3CDTF">2019-11-20T07:25:50Z</dcterms:created>
  <dcterms:modified xsi:type="dcterms:W3CDTF">2019-11-21T08:45:53Z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jsikard@jci.com</vt:lpwstr>
  </property>
  <property fmtid="{D5CDD505-2E9C-101B-9397-08002B2CF9AE}" pid="5" name="MSIP_Label_6be01c0c-f9b3-4dc4-af0b-a82110cc37cd_SetDate">
    <vt:lpwstr>2019-11-20T08:52:09.9683823Z</vt:lpwstr>
  </property>
  <property fmtid="{D5CDD505-2E9C-101B-9397-08002B2CF9AE}" pid="6" name="MSIP_Label_6be01c0c-f9b3-4dc4-af0b-a82110cc37cd_Name">
    <vt:lpwstr>Internal </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ActionId">
    <vt:lpwstr>5f4a5b71-286d-4505-8e2d-0d66c2c6a339</vt:lpwstr>
  </property>
  <property fmtid="{D5CDD505-2E9C-101B-9397-08002B2CF9AE}" pid="9" name="MSIP_Label_6be01c0c-f9b3-4dc4-af0b-a82110cc37cd_Extended_MSFT_Method">
    <vt:lpwstr>Automatic</vt:lpwstr>
  </property>
  <property fmtid="{D5CDD505-2E9C-101B-9397-08002B2CF9AE}" pid="10" name="Information Classification">
    <vt:lpwstr>Internal </vt:lpwstr>
  </property>
</Properties>
</file>