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761009-301E-461A-B071-BAA7B629DFC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660"/>
  </p:normalViewPr>
  <p:slideViewPr>
    <p:cSldViewPr snapToGrid="0">
      <p:cViewPr varScale="1">
        <p:scale>
          <a:sx n="26" d="100"/>
          <a:sy n="26" d="100"/>
        </p:scale>
        <p:origin x="389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407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9194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4903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5171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9E7E-DB37-4A8E-A890-E33CCF27A238}" type="datetimeFigureOut">
              <a:rPr lang="en-GB" smtClean="0"/>
              <a:t>24/11/2019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0745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C9E7E-DB37-4A8E-A890-E33CCF27A238}" type="datetimeFigureOut">
              <a:rPr lang="en-GB" smtClean="0"/>
              <a:t>24/11/2019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684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C9E7E-DB37-4A8E-A890-E33CCF27A238}" type="datetimeFigureOut">
              <a:rPr lang="en-GB" smtClean="0"/>
              <a:t>24/11/2019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63910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C9E7E-DB37-4A8E-A890-E33CCF27A238}" type="datetimeFigureOut">
              <a:rPr lang="en-GB" smtClean="0"/>
              <a:t>24/11/2019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179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9E7E-DB37-4A8E-A890-E33CCF27A238}" type="datetimeFigureOut">
              <a:rPr lang="en-GB" smtClean="0"/>
              <a:t>24/11/2019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3936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2774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797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6FC9E7E-DB37-4A8E-A890-E33CCF27A238}" type="datetimeFigureOut">
              <a:rPr lang="en-GB" smtClean="0"/>
              <a:t>24/11/2019</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CA82991-D5DD-4DE8-BF88-2531834B7D77}" type="slidenum">
              <a:rPr lang="en-GB" smtClean="0"/>
              <a:t>‹#›</a:t>
            </a:fld>
            <a:endParaRPr lang="en-GB"/>
          </a:p>
        </p:txBody>
      </p:sp>
    </p:spTree>
    <p:extLst>
      <p:ext uri="{BB962C8B-B14F-4D97-AF65-F5344CB8AC3E}">
        <p14:creationId xmlns:p14="http://schemas.microsoft.com/office/powerpoint/2010/main" val="2012744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330102" y="1226458"/>
            <a:ext cx="17532722" cy="544285"/>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a:t>INM431 Machine Learning coursework – Daniel Sikar - daniel.sikar@city.ac.uk  </a:t>
            </a:r>
          </a:p>
        </p:txBody>
      </p:sp>
      <p:sp>
        <p:nvSpPr>
          <p:cNvPr id="7" name="Title 3"/>
          <p:cNvSpPr txBox="1">
            <a:spLocks/>
          </p:cNvSpPr>
          <p:nvPr/>
        </p:nvSpPr>
        <p:spPr>
          <a:xfrm>
            <a:off x="3330101" y="466272"/>
            <a:ext cx="17555955" cy="760186"/>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a:solidFill>
                  <a:srgbClr val="FF0000"/>
                </a:solidFill>
              </a:rPr>
              <a:t>Student Performance Evaluation using Naïve Bayes and Random Forests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58" y="449717"/>
            <a:ext cx="2544005" cy="1553482"/>
          </a:xfrm>
          <a:prstGeom prst="rect">
            <a:avLst/>
          </a:prstGeom>
        </p:spPr>
      </p:pic>
      <p:sp>
        <p:nvSpPr>
          <p:cNvPr id="10" name="Title 3"/>
          <p:cNvSpPr txBox="1">
            <a:spLocks/>
          </p:cNvSpPr>
          <p:nvPr/>
        </p:nvSpPr>
        <p:spPr>
          <a:xfrm>
            <a:off x="515257" y="1989143"/>
            <a:ext cx="20347566" cy="1309006"/>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Description and motivation</a:t>
            </a:r>
          </a:p>
          <a:p>
            <a:pPr algn="l"/>
            <a:r>
              <a:rPr lang="en-GB" sz="1400" b="1" dirty="0"/>
              <a:t>Studies in Europe and the USA have shown the fiscal and social costs of early school leaving, which typically reduces lifetime earnings and leads to higher unemployment incidence and duration, while the benefits of education include gain in net earnings and wealth, improved health status / life expectancy, lower reliance on government health and welfare programmes and reduced expenditures on criminal justice [1][2][3].</a:t>
            </a:r>
          </a:p>
          <a:p>
            <a:pPr algn="l"/>
            <a:r>
              <a:rPr lang="en-GB" sz="1400" b="1" dirty="0"/>
              <a:t>One important problem is to automatically detect students that are going to do poorly in a course early enough to be able to take remedial actions [4]. A number of Machine Learning algorithms have been used in student grade prediction. We base our study on prior work [5], using Naïve Bayes and Random Forests applied to secondary school student performance data.</a:t>
            </a:r>
          </a:p>
        </p:txBody>
      </p:sp>
      <p:sp>
        <p:nvSpPr>
          <p:cNvPr id="12" name="Title 3"/>
          <p:cNvSpPr txBox="1">
            <a:spLocks/>
          </p:cNvSpPr>
          <p:nvPr/>
        </p:nvSpPr>
        <p:spPr>
          <a:xfrm>
            <a:off x="12325664" y="3327113"/>
            <a:ext cx="5582439" cy="2924465"/>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endParaRPr lang="en-GB" sz="4000" dirty="0"/>
          </a:p>
        </p:txBody>
      </p:sp>
      <p:sp>
        <p:nvSpPr>
          <p:cNvPr id="18" name="Title 3"/>
          <p:cNvSpPr txBox="1">
            <a:spLocks/>
          </p:cNvSpPr>
          <p:nvPr/>
        </p:nvSpPr>
        <p:spPr>
          <a:xfrm>
            <a:off x="515257" y="3286182"/>
            <a:ext cx="11486242" cy="5235517"/>
          </a:xfrm>
          <a:prstGeom prst="rect">
            <a:avLst/>
          </a:prstGeom>
          <a:solidFill>
            <a:schemeClr val="bg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Initial analysis of the data set including basic statistics </a:t>
            </a:r>
          </a:p>
          <a:p>
            <a:pPr algn="l"/>
            <a:r>
              <a:rPr lang="en-GB" sz="1400" b="1" dirty="0"/>
              <a:t>The data sets being investigated, made publicly available at the UCI Machine Learning Repository[6], were collected by using school reports and questionnaires, at two Portuguese secondary schools and refers to subjects of Mathematics (student-mat.csv) and Portuguese (student-por.csv). Both data sets contain the same column headers and </a:t>
            </a:r>
            <a:r>
              <a:rPr lang="en-GB" sz="1400" dirty="0"/>
              <a:t>were</a:t>
            </a:r>
            <a:r>
              <a:rPr lang="en-GB" sz="1400" b="1" dirty="0"/>
              <a:t> combined for the purpose of our analysis (student-labelled.csv).</a:t>
            </a:r>
          </a:p>
          <a:p>
            <a:pPr algn="l"/>
            <a:endParaRPr lang="en-GB" sz="1400" b="1" dirty="0"/>
          </a:p>
          <a:p>
            <a:pPr algn="l"/>
            <a:r>
              <a:rPr lang="en-GB" sz="1400" b="1" dirty="0"/>
              <a:t>The combined data set has 1044 observations and 33 attributes, consisting of 4 nominal, 13 binary and 16 numeric attributes, three numeric attributes being grades (G1, G2 and G3) following a 20-point grading scale. Attribute G3 contains the final grade. A "Result" binary attribute column was added with a value of 0 for fails (G3 less than 10) and a value of 1 for passes (G3 greater or equal to 10). Based on the "Result" attribute, the dataset was found to be unbalanced, with 78% passes and 22% fails, which shall be considered when evaluating predictive model performance.</a:t>
            </a:r>
          </a:p>
          <a:p>
            <a:pPr algn="l"/>
            <a:endParaRPr lang="en-GB" sz="1400" b="1" dirty="0"/>
          </a:p>
          <a:p>
            <a:pPr algn="l"/>
            <a:r>
              <a:rPr lang="en-GB" sz="1400" b="1" dirty="0"/>
              <a:t>In Fig. 1, the scatter plots show that there is strong correlation between the prior (G1, G2) and final (G3) grades and also between prior grades. The plots also show that there are outliers: data points where the final grade is zero. The data source does not explain why these grades are zero - if we assume the most likely explanation is that the student did not take the exam we could consider eliminating these from the analysis or perform analyses with and without these points.</a:t>
            </a:r>
          </a:p>
          <a:p>
            <a:pPr algn="l"/>
            <a:endParaRPr lang="en-GB" sz="1400" b="1" dirty="0"/>
          </a:p>
          <a:p>
            <a:pPr algn="l"/>
            <a:r>
              <a:rPr lang="en-GB" sz="1400" b="1" dirty="0"/>
              <a:t>The histograms imply that Final Grades are higher for students with internet access, no romantic relationship and extra-curricular activities. Statistical means are higher for these subsets.</a:t>
            </a:r>
          </a:p>
          <a:p>
            <a:pPr algn="l"/>
            <a:endParaRPr lang="en-GB" sz="1400" b="1" dirty="0"/>
          </a:p>
          <a:p>
            <a:pPr algn="l"/>
            <a:r>
              <a:rPr lang="en-GB" sz="1400" b="1" dirty="0"/>
              <a:t>The box plots suggest that students with some free time (</a:t>
            </a:r>
            <a:r>
              <a:rPr lang="en-GB" sz="1400" b="1" dirty="0" err="1"/>
              <a:t>freetime</a:t>
            </a:r>
            <a:r>
              <a:rPr lang="en-GB" sz="1400" b="1" dirty="0"/>
              <a:t>) and moderate amounts of alcohol intake during weekdays (</a:t>
            </a:r>
            <a:r>
              <a:rPr lang="en-GB" sz="1400" b="1" dirty="0" err="1"/>
              <a:t>Dalc</a:t>
            </a:r>
            <a:r>
              <a:rPr lang="en-GB" sz="1400" b="1" dirty="0"/>
              <a:t>) and weekends (</a:t>
            </a:r>
            <a:r>
              <a:rPr lang="en-GB" sz="1400" b="1" dirty="0" err="1"/>
              <a:t>Walc</a:t>
            </a:r>
            <a:r>
              <a:rPr lang="en-GB" sz="1400" b="1" dirty="0"/>
              <a:t>) have higher mean grades. According to the data source[5], attribute "Health" is described as "current health status (numeric: from 1 – very bad to 5 – very good)". Given the "health" by final grade "G3" box plot shows that students in poorest health have achieved higher mean grades, the described gradient is assumed to be inverted. </a:t>
            </a:r>
          </a:p>
          <a:p>
            <a:pPr algn="l"/>
            <a:endParaRPr lang="en-GB" sz="1400" b="1" dirty="0"/>
          </a:p>
          <a:p>
            <a:pPr algn="l"/>
            <a:r>
              <a:rPr lang="en-GB" sz="1400" b="1" dirty="0"/>
              <a:t>Additional data analysis box plots (not shown in Fig. 1), plotting “quality of family relationships (numeric: from 1 – very bad to 5 – excellent) versus final grade, show students with better family relationships have higher mean grades, the same being the case for students with parents with higher levels of education (numeric attributes </a:t>
            </a:r>
            <a:r>
              <a:rPr lang="en-GB" sz="1400" b="1" dirty="0" err="1"/>
              <a:t>Medu</a:t>
            </a:r>
            <a:r>
              <a:rPr lang="en-GB" sz="1400" b="1" dirty="0"/>
              <a:t> and </a:t>
            </a:r>
            <a:r>
              <a:rPr lang="en-GB" sz="1400" b="1" dirty="0" err="1"/>
              <a:t>Fedu</a:t>
            </a:r>
            <a:r>
              <a:rPr lang="en-GB" sz="1400" b="1" dirty="0"/>
              <a:t>).</a:t>
            </a:r>
          </a:p>
        </p:txBody>
      </p:sp>
      <p:sp>
        <p:nvSpPr>
          <p:cNvPr id="19" name="Title 3"/>
          <p:cNvSpPr txBox="1">
            <a:spLocks/>
          </p:cNvSpPr>
          <p:nvPr/>
        </p:nvSpPr>
        <p:spPr>
          <a:xfrm>
            <a:off x="515258" y="8788795"/>
            <a:ext cx="10152742" cy="3485752"/>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Naïve Bayes</a:t>
            </a:r>
          </a:p>
          <a:p>
            <a:pPr algn="l"/>
            <a:r>
              <a:rPr lang="en-GB" sz="1400" b="1" dirty="0"/>
              <a:t>Pros</a:t>
            </a:r>
          </a:p>
          <a:p>
            <a:pPr marL="342900" indent="-342900" algn="l">
              <a:buFont typeface="Arial" panose="020B0604020202020204" pitchFamily="34" charset="0"/>
              <a:buChar char="•"/>
            </a:pPr>
            <a:r>
              <a:rPr lang="en-GB" sz="1400" b="1" dirty="0"/>
              <a:t>Computationally lightweight - when compared to Random Forests</a:t>
            </a:r>
          </a:p>
          <a:p>
            <a:pPr marL="342900" indent="-342900" algn="l">
              <a:buFont typeface="Arial" panose="020B0604020202020204" pitchFamily="34" charset="0"/>
              <a:buChar char="•"/>
            </a:pPr>
            <a:r>
              <a:rPr lang="en-US" sz="1400" b="1" dirty="0" err="1"/>
              <a:t>Explainability</a:t>
            </a:r>
            <a:r>
              <a:rPr lang="en-US" sz="1400" b="1" dirty="0"/>
              <a:t> – models are readily explainable through the assumption of independence, with attribute probabilities accounting for outcome</a:t>
            </a:r>
            <a:endParaRPr lang="en-GB" sz="1400" b="1" dirty="0"/>
          </a:p>
          <a:p>
            <a:pPr algn="l"/>
            <a:r>
              <a:rPr lang="en-GB" sz="1400" b="1" dirty="0"/>
              <a:t>Cons</a:t>
            </a:r>
          </a:p>
          <a:p>
            <a:pPr marL="342900" indent="-342900" algn="l">
              <a:buFont typeface="Arial" panose="020B0604020202020204" pitchFamily="34" charset="0"/>
              <a:buChar char="•"/>
            </a:pPr>
            <a:r>
              <a:rPr lang="en-GB" sz="1400" b="1" dirty="0"/>
              <a:t>Assumption of independence – attributes are assumed to have no correlation, in our initial analysis,  this has shown not to be the case</a:t>
            </a:r>
          </a:p>
        </p:txBody>
      </p:sp>
      <p:sp>
        <p:nvSpPr>
          <p:cNvPr id="20" name="Title 3"/>
          <p:cNvSpPr txBox="1">
            <a:spLocks/>
          </p:cNvSpPr>
          <p:nvPr/>
        </p:nvSpPr>
        <p:spPr>
          <a:xfrm>
            <a:off x="10896601" y="8807239"/>
            <a:ext cx="9989456" cy="346730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Random Forests - UNFINISHED</a:t>
            </a:r>
          </a:p>
          <a:p>
            <a:pPr algn="l"/>
            <a:r>
              <a:rPr lang="en-US" sz="1400" b="1" dirty="0"/>
              <a:t>P</a:t>
            </a:r>
            <a:r>
              <a:rPr lang="en-GB" sz="1400" b="1" dirty="0" err="1"/>
              <a:t>ros</a:t>
            </a:r>
            <a:endParaRPr lang="en-GB" sz="1400" b="1" dirty="0"/>
          </a:p>
          <a:p>
            <a:pPr marL="285750" indent="-285750" algn="l">
              <a:buFont typeface="Arial" panose="020B0604020202020204" pitchFamily="34" charset="0"/>
              <a:buChar char="•"/>
            </a:pPr>
            <a:r>
              <a:rPr lang="en-GB" sz="1400" b="1" dirty="0"/>
              <a:t>Pros – super pro</a:t>
            </a:r>
          </a:p>
          <a:p>
            <a:pPr marL="285750" indent="-285750" algn="l">
              <a:buFont typeface="Arial" panose="020B0604020202020204" pitchFamily="34" charset="0"/>
              <a:buChar char="•"/>
            </a:pPr>
            <a:r>
              <a:rPr lang="en-US" sz="1400" b="1" dirty="0"/>
              <a:t>More pros</a:t>
            </a:r>
          </a:p>
          <a:p>
            <a:pPr marL="285750" indent="-285750" algn="l">
              <a:buFont typeface="Arial" panose="020B0604020202020204" pitchFamily="34" charset="0"/>
              <a:buChar char="•"/>
            </a:pPr>
            <a:r>
              <a:rPr lang="en-US" sz="1400" b="1" dirty="0"/>
              <a:t>Even more pros</a:t>
            </a:r>
            <a:endParaRPr lang="en-GB" sz="1400" b="1" dirty="0"/>
          </a:p>
          <a:p>
            <a:pPr algn="l"/>
            <a:r>
              <a:rPr lang="en-US" sz="1400" b="1" dirty="0"/>
              <a:t>Cons</a:t>
            </a:r>
          </a:p>
          <a:p>
            <a:pPr marL="285750" indent="-285750" algn="l">
              <a:buFont typeface="Arial" panose="020B0604020202020204" pitchFamily="34" charset="0"/>
              <a:buChar char="•"/>
            </a:pPr>
            <a:r>
              <a:rPr lang="en-US" sz="1400" b="1" dirty="0" err="1"/>
              <a:t>Explainability</a:t>
            </a:r>
            <a:r>
              <a:rPr lang="en-US" sz="1400" b="1" dirty="0"/>
              <a:t> – models are not readily explainable. Code libraries may be extended such that attributes used in each Decision Tree are known, but were not known to exist by default </a:t>
            </a:r>
          </a:p>
          <a:p>
            <a:pPr marL="285750" indent="-285750" algn="l">
              <a:buFont typeface="Arial" panose="020B0604020202020204" pitchFamily="34" charset="0"/>
              <a:buChar char="•"/>
            </a:pPr>
            <a:r>
              <a:rPr lang="en-US" sz="1400" b="1" dirty="0"/>
              <a:t>More cons</a:t>
            </a:r>
          </a:p>
          <a:p>
            <a:pPr marL="285750" indent="-285750" algn="l">
              <a:buFont typeface="Arial" panose="020B0604020202020204" pitchFamily="34" charset="0"/>
              <a:buChar char="•"/>
            </a:pPr>
            <a:r>
              <a:rPr lang="en-US" sz="1400" b="1" dirty="0"/>
              <a:t>Even more cons</a:t>
            </a:r>
          </a:p>
        </p:txBody>
      </p:sp>
      <p:sp>
        <p:nvSpPr>
          <p:cNvPr id="21" name="Title 3"/>
          <p:cNvSpPr txBox="1">
            <a:spLocks/>
          </p:cNvSpPr>
          <p:nvPr/>
        </p:nvSpPr>
        <p:spPr>
          <a:xfrm>
            <a:off x="515258" y="12462547"/>
            <a:ext cx="10152742" cy="23635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Hypothesis statement</a:t>
            </a:r>
          </a:p>
        </p:txBody>
      </p:sp>
      <p:sp>
        <p:nvSpPr>
          <p:cNvPr id="13" name="Title 3"/>
          <p:cNvSpPr txBox="1">
            <a:spLocks/>
          </p:cNvSpPr>
          <p:nvPr/>
        </p:nvSpPr>
        <p:spPr>
          <a:xfrm>
            <a:off x="515256" y="28051914"/>
            <a:ext cx="20347565" cy="1761330"/>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400" b="1" dirty="0"/>
              <a:t>References</a:t>
            </a:r>
          </a:p>
          <a:p>
            <a:pPr algn="l"/>
            <a:r>
              <a:rPr lang="en-GB" sz="1400" b="1" dirty="0"/>
              <a:t>[1] Belfield, C. (2008) Cost of Early School-Leaving and School Failure (p. 48). New York: Economics department, City University of New York</a:t>
            </a:r>
          </a:p>
          <a:p>
            <a:pPr algn="l"/>
            <a:r>
              <a:rPr lang="en-GB" sz="1400" b="1" dirty="0"/>
              <a:t>[2] Brunello, G. &amp; Paola, M.D. 2014, "The costs of early school leaving in Europe", IZA Journal of </a:t>
            </a:r>
            <a:r>
              <a:rPr lang="en-GB" sz="1400" b="1" dirty="0" err="1"/>
              <a:t>Labor</a:t>
            </a:r>
            <a:r>
              <a:rPr lang="en-GB" sz="1400" b="1" dirty="0"/>
              <a:t> Policy, vol. 3, no. 1, pp. 1-31.</a:t>
            </a:r>
          </a:p>
          <a:p>
            <a:pPr algn="l"/>
            <a:r>
              <a:rPr lang="en-GB" sz="1400" b="1" dirty="0"/>
              <a:t>[3] Fernandez-Gutierrez, M. &amp; Martinez, J. 2014, "THE NON-MONETARY COSTS OF EARLY SCHOOL LEAVING: ESTIMATION IN TERMS OF YEARS OF GOOD HEALTH", EDUCACION XX1, vol. 17, no. 2, pp. 241-263.</a:t>
            </a:r>
          </a:p>
          <a:p>
            <a:pPr algn="l"/>
            <a:r>
              <a:rPr lang="en-GB" sz="1400" b="1" dirty="0"/>
              <a:t>[4] Meier, Y., Xu, J., </a:t>
            </a:r>
            <a:r>
              <a:rPr lang="en-GB" sz="1400" b="1" dirty="0" err="1"/>
              <a:t>Atan</a:t>
            </a:r>
            <a:r>
              <a:rPr lang="en-GB" sz="1400" b="1" dirty="0"/>
              <a:t>, O. &amp; van der </a:t>
            </a:r>
            <a:r>
              <a:rPr lang="en-GB" sz="1400" b="1" dirty="0" err="1"/>
              <a:t>Schaar</a:t>
            </a:r>
            <a:r>
              <a:rPr lang="en-GB" sz="1400" b="1" dirty="0"/>
              <a:t>, M. 2016;2015;, "Predicting Grades", IEEE Transactions on Signal Processing, vol. 64, no. 4, pp. 959-972.</a:t>
            </a:r>
          </a:p>
          <a:p>
            <a:pPr algn="l"/>
            <a:r>
              <a:rPr lang="en-GB" sz="1400" b="1" dirty="0"/>
              <a:t>[5] P. Cortez and A. Silva. Using Data Mining to Predict Secondary School Student Performance. In A. Brito and J. </a:t>
            </a:r>
            <a:r>
              <a:rPr lang="en-GB" sz="1400" b="1" dirty="0" err="1"/>
              <a:t>Teixeira</a:t>
            </a:r>
            <a:r>
              <a:rPr lang="en-GB" sz="1400" b="1" dirty="0"/>
              <a:t> Eds., Proceedings of 5th </a:t>
            </a:r>
            <a:r>
              <a:rPr lang="en-GB" sz="1400" b="1" dirty="0" err="1"/>
              <a:t>FUture</a:t>
            </a:r>
            <a:r>
              <a:rPr lang="en-GB" sz="1400" b="1" dirty="0"/>
              <a:t> </a:t>
            </a:r>
            <a:r>
              <a:rPr lang="en-GB" sz="1400" b="1" dirty="0" err="1"/>
              <a:t>BUsiness</a:t>
            </a:r>
            <a:r>
              <a:rPr lang="en-GB" sz="1400" b="1" dirty="0"/>
              <a:t> </a:t>
            </a:r>
            <a:r>
              <a:rPr lang="en-GB" sz="1400" b="1" dirty="0" err="1"/>
              <a:t>TEChnology</a:t>
            </a:r>
            <a:r>
              <a:rPr lang="en-GB" sz="1400" b="1" dirty="0"/>
              <a:t> Conference (FUBUTEC 2008) pp. 5-12, Porto, Portugal, April, 2008, EUROSIS, ISBN 978-9077381-39-7.</a:t>
            </a:r>
          </a:p>
          <a:p>
            <a:pPr algn="l"/>
            <a:r>
              <a:rPr lang="en-GB" sz="1400" b="1" dirty="0"/>
              <a:t>[6] https://archive.ics.uci.edu/ml/datasets/Student+Performances Retrieved 23.11.2019</a:t>
            </a:r>
          </a:p>
        </p:txBody>
      </p:sp>
      <p:sp>
        <p:nvSpPr>
          <p:cNvPr id="14" name="Title 3"/>
          <p:cNvSpPr txBox="1">
            <a:spLocks/>
          </p:cNvSpPr>
          <p:nvPr/>
        </p:nvSpPr>
        <p:spPr>
          <a:xfrm>
            <a:off x="494217" y="26322286"/>
            <a:ext cx="20347566" cy="1438725"/>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Lessons learned and future work - TODO</a:t>
            </a:r>
          </a:p>
          <a:p>
            <a:pPr algn="l"/>
            <a:r>
              <a:rPr lang="en-GB" sz="1400" b="1" dirty="0"/>
              <a:t>It would be better to use a bigger data set.</a:t>
            </a:r>
          </a:p>
          <a:p>
            <a:pPr algn="l"/>
            <a:endParaRPr lang="en-GB" sz="1400" b="1" dirty="0"/>
          </a:p>
          <a:p>
            <a:pPr algn="l"/>
            <a:r>
              <a:rPr lang="en-GB" sz="1400" b="1" dirty="0"/>
              <a:t>The data sets were found to be unbalanced, as a result, a hypothetical model which only predicts the majority class could have matched the performance of  the majority of Naïve Bayes models trained without attributes G1 and G2. To address this issue, a potential improvement would be to artificially boost the minority classes, with methods such as ADASYN and bootstrapping (DOUBLE CHECK) .</a:t>
            </a:r>
          </a:p>
          <a:p>
            <a:pPr algn="l"/>
            <a:endParaRPr lang="en-GB" sz="1400" b="1" dirty="0"/>
          </a:p>
        </p:txBody>
      </p:sp>
      <p:sp>
        <p:nvSpPr>
          <p:cNvPr id="15" name="Title 3"/>
          <p:cNvSpPr txBox="1">
            <a:spLocks/>
          </p:cNvSpPr>
          <p:nvPr/>
        </p:nvSpPr>
        <p:spPr>
          <a:xfrm>
            <a:off x="515258" y="18901539"/>
            <a:ext cx="13345711" cy="70664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Analysis and critical evaluation of results - TODO</a:t>
            </a:r>
          </a:p>
          <a:p>
            <a:pPr algn="l"/>
            <a:r>
              <a:rPr lang="en-GB" sz="1400" b="1" dirty="0"/>
              <a:t>NAÏVE BAYES</a:t>
            </a:r>
          </a:p>
          <a:p>
            <a:pPr algn="l"/>
            <a:endParaRPr lang="en-US" sz="1400" b="1" dirty="0"/>
          </a:p>
          <a:p>
            <a:pPr algn="l"/>
            <a:r>
              <a:rPr lang="en-US" sz="1400" b="1" dirty="0"/>
              <a:t>R</a:t>
            </a:r>
            <a:r>
              <a:rPr lang="en-GB" sz="1400" b="1" dirty="0"/>
              <a:t>ANDOM FORESTS</a:t>
            </a:r>
          </a:p>
          <a:p>
            <a:pPr algn="l"/>
            <a:r>
              <a:rPr lang="en-US" sz="1400" b="1" dirty="0"/>
              <a:t>*</a:t>
            </a:r>
            <a:r>
              <a:rPr lang="en-GB" sz="1400" b="1" dirty="0"/>
              <a:t> Dataset, with 1044 observations was found to be small</a:t>
            </a:r>
          </a:p>
          <a:p>
            <a:pPr algn="l"/>
            <a:endParaRPr lang="en-GB" sz="4400" b="1" dirty="0"/>
          </a:p>
          <a:p>
            <a:pPr algn="l"/>
            <a:endParaRPr lang="en-GB" sz="4400" b="1" dirty="0"/>
          </a:p>
        </p:txBody>
      </p:sp>
      <p:pic>
        <p:nvPicPr>
          <p:cNvPr id="3" name="Picture 2">
            <a:extLst>
              <a:ext uri="{FF2B5EF4-FFF2-40B4-BE49-F238E27FC236}">
                <a16:creationId xmlns:a16="http://schemas.microsoft.com/office/drawing/2014/main" id="{A7A5CA91-C490-4A7C-AACE-3BD740DD1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5531" y="3098182"/>
            <a:ext cx="4291835" cy="2779292"/>
          </a:xfrm>
          <a:prstGeom prst="rect">
            <a:avLst/>
          </a:prstGeom>
        </p:spPr>
      </p:pic>
      <p:pic>
        <p:nvPicPr>
          <p:cNvPr id="5" name="Picture 4">
            <a:extLst>
              <a:ext uri="{FF2B5EF4-FFF2-40B4-BE49-F238E27FC236}">
                <a16:creationId xmlns:a16="http://schemas.microsoft.com/office/drawing/2014/main" id="{DD386F63-1380-4146-A924-EDD71CA19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7367" y="3028287"/>
            <a:ext cx="4495456" cy="2974214"/>
          </a:xfrm>
          <a:prstGeom prst="rect">
            <a:avLst/>
          </a:prstGeom>
        </p:spPr>
      </p:pic>
      <p:pic>
        <p:nvPicPr>
          <p:cNvPr id="25" name="Picture 24">
            <a:extLst>
              <a:ext uri="{FF2B5EF4-FFF2-40B4-BE49-F238E27FC236}">
                <a16:creationId xmlns:a16="http://schemas.microsoft.com/office/drawing/2014/main" id="{CFE0388F-463F-4860-A0FD-216046E581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374" y="5957843"/>
            <a:ext cx="4421424" cy="2377669"/>
          </a:xfrm>
          <a:prstGeom prst="rect">
            <a:avLst/>
          </a:prstGeom>
        </p:spPr>
      </p:pic>
      <p:pic>
        <p:nvPicPr>
          <p:cNvPr id="27" name="Picture 26">
            <a:extLst>
              <a:ext uri="{FF2B5EF4-FFF2-40B4-BE49-F238E27FC236}">
                <a16:creationId xmlns:a16="http://schemas.microsoft.com/office/drawing/2014/main" id="{D80DC791-6E69-45DD-8016-1A5A73EF4D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06799" y="5932606"/>
            <a:ext cx="4261570" cy="2402906"/>
          </a:xfrm>
          <a:prstGeom prst="rect">
            <a:avLst/>
          </a:prstGeom>
        </p:spPr>
      </p:pic>
      <p:sp>
        <p:nvSpPr>
          <p:cNvPr id="28" name="TextBox 27">
            <a:extLst>
              <a:ext uri="{FF2B5EF4-FFF2-40B4-BE49-F238E27FC236}">
                <a16:creationId xmlns:a16="http://schemas.microsoft.com/office/drawing/2014/main" id="{CD20CDD7-B1D6-4C24-BE82-B5A99D3E8D2A}"/>
              </a:ext>
            </a:extLst>
          </p:cNvPr>
          <p:cNvSpPr txBox="1"/>
          <p:nvPr/>
        </p:nvSpPr>
        <p:spPr>
          <a:xfrm>
            <a:off x="12255519" y="8234228"/>
            <a:ext cx="937967" cy="400110"/>
          </a:xfrm>
          <a:prstGeom prst="rect">
            <a:avLst/>
          </a:prstGeom>
          <a:noFill/>
        </p:spPr>
        <p:txBody>
          <a:bodyPr wrap="square" rtlCol="0">
            <a:spAutoFit/>
          </a:bodyPr>
          <a:lstStyle/>
          <a:p>
            <a:r>
              <a:rPr lang="en-GB" sz="2000" dirty="0"/>
              <a:t>Fig. 1</a:t>
            </a:r>
          </a:p>
        </p:txBody>
      </p:sp>
      <p:sp>
        <p:nvSpPr>
          <p:cNvPr id="29" name="Title 3">
            <a:extLst>
              <a:ext uri="{FF2B5EF4-FFF2-40B4-BE49-F238E27FC236}">
                <a16:creationId xmlns:a16="http://schemas.microsoft.com/office/drawing/2014/main" id="{2516BFD8-932A-4B52-83CF-25FDB6F0883D}"/>
              </a:ext>
            </a:extLst>
          </p:cNvPr>
          <p:cNvSpPr txBox="1">
            <a:spLocks/>
          </p:cNvSpPr>
          <p:nvPr/>
        </p:nvSpPr>
        <p:spPr>
          <a:xfrm>
            <a:off x="497568" y="8411800"/>
            <a:ext cx="10127323" cy="420145"/>
          </a:xfrm>
          <a:prstGeom prst="rect">
            <a:avLst/>
          </a:prstGeom>
          <a:solidFill>
            <a:schemeClr val="bg1"/>
          </a:solidFill>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Two models with their pros and cons</a:t>
            </a:r>
          </a:p>
        </p:txBody>
      </p:sp>
      <p:sp>
        <p:nvSpPr>
          <p:cNvPr id="30" name="Title 3">
            <a:extLst>
              <a:ext uri="{FF2B5EF4-FFF2-40B4-BE49-F238E27FC236}">
                <a16:creationId xmlns:a16="http://schemas.microsoft.com/office/drawing/2014/main" id="{BF88032E-1CE5-43F6-A346-5E2AA527AB17}"/>
              </a:ext>
            </a:extLst>
          </p:cNvPr>
          <p:cNvSpPr txBox="1">
            <a:spLocks/>
          </p:cNvSpPr>
          <p:nvPr/>
        </p:nvSpPr>
        <p:spPr>
          <a:xfrm>
            <a:off x="10896601" y="12462547"/>
            <a:ext cx="9989455" cy="2363541"/>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Description of choice of training and evaluation methodology</a:t>
            </a:r>
          </a:p>
          <a:p>
            <a:pPr algn="l"/>
            <a:r>
              <a:rPr lang="en-GB" sz="1400" b="1" dirty="0"/>
              <a:t>Naïve Bay </a:t>
            </a:r>
            <a:r>
              <a:rPr lang="en-GB" sz="1400" b="1" dirty="0" err="1"/>
              <a:t>Kfold</a:t>
            </a:r>
            <a:r>
              <a:rPr lang="en-GB" sz="1400" b="1" dirty="0"/>
              <a:t>, holdout, </a:t>
            </a:r>
          </a:p>
          <a:p>
            <a:pPr algn="l"/>
            <a:endParaRPr lang="en-GB" sz="1400" b="1" dirty="0"/>
          </a:p>
          <a:p>
            <a:pPr algn="l"/>
            <a:r>
              <a:rPr lang="en-GB" sz="1400" b="1" dirty="0"/>
              <a:t>In classification, models are often evaluated using the Percentage of Correct Classifications (PCC). A high PCC (i.e. near 100\%) suggests a good classifier[5]. Where </a:t>
            </a:r>
            <a:r>
              <a:rPr lang="en-GB" sz="1400" b="1" i="1" dirty="0"/>
              <a:t>N</a:t>
            </a:r>
            <a:r>
              <a:rPr lang="en-GB" sz="1400" b="1" dirty="0"/>
              <a:t> is the number of observations and </a:t>
            </a:r>
            <a:r>
              <a:rPr lang="en-GB" sz="1400" b="1" i="1" dirty="0"/>
              <a:t>ŷ</a:t>
            </a:r>
            <a:r>
              <a:rPr lang="en-GB" sz="1400" b="1" dirty="0"/>
              <a:t> denotes the predicted value for the</a:t>
            </a:r>
            <a:r>
              <a:rPr lang="en-GB" sz="1400" b="1" i="1" dirty="0"/>
              <a:t> </a:t>
            </a:r>
            <a:r>
              <a:rPr lang="en-GB" sz="1400" b="1" i="1" dirty="0" err="1"/>
              <a:t>i-</a:t>
            </a:r>
            <a:r>
              <a:rPr lang="en-GB" sz="1400" b="1" dirty="0" err="1"/>
              <a:t>th</a:t>
            </a:r>
            <a:r>
              <a:rPr lang="en-GB" sz="1400" b="1" i="1" dirty="0"/>
              <a:t> </a:t>
            </a:r>
            <a:r>
              <a:rPr lang="en-GB" sz="1400" b="1" dirty="0"/>
              <a:t>observation.</a:t>
            </a:r>
          </a:p>
          <a:p>
            <a:pPr algn="l"/>
            <a:endParaRPr lang="en-GB" sz="1400" b="1" dirty="0"/>
          </a:p>
          <a:p>
            <a:pPr algn="l"/>
            <a:endParaRPr lang="en-GB" sz="2400" b="1" dirty="0"/>
          </a:p>
          <a:p>
            <a:pPr algn="l"/>
            <a:endParaRPr lang="en-GB" sz="2400" b="1" dirty="0"/>
          </a:p>
          <a:p>
            <a:pPr algn="l"/>
            <a:endParaRPr lang="en-GB" sz="2400" b="1" dirty="0"/>
          </a:p>
        </p:txBody>
      </p:sp>
      <p:sp>
        <p:nvSpPr>
          <p:cNvPr id="31" name="Title 3">
            <a:extLst>
              <a:ext uri="{FF2B5EF4-FFF2-40B4-BE49-F238E27FC236}">
                <a16:creationId xmlns:a16="http://schemas.microsoft.com/office/drawing/2014/main" id="{C09BDECB-2B63-4D48-9A60-8F8596811049}"/>
              </a:ext>
            </a:extLst>
          </p:cNvPr>
          <p:cNvSpPr txBox="1">
            <a:spLocks/>
          </p:cNvSpPr>
          <p:nvPr/>
        </p:nvSpPr>
        <p:spPr>
          <a:xfrm>
            <a:off x="451776" y="14820401"/>
            <a:ext cx="10127323" cy="420145"/>
          </a:xfrm>
          <a:prstGeom prst="rect">
            <a:avLst/>
          </a:prstGeom>
          <a:solidFill>
            <a:schemeClr val="bg1"/>
          </a:solidFill>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solidFill>
                  <a:srgbClr val="FF0000"/>
                </a:solidFill>
              </a:rPr>
              <a:t>Choice of parameters and experimental results</a:t>
            </a:r>
          </a:p>
        </p:txBody>
      </p:sp>
      <p:sp>
        <p:nvSpPr>
          <p:cNvPr id="32" name="Title 3">
            <a:extLst>
              <a:ext uri="{FF2B5EF4-FFF2-40B4-BE49-F238E27FC236}">
                <a16:creationId xmlns:a16="http://schemas.microsoft.com/office/drawing/2014/main" id="{E2A73762-B36F-4C61-931F-D80A17BD9B84}"/>
              </a:ext>
            </a:extLst>
          </p:cNvPr>
          <p:cNvSpPr txBox="1">
            <a:spLocks/>
          </p:cNvSpPr>
          <p:nvPr/>
        </p:nvSpPr>
        <p:spPr>
          <a:xfrm>
            <a:off x="515257" y="15137607"/>
            <a:ext cx="6863443" cy="3622342"/>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Naïve Bayes</a:t>
            </a:r>
          </a:p>
          <a:p>
            <a:pPr algn="l"/>
            <a:r>
              <a:rPr lang="en-US" sz="1400" b="1" dirty="0"/>
              <a:t>Internally, the function used (</a:t>
            </a:r>
            <a:r>
              <a:rPr lang="en-US" sz="1400" b="1" dirty="0" err="1"/>
              <a:t>fitnb</a:t>
            </a:r>
            <a:r>
              <a:rPr lang="en-US" sz="1400" b="1" dirty="0"/>
              <a:t> DOUBLE CHECK) [7] cite m</a:t>
            </a:r>
            <a:r>
              <a:rPr lang="en-GB" sz="1400" b="1" dirty="0" err="1"/>
              <a:t>vmn</a:t>
            </a:r>
            <a:r>
              <a:rPr lang="en-GB" sz="1400" b="1" dirty="0"/>
              <a:t> / normal distributions see model </a:t>
            </a:r>
            <a:r>
              <a:rPr lang="en-GB" sz="1400" b="1" dirty="0" err="1"/>
              <a:t>DistributionNames</a:t>
            </a:r>
            <a:endParaRPr lang="en-GB" sz="1400" b="1" dirty="0"/>
          </a:p>
          <a:p>
            <a:pPr algn="l"/>
            <a:endParaRPr lang="en-US" sz="1400" b="1" dirty="0"/>
          </a:p>
          <a:p>
            <a:pPr algn="l"/>
            <a:r>
              <a:rPr lang="en-US" sz="1400" b="1" dirty="0"/>
              <a:t>C</a:t>
            </a:r>
            <a:r>
              <a:rPr lang="en-GB" sz="1400" b="1" dirty="0" err="1"/>
              <a:t>ategorical</a:t>
            </a:r>
            <a:r>
              <a:rPr lang="en-GB" sz="1400" b="1" dirty="0"/>
              <a:t> x numeric</a:t>
            </a:r>
          </a:p>
          <a:p>
            <a:pPr algn="l"/>
            <a:r>
              <a:rPr lang="en-US" sz="1400" b="1" dirty="0"/>
              <a:t>F</a:t>
            </a:r>
            <a:r>
              <a:rPr lang="en-GB" sz="1400" b="1" dirty="0" err="1"/>
              <a:t>ig</a:t>
            </a:r>
            <a:r>
              <a:rPr lang="en-GB" sz="1400" b="1" dirty="0"/>
              <a:t>. 2 shows a confusion matrix for a trained model. It was not the best trained model and is shown to highlight the fact that is performing marginally better than a straight prediction of the majority class (78%).</a:t>
            </a:r>
          </a:p>
        </p:txBody>
      </p:sp>
      <p:sp>
        <p:nvSpPr>
          <p:cNvPr id="33" name="Title 3">
            <a:extLst>
              <a:ext uri="{FF2B5EF4-FFF2-40B4-BE49-F238E27FC236}">
                <a16:creationId xmlns:a16="http://schemas.microsoft.com/office/drawing/2014/main" id="{C3567B4F-1298-497F-946A-72CE47DF8E70}"/>
              </a:ext>
            </a:extLst>
          </p:cNvPr>
          <p:cNvSpPr txBox="1">
            <a:spLocks/>
          </p:cNvSpPr>
          <p:nvPr/>
        </p:nvSpPr>
        <p:spPr>
          <a:xfrm>
            <a:off x="7496324" y="15148692"/>
            <a:ext cx="6397407" cy="361125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Random Forests</a:t>
            </a:r>
          </a:p>
          <a:p>
            <a:pPr algn="l"/>
            <a:r>
              <a:rPr lang="en-US" sz="1400" b="1" dirty="0"/>
              <a:t>Fig. 3 shows a confusion matrix for a trained RF and overall performing model (BN or RF). </a:t>
            </a:r>
          </a:p>
          <a:p>
            <a:pPr marL="285750" indent="-285750" algn="l">
              <a:buFont typeface="Arial" panose="020B0604020202020204" pitchFamily="34" charset="0"/>
              <a:buChar char="•"/>
            </a:pPr>
            <a:r>
              <a:rPr lang="en-US" sz="1400" b="1" dirty="0"/>
              <a:t>When previous grades G1 and G2 (High Correlation Attributes) are not used, there is a marked drop in performance with the trained model predicting outcomes for the test data set, suggesting it is overfitting. </a:t>
            </a:r>
          </a:p>
          <a:p>
            <a:pPr marL="285750" indent="-285750" algn="l">
              <a:buFont typeface="Arial" panose="020B0604020202020204" pitchFamily="34" charset="0"/>
              <a:buChar char="•"/>
            </a:pPr>
            <a:r>
              <a:rPr lang="en-US" sz="1400" b="1" dirty="0"/>
              <a:t>The best model was also found to be the optimal, with the smallest proportional difference between training and test data set accuracies.</a:t>
            </a:r>
          </a:p>
          <a:p>
            <a:pPr marL="285750" indent="-285750" algn="l">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D7B60350-4334-4362-BF4F-6BEDEE059C8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120164" y="14089509"/>
            <a:ext cx="2687512" cy="577395"/>
          </a:xfrm>
          <a:prstGeom prst="rect">
            <a:avLst/>
          </a:prstGeom>
        </p:spPr>
      </p:pic>
      <p:pic>
        <p:nvPicPr>
          <p:cNvPr id="45" name="Picture 44">
            <a:extLst>
              <a:ext uri="{FF2B5EF4-FFF2-40B4-BE49-F238E27FC236}">
                <a16:creationId xmlns:a16="http://schemas.microsoft.com/office/drawing/2014/main" id="{1739F799-9400-4210-B9D9-E90DEE8E46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60969" y="20385684"/>
            <a:ext cx="7001852" cy="5772956"/>
          </a:xfrm>
          <a:prstGeom prst="rect">
            <a:avLst/>
          </a:prstGeom>
        </p:spPr>
      </p:pic>
      <p:sp>
        <p:nvSpPr>
          <p:cNvPr id="46" name="TextBox 45">
            <a:extLst>
              <a:ext uri="{FF2B5EF4-FFF2-40B4-BE49-F238E27FC236}">
                <a16:creationId xmlns:a16="http://schemas.microsoft.com/office/drawing/2014/main" id="{DB94C96D-9472-41CD-8D59-3D8341390024}"/>
              </a:ext>
            </a:extLst>
          </p:cNvPr>
          <p:cNvSpPr txBox="1"/>
          <p:nvPr/>
        </p:nvSpPr>
        <p:spPr>
          <a:xfrm>
            <a:off x="13860968" y="25737762"/>
            <a:ext cx="3703131" cy="369332"/>
          </a:xfrm>
          <a:prstGeom prst="rect">
            <a:avLst/>
          </a:prstGeom>
          <a:noFill/>
        </p:spPr>
        <p:txBody>
          <a:bodyPr wrap="square" rtlCol="0">
            <a:spAutoFit/>
          </a:bodyPr>
          <a:lstStyle/>
          <a:p>
            <a:r>
              <a:rPr lang="en-US" sz="1800" dirty="0"/>
              <a:t>Table 2 – Naïve Bayes Grid Search</a:t>
            </a:r>
            <a:endParaRPr lang="en-GB" sz="1800" dirty="0"/>
          </a:p>
        </p:txBody>
      </p:sp>
      <p:pic>
        <p:nvPicPr>
          <p:cNvPr id="48" name="Picture 47">
            <a:extLst>
              <a:ext uri="{FF2B5EF4-FFF2-40B4-BE49-F238E27FC236}">
                <a16:creationId xmlns:a16="http://schemas.microsoft.com/office/drawing/2014/main" id="{B48C9519-A915-4431-951D-E8ED578B8A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56232" y="14857561"/>
            <a:ext cx="3314632" cy="3159280"/>
          </a:xfrm>
          <a:prstGeom prst="rect">
            <a:avLst/>
          </a:prstGeom>
        </p:spPr>
      </p:pic>
      <p:pic>
        <p:nvPicPr>
          <p:cNvPr id="50" name="Picture 49">
            <a:extLst>
              <a:ext uri="{FF2B5EF4-FFF2-40B4-BE49-F238E27FC236}">
                <a16:creationId xmlns:a16="http://schemas.microsoft.com/office/drawing/2014/main" id="{B518BEA5-5254-48EC-BE9F-FEA44DB8D5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388488" y="14844057"/>
            <a:ext cx="3466734" cy="3159280"/>
          </a:xfrm>
          <a:prstGeom prst="rect">
            <a:avLst/>
          </a:prstGeom>
        </p:spPr>
      </p:pic>
      <p:pic>
        <p:nvPicPr>
          <p:cNvPr id="52" name="Picture 51">
            <a:extLst>
              <a:ext uri="{FF2B5EF4-FFF2-40B4-BE49-F238E27FC236}">
                <a16:creationId xmlns:a16="http://schemas.microsoft.com/office/drawing/2014/main" id="{81C8A6FE-414C-4016-BC78-420072372E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35194" y="18397200"/>
            <a:ext cx="6906589" cy="1962424"/>
          </a:xfrm>
          <a:prstGeom prst="rect">
            <a:avLst/>
          </a:prstGeom>
        </p:spPr>
      </p:pic>
      <p:sp>
        <p:nvSpPr>
          <p:cNvPr id="53" name="TextBox 52">
            <a:extLst>
              <a:ext uri="{FF2B5EF4-FFF2-40B4-BE49-F238E27FC236}">
                <a16:creationId xmlns:a16="http://schemas.microsoft.com/office/drawing/2014/main" id="{9C87B44F-6F9B-4A38-ADE0-4AB2EED8E11D}"/>
              </a:ext>
            </a:extLst>
          </p:cNvPr>
          <p:cNvSpPr txBox="1"/>
          <p:nvPr/>
        </p:nvSpPr>
        <p:spPr>
          <a:xfrm>
            <a:off x="13849457" y="19910763"/>
            <a:ext cx="4058646" cy="369332"/>
          </a:xfrm>
          <a:prstGeom prst="rect">
            <a:avLst/>
          </a:prstGeom>
          <a:noFill/>
        </p:spPr>
        <p:txBody>
          <a:bodyPr wrap="square" rtlCol="0">
            <a:spAutoFit/>
          </a:bodyPr>
          <a:lstStyle/>
          <a:p>
            <a:r>
              <a:rPr lang="en-US" sz="1800" dirty="0"/>
              <a:t>Table 1 – Evaluation of Random Forests</a:t>
            </a:r>
            <a:endParaRPr lang="en-GB" sz="1800" dirty="0"/>
          </a:p>
        </p:txBody>
      </p:sp>
      <p:sp>
        <p:nvSpPr>
          <p:cNvPr id="54" name="TextBox 53">
            <a:extLst>
              <a:ext uri="{FF2B5EF4-FFF2-40B4-BE49-F238E27FC236}">
                <a16:creationId xmlns:a16="http://schemas.microsoft.com/office/drawing/2014/main" id="{BA0800F2-FD12-4B23-A151-DF81CC12C663}"/>
              </a:ext>
            </a:extLst>
          </p:cNvPr>
          <p:cNvSpPr txBox="1"/>
          <p:nvPr/>
        </p:nvSpPr>
        <p:spPr>
          <a:xfrm>
            <a:off x="13893730" y="18047367"/>
            <a:ext cx="1816100" cy="369332"/>
          </a:xfrm>
          <a:prstGeom prst="rect">
            <a:avLst/>
          </a:prstGeom>
          <a:noFill/>
        </p:spPr>
        <p:txBody>
          <a:bodyPr wrap="square" rtlCol="0">
            <a:spAutoFit/>
          </a:bodyPr>
          <a:lstStyle/>
          <a:p>
            <a:r>
              <a:rPr lang="en-US" sz="1800" dirty="0"/>
              <a:t>Fig. 2</a:t>
            </a:r>
            <a:endParaRPr lang="en-GB" sz="1800" dirty="0"/>
          </a:p>
        </p:txBody>
      </p:sp>
      <p:sp>
        <p:nvSpPr>
          <p:cNvPr id="55" name="TextBox 54">
            <a:extLst>
              <a:ext uri="{FF2B5EF4-FFF2-40B4-BE49-F238E27FC236}">
                <a16:creationId xmlns:a16="http://schemas.microsoft.com/office/drawing/2014/main" id="{B6642536-5C02-4614-9855-27E961EFFF7A}"/>
              </a:ext>
            </a:extLst>
          </p:cNvPr>
          <p:cNvSpPr txBox="1"/>
          <p:nvPr/>
        </p:nvSpPr>
        <p:spPr>
          <a:xfrm>
            <a:off x="17313354" y="18021307"/>
            <a:ext cx="1816100" cy="369332"/>
          </a:xfrm>
          <a:prstGeom prst="rect">
            <a:avLst/>
          </a:prstGeom>
          <a:noFill/>
        </p:spPr>
        <p:txBody>
          <a:bodyPr wrap="square" rtlCol="0">
            <a:spAutoFit/>
          </a:bodyPr>
          <a:lstStyle/>
          <a:p>
            <a:r>
              <a:rPr lang="en-US" sz="1800" dirty="0"/>
              <a:t>Fig. 3</a:t>
            </a:r>
            <a:endParaRPr lang="en-GB" sz="1800" dirty="0"/>
          </a:p>
        </p:txBody>
      </p:sp>
    </p:spTree>
    <p:extLst>
      <p:ext uri="{BB962C8B-B14F-4D97-AF65-F5344CB8AC3E}">
        <p14:creationId xmlns:p14="http://schemas.microsoft.com/office/powerpoint/2010/main" val="2348861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2130</TotalTime>
  <Words>1398</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TIFS UK and Ireland I&amp;S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Sikar</dc:creator>
  <cp:lastModifiedBy>PG-Sikar, Daniel</cp:lastModifiedBy>
  <cp:revision>49</cp:revision>
  <dcterms:created xsi:type="dcterms:W3CDTF">2019-11-20T07:25:50Z</dcterms:created>
  <dcterms:modified xsi:type="dcterms:W3CDTF">2019-11-24T20:48:00Z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2019-11-20T08:52:09.9683823Z</vt:lpwstr>
  </property>
  <property fmtid="{D5CDD505-2E9C-101B-9397-08002B2CF9AE}" pid="6" name="MSIP_Label_6be01c0c-f9b3-4dc4-af0b-a82110cc37cd_Name">
    <vt:lpwstr>Internal </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5f4a5b71-286d-4505-8e2d-0d66c2c6a339</vt:lpwstr>
  </property>
  <property fmtid="{D5CDD505-2E9C-101B-9397-08002B2CF9AE}" pid="9" name="MSIP_Label_6be01c0c-f9b3-4dc4-af0b-a82110cc37cd_Extended_MSFT_Method">
    <vt:lpwstr>Automatic</vt:lpwstr>
  </property>
  <property fmtid="{D5CDD505-2E9C-101B-9397-08002B2CF9AE}" pid="10" name="Information Classification">
    <vt:lpwstr>Internal </vt:lpwstr>
  </property>
</Properties>
</file>