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9472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19">
          <p15:clr>
            <a:srgbClr val="A4A3A4"/>
          </p15:clr>
        </p15:guide>
        <p15:guide id="2"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4319"/>
        <p:guide pos="524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87971" y="4724956"/>
            <a:ext cx="4908331" cy="4476274"/>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022876" y="9449911"/>
            <a:ext cx="835124" cy="49736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47ea94f2f7_1_0:notes"/>
          <p:cNvSpPr>
            <a:spLocks noGrp="1" noRot="1" noChangeAspect="1"/>
          </p:cNvSpPr>
          <p:nvPr>
            <p:ph type="sldImg" idx="2"/>
          </p:nvPr>
        </p:nvSpPr>
        <p:spPr>
          <a:xfrm>
            <a:off x="942975" y="746125"/>
            <a:ext cx="4971900" cy="3730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47ea94f2f7_1_0:notes"/>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Performed a thorough literature review which helped the research to formulate the research question.</a:t>
            </a:r>
            <a:endParaRPr/>
          </a:p>
          <a:p>
            <a:pPr marL="0" lvl="0" indent="0" algn="l" rtl="0">
              <a:spcBef>
                <a:spcPts val="0"/>
              </a:spcBef>
              <a:spcAft>
                <a:spcPts val="0"/>
              </a:spcAft>
              <a:buNone/>
            </a:pPr>
            <a:r>
              <a:rPr lang="en-GB"/>
              <a:t>Researcher is motivated by internet penetration and technological advancements. </a:t>
            </a:r>
            <a:endParaRPr/>
          </a:p>
          <a:p>
            <a:pPr marL="0" lvl="0" indent="0" algn="l" rtl="0">
              <a:spcBef>
                <a:spcPts val="0"/>
              </a:spcBef>
              <a:spcAft>
                <a:spcPts val="0"/>
              </a:spcAft>
              <a:buClr>
                <a:schemeClr val="dk1"/>
              </a:buClr>
              <a:buSzPts val="1100"/>
              <a:buFont typeface="Arial"/>
              <a:buNone/>
            </a:pPr>
            <a:endParaRPr/>
          </a:p>
        </p:txBody>
      </p:sp>
      <p:sp>
        <p:nvSpPr>
          <p:cNvPr id="55" name="Google Shape;55;g47ea94f2f7_1_0:notes"/>
          <p:cNvSpPr txBox="1">
            <a:spLocks noGrp="1"/>
          </p:cNvSpPr>
          <p:nvPr>
            <p:ph type="sldNum" idx="12"/>
          </p:nvPr>
        </p:nvSpPr>
        <p:spPr>
          <a:xfrm>
            <a:off x="6022876" y="9449911"/>
            <a:ext cx="835200" cy="497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Initial aims, as defined by the researcher.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2" name="Google Shape;62;p3: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Role of PGHD has been studied mostly from Doctors or medical institute’s perspective. </a:t>
            </a:r>
            <a:endParaRPr/>
          </a:p>
          <a:p>
            <a:pPr marL="0" lvl="0" indent="0" algn="l" rtl="0">
              <a:spcBef>
                <a:spcPts val="0"/>
              </a:spcBef>
              <a:spcAft>
                <a:spcPts val="0"/>
              </a:spcAft>
              <a:buNone/>
            </a:pPr>
            <a:r>
              <a:rPr lang="en-GB"/>
              <a:t>Very little research has been done from a patient perspective</a:t>
            </a:r>
            <a:endParaRPr/>
          </a:p>
          <a:p>
            <a:pPr marL="0" lvl="0" indent="0" algn="l" rtl="0">
              <a:spcBef>
                <a:spcPts val="0"/>
              </a:spcBef>
              <a:spcAft>
                <a:spcPts val="0"/>
              </a:spcAft>
              <a:buNone/>
            </a:pPr>
            <a:r>
              <a:rPr lang="en-GB"/>
              <a:t>Aim of research was to find patients sentiments regarding use of PGHD and how it can be collected and used for their own benefit.</a:t>
            </a:r>
            <a:endParaRPr/>
          </a:p>
          <a:p>
            <a:pPr marL="0" lvl="0" indent="0" algn="l" rtl="0">
              <a:spcBef>
                <a:spcPts val="0"/>
              </a:spcBef>
              <a:spcAft>
                <a:spcPts val="0"/>
              </a:spcAft>
              <a:buClr>
                <a:schemeClr val="dk1"/>
              </a:buClr>
              <a:buSzPts val="1100"/>
              <a:buFont typeface="Arial"/>
              <a:buNone/>
            </a:pPr>
            <a:r>
              <a:rPr lang="en-GB"/>
              <a:t>Researcher thinks that these advancements in technology have enormous possibilities to influence healthcare delivery.</a:t>
            </a:r>
            <a:endParaRPr/>
          </a:p>
          <a:p>
            <a:pPr marL="0" lvl="0" indent="0" algn="l" rtl="0">
              <a:spcBef>
                <a:spcPts val="0"/>
              </a:spcBef>
              <a:spcAft>
                <a:spcPts val="0"/>
              </a:spcAft>
              <a:buNone/>
            </a:pPr>
            <a:r>
              <a:rPr lang="en-GB"/>
              <a:t>Researcher also aim to understand people perspective on PGHD.</a:t>
            </a:r>
            <a:endParaRPr/>
          </a:p>
          <a:p>
            <a:pPr marL="0" lvl="0" indent="0" algn="l" rtl="0">
              <a:spcBef>
                <a:spcPts val="0"/>
              </a:spcBef>
              <a:spcAft>
                <a:spcPts val="0"/>
              </a:spcAft>
              <a:buNone/>
            </a:pPr>
            <a:r>
              <a:rPr lang="en-GB"/>
              <a:t>Researcher also finds that in the current system doctors do not look at the PGHD, and it is not considered significantly important. </a:t>
            </a:r>
            <a:endParaRPr/>
          </a:p>
          <a:p>
            <a:pPr marL="0" lvl="0" indent="0" algn="l" rtl="0">
              <a:spcBef>
                <a:spcPts val="0"/>
              </a:spcBef>
              <a:spcAft>
                <a:spcPts val="0"/>
              </a:spcAft>
              <a:buClr>
                <a:schemeClr val="dk1"/>
              </a:buClr>
              <a:buSzPts val="1100"/>
              <a:buFont typeface="Arial"/>
              <a:buNone/>
            </a:pPr>
            <a:r>
              <a:rPr lang="en-GB"/>
              <a:t>Thus, this research could provide importance of PGHD to the complete healthcare ecosystem.</a:t>
            </a:r>
            <a:endParaRPr/>
          </a:p>
        </p:txBody>
      </p:sp>
      <p:sp>
        <p:nvSpPr>
          <p:cNvPr id="70" name="Google Shape;70;p2: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7ea94f2f7_0_18:notes"/>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GB" sz="1100">
                <a:latin typeface="Arial"/>
                <a:ea typeface="Arial"/>
                <a:cs typeface="Arial"/>
                <a:sym typeface="Arial"/>
              </a:rPr>
              <a:t>Sampled people from different diseases.</a:t>
            </a:r>
            <a:endParaRPr sz="1100">
              <a:latin typeface="Arial"/>
              <a:ea typeface="Arial"/>
              <a:cs typeface="Arial"/>
              <a:sym typeface="Arial"/>
            </a:endParaRPr>
          </a:p>
          <a:p>
            <a:pPr marL="0" lvl="0" indent="0" algn="l" rtl="0">
              <a:lnSpc>
                <a:spcPct val="115000"/>
              </a:lnSpc>
              <a:spcBef>
                <a:spcPts val="0"/>
              </a:spcBef>
              <a:spcAft>
                <a:spcPts val="0"/>
              </a:spcAft>
              <a:buNone/>
            </a:pPr>
            <a:r>
              <a:rPr lang="en-GB" sz="1100">
                <a:latin typeface="Arial"/>
                <a:ea typeface="Arial"/>
                <a:cs typeface="Arial"/>
                <a:sym typeface="Arial"/>
              </a:rPr>
              <a:t>Sample size : initially estimated 10 as considered achievable.</a:t>
            </a:r>
            <a:endParaRPr sz="1100">
              <a:latin typeface="Arial"/>
              <a:ea typeface="Arial"/>
              <a:cs typeface="Arial"/>
              <a:sym typeface="Arial"/>
            </a:endParaRPr>
          </a:p>
          <a:p>
            <a:pPr marL="0" lvl="0" indent="0" algn="l" rtl="0">
              <a:lnSpc>
                <a:spcPct val="115000"/>
              </a:lnSpc>
              <a:spcBef>
                <a:spcPts val="0"/>
              </a:spcBef>
              <a:spcAft>
                <a:spcPts val="0"/>
              </a:spcAft>
              <a:buNone/>
            </a:pPr>
            <a:r>
              <a:rPr lang="en-GB" sz="1100">
                <a:latin typeface="Arial"/>
                <a:ea typeface="Arial"/>
                <a:cs typeface="Arial"/>
                <a:sym typeface="Arial"/>
              </a:rPr>
              <a:t>Inclusion criteria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GB" sz="1100">
                <a:latin typeface="Arial"/>
                <a:ea typeface="Arial"/>
                <a:cs typeface="Arial"/>
                <a:sym typeface="Arial"/>
              </a:rPr>
              <a:t>Participants must be living with at least one chronic illness.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GB" sz="1100">
                <a:latin typeface="Arial"/>
                <a:ea typeface="Arial"/>
                <a:cs typeface="Arial"/>
                <a:sym typeface="Arial"/>
              </a:rPr>
              <a:t>Participants must be living in Ireland and interacting with the Irish healthcare system.</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GB" sz="1100">
                <a:latin typeface="Arial"/>
                <a:ea typeface="Arial"/>
                <a:cs typeface="Arial"/>
                <a:sym typeface="Arial"/>
              </a:rPr>
              <a:t>Participants must be 18 years or older.</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GB" sz="1100">
                <a:latin typeface="Arial"/>
                <a:ea typeface="Arial"/>
                <a:cs typeface="Arial"/>
                <a:sym typeface="Arial"/>
              </a:rPr>
              <a:t>Participants must be capable of giving informed consent.</a:t>
            </a:r>
            <a:endParaRPr sz="1100">
              <a:latin typeface="Arial"/>
              <a:ea typeface="Arial"/>
              <a:cs typeface="Arial"/>
              <a:sym typeface="Arial"/>
            </a:endParaRPr>
          </a:p>
          <a:p>
            <a:pPr marL="0" lvl="0" indent="0" algn="l" rtl="0">
              <a:lnSpc>
                <a:spcPct val="115000"/>
              </a:lnSpc>
              <a:spcBef>
                <a:spcPts val="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None/>
            </a:pPr>
            <a:r>
              <a:rPr lang="en-GB" sz="1100">
                <a:latin typeface="Arial"/>
                <a:ea typeface="Arial"/>
                <a:cs typeface="Arial"/>
                <a:sym typeface="Arial"/>
              </a:rPr>
              <a:t>Ethics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GB" sz="1100">
                <a:latin typeface="Arial"/>
                <a:ea typeface="Arial"/>
                <a:cs typeface="Arial"/>
                <a:sym typeface="Arial"/>
              </a:rPr>
              <a:t>Ethical Approval: Submission made to TCD. Granted in 9.4 weeks.</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GB" sz="1100">
                <a:latin typeface="Arial"/>
                <a:ea typeface="Arial"/>
                <a:cs typeface="Arial"/>
                <a:sym typeface="Arial"/>
              </a:rPr>
              <a:t>Ethical Considerations: </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GB" sz="1100">
                <a:latin typeface="Arial"/>
                <a:ea typeface="Arial"/>
                <a:cs typeface="Arial"/>
                <a:sym typeface="Arial"/>
              </a:rPr>
              <a:t>Data will be anonymised and stored securely.</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GB" sz="1100">
                <a:latin typeface="Arial"/>
                <a:ea typeface="Arial"/>
                <a:cs typeface="Arial"/>
                <a:sym typeface="Arial"/>
              </a:rPr>
              <a:t>Interview participants could request a copy of the study and findings once they were complete.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GB" sz="1100">
                <a:latin typeface="Arial"/>
                <a:ea typeface="Arial"/>
                <a:cs typeface="Arial"/>
                <a:sym typeface="Arial"/>
              </a:rPr>
              <a:t>Informed consent </a:t>
            </a:r>
            <a:endParaRPr sz="1100">
              <a:latin typeface="Arial"/>
              <a:ea typeface="Arial"/>
              <a:cs typeface="Arial"/>
              <a:sym typeface="Arial"/>
            </a:endParaRPr>
          </a:p>
          <a:p>
            <a:pPr marL="0" lvl="0" indent="0" algn="l" rtl="0">
              <a:lnSpc>
                <a:spcPct val="115000"/>
              </a:lnSpc>
              <a:spcBef>
                <a:spcPts val="0"/>
              </a:spcBef>
              <a:spcAft>
                <a:spcPts val="0"/>
              </a:spcAft>
              <a:buNone/>
            </a:pPr>
            <a:r>
              <a:rPr lang="en-GB" sz="1100">
                <a:latin typeface="Arial"/>
                <a:ea typeface="Arial"/>
                <a:cs typeface="Arial"/>
                <a:sym typeface="Arial"/>
              </a:rPr>
              <a:t>Data Analysis (qualitative research).</a:t>
            </a:r>
            <a:endParaRPr sz="1100">
              <a:latin typeface="Arial"/>
              <a:ea typeface="Arial"/>
              <a:cs typeface="Arial"/>
              <a:sym typeface="Arial"/>
            </a:endParaRPr>
          </a:p>
          <a:p>
            <a:pPr marL="0" lvl="0" indent="0" algn="l" rtl="0">
              <a:lnSpc>
                <a:spcPct val="115000"/>
              </a:lnSpc>
              <a:spcBef>
                <a:spcPts val="0"/>
              </a:spcBef>
              <a:spcAft>
                <a:spcPts val="0"/>
              </a:spcAft>
              <a:buNone/>
            </a:pPr>
            <a:endParaRPr sz="1100">
              <a:latin typeface="Arial"/>
              <a:ea typeface="Arial"/>
              <a:cs typeface="Arial"/>
              <a:sym typeface="Arial"/>
            </a:endParaRPr>
          </a:p>
        </p:txBody>
      </p:sp>
      <p:sp>
        <p:nvSpPr>
          <p:cNvPr id="76" name="Google Shape;76;g47ea94f2f7_0_18:notes"/>
          <p:cNvSpPr>
            <a:spLocks noGrp="1" noRot="1" noChangeAspect="1"/>
          </p:cNvSpPr>
          <p:nvPr>
            <p:ph type="sldImg" idx="2"/>
          </p:nvPr>
        </p:nvSpPr>
        <p:spPr>
          <a:xfrm>
            <a:off x="942975" y="746125"/>
            <a:ext cx="4971900" cy="3730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Although the student has discussed the limitations of her research and tried to justify any gaps in her research, the aims mentioned were not entirely studied and findings not reported fully.</a:t>
            </a:r>
            <a:endParaRPr/>
          </a:p>
          <a:p>
            <a:pPr marL="0" lvl="0" indent="0" algn="l" rtl="0">
              <a:spcBef>
                <a:spcPts val="0"/>
              </a:spcBef>
              <a:spcAft>
                <a:spcPts val="0"/>
              </a:spcAft>
              <a:buNone/>
            </a:pPr>
            <a:r>
              <a:rPr lang="en-GB"/>
              <a:t>We think that researcher could have kept the initial research aims narrow and focused on getting more conclusive results</a:t>
            </a:r>
            <a:endParaRPr/>
          </a:p>
          <a:p>
            <a:pPr marL="0" lvl="0" indent="0" algn="l" rtl="0">
              <a:spcBef>
                <a:spcPts val="0"/>
              </a:spcBef>
              <a:spcAft>
                <a:spcPts val="0"/>
              </a:spcAft>
              <a:buNone/>
            </a:pPr>
            <a:r>
              <a:rPr lang="en-GB"/>
              <a:t>Good overall report structure and literature review</a:t>
            </a:r>
            <a:endParaRPr/>
          </a:p>
        </p:txBody>
      </p:sp>
      <p:sp>
        <p:nvSpPr>
          <p:cNvPr id="84" name="Google Shape;84;p4: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All the research aims mentioned were not completed conclusively</a:t>
            </a:r>
            <a:endParaRPr/>
          </a:p>
        </p:txBody>
      </p:sp>
      <p:sp>
        <p:nvSpPr>
          <p:cNvPr id="90" name="Google Shape;90;p5: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7ea94f2f7_0_5:notes"/>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2 sets of questions as student mentions that she couldn’t get a fruitful interview due to the interviewees grumpy mood. In such a scenario having a short questionnaire might help.</a:t>
            </a:r>
            <a:endParaRPr/>
          </a:p>
          <a:p>
            <a:pPr marL="0" lvl="0" indent="0" algn="l" rtl="0">
              <a:spcBef>
                <a:spcPts val="0"/>
              </a:spcBef>
              <a:spcAft>
                <a:spcPts val="0"/>
              </a:spcAft>
              <a:buNone/>
            </a:pPr>
            <a:r>
              <a:rPr lang="en-GB"/>
              <a:t>Student mentions that one interviewee who had a long history of disease never took PGHD seriously when he was young. Therefore age specific questions might help gain </a:t>
            </a:r>
            <a:endParaRPr/>
          </a:p>
          <a:p>
            <a:pPr marL="0" lvl="0" indent="0" algn="l" rtl="0">
              <a:spcBef>
                <a:spcPts val="0"/>
              </a:spcBef>
              <a:spcAft>
                <a:spcPts val="0"/>
              </a:spcAft>
              <a:buNone/>
            </a:pPr>
            <a:r>
              <a:rPr lang="en-GB"/>
              <a:t>Better understanding of PGHD awareness</a:t>
            </a:r>
            <a:endParaRPr/>
          </a:p>
          <a:p>
            <a:pPr marL="0" lvl="0" indent="0" algn="l" rtl="0">
              <a:spcBef>
                <a:spcPts val="0"/>
              </a:spcBef>
              <a:spcAft>
                <a:spcPts val="0"/>
              </a:spcAft>
              <a:buNone/>
            </a:pPr>
            <a:r>
              <a:rPr lang="en-GB"/>
              <a:t>Although the student conducted 9 interviews, she could have remodelled her interviews to gain more insights i.e. followed an iterative approach</a:t>
            </a:r>
            <a:endParaRPr/>
          </a:p>
        </p:txBody>
      </p:sp>
      <p:sp>
        <p:nvSpPr>
          <p:cNvPr id="99" name="Google Shape;99;g47ea94f2f7_0_5:notes"/>
          <p:cNvSpPr>
            <a:spLocks noGrp="1" noRot="1" noChangeAspect="1"/>
          </p:cNvSpPr>
          <p:nvPr>
            <p:ph type="sldImg" idx="2"/>
          </p:nvPr>
        </p:nvSpPr>
        <p:spPr>
          <a:xfrm>
            <a:off x="942975" y="746125"/>
            <a:ext cx="4971900" cy="3730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7ea94f2f7_0_0:notes"/>
          <p:cNvSpPr txBox="1">
            <a:spLocks noGrp="1"/>
          </p:cNvSpPr>
          <p:nvPr>
            <p:ph type="body" idx="1"/>
          </p:nvPr>
        </p:nvSpPr>
        <p:spPr>
          <a:xfrm>
            <a:off x="987971" y="4724956"/>
            <a:ext cx="4908300" cy="4476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It was a combined team effort!</a:t>
            </a:r>
            <a:endParaRPr/>
          </a:p>
        </p:txBody>
      </p:sp>
      <p:sp>
        <p:nvSpPr>
          <p:cNvPr id="105" name="Google Shape;105;g47ea94f2f7_0_0:notes"/>
          <p:cNvSpPr>
            <a:spLocks noGrp="1" noRot="1" noChangeAspect="1"/>
          </p:cNvSpPr>
          <p:nvPr>
            <p:ph type="sldImg" idx="2"/>
          </p:nvPr>
        </p:nvSpPr>
        <p:spPr>
          <a:xfrm>
            <a:off x="942975" y="746125"/>
            <a:ext cx="4971900" cy="3730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0"/>
        <p:cNvGrpSpPr/>
        <p:nvPr/>
      </p:nvGrpSpPr>
      <p:grpSpPr>
        <a:xfrm>
          <a:off x="0" y="0"/>
          <a:ext cx="0" cy="0"/>
          <a:chOff x="0" y="0"/>
          <a:chExt cx="0" cy="0"/>
        </a:xfrm>
      </p:grpSpPr>
      <p:sp>
        <p:nvSpPr>
          <p:cNvPr id="11" name="Google Shape;11;p2"/>
          <p:cNvSpPr/>
          <p:nvPr/>
        </p:nvSpPr>
        <p:spPr>
          <a:xfrm>
            <a:off x="0" y="0"/>
            <a:ext cx="9144000" cy="3013200"/>
          </a:xfrm>
          <a:prstGeom prst="rect">
            <a:avLst/>
          </a:prstGeom>
          <a:solidFill>
            <a:srgbClr val="005E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2"/>
          <p:cNvSpPr txBox="1">
            <a:spLocks noGrp="1"/>
          </p:cNvSpPr>
          <p:nvPr>
            <p:ph type="ctrTitle"/>
          </p:nvPr>
        </p:nvSpPr>
        <p:spPr>
          <a:xfrm>
            <a:off x="828674" y="3819975"/>
            <a:ext cx="7500939" cy="554850"/>
          </a:xfrm>
          <a:prstGeom prst="rect">
            <a:avLst/>
          </a:prstGeom>
          <a:noFill/>
          <a:ln>
            <a:noFill/>
          </a:ln>
        </p:spPr>
        <p:txBody>
          <a:bodyPr spcFirstLastPara="1" wrap="square" lIns="0" tIns="0" rIns="0" bIns="0" anchor="b" anchorCtr="0"/>
          <a:lstStyle>
            <a:lvl1pPr lvl="0" algn="l">
              <a:spcBef>
                <a:spcPts val="0"/>
              </a:spcBef>
              <a:spcAft>
                <a:spcPts val="0"/>
              </a:spcAft>
              <a:buClr>
                <a:schemeClr val="accent2"/>
              </a:buClr>
              <a:buSzPts val="3600"/>
              <a:buFont typeface="Calibri"/>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828675" y="4394175"/>
            <a:ext cx="7500938" cy="361800"/>
          </a:xfrm>
          <a:prstGeom prst="rect">
            <a:avLst/>
          </a:prstGeom>
          <a:noFill/>
          <a:ln>
            <a:noFill/>
          </a:ln>
        </p:spPr>
        <p:txBody>
          <a:bodyPr spcFirstLastPara="1" wrap="square" lIns="0" tIns="0" rIns="0" bIns="0" anchor="t" anchorCtr="0"/>
          <a:lstStyle>
            <a:lvl1pPr lvl="0" algn="l">
              <a:spcBef>
                <a:spcPts val="1417"/>
              </a:spcBef>
              <a:spcAft>
                <a:spcPts val="0"/>
              </a:spcAft>
              <a:buClr>
                <a:schemeClr val="accent2"/>
              </a:buClr>
              <a:buSzPts val="1400"/>
              <a:buNone/>
              <a:defRPr sz="1400" b="0">
                <a:solidFill>
                  <a:schemeClr val="accent2"/>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4" name="Google Shape;14;p2"/>
          <p:cNvPicPr preferRelativeResize="0"/>
          <p:nvPr/>
        </p:nvPicPr>
        <p:blipFill rotWithShape="1">
          <a:blip r:embed="rId2">
            <a:alphaModFix/>
          </a:blip>
          <a:srcRect/>
          <a:stretch/>
        </p:blipFill>
        <p:spPr>
          <a:xfrm>
            <a:off x="828675" y="687723"/>
            <a:ext cx="4636800" cy="1239265"/>
          </a:xfrm>
          <a:prstGeom prst="rect">
            <a:avLst/>
          </a:prstGeom>
          <a:noFill/>
          <a:ln>
            <a:noFill/>
          </a:ln>
        </p:spPr>
      </p:pic>
      <p:sp>
        <p:nvSpPr>
          <p:cNvPr id="15" name="Google Shape;15;p2"/>
          <p:cNvSpPr txBox="1">
            <a:spLocks noGrp="1"/>
          </p:cNvSpPr>
          <p:nvPr>
            <p:ph type="body" idx="2"/>
          </p:nvPr>
        </p:nvSpPr>
        <p:spPr>
          <a:xfrm>
            <a:off x="828675" y="5386500"/>
            <a:ext cx="4679325" cy="979374"/>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005EAE"/>
              </a:buClr>
              <a:buSzPts val="1400"/>
              <a:buNone/>
              <a:defRPr sz="1400">
                <a:solidFill>
                  <a:srgbClr val="005EAE"/>
                </a:solidFill>
              </a:defRPr>
            </a:lvl1pPr>
            <a:lvl2pPr marL="914400" lvl="1" indent="-228600" algn="l">
              <a:spcBef>
                <a:spcPts val="0"/>
              </a:spcBef>
              <a:spcAft>
                <a:spcPts val="0"/>
              </a:spcAft>
              <a:buSzPts val="1400"/>
              <a:buNone/>
              <a:defRPr sz="1400">
                <a:solidFill>
                  <a:schemeClr val="accent2"/>
                </a:solidFill>
              </a:defRPr>
            </a:lvl2pPr>
            <a:lvl3pPr marL="1371600" lvl="2" indent="-228600" algn="l">
              <a:spcBef>
                <a:spcPts val="567"/>
              </a:spcBef>
              <a:spcAft>
                <a:spcPts val="0"/>
              </a:spcAft>
              <a:buSzPts val="1400"/>
              <a:buNone/>
              <a:defRPr sz="1400">
                <a:solidFill>
                  <a:schemeClr val="accent2"/>
                </a:solidFill>
              </a:defRPr>
            </a:lvl3pPr>
            <a:lvl4pPr marL="1828800" lvl="3" indent="-317500" algn="l">
              <a:spcBef>
                <a:spcPts val="0"/>
              </a:spcBef>
              <a:spcAft>
                <a:spcPts val="0"/>
              </a:spcAft>
              <a:buSzPts val="1400"/>
              <a:buChar char="‒"/>
              <a:defRPr sz="1400">
                <a:solidFill>
                  <a:schemeClr val="lt1"/>
                </a:solidFill>
              </a:defRPr>
            </a:lvl4pPr>
            <a:lvl5pPr marL="2286000" lvl="4" indent="-317500" algn="l">
              <a:spcBef>
                <a:spcPts val="0"/>
              </a:spcBef>
              <a:spcAft>
                <a:spcPts val="0"/>
              </a:spcAft>
              <a:buSzPts val="1400"/>
              <a:buChar char="»"/>
              <a:defRPr sz="14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 name="Google Shape;16;p2"/>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Content 20pt">
  <p:cSld name="Title &amp; Content 20p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828674" y="3715200"/>
            <a:ext cx="7500939" cy="554850"/>
          </a:xfrm>
          <a:prstGeom prst="rect">
            <a:avLst/>
          </a:prstGeom>
          <a:noFill/>
          <a:ln>
            <a:noFill/>
          </a:ln>
        </p:spPr>
        <p:txBody>
          <a:bodyPr spcFirstLastPara="1" wrap="square" lIns="0" tIns="0" rIns="0" bIns="0" anchor="b" anchorCtr="0"/>
          <a:lstStyle>
            <a:lvl1pPr lvl="0" algn="l">
              <a:spcBef>
                <a:spcPts val="0"/>
              </a:spcBef>
              <a:spcAft>
                <a:spcPts val="0"/>
              </a:spcAft>
              <a:buClr>
                <a:srgbClr val="005EAE"/>
              </a:buClr>
              <a:buSzPts val="4200"/>
              <a:buFont typeface="Calibri"/>
              <a:buNone/>
              <a:defRPr sz="4200">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p:nvPr/>
        </p:nvSpPr>
        <p:spPr>
          <a:xfrm>
            <a:off x="0" y="0"/>
            <a:ext cx="9144000" cy="3013200"/>
          </a:xfrm>
          <a:prstGeom prst="rect">
            <a:avLst/>
          </a:prstGeom>
          <a:solidFill>
            <a:srgbClr val="005E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4"/>
          <p:cNvPicPr preferRelativeResize="0"/>
          <p:nvPr/>
        </p:nvPicPr>
        <p:blipFill rotWithShape="1">
          <a:blip r:embed="rId2">
            <a:alphaModFix/>
          </a:blip>
          <a:srcRect/>
          <a:stretch/>
        </p:blipFill>
        <p:spPr>
          <a:xfrm>
            <a:off x="828675" y="687723"/>
            <a:ext cx="4636800" cy="1239265"/>
          </a:xfrm>
          <a:prstGeom prst="rect">
            <a:avLst/>
          </a:prstGeom>
          <a:noFill/>
          <a:ln>
            <a:noFill/>
          </a:ln>
        </p:spPr>
      </p:pic>
      <p:sp>
        <p:nvSpPr>
          <p:cNvPr id="25" name="Google Shape;25;p4"/>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Content &amp; Image">
  <p:cSld name="Title, Content &amp; Image">
    <p:spTree>
      <p:nvGrpSpPr>
        <p:cNvPr id="1" name="Shape 26"/>
        <p:cNvGrpSpPr/>
        <p:nvPr/>
      </p:nvGrpSpPr>
      <p:grpSpPr>
        <a:xfrm>
          <a:off x="0" y="0"/>
          <a:ext cx="0" cy="0"/>
          <a:chOff x="0" y="0"/>
          <a:chExt cx="0" cy="0"/>
        </a:xfrm>
      </p:grpSpPr>
      <p:sp>
        <p:nvSpPr>
          <p:cNvPr id="27" name="Google Shape;27;p5"/>
          <p:cNvSpPr>
            <a:spLocks noGrp="1"/>
          </p:cNvSpPr>
          <p:nvPr>
            <p:ph type="pic" idx="2"/>
          </p:nvPr>
        </p:nvSpPr>
        <p:spPr>
          <a:xfrm>
            <a:off x="4939200" y="1943100"/>
            <a:ext cx="4204800" cy="4343400"/>
          </a:xfrm>
          <a:prstGeom prst="rect">
            <a:avLst/>
          </a:prstGeom>
          <a:solidFill>
            <a:schemeClr val="accent4"/>
          </a:solidFill>
          <a:ln>
            <a:noFill/>
          </a:ln>
        </p:spPr>
        <p:txBody>
          <a:bodyPr spcFirstLastPara="1" wrap="square" lIns="0" tIns="0" rIns="0" bIns="0" anchor="ctr" anchorCtr="0"/>
          <a:lstStyle>
            <a:lvl1pPr marR="0" lvl="0" algn="ctr" rtl="0">
              <a:spcBef>
                <a:spcPts val="1417"/>
              </a:spcBef>
              <a:spcAft>
                <a:spcPts val="0"/>
              </a:spcAft>
              <a:buClr>
                <a:schemeClr val="accent3"/>
              </a:buClr>
              <a:buSzPts val="1600"/>
              <a:buFont typeface="Arial"/>
              <a:buNone/>
              <a:defRPr sz="1600" b="0" i="0" u="none" strike="noStrike" cap="none">
                <a:solidFill>
                  <a:schemeClr val="accent3"/>
                </a:solidFill>
                <a:latin typeface="Calibri"/>
                <a:ea typeface="Calibri"/>
                <a:cs typeface="Calibri"/>
                <a:sym typeface="Calibri"/>
              </a:defRPr>
            </a:lvl1pPr>
            <a:lvl2pPr marR="0" lvl="1"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R="0" lvl="4"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28675" y="1905000"/>
            <a:ext cx="3819525" cy="3987688"/>
          </a:xfrm>
          <a:prstGeom prst="rect">
            <a:avLst/>
          </a:prstGeom>
          <a:noFill/>
          <a:ln>
            <a:noFill/>
          </a:ln>
        </p:spPr>
        <p:txBody>
          <a:bodyPr spcFirstLastPara="1" wrap="square" lIns="0" tIns="0" rIns="0" bIns="0" anchor="t" anchorCtr="0"/>
          <a:lstStyle>
            <a:lvl1pPr marL="457200" lvl="0" indent="-317500" algn="l">
              <a:spcBef>
                <a:spcPts val="850"/>
              </a:spcBef>
              <a:spcAft>
                <a:spcPts val="0"/>
              </a:spcAft>
              <a:buClr>
                <a:schemeClr val="dk2"/>
              </a:buClr>
              <a:buSzPts val="1400"/>
              <a:buFont typeface="Calibri"/>
              <a:buChar char="–"/>
              <a:defRPr sz="1400" b="0"/>
            </a:lvl1pPr>
            <a:lvl2pPr marL="914400" lvl="1" indent="-317500" algn="l">
              <a:spcBef>
                <a:spcPts val="0"/>
              </a:spcBef>
              <a:spcAft>
                <a:spcPts val="0"/>
              </a:spcAft>
              <a:buSzPts val="1400"/>
              <a:buChar char="–"/>
              <a:defRPr sz="1400" b="0"/>
            </a:lvl2pPr>
            <a:lvl3pPr marL="1371600" lvl="2" indent="-317500" algn="l">
              <a:spcBef>
                <a:spcPts val="1134"/>
              </a:spcBef>
              <a:spcAft>
                <a:spcPts val="0"/>
              </a:spcAft>
              <a:buSzPts val="1400"/>
              <a:buChar char="•"/>
              <a:defRPr sz="1400" b="0"/>
            </a:lvl3pPr>
            <a:lvl4pPr marL="1828800" lvl="3" indent="-317500" algn="l">
              <a:spcBef>
                <a:spcPts val="1134"/>
              </a:spcBef>
              <a:spcAft>
                <a:spcPts val="0"/>
              </a:spcAft>
              <a:buSzPts val="1400"/>
              <a:buChar char="‒"/>
              <a:defRPr sz="1400" b="0"/>
            </a:lvl4pPr>
            <a:lvl5pPr marL="2286000" lvl="4" indent="-317500" algn="l">
              <a:spcBef>
                <a:spcPts val="1134"/>
              </a:spcBef>
              <a:spcAft>
                <a:spcPts val="0"/>
              </a:spcAft>
              <a:buSzPts val="1400"/>
              <a:buChar char="»"/>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
          <p:cNvSpPr txBox="1">
            <a:spLocks noGrp="1"/>
          </p:cNvSpPr>
          <p:nvPr>
            <p:ph type="body" idx="3"/>
          </p:nvPr>
        </p:nvSpPr>
        <p:spPr>
          <a:xfrm>
            <a:off x="828675" y="914400"/>
            <a:ext cx="7500938" cy="276225"/>
          </a:xfrm>
          <a:prstGeom prst="rect">
            <a:avLst/>
          </a:prstGeom>
          <a:noFill/>
          <a:ln>
            <a:noFill/>
          </a:ln>
        </p:spPr>
        <p:txBody>
          <a:bodyPr spcFirstLastPara="1" wrap="square" lIns="0" tIns="0" rIns="0" bIns="0" anchor="t" anchorCtr="0"/>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5"/>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mp; Image">
  <p:cSld name="Title &amp; Image">
    <p:spTree>
      <p:nvGrpSpPr>
        <p:cNvPr id="1" name="Shape 32"/>
        <p:cNvGrpSpPr/>
        <p:nvPr/>
      </p:nvGrpSpPr>
      <p:grpSpPr>
        <a:xfrm>
          <a:off x="0" y="0"/>
          <a:ext cx="0" cy="0"/>
          <a:chOff x="0" y="0"/>
          <a:chExt cx="0" cy="0"/>
        </a:xfrm>
      </p:grpSpPr>
      <p:sp>
        <p:nvSpPr>
          <p:cNvPr id="33" name="Google Shape;33;p6"/>
          <p:cNvSpPr>
            <a:spLocks noGrp="1"/>
          </p:cNvSpPr>
          <p:nvPr>
            <p:ph type="pic" idx="2"/>
          </p:nvPr>
        </p:nvSpPr>
        <p:spPr>
          <a:xfrm>
            <a:off x="0" y="1435835"/>
            <a:ext cx="9144000" cy="4850665"/>
          </a:xfrm>
          <a:prstGeom prst="rect">
            <a:avLst/>
          </a:prstGeom>
          <a:solidFill>
            <a:schemeClr val="accent4"/>
          </a:solidFill>
          <a:ln>
            <a:noFill/>
          </a:ln>
        </p:spPr>
        <p:txBody>
          <a:bodyPr spcFirstLastPara="1" wrap="square" lIns="0" tIns="0" rIns="0" bIns="0" anchor="ctr" anchorCtr="0"/>
          <a:lstStyle>
            <a:lvl1pPr marR="0" lvl="0" algn="ctr" rtl="0">
              <a:spcBef>
                <a:spcPts val="1417"/>
              </a:spcBef>
              <a:spcAft>
                <a:spcPts val="0"/>
              </a:spcAft>
              <a:buClr>
                <a:schemeClr val="accent3"/>
              </a:buClr>
              <a:buSzPts val="1600"/>
              <a:buFont typeface="Arial"/>
              <a:buNone/>
              <a:defRPr sz="1600" b="0" i="0" u="none" strike="noStrike" cap="none">
                <a:solidFill>
                  <a:schemeClr val="accent3"/>
                </a:solidFill>
                <a:latin typeface="Calibri"/>
                <a:ea typeface="Calibri"/>
                <a:cs typeface="Calibri"/>
                <a:sym typeface="Calibri"/>
              </a:defRPr>
            </a:lvl1pPr>
            <a:lvl2pPr marR="0" lvl="1"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R="0" lvl="4"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 name="Google Shape;34;p6"/>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28675" y="914400"/>
            <a:ext cx="7500938" cy="276225"/>
          </a:xfrm>
          <a:prstGeom prst="rect">
            <a:avLst/>
          </a:prstGeom>
          <a:noFill/>
          <a:ln>
            <a:noFill/>
          </a:ln>
        </p:spPr>
        <p:txBody>
          <a:bodyPr spcFirstLastPara="1" wrap="square" lIns="0" tIns="0" rIns="0" bIns="0" anchor="t" anchorCtr="0"/>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6"/>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Title &amp; 2 Column Content 20pt">
  <p:cSld name="1_Title &amp; 2 Column Content 20p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
          <p:cNvSpPr txBox="1">
            <a:spLocks noGrp="1"/>
          </p:cNvSpPr>
          <p:nvPr>
            <p:ph type="body" idx="1"/>
          </p:nvPr>
        </p:nvSpPr>
        <p:spPr>
          <a:xfrm>
            <a:off x="828676" y="1881075"/>
            <a:ext cx="7527924" cy="3643425"/>
          </a:xfrm>
          <a:prstGeom prst="rect">
            <a:avLst/>
          </a:prstGeom>
          <a:noFill/>
          <a:ln>
            <a:noFill/>
          </a:ln>
        </p:spPr>
        <p:txBody>
          <a:bodyPr spcFirstLastPara="1" wrap="square" lIns="0" tIns="0" rIns="0" bIns="0" anchor="t" anchorCtr="0"/>
          <a:lstStyle>
            <a:lvl1pPr marL="457200" lvl="0" indent="-228600" algn="l">
              <a:spcBef>
                <a:spcPts val="900"/>
              </a:spcBef>
              <a:spcAft>
                <a:spcPts val="0"/>
              </a:spcAft>
              <a:buClr>
                <a:schemeClr val="dk2"/>
              </a:buClr>
              <a:buSzPts val="2000"/>
              <a:buFont typeface="Arial"/>
              <a:buNone/>
              <a:defRPr sz="2000" b="1"/>
            </a:lvl1pPr>
            <a:lvl2pPr marL="914400" lvl="1" indent="-355600" algn="l">
              <a:spcBef>
                <a:spcPts val="1134"/>
              </a:spcBef>
              <a:spcAft>
                <a:spcPts val="0"/>
              </a:spcAft>
              <a:buSzPts val="2000"/>
              <a:buFont typeface="EB Garamond"/>
              <a:buChar char="‒"/>
              <a:defRPr sz="2000"/>
            </a:lvl2pPr>
            <a:lvl3pPr marL="1371600" lvl="2" indent="-355600" algn="l">
              <a:spcBef>
                <a:spcPts val="1134"/>
              </a:spcBef>
              <a:spcAft>
                <a:spcPts val="0"/>
              </a:spcAft>
              <a:buSzPts val="2000"/>
              <a:buFont typeface="Arial"/>
              <a:buChar char="»"/>
              <a:defRPr sz="2000"/>
            </a:lvl3pPr>
            <a:lvl4pPr marL="1828800" lvl="3" indent="-355600" algn="l">
              <a:spcBef>
                <a:spcPts val="1134"/>
              </a:spcBef>
              <a:spcAft>
                <a:spcPts val="0"/>
              </a:spcAft>
              <a:buSzPts val="2000"/>
              <a:buChar char="‒"/>
              <a:defRPr sz="2000"/>
            </a:lvl4pPr>
            <a:lvl5pPr marL="2286000" lvl="4" indent="-355600" algn="l">
              <a:spcBef>
                <a:spcPts val="1134"/>
              </a:spcBef>
              <a:spcAft>
                <a:spcPts val="0"/>
              </a:spcAft>
              <a:buSzPts val="20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8"/>
          <p:cNvSpPr/>
          <p:nvPr/>
        </p:nvSpPr>
        <p:spPr>
          <a:xfrm>
            <a:off x="0" y="5819775"/>
            <a:ext cx="9144000" cy="1036637"/>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pic>
        <p:nvPicPr>
          <p:cNvPr id="43" name="Google Shape;43;p8"/>
          <p:cNvPicPr preferRelativeResize="0"/>
          <p:nvPr/>
        </p:nvPicPr>
        <p:blipFill rotWithShape="1">
          <a:blip r:embed="rId2">
            <a:alphaModFix/>
          </a:blip>
          <a:srcRect/>
          <a:stretch/>
        </p:blipFill>
        <p:spPr>
          <a:xfrm>
            <a:off x="828675" y="6046348"/>
            <a:ext cx="2060224" cy="550631"/>
          </a:xfrm>
          <a:prstGeom prst="rect">
            <a:avLst/>
          </a:prstGeom>
          <a:noFill/>
          <a:ln>
            <a:noFill/>
          </a:ln>
        </p:spPr>
      </p:pic>
      <p:sp>
        <p:nvSpPr>
          <p:cNvPr id="44" name="Google Shape;44;p8"/>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lstStyle>
            <a:lvl1pPr marR="0" lvl="0" algn="l" rtl="0">
              <a:spcBef>
                <a:spcPts val="0"/>
              </a:spcBef>
              <a:spcAft>
                <a:spcPts val="0"/>
              </a:spcAft>
              <a:buClr>
                <a:srgbClr val="0E73B9"/>
              </a:buClr>
              <a:buSzPts val="3600"/>
              <a:buFont typeface="Calibri"/>
              <a:buNone/>
              <a:defRPr sz="3600" b="0" i="0" u="none" strike="noStrike" cap="none">
                <a:solidFill>
                  <a:srgbClr val="0E73B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828675" y="1871551"/>
            <a:ext cx="7500938" cy="4096800"/>
          </a:xfrm>
          <a:prstGeom prst="rect">
            <a:avLst/>
          </a:prstGeom>
          <a:noFill/>
          <a:ln>
            <a:noFill/>
          </a:ln>
        </p:spPr>
        <p:txBody>
          <a:bodyPr spcFirstLastPara="1" wrap="square" lIns="0" tIns="0" rIns="0" bIns="0" anchor="t" anchorCtr="0"/>
          <a:lstStyle>
            <a:lvl1pPr marL="457200" marR="0" lvl="0" indent="-228600" algn="l" rtl="0">
              <a:spcBef>
                <a:spcPts val="1417"/>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L="914400" marR="0" lvl="1"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 name="Google Shape;9;p1"/>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scss.tcd.ie/publications/theses/diss/2017/TCD-SCSS-DISSERTATION-2017-012.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ss.tcd.ie/publications/theses/diss/2017/TCD-SCSS-DISSERTATION-2017-012.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irishtimes.com/business/personal-finance/have-the-irish-given-up-on-owning-their-own-homes-1.30054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css.tcd.ie/publications/theses/diss/2017/TCD-SCSS-DISSERTATION-2017-012.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scss.tcd.ie/publications/theses/diss/2017/TCD-SCSS-DISSERTATION-2017-012.pdf"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flipH="1">
            <a:off x="742409" y="2714015"/>
            <a:ext cx="7500939" cy="141484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accent2"/>
              </a:buClr>
              <a:buSzPts val="3100"/>
              <a:buFont typeface="Calibri"/>
              <a:buNone/>
            </a:pPr>
            <a:r>
              <a:rPr lang="en-GB" sz="3100"/>
              <a:t>Patient Generated Health Data in Ireland: A Study of the Patient Perspective</a:t>
            </a:r>
            <a:endParaRPr sz="3100"/>
          </a:p>
        </p:txBody>
      </p:sp>
      <p:sp>
        <p:nvSpPr>
          <p:cNvPr id="50" name="Google Shape;50;p9"/>
          <p:cNvSpPr txBox="1">
            <a:spLocks noGrp="1"/>
          </p:cNvSpPr>
          <p:nvPr>
            <p:ph type="subTitle" idx="1"/>
          </p:nvPr>
        </p:nvSpPr>
        <p:spPr>
          <a:xfrm>
            <a:off x="742411" y="4185659"/>
            <a:ext cx="7500938" cy="36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2"/>
              </a:buClr>
              <a:buSzPts val="1400"/>
              <a:buNone/>
            </a:pPr>
            <a:r>
              <a:rPr lang="en-GB"/>
              <a:t>by Katie O’Rourke (2017)</a:t>
            </a:r>
            <a:endParaRPr/>
          </a:p>
        </p:txBody>
      </p:sp>
      <p:sp>
        <p:nvSpPr>
          <p:cNvPr id="51" name="Google Shape;51;p9"/>
          <p:cNvSpPr txBox="1">
            <a:spLocks noGrp="1"/>
          </p:cNvSpPr>
          <p:nvPr>
            <p:ph type="body" idx="2"/>
          </p:nvPr>
        </p:nvSpPr>
        <p:spPr>
          <a:xfrm>
            <a:off x="6639000" y="4604225"/>
            <a:ext cx="2450100" cy="1770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r>
              <a:rPr lang="en-GB" dirty="0"/>
              <a:t>Research Methods</a:t>
            </a:r>
            <a:endParaRPr dirty="0"/>
          </a:p>
          <a:p>
            <a:pPr marL="0" lvl="0" indent="0" algn="l" rtl="0">
              <a:spcBef>
                <a:spcPts val="0"/>
              </a:spcBef>
              <a:spcAft>
                <a:spcPts val="0"/>
              </a:spcAft>
              <a:buClr>
                <a:srgbClr val="005EAE"/>
              </a:buClr>
              <a:buSzPts val="1400"/>
              <a:buNone/>
            </a:pPr>
            <a:r>
              <a:rPr lang="en-GB" dirty="0"/>
              <a:t>Group-I</a:t>
            </a:r>
            <a:endParaRPr b="0" dirty="0"/>
          </a:p>
          <a:p>
            <a:pPr marL="0" lvl="0" indent="0" algn="l" rtl="0">
              <a:spcBef>
                <a:spcPts val="0"/>
              </a:spcBef>
              <a:spcAft>
                <a:spcPts val="0"/>
              </a:spcAft>
              <a:buClr>
                <a:srgbClr val="005EAE"/>
              </a:buClr>
              <a:buSzPts val="1400"/>
              <a:buNone/>
            </a:pPr>
            <a:r>
              <a:rPr lang="en-GB" dirty="0"/>
              <a:t>Ashutosh Sharma (18304203)</a:t>
            </a:r>
            <a:endParaRPr b="0" dirty="0"/>
          </a:p>
          <a:p>
            <a:pPr marL="0" lvl="0" indent="0" algn="l" rtl="0">
              <a:spcBef>
                <a:spcPts val="0"/>
              </a:spcBef>
              <a:spcAft>
                <a:spcPts val="0"/>
              </a:spcAft>
              <a:buClr>
                <a:srgbClr val="005EAE"/>
              </a:buClr>
              <a:buSzPts val="1400"/>
              <a:buNone/>
            </a:pPr>
            <a:r>
              <a:rPr lang="en-GB" dirty="0"/>
              <a:t>Roman Shaikh (18300989)</a:t>
            </a:r>
            <a:endParaRPr b="0" dirty="0"/>
          </a:p>
          <a:p>
            <a:pPr marL="0" lvl="0" indent="0" algn="l" rtl="0">
              <a:spcBef>
                <a:spcPts val="0"/>
              </a:spcBef>
              <a:spcAft>
                <a:spcPts val="0"/>
              </a:spcAft>
              <a:buClr>
                <a:srgbClr val="005EAE"/>
              </a:buClr>
              <a:buSzPts val="1400"/>
              <a:buNone/>
            </a:pPr>
            <a:r>
              <a:rPr lang="en-GB" dirty="0"/>
              <a:t>Udita Retharekar (18301733)</a:t>
            </a:r>
            <a:endParaRPr b="0" dirty="0"/>
          </a:p>
          <a:p>
            <a:pPr marL="0" lvl="0" indent="0" algn="l" rtl="0">
              <a:spcBef>
                <a:spcPts val="0"/>
              </a:spcBef>
              <a:spcAft>
                <a:spcPts val="0"/>
              </a:spcAft>
              <a:buClr>
                <a:srgbClr val="005EAE"/>
              </a:buClr>
              <a:buSzPts val="1400"/>
              <a:buNone/>
            </a:pPr>
            <a:r>
              <a:rPr lang="en-GB" dirty="0" err="1"/>
              <a:t>Sahir</a:t>
            </a:r>
            <a:r>
              <a:rPr lang="en-GB" dirty="0"/>
              <a:t> Sharma (18303468)</a:t>
            </a:r>
            <a:endParaRPr dirty="0"/>
          </a:p>
          <a:p>
            <a:pPr marL="0" lvl="0" indent="0" algn="l" rtl="0">
              <a:spcBef>
                <a:spcPts val="0"/>
              </a:spcBef>
              <a:spcAft>
                <a:spcPts val="0"/>
              </a:spcAft>
              <a:buClr>
                <a:srgbClr val="005EAE"/>
              </a:buClr>
              <a:buSzPts val="1400"/>
              <a:buNone/>
            </a:pPr>
            <a:r>
              <a:rPr lang="en-GB" dirty="0"/>
              <a:t>Swastik </a:t>
            </a:r>
            <a:r>
              <a:rPr lang="en-GB" dirty="0" err="1"/>
              <a:t>Sahu</a:t>
            </a:r>
            <a:r>
              <a:rPr lang="en-GB" dirty="0"/>
              <a:t> (18303449)</a:t>
            </a:r>
            <a:endParaRPr dirty="0"/>
          </a:p>
          <a:p>
            <a:pPr marL="0" lvl="0" indent="0" algn="l" rtl="0">
              <a:spcBef>
                <a:spcPts val="0"/>
              </a:spcBef>
              <a:spcAft>
                <a:spcPts val="0"/>
              </a:spcAft>
              <a:buClr>
                <a:srgbClr val="005EAE"/>
              </a:buClr>
              <a:buSzPts val="1400"/>
              <a:buNone/>
            </a:pPr>
            <a:r>
              <a:rPr lang="en-GB" b="0" dirty="0"/>
              <a:t>Date 13/11/2018</a:t>
            </a:r>
            <a:endParaRPr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11776" y="431726"/>
            <a:ext cx="8320447" cy="4744679"/>
          </a:xfrm>
          <a:prstGeom prst="rect">
            <a:avLst/>
          </a:prstGeom>
          <a:noFill/>
          <a:ln>
            <a:noFill/>
          </a:ln>
        </p:spPr>
        <p:txBody>
          <a:bodyPr spcFirstLastPara="1" wrap="square" lIns="0" tIns="0" rIns="0" bIns="0" anchor="ctr" anchorCtr="0">
            <a:noAutofit/>
          </a:bodyPr>
          <a:lstStyle/>
          <a:p>
            <a:pPr marL="0" lvl="1" indent="0" algn="ctr" rtl="0">
              <a:spcBef>
                <a:spcPts val="0"/>
              </a:spcBef>
              <a:spcAft>
                <a:spcPts val="0"/>
              </a:spcAft>
              <a:buSzPts val="5400"/>
              <a:buNone/>
            </a:pPr>
            <a:r>
              <a:rPr lang="en-GB" sz="5400"/>
              <a:t>Any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p:nvPr>
        </p:nvSpPr>
        <p:spPr>
          <a:xfrm>
            <a:off x="828674" y="3715200"/>
            <a:ext cx="7500939" cy="55485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05EAE"/>
              </a:buClr>
              <a:buSzPts val="4200"/>
              <a:buFont typeface="Calibri"/>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337575" y="360000"/>
            <a:ext cx="7992000" cy="56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Research Question</a:t>
            </a:r>
            <a:endParaRPr/>
          </a:p>
        </p:txBody>
      </p:sp>
      <p:sp>
        <p:nvSpPr>
          <p:cNvPr id="58" name="Google Shape;58;p10"/>
          <p:cNvSpPr txBox="1">
            <a:spLocks noGrp="1"/>
          </p:cNvSpPr>
          <p:nvPr>
            <p:ph type="body" idx="1"/>
          </p:nvPr>
        </p:nvSpPr>
        <p:spPr>
          <a:xfrm>
            <a:off x="385925" y="1625025"/>
            <a:ext cx="8483100" cy="1209000"/>
          </a:xfrm>
          <a:prstGeom prst="rect">
            <a:avLst/>
          </a:prstGeom>
        </p:spPr>
        <p:txBody>
          <a:bodyPr spcFirstLastPara="1" wrap="square" lIns="0" tIns="0" rIns="0" bIns="0" anchor="t" anchorCtr="0">
            <a:noAutofit/>
          </a:bodyPr>
          <a:lstStyle/>
          <a:p>
            <a:pPr marL="0" lvl="0" indent="0" algn="l" rtl="0">
              <a:spcBef>
                <a:spcPts val="1417"/>
              </a:spcBef>
              <a:spcAft>
                <a:spcPts val="0"/>
              </a:spcAft>
              <a:buNone/>
            </a:pPr>
            <a:r>
              <a:rPr lang="en-GB" sz="1800" b="0" i="1"/>
              <a:t>“To investigate the experiences, views and expectations of a cohort of individuals living with a chronic disease, with respect to the capture and sharing of patient generated health data.”</a:t>
            </a:r>
            <a:endParaRPr sz="1800" b="0" i="1"/>
          </a:p>
          <a:p>
            <a:pPr marL="0" lvl="0" indent="0" algn="l" rtl="0">
              <a:spcBef>
                <a:spcPts val="1417"/>
              </a:spcBef>
              <a:spcAft>
                <a:spcPts val="0"/>
              </a:spcAft>
              <a:buNone/>
            </a:pPr>
            <a:endParaRPr sz="1800" b="0"/>
          </a:p>
        </p:txBody>
      </p:sp>
      <p:sp>
        <p:nvSpPr>
          <p:cNvPr id="59" name="Google Shape;59;p10"/>
          <p:cNvSpPr txBox="1"/>
          <p:nvPr/>
        </p:nvSpPr>
        <p:spPr>
          <a:xfrm>
            <a:off x="385925" y="5868375"/>
            <a:ext cx="8483100" cy="5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t>Source :</a:t>
            </a:r>
            <a:r>
              <a:rPr lang="en-GB" sz="900" b="1" i="1">
                <a:solidFill>
                  <a:srgbClr val="494949"/>
                </a:solidFill>
              </a:rPr>
              <a:t>O'Rourke, Katie</a:t>
            </a:r>
            <a:r>
              <a:rPr lang="en-GB" sz="900">
                <a:solidFill>
                  <a:srgbClr val="494949"/>
                </a:solidFill>
              </a:rPr>
              <a:t> (2016/17)</a:t>
            </a:r>
            <a:r>
              <a:rPr lang="en-GB" sz="900">
                <a:solidFill>
                  <a:srgbClr val="494949"/>
                </a:solidFill>
                <a:uFill>
                  <a:noFill/>
                </a:uFill>
                <a:hlinkClick r:id="rId3"/>
              </a:rPr>
              <a:t> </a:t>
            </a:r>
            <a:r>
              <a:rPr lang="en-GB" sz="900">
                <a:solidFill>
                  <a:srgbClr val="494949"/>
                </a:solidFill>
              </a:rPr>
              <a:t>	</a:t>
            </a:r>
            <a:endParaRPr sz="900">
              <a:solidFill>
                <a:srgbClr val="494949"/>
              </a:solidFill>
            </a:endParaRPr>
          </a:p>
          <a:p>
            <a:pPr marL="0" lvl="0" indent="0" algn="l" rtl="0">
              <a:spcBef>
                <a:spcPts val="0"/>
              </a:spcBef>
              <a:spcAft>
                <a:spcPts val="0"/>
              </a:spcAft>
              <a:buNone/>
            </a:pPr>
            <a:r>
              <a:rPr lang="en-GB" sz="900" i="1">
                <a:solidFill>
                  <a:srgbClr val="494949"/>
                </a:solidFill>
              </a:rPr>
              <a:t>M.Sc. in Health Informatics</a:t>
            </a:r>
            <a:endParaRPr sz="900" i="1">
              <a:solidFill>
                <a:srgbClr val="494949"/>
              </a:solidFill>
            </a:endParaRPr>
          </a:p>
          <a:p>
            <a:pPr marL="0" lvl="0" indent="0" algn="l" rtl="0">
              <a:spcBef>
                <a:spcPts val="0"/>
              </a:spcBef>
              <a:spcAft>
                <a:spcPts val="0"/>
              </a:spcAft>
              <a:buNone/>
            </a:pPr>
            <a:r>
              <a:rPr lang="en-GB" sz="900">
                <a:solidFill>
                  <a:srgbClr val="494949"/>
                </a:solidFill>
              </a:rPr>
              <a:t>"Patient Generated Health Data in Ireland: A Study of the Patient Perspective"   </a:t>
            </a:r>
            <a:r>
              <a:rPr lang="en-GB" sz="1050">
                <a:solidFill>
                  <a:srgbClr val="494949"/>
                </a:solidFil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body" idx="1"/>
          </p:nvPr>
        </p:nvSpPr>
        <p:spPr>
          <a:xfrm>
            <a:off x="469250" y="1302275"/>
            <a:ext cx="8219700" cy="4785000"/>
          </a:xfrm>
          <a:prstGeom prst="rect">
            <a:avLst/>
          </a:prstGeom>
          <a:noFill/>
          <a:ln>
            <a:noFill/>
          </a:ln>
        </p:spPr>
        <p:txBody>
          <a:bodyPr spcFirstLastPara="1" wrap="square" lIns="0" tIns="0" rIns="0" bIns="0" anchor="t" anchorCtr="0">
            <a:noAutofit/>
          </a:bodyPr>
          <a:lstStyle/>
          <a:p>
            <a:pPr marL="0" lvl="1" indent="0" algn="l" rtl="0">
              <a:spcBef>
                <a:spcPts val="1134"/>
              </a:spcBef>
              <a:spcAft>
                <a:spcPts val="0"/>
              </a:spcAft>
              <a:buSzPts val="2000"/>
              <a:buNone/>
            </a:pPr>
            <a:endParaRPr/>
          </a:p>
          <a:p>
            <a:pPr marL="0" lvl="1" indent="0" algn="l" rtl="0">
              <a:spcBef>
                <a:spcPts val="1134"/>
              </a:spcBef>
              <a:spcAft>
                <a:spcPts val="0"/>
              </a:spcAft>
              <a:buSzPts val="2000"/>
              <a:buNone/>
            </a:pPr>
            <a:endParaRPr/>
          </a:p>
        </p:txBody>
      </p:sp>
      <p:sp>
        <p:nvSpPr>
          <p:cNvPr id="65" name="Google Shape;65;p11"/>
          <p:cNvSpPr txBox="1"/>
          <p:nvPr/>
        </p:nvSpPr>
        <p:spPr>
          <a:xfrm>
            <a:off x="706300" y="5868375"/>
            <a:ext cx="7351800" cy="5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t>Image Source : </a:t>
            </a:r>
            <a:r>
              <a:rPr lang="en-GB" sz="900" b="1" i="1">
                <a:solidFill>
                  <a:srgbClr val="494949"/>
                </a:solidFill>
              </a:rPr>
              <a:t>O'Rourke, Katie</a:t>
            </a:r>
            <a:r>
              <a:rPr lang="en-GB" sz="900">
                <a:solidFill>
                  <a:srgbClr val="494949"/>
                </a:solidFill>
              </a:rPr>
              <a:t> (2016/17)</a:t>
            </a:r>
            <a:r>
              <a:rPr lang="en-GB" sz="900">
                <a:solidFill>
                  <a:srgbClr val="494949"/>
                </a:solidFill>
                <a:uFill>
                  <a:noFill/>
                </a:uFill>
                <a:hlinkClick r:id="rId3"/>
              </a:rPr>
              <a:t> </a:t>
            </a:r>
            <a:r>
              <a:rPr lang="en-GB" sz="900">
                <a:solidFill>
                  <a:srgbClr val="494949"/>
                </a:solidFill>
              </a:rPr>
              <a:t>	</a:t>
            </a:r>
            <a:endParaRPr sz="900">
              <a:solidFill>
                <a:srgbClr val="494949"/>
              </a:solidFill>
            </a:endParaRPr>
          </a:p>
          <a:p>
            <a:pPr marL="0" lvl="0" indent="0" algn="l" rtl="0">
              <a:spcBef>
                <a:spcPts val="0"/>
              </a:spcBef>
              <a:spcAft>
                <a:spcPts val="0"/>
              </a:spcAft>
              <a:buNone/>
            </a:pPr>
            <a:r>
              <a:rPr lang="en-GB" sz="900" i="1">
                <a:solidFill>
                  <a:srgbClr val="494949"/>
                </a:solidFill>
              </a:rPr>
              <a:t>M.Sc. in Health Informatics</a:t>
            </a:r>
            <a:endParaRPr sz="900" i="1">
              <a:solidFill>
                <a:srgbClr val="494949"/>
              </a:solidFill>
            </a:endParaRPr>
          </a:p>
          <a:p>
            <a:pPr marL="0" lvl="0" indent="0" algn="l" rtl="0">
              <a:spcBef>
                <a:spcPts val="0"/>
              </a:spcBef>
              <a:spcAft>
                <a:spcPts val="0"/>
              </a:spcAft>
              <a:buNone/>
            </a:pPr>
            <a:r>
              <a:rPr lang="en-GB" sz="900">
                <a:solidFill>
                  <a:srgbClr val="494949"/>
                </a:solidFill>
              </a:rPr>
              <a:t>"Patient Generated Health Data in Ireland: A Study of the Patient Perspective"   </a:t>
            </a:r>
            <a:r>
              <a:rPr lang="en-GB" sz="1050">
                <a:solidFill>
                  <a:srgbClr val="494949"/>
                </a:solidFill>
              </a:rPr>
              <a:t>            </a:t>
            </a:r>
            <a:endParaRPr/>
          </a:p>
        </p:txBody>
      </p:sp>
      <p:pic>
        <p:nvPicPr>
          <p:cNvPr id="66" name="Google Shape;66;p11"/>
          <p:cNvPicPr preferRelativeResize="0"/>
          <p:nvPr/>
        </p:nvPicPr>
        <p:blipFill>
          <a:blip r:embed="rId4">
            <a:alphaModFix/>
          </a:blip>
          <a:stretch>
            <a:fillRect/>
          </a:stretch>
        </p:blipFill>
        <p:spPr>
          <a:xfrm>
            <a:off x="0" y="1586687"/>
            <a:ext cx="9144001" cy="3684627"/>
          </a:xfrm>
          <a:prstGeom prst="rect">
            <a:avLst/>
          </a:prstGeom>
          <a:noFill/>
          <a:ln>
            <a:noFill/>
          </a:ln>
        </p:spPr>
      </p:pic>
      <p:sp>
        <p:nvSpPr>
          <p:cNvPr id="67" name="Google Shape;67;p11"/>
          <p:cNvSpPr txBox="1"/>
          <p:nvPr/>
        </p:nvSpPr>
        <p:spPr>
          <a:xfrm>
            <a:off x="706300" y="1067100"/>
            <a:ext cx="9059400" cy="8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Few of the research aims mentioned</a:t>
            </a:r>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GB"/>
              <a:t>Research Aims</a:t>
            </a:r>
            <a:endParaRPr/>
          </a:p>
        </p:txBody>
      </p:sp>
      <p:sp>
        <p:nvSpPr>
          <p:cNvPr id="73" name="Google Shape;73;p12"/>
          <p:cNvSpPr txBox="1">
            <a:spLocks noGrp="1"/>
          </p:cNvSpPr>
          <p:nvPr>
            <p:ph type="body" idx="1"/>
          </p:nvPr>
        </p:nvSpPr>
        <p:spPr>
          <a:xfrm>
            <a:off x="828675" y="1139130"/>
            <a:ext cx="7500938" cy="4579740"/>
          </a:xfrm>
          <a:prstGeom prst="rect">
            <a:avLst/>
          </a:prstGeom>
          <a:noFill/>
          <a:ln>
            <a:noFill/>
          </a:ln>
        </p:spPr>
        <p:txBody>
          <a:bodyPr spcFirstLastPara="1" wrap="square" lIns="0" tIns="0" rIns="0" bIns="0" anchor="t" anchorCtr="0">
            <a:noAutofit/>
          </a:bodyPr>
          <a:lstStyle/>
          <a:p>
            <a:pPr marL="317500" lvl="1" indent="-317500" algn="l" rtl="0">
              <a:spcBef>
                <a:spcPts val="1134"/>
              </a:spcBef>
              <a:spcAft>
                <a:spcPts val="0"/>
              </a:spcAft>
              <a:buSzPts val="2000"/>
              <a:buFont typeface="Noto Sans Symbols"/>
              <a:buChar char="➢"/>
            </a:pPr>
            <a:r>
              <a:rPr lang="en-GB"/>
              <a:t>Study patient's perspective on PGHD (Patient Generated Health Data) in Ireland</a:t>
            </a:r>
            <a:endParaRPr/>
          </a:p>
          <a:p>
            <a:pPr marL="317500" lvl="1" indent="-317500" algn="l" rtl="0">
              <a:spcBef>
                <a:spcPts val="1134"/>
              </a:spcBef>
              <a:spcAft>
                <a:spcPts val="0"/>
              </a:spcAft>
              <a:buSzPts val="1800"/>
              <a:buChar char="➢"/>
            </a:pPr>
            <a:r>
              <a:rPr lang="en-GB"/>
              <a:t>Study aspects like - willingness, expectation, motivation, concerns from a patient's point of view</a:t>
            </a:r>
            <a:endParaRPr/>
          </a:p>
          <a:p>
            <a:pPr marL="317500" lvl="1" indent="-317500" algn="l" rtl="0">
              <a:spcBef>
                <a:spcPts val="1134"/>
              </a:spcBef>
              <a:spcAft>
                <a:spcPts val="0"/>
              </a:spcAft>
              <a:buSzPts val="1800"/>
              <a:buChar char="➢"/>
            </a:pPr>
            <a:r>
              <a:rPr lang="en-GB"/>
              <a:t>How PGHD can be incorporated into patient’s treatment</a:t>
            </a:r>
            <a:endParaRPr/>
          </a:p>
          <a:p>
            <a:pPr marL="317500" lvl="1" indent="-330200" algn="l" rtl="0">
              <a:spcBef>
                <a:spcPts val="1134"/>
              </a:spcBef>
              <a:spcAft>
                <a:spcPts val="0"/>
              </a:spcAft>
              <a:buSzPts val="2000"/>
              <a:buFont typeface="Noto Sans Symbols"/>
              <a:buChar char="➢"/>
            </a:pPr>
            <a:r>
              <a:rPr lang="en-GB"/>
              <a:t>Review the available literature on PGHD</a:t>
            </a:r>
            <a:endParaRPr/>
          </a:p>
          <a:p>
            <a:pPr marL="317500" lvl="1" indent="-317500" algn="l" rtl="0">
              <a:spcBef>
                <a:spcPts val="1134"/>
              </a:spcBef>
              <a:spcAft>
                <a:spcPts val="0"/>
              </a:spcAft>
              <a:buSzPts val="2000"/>
              <a:buFont typeface="Noto Sans Symbols"/>
              <a:buChar char="➢"/>
            </a:pPr>
            <a:r>
              <a:rPr lang="en-GB"/>
              <a:t>Target a wide range of chronic diseases for study of PGHD</a:t>
            </a:r>
            <a:endParaRPr/>
          </a:p>
          <a:p>
            <a:pPr marL="317500" lvl="1" indent="-317500" algn="l" rtl="0">
              <a:spcBef>
                <a:spcPts val="1134"/>
              </a:spcBef>
              <a:spcAft>
                <a:spcPts val="0"/>
              </a:spcAft>
              <a:buSzPts val="2000"/>
              <a:buFont typeface="Noto Sans Symbols"/>
              <a:buChar char="➢"/>
            </a:pPr>
            <a:r>
              <a:rPr lang="en-GB"/>
              <a:t>Study role of technology in collecting and sharing PGHD, </a:t>
            </a:r>
            <a:br>
              <a:rPr lang="en-GB"/>
            </a:br>
            <a:r>
              <a:rPr lang="en-GB"/>
              <a:t>study the awareness among patients about the use of such technology</a:t>
            </a:r>
            <a:endParaRPr/>
          </a:p>
          <a:p>
            <a:pPr marL="317500" lvl="1" indent="-304800" algn="l" rtl="0">
              <a:spcBef>
                <a:spcPts val="1134"/>
              </a:spcBef>
              <a:spcAft>
                <a:spcPts val="0"/>
              </a:spcAft>
              <a:buSzPts val="1800"/>
              <a:buChar char="➢"/>
            </a:pPr>
            <a:r>
              <a:rPr lang="en-GB"/>
              <a:t>Report on all findings</a:t>
            </a:r>
            <a:endParaRPr/>
          </a:p>
          <a:p>
            <a:pPr marL="0" lvl="1" indent="0" algn="l" rtl="0">
              <a:spcBef>
                <a:spcPts val="0"/>
              </a:spcBef>
              <a:spcAft>
                <a:spcPts val="0"/>
              </a:spcAft>
              <a:buSzPts val="2000"/>
              <a:buNone/>
            </a:pPr>
            <a:endParaRPr/>
          </a:p>
          <a:p>
            <a:pPr marL="0" lvl="1" indent="0" algn="l" rtl="0">
              <a:spcBef>
                <a:spcPts val="0"/>
              </a:spcBef>
              <a:spcAft>
                <a:spcPts val="0"/>
              </a:spcAft>
              <a:buSzPts val="2000"/>
              <a:buNone/>
            </a:pPr>
            <a:endParaRPr/>
          </a:p>
          <a:p>
            <a:pPr marL="0" lvl="1" indent="0" algn="l" rtl="0">
              <a:spcBef>
                <a:spcPts val="0"/>
              </a:spcBef>
              <a:spcAft>
                <a:spcPts val="0"/>
              </a:spcAft>
              <a:buSzPts val="2000"/>
              <a:buNone/>
            </a:pPr>
            <a:endParaRPr/>
          </a:p>
          <a:p>
            <a:pPr marL="0" lvl="1" indent="0" algn="l" rtl="0">
              <a:spcBef>
                <a:spcPts val="0"/>
              </a:spcBef>
              <a:spcAft>
                <a:spcPts val="0"/>
              </a:spcAft>
              <a:buSzPts val="900"/>
              <a:buNone/>
            </a:pPr>
            <a:endParaRPr sz="900"/>
          </a:p>
          <a:p>
            <a:pPr marL="0" lvl="1" indent="0" algn="l" rtl="0">
              <a:spcBef>
                <a:spcPts val="0"/>
              </a:spcBef>
              <a:spcAft>
                <a:spcPts val="0"/>
              </a:spcAft>
              <a:buSzPts val="900"/>
              <a:buNone/>
            </a:pPr>
            <a:endParaRPr sz="900"/>
          </a:p>
          <a:p>
            <a:pPr marL="0" lvl="1" indent="0" algn="l" rtl="0">
              <a:spcBef>
                <a:spcPts val="0"/>
              </a:spcBef>
              <a:spcAft>
                <a:spcPts val="0"/>
              </a:spcAft>
              <a:buSzPts val="900"/>
              <a:buNone/>
            </a:pPr>
            <a:endParaRPr sz="900"/>
          </a:p>
          <a:p>
            <a:pPr marL="0" lvl="1" indent="0" algn="l" rtl="0">
              <a:spcBef>
                <a:spcPts val="0"/>
              </a:spcBef>
              <a:spcAft>
                <a:spcPts val="0"/>
              </a:spcAft>
              <a:buSzPts val="900"/>
              <a:buNone/>
            </a:pPr>
            <a:endParaRPr sz="900"/>
          </a:p>
          <a:p>
            <a:pPr marL="0" lvl="1" indent="0" algn="l" rtl="0">
              <a:spcBef>
                <a:spcPts val="0"/>
              </a:spcBef>
              <a:spcAft>
                <a:spcPts val="0"/>
              </a:spcAft>
              <a:buSzPts val="900"/>
              <a:buNone/>
            </a:pPr>
            <a:endParaRPr sz="900"/>
          </a:p>
          <a:p>
            <a:pPr marL="0" lvl="1" indent="0" algn="l" rtl="0">
              <a:spcBef>
                <a:spcPts val="0"/>
              </a:spcBef>
              <a:spcAft>
                <a:spcPts val="0"/>
              </a:spcAft>
              <a:buSzPts val="900"/>
              <a:buNone/>
            </a:pPr>
            <a:endParaRPr sz="900"/>
          </a:p>
          <a:p>
            <a:pPr marL="0" lvl="1" indent="0" algn="l" rtl="0">
              <a:spcBef>
                <a:spcPts val="0"/>
              </a:spcBef>
              <a:spcAft>
                <a:spcPts val="0"/>
              </a:spcAft>
              <a:buSzPts val="900"/>
              <a:buNone/>
            </a:pPr>
            <a:endParaRPr sz="900"/>
          </a:p>
          <a:p>
            <a:pPr marL="0" lvl="1" indent="0" algn="l" rtl="0">
              <a:spcBef>
                <a:spcPts val="0"/>
              </a:spcBef>
              <a:spcAft>
                <a:spcPts val="0"/>
              </a:spcAft>
              <a:buSzPts val="900"/>
              <a:buNone/>
            </a:pPr>
            <a:endParaRPr sz="900"/>
          </a:p>
          <a:p>
            <a:pPr marL="0" lvl="1" indent="0" algn="l" rtl="0">
              <a:spcBef>
                <a:spcPts val="0"/>
              </a:spcBef>
              <a:spcAft>
                <a:spcPts val="0"/>
              </a:spcAft>
              <a:buSzPts val="900"/>
              <a:buNone/>
            </a:pPr>
            <a:r>
              <a:rPr lang="en-GB" sz="900"/>
              <a:t>* Source: </a:t>
            </a:r>
            <a:r>
              <a:rPr lang="en-GB" sz="900" u="sng">
                <a:solidFill>
                  <a:schemeClr val="hlink"/>
                </a:solidFill>
                <a:hlinkClick r:id="rId3"/>
              </a:rPr>
              <a:t>https://www.irishtimes.com/business/personal-finance/have-the-irish-given-up-on-owning-their-own-homes-1.3005440</a:t>
            </a:r>
            <a:endParaRPr sz="900"/>
          </a:p>
          <a:p>
            <a:pPr marL="0" lvl="1" indent="0" algn="l" rtl="0">
              <a:spcBef>
                <a:spcPts val="0"/>
              </a:spcBef>
              <a:spcAft>
                <a:spcPts val="0"/>
              </a:spcAft>
              <a:buSzPts val="900"/>
              <a:buNone/>
            </a:pPr>
            <a:r>
              <a:rPr lang="en-GB" sz="900"/>
              <a:t>**Source: http://hea.ie/assets/uploads/2018/01/03627-HEA-FactsFigs-1617-Proof12-Poster-005.pdf</a:t>
            </a:r>
            <a:endParaRPr/>
          </a:p>
          <a:p>
            <a:pPr marL="317500" lvl="1" indent="-317500" algn="l" rtl="0">
              <a:spcBef>
                <a:spcPts val="0"/>
              </a:spcBef>
              <a:spcAft>
                <a:spcPts val="0"/>
              </a:spcAft>
              <a:buSzPts val="900"/>
              <a:buNone/>
            </a:pPr>
            <a:r>
              <a:rPr lang="en-GB" sz="900"/>
              <a:t>*** TCD website</a:t>
            </a:r>
            <a:endParaRPr/>
          </a:p>
          <a:p>
            <a:pPr marL="317500" lvl="1" indent="-317500" algn="l" rtl="0">
              <a:spcBef>
                <a:spcPts val="0"/>
              </a:spcBef>
              <a:spcAft>
                <a:spcPts val="0"/>
              </a:spcAft>
              <a:buSzPts val="900"/>
              <a:buNone/>
            </a:pPr>
            <a:endParaRPr sz="900"/>
          </a:p>
          <a:p>
            <a:pPr marL="0" lvl="1" indent="0" algn="l" rtl="0">
              <a:spcBef>
                <a:spcPts val="1134"/>
              </a:spcBef>
              <a:spcAft>
                <a:spcPts val="0"/>
              </a:spcAft>
              <a:buSzPts val="900"/>
              <a:buNone/>
            </a:pP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828674" y="360000"/>
            <a:ext cx="7500900"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GB"/>
              <a:t>Design plan</a:t>
            </a:r>
            <a:endParaRPr/>
          </a:p>
        </p:txBody>
      </p:sp>
      <p:sp>
        <p:nvSpPr>
          <p:cNvPr id="79" name="Google Shape;79;p13"/>
          <p:cNvSpPr txBox="1">
            <a:spLocks noGrp="1"/>
          </p:cNvSpPr>
          <p:nvPr>
            <p:ph type="body" idx="1"/>
          </p:nvPr>
        </p:nvSpPr>
        <p:spPr>
          <a:xfrm>
            <a:off x="469250" y="1302275"/>
            <a:ext cx="8219700" cy="4785000"/>
          </a:xfrm>
          <a:prstGeom prst="rect">
            <a:avLst/>
          </a:prstGeom>
          <a:noFill/>
          <a:ln>
            <a:noFill/>
          </a:ln>
        </p:spPr>
        <p:txBody>
          <a:bodyPr spcFirstLastPara="1" wrap="square" lIns="0" tIns="0" rIns="0" bIns="0" anchor="t" anchorCtr="0">
            <a:noAutofit/>
          </a:bodyPr>
          <a:lstStyle/>
          <a:p>
            <a:pPr marL="317500" lvl="1" indent="-317500" algn="l" rtl="0">
              <a:spcBef>
                <a:spcPts val="0"/>
              </a:spcBef>
              <a:spcAft>
                <a:spcPts val="0"/>
              </a:spcAft>
              <a:buSzPts val="2000"/>
              <a:buFont typeface="Noto Sans Symbols"/>
              <a:buChar char="➢"/>
            </a:pPr>
            <a:r>
              <a:rPr lang="en-GB"/>
              <a:t>Literature review</a:t>
            </a:r>
            <a:endParaRPr/>
          </a:p>
          <a:p>
            <a:pPr marL="317500" lvl="1" indent="-317500" algn="l" rtl="0">
              <a:spcBef>
                <a:spcPts val="1134"/>
              </a:spcBef>
              <a:spcAft>
                <a:spcPts val="0"/>
              </a:spcAft>
              <a:buSzPts val="2000"/>
              <a:buFont typeface="Noto Sans Symbols"/>
              <a:buChar char="➢"/>
            </a:pPr>
            <a:r>
              <a:rPr lang="en-GB"/>
              <a:t>Ethics approval (9.5 weeks!)</a:t>
            </a:r>
            <a:endParaRPr/>
          </a:p>
          <a:p>
            <a:pPr marL="317500" lvl="1" indent="-317500" algn="l" rtl="0">
              <a:spcBef>
                <a:spcPts val="1134"/>
              </a:spcBef>
              <a:spcAft>
                <a:spcPts val="0"/>
              </a:spcAft>
              <a:buSzPts val="2000"/>
              <a:buFont typeface="Noto Sans Symbols"/>
              <a:buChar char="➢"/>
            </a:pPr>
            <a:r>
              <a:rPr lang="en-GB"/>
              <a:t>Participant recruitment process</a:t>
            </a:r>
            <a:br>
              <a:rPr lang="en-GB"/>
            </a:br>
            <a:r>
              <a:rPr lang="en-GB"/>
              <a:t> Opportunistic/Convenience methods </a:t>
            </a:r>
            <a:endParaRPr/>
          </a:p>
          <a:p>
            <a:pPr marL="317500" lvl="1" indent="-317500" algn="l" rtl="0">
              <a:spcBef>
                <a:spcPts val="1134"/>
              </a:spcBef>
              <a:spcAft>
                <a:spcPts val="0"/>
              </a:spcAft>
              <a:buSzPts val="2000"/>
              <a:buFont typeface="Noto Sans Symbols"/>
              <a:buChar char="➢"/>
            </a:pPr>
            <a:r>
              <a:rPr lang="en-GB"/>
              <a:t>Interview structure</a:t>
            </a:r>
            <a:br>
              <a:rPr lang="en-GB"/>
            </a:br>
            <a:r>
              <a:rPr lang="en-GB"/>
              <a:t>Exploratory, Evolving with time</a:t>
            </a:r>
            <a:endParaRPr/>
          </a:p>
          <a:p>
            <a:pPr marL="317500" lvl="1" indent="-317500" algn="l" rtl="0">
              <a:spcBef>
                <a:spcPts val="1134"/>
              </a:spcBef>
              <a:spcAft>
                <a:spcPts val="0"/>
              </a:spcAft>
              <a:buSzPts val="2000"/>
              <a:buFont typeface="Noto Sans Symbols"/>
              <a:buChar char="➢"/>
            </a:pPr>
            <a:r>
              <a:rPr lang="en-GB"/>
              <a:t>Data Analysis</a:t>
            </a:r>
            <a:br>
              <a:rPr lang="en-GB"/>
            </a:br>
            <a:r>
              <a:rPr lang="en-GB"/>
              <a:t>Hybrid deductive-inductive approach</a:t>
            </a:r>
            <a:br>
              <a:rPr lang="en-GB"/>
            </a:br>
            <a:r>
              <a:rPr lang="en-GB"/>
              <a:t>Identification &amp; Clustering of themes</a:t>
            </a:r>
            <a:endParaRPr/>
          </a:p>
          <a:p>
            <a:pPr marL="0" lvl="1" indent="0" algn="l" rtl="0">
              <a:spcBef>
                <a:spcPts val="1134"/>
              </a:spcBef>
              <a:spcAft>
                <a:spcPts val="0"/>
              </a:spcAft>
              <a:buSzPts val="2000"/>
              <a:buNone/>
            </a:pPr>
            <a:endParaRPr/>
          </a:p>
          <a:p>
            <a:pPr marL="0" lvl="1" indent="0" algn="l" rtl="0">
              <a:spcBef>
                <a:spcPts val="1134"/>
              </a:spcBef>
              <a:spcAft>
                <a:spcPts val="0"/>
              </a:spcAft>
              <a:buSzPts val="2000"/>
              <a:buNone/>
            </a:pPr>
            <a:endParaRPr/>
          </a:p>
        </p:txBody>
      </p:sp>
      <p:pic>
        <p:nvPicPr>
          <p:cNvPr id="80" name="Google Shape;80;p13" descr="https://lh3.googleusercontent.com/0Zom9vsMf8DdSabHYT9R4SFT8QNRA2tLuzg7pRJ2WGXoLrPrToZiAOwBlnkIvvBbzdz7r7P4mwPrU2ffl33r1cFgsCX_v-su19tFLo4wownz7hmJ838WlT4ljxXsd8tIwx2xCB_H"/>
          <p:cNvPicPr preferRelativeResize="0"/>
          <p:nvPr/>
        </p:nvPicPr>
        <p:blipFill rotWithShape="1">
          <a:blip r:embed="rId3">
            <a:alphaModFix/>
          </a:blip>
          <a:srcRect/>
          <a:stretch/>
        </p:blipFill>
        <p:spPr>
          <a:xfrm>
            <a:off x="5588250" y="65825"/>
            <a:ext cx="3460224" cy="6227073"/>
          </a:xfrm>
          <a:prstGeom prst="rect">
            <a:avLst/>
          </a:prstGeom>
          <a:noFill/>
          <a:ln>
            <a:noFill/>
          </a:ln>
        </p:spPr>
      </p:pic>
      <p:sp>
        <p:nvSpPr>
          <p:cNvPr id="81" name="Google Shape;81;p13"/>
          <p:cNvSpPr txBox="1"/>
          <p:nvPr/>
        </p:nvSpPr>
        <p:spPr>
          <a:xfrm>
            <a:off x="706300" y="5868375"/>
            <a:ext cx="7351800" cy="5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t>Image Source : </a:t>
            </a:r>
            <a:r>
              <a:rPr lang="en-GB" sz="900" b="1" i="1">
                <a:solidFill>
                  <a:srgbClr val="494949"/>
                </a:solidFill>
              </a:rPr>
              <a:t>O'Rourke, Katie</a:t>
            </a:r>
            <a:r>
              <a:rPr lang="en-GB" sz="900">
                <a:solidFill>
                  <a:srgbClr val="494949"/>
                </a:solidFill>
              </a:rPr>
              <a:t> (2016/17)</a:t>
            </a:r>
            <a:r>
              <a:rPr lang="en-GB" sz="900">
                <a:solidFill>
                  <a:srgbClr val="494949"/>
                </a:solidFill>
                <a:uFill>
                  <a:noFill/>
                </a:uFill>
                <a:hlinkClick r:id="rId4"/>
              </a:rPr>
              <a:t> </a:t>
            </a:r>
            <a:r>
              <a:rPr lang="en-GB" sz="900">
                <a:solidFill>
                  <a:srgbClr val="494949"/>
                </a:solidFill>
              </a:rPr>
              <a:t>	</a:t>
            </a:r>
            <a:endParaRPr sz="900">
              <a:solidFill>
                <a:srgbClr val="494949"/>
              </a:solidFill>
            </a:endParaRPr>
          </a:p>
          <a:p>
            <a:pPr marL="0" lvl="0" indent="0" algn="l" rtl="0">
              <a:spcBef>
                <a:spcPts val="0"/>
              </a:spcBef>
              <a:spcAft>
                <a:spcPts val="0"/>
              </a:spcAft>
              <a:buNone/>
            </a:pPr>
            <a:r>
              <a:rPr lang="en-GB" sz="900" i="1">
                <a:solidFill>
                  <a:srgbClr val="494949"/>
                </a:solidFill>
              </a:rPr>
              <a:t>M.Sc. in Health Informatics</a:t>
            </a:r>
            <a:endParaRPr sz="900" i="1">
              <a:solidFill>
                <a:srgbClr val="494949"/>
              </a:solidFill>
            </a:endParaRPr>
          </a:p>
          <a:p>
            <a:pPr marL="0" lvl="0" indent="0" algn="l" rtl="0">
              <a:spcBef>
                <a:spcPts val="0"/>
              </a:spcBef>
              <a:spcAft>
                <a:spcPts val="0"/>
              </a:spcAft>
              <a:buNone/>
            </a:pPr>
            <a:r>
              <a:rPr lang="en-GB" sz="900">
                <a:solidFill>
                  <a:srgbClr val="494949"/>
                </a:solidFill>
              </a:rPr>
              <a:t>"Patient Generated Health Data in Ireland: A Study of the Patient Perspective"   </a:t>
            </a:r>
            <a:r>
              <a:rPr lang="en-GB" sz="1050">
                <a:solidFill>
                  <a:srgbClr val="494949"/>
                </a:solidFil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69250" y="259352"/>
            <a:ext cx="7500900" cy="437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GB"/>
              <a:t>Criticism </a:t>
            </a:r>
            <a:endParaRPr/>
          </a:p>
        </p:txBody>
      </p:sp>
      <p:sp>
        <p:nvSpPr>
          <p:cNvPr id="87" name="Google Shape;87;p14"/>
          <p:cNvSpPr txBox="1">
            <a:spLocks noGrp="1"/>
          </p:cNvSpPr>
          <p:nvPr>
            <p:ph type="body" idx="1"/>
          </p:nvPr>
        </p:nvSpPr>
        <p:spPr>
          <a:xfrm>
            <a:off x="469250" y="696750"/>
            <a:ext cx="8320500" cy="5911500"/>
          </a:xfrm>
          <a:prstGeom prst="rect">
            <a:avLst/>
          </a:prstGeom>
          <a:noFill/>
          <a:ln>
            <a:noFill/>
          </a:ln>
        </p:spPr>
        <p:txBody>
          <a:bodyPr spcFirstLastPara="1" wrap="square" lIns="0" tIns="0" rIns="0" bIns="0" anchor="t" anchorCtr="0">
            <a:noAutofit/>
          </a:bodyPr>
          <a:lstStyle/>
          <a:p>
            <a:pPr marL="0" lvl="1" indent="0" algn="l" rtl="0">
              <a:spcBef>
                <a:spcPts val="0"/>
              </a:spcBef>
              <a:spcAft>
                <a:spcPts val="0"/>
              </a:spcAft>
              <a:buSzPts val="2000"/>
              <a:buNone/>
            </a:pPr>
            <a:r>
              <a:rPr lang="en-GB"/>
              <a:t>Positives:</a:t>
            </a:r>
            <a:endParaRPr/>
          </a:p>
          <a:p>
            <a:pPr marL="568325" lvl="2" indent="-222250" algn="l" rtl="0">
              <a:spcBef>
                <a:spcPts val="1134"/>
              </a:spcBef>
              <a:spcAft>
                <a:spcPts val="0"/>
              </a:spcAft>
              <a:buSzPts val="2000"/>
              <a:buFont typeface="Noto Sans Symbols"/>
              <a:buChar char="➢"/>
            </a:pPr>
            <a:r>
              <a:rPr lang="en-GB"/>
              <a:t>Provides a good base for future research from a patient perspective</a:t>
            </a:r>
            <a:br>
              <a:rPr lang="en-GB"/>
            </a:br>
            <a:r>
              <a:rPr lang="en-GB"/>
              <a:t>[also from doctor’s perspective, why PGHD is not studied by the institutes?]</a:t>
            </a:r>
            <a:endParaRPr/>
          </a:p>
          <a:p>
            <a:pPr marL="568325" lvl="2" indent="-222250" algn="l" rtl="0">
              <a:spcBef>
                <a:spcPts val="1134"/>
              </a:spcBef>
              <a:spcAft>
                <a:spcPts val="0"/>
              </a:spcAft>
              <a:buSzPts val="2000"/>
              <a:buFont typeface="Noto Sans Symbols"/>
              <a:buChar char="➢"/>
            </a:pPr>
            <a:r>
              <a:rPr lang="en-GB"/>
              <a:t>The research scope was kept small but it was carried out in a structured manner</a:t>
            </a:r>
            <a:endParaRPr/>
          </a:p>
          <a:p>
            <a:pPr marL="568325" lvl="2" indent="-209550" algn="l" rtl="0">
              <a:spcBef>
                <a:spcPts val="1134"/>
              </a:spcBef>
              <a:spcAft>
                <a:spcPts val="0"/>
              </a:spcAft>
              <a:buSzPts val="1800"/>
              <a:buChar char="➢"/>
            </a:pPr>
            <a:r>
              <a:rPr lang="en-GB"/>
              <a:t>Provided references and cited them wherever needed</a:t>
            </a:r>
            <a:endParaRPr/>
          </a:p>
          <a:p>
            <a:pPr marL="0" lvl="1" indent="0" algn="l" rtl="0">
              <a:spcBef>
                <a:spcPts val="1134"/>
              </a:spcBef>
              <a:spcAft>
                <a:spcPts val="0"/>
              </a:spcAft>
              <a:buSzPts val="2000"/>
              <a:buNone/>
            </a:pPr>
            <a:r>
              <a:rPr lang="en-GB"/>
              <a:t>Negatives:</a:t>
            </a:r>
            <a:endParaRPr/>
          </a:p>
          <a:p>
            <a:pPr marL="568325" lvl="2" indent="-222250" algn="l" rtl="0">
              <a:spcBef>
                <a:spcPts val="1134"/>
              </a:spcBef>
              <a:spcAft>
                <a:spcPts val="0"/>
              </a:spcAft>
              <a:buSzPts val="2000"/>
              <a:buFont typeface="Noto Sans Symbols"/>
              <a:buChar char="➢"/>
            </a:pPr>
            <a:r>
              <a:rPr lang="en-GB"/>
              <a:t>All the research aims mentioned initially were not fully addressed </a:t>
            </a:r>
            <a:endParaRPr/>
          </a:p>
          <a:p>
            <a:pPr marL="568325" lvl="2" indent="-222250" algn="l" rtl="0">
              <a:spcBef>
                <a:spcPts val="1134"/>
              </a:spcBef>
              <a:spcAft>
                <a:spcPts val="0"/>
              </a:spcAft>
              <a:buSzPts val="2000"/>
              <a:buFont typeface="Noto Sans Symbols"/>
              <a:buChar char="➢"/>
            </a:pPr>
            <a:r>
              <a:rPr lang="en-GB"/>
              <a:t>Could have been planned better which could have resulted in more conclusive findings</a:t>
            </a:r>
            <a:br>
              <a:rPr lang="en-GB"/>
            </a:br>
            <a:r>
              <a:rPr lang="en-GB"/>
              <a:t>[Ethics application could have been applied earlier]</a:t>
            </a:r>
            <a:endParaRPr/>
          </a:p>
          <a:p>
            <a:pPr marL="568325" lvl="2" indent="-222250" algn="l" rtl="0">
              <a:spcBef>
                <a:spcPts val="1134"/>
              </a:spcBef>
              <a:spcAft>
                <a:spcPts val="0"/>
              </a:spcAft>
              <a:buSzPts val="2000"/>
              <a:buFont typeface="Noto Sans Symbols"/>
              <a:buChar char="➢"/>
            </a:pPr>
            <a:r>
              <a:rPr lang="en-GB"/>
              <a:t>More questions could have been asked to gain insight on some findings</a:t>
            </a:r>
            <a:br>
              <a:rPr lang="en-GB"/>
            </a:br>
            <a:r>
              <a:rPr lang="en-GB"/>
              <a:t>[If the user is tech savvy or not]</a:t>
            </a:r>
            <a:br>
              <a:rPr lang="en-GB"/>
            </a:br>
            <a:r>
              <a:rPr lang="en-GB"/>
              <a:t>[Awareness/Opinion on mHealth apps] etc.</a:t>
            </a:r>
            <a:br>
              <a:rPr lang="en-GB"/>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a:blip r:embed="rId3">
            <a:alphaModFix/>
          </a:blip>
          <a:stretch>
            <a:fillRect/>
          </a:stretch>
        </p:blipFill>
        <p:spPr>
          <a:xfrm>
            <a:off x="1407900" y="683175"/>
            <a:ext cx="6432801" cy="2729501"/>
          </a:xfrm>
          <a:prstGeom prst="rect">
            <a:avLst/>
          </a:prstGeom>
          <a:noFill/>
          <a:ln>
            <a:noFill/>
          </a:ln>
        </p:spPr>
      </p:pic>
      <p:pic>
        <p:nvPicPr>
          <p:cNvPr id="93" name="Google Shape;93;p15"/>
          <p:cNvPicPr preferRelativeResize="0"/>
          <p:nvPr/>
        </p:nvPicPr>
        <p:blipFill rotWithShape="1">
          <a:blip r:embed="rId4">
            <a:alphaModFix/>
          </a:blip>
          <a:srcRect b="-9998"/>
          <a:stretch/>
        </p:blipFill>
        <p:spPr>
          <a:xfrm>
            <a:off x="994125" y="3920150"/>
            <a:ext cx="7155750" cy="1961275"/>
          </a:xfrm>
          <a:prstGeom prst="rect">
            <a:avLst/>
          </a:prstGeom>
          <a:noFill/>
          <a:ln>
            <a:noFill/>
          </a:ln>
        </p:spPr>
      </p:pic>
      <p:sp>
        <p:nvSpPr>
          <p:cNvPr id="94" name="Google Shape;94;p15"/>
          <p:cNvSpPr txBox="1"/>
          <p:nvPr/>
        </p:nvSpPr>
        <p:spPr>
          <a:xfrm>
            <a:off x="740650" y="3508550"/>
            <a:ext cx="7283100" cy="4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Does not conclusively answer most questions presented above </a:t>
            </a:r>
            <a:endParaRPr b="1"/>
          </a:p>
        </p:txBody>
      </p:sp>
      <p:sp>
        <p:nvSpPr>
          <p:cNvPr id="95" name="Google Shape;95;p15"/>
          <p:cNvSpPr txBox="1"/>
          <p:nvPr/>
        </p:nvSpPr>
        <p:spPr>
          <a:xfrm>
            <a:off x="836675" y="271575"/>
            <a:ext cx="5802000" cy="4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Initial research aims</a:t>
            </a:r>
            <a:endParaRPr b="1"/>
          </a:p>
        </p:txBody>
      </p:sp>
      <p:sp>
        <p:nvSpPr>
          <p:cNvPr id="96" name="Google Shape;96;p15"/>
          <p:cNvSpPr txBox="1"/>
          <p:nvPr/>
        </p:nvSpPr>
        <p:spPr>
          <a:xfrm>
            <a:off x="706300" y="5881425"/>
            <a:ext cx="73518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t>Snippets from : </a:t>
            </a:r>
            <a:r>
              <a:rPr lang="en-GB" sz="900" b="1" i="1">
                <a:solidFill>
                  <a:srgbClr val="494949"/>
                </a:solidFill>
              </a:rPr>
              <a:t>O'Rourke, Katie</a:t>
            </a:r>
            <a:r>
              <a:rPr lang="en-GB" sz="900">
                <a:solidFill>
                  <a:srgbClr val="494949"/>
                </a:solidFill>
              </a:rPr>
              <a:t> (2016/17)</a:t>
            </a:r>
            <a:r>
              <a:rPr lang="en-GB" sz="900">
                <a:solidFill>
                  <a:srgbClr val="494949"/>
                </a:solidFill>
                <a:uFill>
                  <a:noFill/>
                </a:uFill>
                <a:hlinkClick r:id="rId5"/>
              </a:rPr>
              <a:t> </a:t>
            </a:r>
            <a:r>
              <a:rPr lang="en-GB" sz="900">
                <a:solidFill>
                  <a:srgbClr val="494949"/>
                </a:solidFill>
              </a:rPr>
              <a:t>	</a:t>
            </a:r>
            <a:endParaRPr sz="900">
              <a:solidFill>
                <a:srgbClr val="494949"/>
              </a:solidFill>
            </a:endParaRPr>
          </a:p>
          <a:p>
            <a:pPr marL="0" lvl="0" indent="0" algn="l" rtl="0">
              <a:spcBef>
                <a:spcPts val="0"/>
              </a:spcBef>
              <a:spcAft>
                <a:spcPts val="0"/>
              </a:spcAft>
              <a:buClr>
                <a:schemeClr val="dk1"/>
              </a:buClr>
              <a:buSzPts val="1100"/>
              <a:buFont typeface="Arial"/>
              <a:buNone/>
            </a:pPr>
            <a:r>
              <a:rPr lang="en-GB" sz="900" i="1">
                <a:solidFill>
                  <a:srgbClr val="494949"/>
                </a:solidFill>
              </a:rPr>
              <a:t>M.Sc. in Health Informatics</a:t>
            </a:r>
            <a:endParaRPr sz="900" i="1">
              <a:solidFill>
                <a:srgbClr val="494949"/>
              </a:solidFill>
            </a:endParaRPr>
          </a:p>
          <a:p>
            <a:pPr marL="0" lvl="0" indent="0" algn="l" rtl="0">
              <a:spcBef>
                <a:spcPts val="0"/>
              </a:spcBef>
              <a:spcAft>
                <a:spcPts val="0"/>
              </a:spcAft>
              <a:buNone/>
            </a:pPr>
            <a:r>
              <a:rPr lang="en-GB" sz="900">
                <a:solidFill>
                  <a:srgbClr val="494949"/>
                </a:solidFill>
              </a:rPr>
              <a:t>"Patient Generated Health Data in Ireland: A Study of the Patient Perspective"   </a:t>
            </a:r>
            <a:r>
              <a:rPr lang="en-GB" sz="1050">
                <a:solidFill>
                  <a:srgbClr val="494949"/>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69240" y="259358"/>
            <a:ext cx="7500900"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GB"/>
              <a:t>Improvements</a:t>
            </a:r>
            <a:endParaRPr/>
          </a:p>
        </p:txBody>
      </p:sp>
      <p:sp>
        <p:nvSpPr>
          <p:cNvPr id="102" name="Google Shape;102;p16"/>
          <p:cNvSpPr txBox="1">
            <a:spLocks noGrp="1"/>
          </p:cNvSpPr>
          <p:nvPr>
            <p:ph type="body" idx="1"/>
          </p:nvPr>
        </p:nvSpPr>
        <p:spPr>
          <a:xfrm>
            <a:off x="469241" y="1248472"/>
            <a:ext cx="8320500" cy="4744800"/>
          </a:xfrm>
          <a:prstGeom prst="rect">
            <a:avLst/>
          </a:prstGeom>
          <a:noFill/>
          <a:ln>
            <a:noFill/>
          </a:ln>
        </p:spPr>
        <p:txBody>
          <a:bodyPr spcFirstLastPara="1" wrap="square" lIns="0" tIns="0" rIns="0" bIns="0" anchor="t" anchorCtr="0">
            <a:noAutofit/>
          </a:bodyPr>
          <a:lstStyle/>
          <a:p>
            <a:pPr marL="317500" lvl="1" indent="-317500" algn="l" rtl="0">
              <a:spcBef>
                <a:spcPts val="0"/>
              </a:spcBef>
              <a:spcAft>
                <a:spcPts val="0"/>
              </a:spcAft>
              <a:buSzPts val="2000"/>
              <a:buFont typeface="Noto Sans Symbols"/>
              <a:buChar char="➢"/>
            </a:pPr>
            <a:r>
              <a:rPr lang="en-GB"/>
              <a:t>Improve and scale recruitment process</a:t>
            </a:r>
            <a:br>
              <a:rPr lang="en-GB"/>
            </a:br>
            <a:r>
              <a:rPr lang="en-GB"/>
              <a:t>[Try to connect with several healthcare centres]</a:t>
            </a:r>
            <a:br>
              <a:rPr lang="en-GB"/>
            </a:br>
            <a:r>
              <a:rPr lang="en-GB"/>
              <a:t>[More focus on opportunistic/convenience methods]</a:t>
            </a:r>
            <a:endParaRPr/>
          </a:p>
          <a:p>
            <a:pPr marL="317500" lvl="1" indent="-317500" algn="l" rtl="0">
              <a:spcBef>
                <a:spcPts val="1134"/>
              </a:spcBef>
              <a:spcAft>
                <a:spcPts val="0"/>
              </a:spcAft>
              <a:buSzPts val="2000"/>
              <a:buFont typeface="Noto Sans Symbols"/>
              <a:buChar char="➢"/>
            </a:pPr>
            <a:r>
              <a:rPr lang="en-GB"/>
              <a:t>Two set of interview questions: Short &amp; Open-ended type</a:t>
            </a:r>
            <a:br>
              <a:rPr lang="en-GB"/>
            </a:br>
            <a:r>
              <a:rPr lang="en-GB"/>
              <a:t>[Depending on the interviewee’s mood]</a:t>
            </a:r>
            <a:endParaRPr/>
          </a:p>
          <a:p>
            <a:pPr marL="317500" lvl="1" indent="-317500" algn="l" rtl="0">
              <a:spcBef>
                <a:spcPts val="1134"/>
              </a:spcBef>
              <a:spcAft>
                <a:spcPts val="0"/>
              </a:spcAft>
              <a:buSzPts val="2000"/>
              <a:buFont typeface="Noto Sans Symbols"/>
              <a:buChar char="➢"/>
            </a:pPr>
            <a:r>
              <a:rPr lang="en-GB"/>
              <a:t>User-group specific interview questions</a:t>
            </a:r>
            <a:br>
              <a:rPr lang="en-GB"/>
            </a:br>
            <a:r>
              <a:rPr lang="en-GB"/>
              <a:t>[age-specific, chronic disease specific]</a:t>
            </a:r>
            <a:endParaRPr/>
          </a:p>
          <a:p>
            <a:pPr marL="317500" lvl="1" indent="-317500" algn="l" rtl="0">
              <a:spcBef>
                <a:spcPts val="1134"/>
              </a:spcBef>
              <a:spcAft>
                <a:spcPts val="0"/>
              </a:spcAft>
              <a:buSzPts val="2000"/>
              <a:buFont typeface="Noto Sans Symbols"/>
              <a:buChar char="➢"/>
            </a:pPr>
            <a:r>
              <a:rPr lang="en-GB"/>
              <a:t>Iterative interview cycles</a:t>
            </a:r>
            <a:br>
              <a:rPr lang="en-GB"/>
            </a:br>
            <a:r>
              <a:rPr lang="en-GB"/>
              <a:t>[Restructure questions based on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69240" y="259358"/>
            <a:ext cx="7500900"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GB"/>
              <a:t>Group Contribution</a:t>
            </a:r>
            <a:endParaRPr/>
          </a:p>
        </p:txBody>
      </p:sp>
      <p:sp>
        <p:nvSpPr>
          <p:cNvPr id="108" name="Google Shape;108;p17"/>
          <p:cNvSpPr txBox="1">
            <a:spLocks noGrp="1"/>
          </p:cNvSpPr>
          <p:nvPr>
            <p:ph type="body" idx="1"/>
          </p:nvPr>
        </p:nvSpPr>
        <p:spPr>
          <a:xfrm>
            <a:off x="469250" y="1248475"/>
            <a:ext cx="8262000" cy="4744800"/>
          </a:xfrm>
          <a:prstGeom prst="rect">
            <a:avLst/>
          </a:prstGeom>
          <a:noFill/>
          <a:ln>
            <a:noFill/>
          </a:ln>
        </p:spPr>
        <p:txBody>
          <a:bodyPr spcFirstLastPara="1" wrap="square" lIns="0" tIns="0" rIns="0" bIns="0" anchor="t" anchorCtr="0">
            <a:noAutofit/>
          </a:bodyPr>
          <a:lstStyle/>
          <a:p>
            <a:pPr marL="457200" lvl="0" indent="-342900" algn="l" rtl="0">
              <a:spcBef>
                <a:spcPts val="0"/>
              </a:spcBef>
              <a:spcAft>
                <a:spcPts val="0"/>
              </a:spcAft>
              <a:buSzPts val="1800"/>
              <a:buAutoNum type="arabicPeriod"/>
            </a:pPr>
            <a:r>
              <a:rPr lang="en-GB"/>
              <a:t>Each team member read the dissertation.</a:t>
            </a:r>
            <a:endParaRPr/>
          </a:p>
          <a:p>
            <a:pPr marL="457200" lvl="0" indent="-342900" algn="l" rtl="0">
              <a:spcBef>
                <a:spcPts val="0"/>
              </a:spcBef>
              <a:spcAft>
                <a:spcPts val="0"/>
              </a:spcAft>
              <a:buSzPts val="1800"/>
              <a:buAutoNum type="arabicPeriod"/>
            </a:pPr>
            <a:r>
              <a:rPr lang="en-GB"/>
              <a:t>Each team member provided their individual insights and review of the paper  which were later on consolidated during group discussions.</a:t>
            </a:r>
            <a:endParaRPr/>
          </a:p>
          <a:p>
            <a:pPr marL="457200" lvl="0" indent="-342900" algn="l" rtl="0">
              <a:spcBef>
                <a:spcPts val="0"/>
              </a:spcBef>
              <a:spcAft>
                <a:spcPts val="0"/>
              </a:spcAft>
              <a:buSzPts val="1800"/>
              <a:buAutoNum type="arabicPeriod"/>
            </a:pPr>
            <a:r>
              <a:rPr lang="en-GB"/>
              <a:t>Each member contributed in the final presentation with each focusing on sections as mentioned below:</a:t>
            </a:r>
            <a:endParaRPr/>
          </a:p>
          <a:p>
            <a:pPr marL="0" lvl="0" indent="0" algn="l" rtl="0">
              <a:spcBef>
                <a:spcPts val="0"/>
              </a:spcBef>
              <a:spcAft>
                <a:spcPts val="0"/>
              </a:spcAft>
              <a:buNone/>
            </a:pPr>
            <a:endParaRPr/>
          </a:p>
          <a:p>
            <a:pPr marL="568325" lvl="2" indent="-234950" algn="l" rtl="0">
              <a:spcBef>
                <a:spcPts val="0"/>
              </a:spcBef>
              <a:spcAft>
                <a:spcPts val="0"/>
              </a:spcAft>
              <a:buSzPts val="2000"/>
              <a:buFont typeface="Noto Sans Symbols"/>
              <a:buChar char="➢"/>
            </a:pPr>
            <a:r>
              <a:rPr lang="en-GB"/>
              <a:t>Swastik Sahu: Individual review, Criticism, Interview structure, PPT</a:t>
            </a:r>
            <a:endParaRPr/>
          </a:p>
          <a:p>
            <a:pPr marL="568325" lvl="2" indent="-234950" algn="l" rtl="0">
              <a:spcBef>
                <a:spcPts val="1134"/>
              </a:spcBef>
              <a:spcAft>
                <a:spcPts val="0"/>
              </a:spcAft>
              <a:buSzPts val="2000"/>
              <a:buFont typeface="Noto Sans Symbols"/>
              <a:buChar char="➢"/>
            </a:pPr>
            <a:r>
              <a:rPr lang="en-GB"/>
              <a:t>Ashutosh Sharma: Individual review, Research Aims, Ethics, PPT</a:t>
            </a:r>
            <a:endParaRPr/>
          </a:p>
          <a:p>
            <a:pPr marL="568325" lvl="2" indent="-234950" algn="l" rtl="0">
              <a:spcBef>
                <a:spcPts val="1134"/>
              </a:spcBef>
              <a:spcAft>
                <a:spcPts val="0"/>
              </a:spcAft>
              <a:buSzPts val="2000"/>
              <a:buFont typeface="Noto Sans Symbols"/>
              <a:buChar char="➢"/>
            </a:pPr>
            <a:r>
              <a:rPr lang="en-GB"/>
              <a:t>Roman Shaikh: Individual review, Improvements, Grammatical errors</a:t>
            </a:r>
            <a:endParaRPr/>
          </a:p>
          <a:p>
            <a:pPr marL="568325" lvl="2" indent="-234950" algn="l" rtl="0">
              <a:spcBef>
                <a:spcPts val="1134"/>
              </a:spcBef>
              <a:spcAft>
                <a:spcPts val="0"/>
              </a:spcAft>
              <a:buSzPts val="2000"/>
              <a:buFont typeface="Noto Sans Symbols"/>
              <a:buChar char="➢"/>
            </a:pPr>
            <a:r>
              <a:rPr lang="en-GB"/>
              <a:t>Udita Retharekar: Individual review, Methodology/Design Plan, Citations</a:t>
            </a:r>
            <a:endParaRPr/>
          </a:p>
          <a:p>
            <a:pPr marL="568325" lvl="2" indent="-222250" algn="l" rtl="0">
              <a:spcBef>
                <a:spcPts val="1134"/>
              </a:spcBef>
              <a:spcAft>
                <a:spcPts val="0"/>
              </a:spcAft>
              <a:buSzPts val="1800"/>
              <a:buChar char="➢"/>
            </a:pPr>
            <a:r>
              <a:rPr lang="en-GB"/>
              <a:t>Sahir Sharma: Individual review, results and findings, PPT</a:t>
            </a:r>
            <a:endParaRPr/>
          </a:p>
        </p:txBody>
      </p:sp>
    </p:spTree>
  </p:cSld>
  <p:clrMapOvr>
    <a:masterClrMapping/>
  </p:clrMapOvr>
</p:sld>
</file>

<file path=ppt/theme/theme1.xml><?xml version="1.0" encoding="utf-8"?>
<a:theme xmlns:a="http://schemas.openxmlformats.org/drawingml/2006/main" name="Trinity_PPT_Calibri_Option2">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On-screen Show (4:3)</PresentationFormat>
  <Paragraphs>116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EB Garamond</vt:lpstr>
      <vt:lpstr>Noto Sans Symbols</vt:lpstr>
      <vt:lpstr>Trinity_PPT_Calibri_Option2</vt:lpstr>
      <vt:lpstr>Patient Generated Health Data in Ireland: A Study of the Patient Perspective</vt:lpstr>
      <vt:lpstr>Research Question</vt:lpstr>
      <vt:lpstr>PowerPoint Presentation</vt:lpstr>
      <vt:lpstr>Research Aims</vt:lpstr>
      <vt:lpstr>Design plan</vt:lpstr>
      <vt:lpstr>Criticism </vt:lpstr>
      <vt:lpstr>PowerPoint Presentation</vt:lpstr>
      <vt:lpstr>Improvements</vt:lpstr>
      <vt:lpstr>Group Contribution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Generated Health Data in Ireland: A Study of the Patient Perspective</dc:title>
  <cp:lastModifiedBy>udita retharekar</cp:lastModifiedBy>
  <cp:revision>1</cp:revision>
  <dcterms:modified xsi:type="dcterms:W3CDTF">2018-11-13T11:25:40Z</dcterms:modified>
</cp:coreProperties>
</file>