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947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19">
          <p15:clr>
            <a:srgbClr val="A4A3A4"/>
          </p15:clr>
        </p15:guide>
        <p15:guide id="2" pos="5247">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16" roundtripDataSignature="AMtx7mh6LNvISMAYsfj5vZ8g4VQE+AWZ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19" orient="horz"/>
        <p:guide pos="5247"/>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notonic"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Scratch is a graphical programming language, developed by the Lifelong Kindergarten group at the Massachusetts Institute of Technology. Children can drag and combine code blocks to make a range of programs, including animations, stories, musical instruments and games. It’s a bit like the programming equivalent of LEGO!-</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If children have a Scratch user account then projects can also be shared online with the Scratch community, giving children a real audience for their creations.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Scratch is used in many schools as part of the curriculum. Scratch is free to use and children can use it at home as well as during Code Club.</a:t>
            </a:r>
            <a:endParaRPr/>
          </a:p>
        </p:txBody>
      </p:sp>
      <p:sp>
        <p:nvSpPr>
          <p:cNvPr id="55" name="Google Shape;55;p2:notes"/>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50">
                <a:latin typeface="Arial"/>
                <a:ea typeface="Arial"/>
                <a:cs typeface="Arial"/>
                <a:sym typeface="Arial"/>
              </a:rPr>
              <a:t>The Pearson correlation is also known as the “product moment correlation coefficient” (</a:t>
            </a:r>
            <a:r>
              <a:rPr b="1" lang="en-US" sz="1650">
                <a:latin typeface="Arial"/>
                <a:ea typeface="Arial"/>
                <a:cs typeface="Arial"/>
                <a:sym typeface="Arial"/>
              </a:rPr>
              <a:t>PMCC</a:t>
            </a:r>
            <a:r>
              <a:rPr lang="en-US" sz="1650">
                <a:latin typeface="Arial"/>
                <a:ea typeface="Arial"/>
                <a:cs typeface="Arial"/>
                <a:sym typeface="Arial"/>
              </a:rPr>
              <a:t>) or simply “</a:t>
            </a:r>
            <a:r>
              <a:rPr b="1" lang="en-US" sz="1650">
                <a:latin typeface="Arial"/>
                <a:ea typeface="Arial"/>
                <a:cs typeface="Arial"/>
                <a:sym typeface="Arial"/>
              </a:rPr>
              <a:t>correlation</a:t>
            </a:r>
            <a:r>
              <a:rPr lang="en-US" sz="1650">
                <a:latin typeface="Arial"/>
                <a:ea typeface="Arial"/>
                <a:cs typeface="Arial"/>
                <a:sym typeface="Arial"/>
              </a:rPr>
              <a:t>”.</a:t>
            </a:r>
            <a:endParaRPr sz="1650">
              <a:latin typeface="Arial"/>
              <a:ea typeface="Arial"/>
              <a:cs typeface="Arial"/>
              <a:sym typeface="Arial"/>
            </a:endParaRPr>
          </a:p>
          <a:p>
            <a:pPr indent="0" lvl="0" marL="0" rtl="0" algn="l">
              <a:spcBef>
                <a:spcPts val="0"/>
              </a:spcBef>
              <a:spcAft>
                <a:spcPts val="0"/>
              </a:spcAft>
              <a:buNone/>
            </a:pPr>
            <a:r>
              <a:rPr lang="en-US" sz="1050">
                <a:solidFill>
                  <a:srgbClr val="222222"/>
                </a:solidFill>
                <a:highlight>
                  <a:srgbClr val="FFFFFF"/>
                </a:highlight>
                <a:latin typeface="Arial"/>
                <a:ea typeface="Arial"/>
                <a:cs typeface="Arial"/>
                <a:sym typeface="Arial"/>
              </a:rPr>
              <a:t>It assesses how well the relationship between two variables can be described using a </a:t>
            </a:r>
            <a:r>
              <a:rPr lang="en-US" sz="1050" u="sng">
                <a:solidFill>
                  <a:srgbClr val="0B0080"/>
                </a:solidFill>
                <a:highlight>
                  <a:srgbClr val="FFFFFF"/>
                </a:highlight>
                <a:latin typeface="Arial"/>
                <a:ea typeface="Arial"/>
                <a:cs typeface="Arial"/>
                <a:sym typeface="Arial"/>
                <a:hlinkClick r:id="rId2"/>
              </a:rPr>
              <a:t>monotonic</a:t>
            </a:r>
            <a:r>
              <a:rPr lang="en-US" sz="1050">
                <a:solidFill>
                  <a:srgbClr val="222222"/>
                </a:solidFill>
                <a:highlight>
                  <a:srgbClr val="FFFFFF"/>
                </a:highlight>
                <a:latin typeface="Arial"/>
                <a:ea typeface="Arial"/>
                <a:cs typeface="Arial"/>
                <a:sym typeface="Arial"/>
              </a:rPr>
              <a:t> function.</a:t>
            </a:r>
            <a:endParaRPr sz="1650">
              <a:latin typeface="Arial"/>
              <a:ea typeface="Arial"/>
              <a:cs typeface="Arial"/>
              <a:sym typeface="Arial"/>
            </a:endParaRPr>
          </a:p>
        </p:txBody>
      </p:sp>
      <p:sp>
        <p:nvSpPr>
          <p:cNvPr id="91" name="Google Shape;91;p6: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942975" y="746125"/>
            <a:ext cx="497205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0" name="Shape 10"/>
        <p:cNvGrpSpPr/>
        <p:nvPr/>
      </p:nvGrpSpPr>
      <p:grpSpPr>
        <a:xfrm>
          <a:off x="0" y="0"/>
          <a:ext cx="0" cy="0"/>
          <a:chOff x="0" y="0"/>
          <a:chExt cx="0" cy="0"/>
        </a:xfrm>
      </p:grpSpPr>
      <p:sp>
        <p:nvSpPr>
          <p:cNvPr id="11" name="Google Shape;11;p12"/>
          <p:cNvSpPr/>
          <p:nvPr/>
        </p:nvSpPr>
        <p:spPr>
          <a:xfrm>
            <a:off x="0" y="0"/>
            <a:ext cx="9144000" cy="3013200"/>
          </a:xfrm>
          <a:prstGeom prst="rect">
            <a:avLst/>
          </a:prstGeom>
          <a:solidFill>
            <a:srgbClr val="005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2"/>
          <p:cNvSpPr txBox="1"/>
          <p:nvPr>
            <p:ph type="ctrTitle"/>
          </p:nvPr>
        </p:nvSpPr>
        <p:spPr>
          <a:xfrm>
            <a:off x="828674" y="3819975"/>
            <a:ext cx="7500939" cy="55485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accent2"/>
              </a:buClr>
              <a:buSzPts val="3600"/>
              <a:buFont typeface="Calibri"/>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828675" y="4394175"/>
            <a:ext cx="7500938" cy="36180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accent2"/>
              </a:buClr>
              <a:buSzPts val="1400"/>
              <a:buNone/>
              <a:defRPr b="0" sz="1400">
                <a:solidFill>
                  <a:schemeClr val="accent2"/>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4" name="Google Shape;14;p12"/>
          <p:cNvPicPr preferRelativeResize="0"/>
          <p:nvPr/>
        </p:nvPicPr>
        <p:blipFill rotWithShape="1">
          <a:blip r:embed="rId2">
            <a:alphaModFix/>
          </a:blip>
          <a:srcRect b="0" l="0" r="0" t="0"/>
          <a:stretch/>
        </p:blipFill>
        <p:spPr>
          <a:xfrm>
            <a:off x="828675" y="687723"/>
            <a:ext cx="4636800" cy="1239265"/>
          </a:xfrm>
          <a:prstGeom prst="rect">
            <a:avLst/>
          </a:prstGeom>
          <a:noFill/>
          <a:ln>
            <a:noFill/>
          </a:ln>
        </p:spPr>
      </p:pic>
      <p:sp>
        <p:nvSpPr>
          <p:cNvPr id="15" name="Google Shape;15;p12"/>
          <p:cNvSpPr txBox="1"/>
          <p:nvPr>
            <p:ph idx="2" type="body"/>
          </p:nvPr>
        </p:nvSpPr>
        <p:spPr>
          <a:xfrm>
            <a:off x="828675" y="5386500"/>
            <a:ext cx="4679325" cy="979374"/>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5EAE"/>
              </a:buClr>
              <a:buSzPts val="1400"/>
              <a:buNone/>
              <a:defRPr sz="1400">
                <a:solidFill>
                  <a:srgbClr val="005EAE"/>
                </a:solidFill>
              </a:defRPr>
            </a:lvl1pPr>
            <a:lvl2pPr indent="-228600" lvl="1" marL="914400" algn="l">
              <a:spcBef>
                <a:spcPts val="0"/>
              </a:spcBef>
              <a:spcAft>
                <a:spcPts val="0"/>
              </a:spcAft>
              <a:buSzPts val="1400"/>
              <a:buNone/>
              <a:defRPr sz="1400">
                <a:solidFill>
                  <a:schemeClr val="accent2"/>
                </a:solidFill>
              </a:defRPr>
            </a:lvl2pPr>
            <a:lvl3pPr indent="-228600" lvl="2" marL="1371600" algn="l">
              <a:spcBef>
                <a:spcPts val="567"/>
              </a:spcBef>
              <a:spcAft>
                <a:spcPts val="0"/>
              </a:spcAft>
              <a:buSzPts val="1400"/>
              <a:buNone/>
              <a:defRPr sz="1400">
                <a:solidFill>
                  <a:schemeClr val="accent2"/>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12"/>
          <p:cNvSpPr/>
          <p:nvPr/>
        </p:nvSpPr>
        <p:spPr>
          <a:xfrm>
            <a:off x="0" y="6498000"/>
            <a:ext cx="9144000" cy="360000"/>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2 Column Content 20pt" showMasterSp="0">
  <p:cSld name="1_Title &amp; 2 Column Content 20pt">
    <p:spTree>
      <p:nvGrpSpPr>
        <p:cNvPr id="17" name="Shape 17"/>
        <p:cNvGrpSpPr/>
        <p:nvPr/>
      </p:nvGrpSpPr>
      <p:grpSpPr>
        <a:xfrm>
          <a:off x="0" y="0"/>
          <a:ext cx="0" cy="0"/>
          <a:chOff x="0" y="0"/>
          <a:chExt cx="0" cy="0"/>
        </a:xfrm>
      </p:grpSpPr>
      <p:sp>
        <p:nvSpPr>
          <p:cNvPr id="18" name="Google Shape;18;p13"/>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28676" y="1881075"/>
            <a:ext cx="7527924" cy="3643425"/>
          </a:xfrm>
          <a:prstGeom prst="rect">
            <a:avLst/>
          </a:prstGeom>
          <a:noFill/>
          <a:ln>
            <a:noFill/>
          </a:ln>
        </p:spPr>
        <p:txBody>
          <a:bodyPr anchorCtr="0" anchor="t" bIns="0" lIns="0" spcFirstLastPara="1" rIns="0" wrap="square" tIns="0">
            <a:noAutofit/>
          </a:bodyPr>
          <a:lstStyle>
            <a:lvl1pPr indent="-228600" lvl="0" marL="457200" algn="l">
              <a:spcBef>
                <a:spcPts val="900"/>
              </a:spcBef>
              <a:spcAft>
                <a:spcPts val="0"/>
              </a:spcAft>
              <a:buClr>
                <a:schemeClr val="dk2"/>
              </a:buClr>
              <a:buSzPts val="2000"/>
              <a:buFont typeface="Arial"/>
              <a:buNone/>
              <a:defRPr b="1" sz="2000"/>
            </a:lvl1pPr>
            <a:lvl2pPr indent="-355600" lvl="1" marL="914400" algn="l">
              <a:spcBef>
                <a:spcPts val="1134"/>
              </a:spcBef>
              <a:spcAft>
                <a:spcPts val="0"/>
              </a:spcAft>
              <a:buSzPts val="2000"/>
              <a:buFont typeface="EB Garamond"/>
              <a:buChar char="‒"/>
              <a:defRPr sz="2000"/>
            </a:lvl2pPr>
            <a:lvl3pPr indent="-355600" lvl="2" marL="1371600" algn="l">
              <a:spcBef>
                <a:spcPts val="1134"/>
              </a:spcBef>
              <a:spcAft>
                <a:spcPts val="0"/>
              </a:spcAft>
              <a:buSzPts val="2000"/>
              <a:buFont typeface="Arial"/>
              <a:buChar char="»"/>
              <a:defRPr sz="2000"/>
            </a:lvl3pPr>
            <a:lvl4pPr indent="-355600" lvl="3" marL="1828800" algn="l">
              <a:spcBef>
                <a:spcPts val="1134"/>
              </a:spcBef>
              <a:spcAft>
                <a:spcPts val="0"/>
              </a:spcAft>
              <a:buSzPts val="2000"/>
              <a:buChar char="‒"/>
              <a:defRPr sz="2000"/>
            </a:lvl4pPr>
            <a:lvl5pPr indent="-355600" lvl="4" marL="2286000" algn="l">
              <a:spcBef>
                <a:spcPts val="1134"/>
              </a:spcBef>
              <a:spcAft>
                <a:spcPts val="0"/>
              </a:spcAft>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p:nvPr/>
        </p:nvSpPr>
        <p:spPr>
          <a:xfrm>
            <a:off x="0" y="5819775"/>
            <a:ext cx="9144000" cy="1036637"/>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id="21" name="Google Shape;21;p13"/>
          <p:cNvPicPr preferRelativeResize="0"/>
          <p:nvPr/>
        </p:nvPicPr>
        <p:blipFill rotWithShape="1">
          <a:blip r:embed="rId2">
            <a:alphaModFix/>
          </a:blip>
          <a:srcRect b="0" l="0" r="0" t="0"/>
          <a:stretch/>
        </p:blipFill>
        <p:spPr>
          <a:xfrm>
            <a:off x="828675" y="6046348"/>
            <a:ext cx="2060224" cy="550631"/>
          </a:xfrm>
          <a:prstGeom prst="rect">
            <a:avLst/>
          </a:prstGeom>
          <a:noFill/>
          <a:ln>
            <a:noFill/>
          </a:ln>
        </p:spPr>
      </p:pic>
      <p:sp>
        <p:nvSpPr>
          <p:cNvPr id="22" name="Google Shape;22;p13"/>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400"/>
              <a:buNone/>
              <a:defRPr b="0" sz="14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20pt">
  <p:cSld name="Title &amp; Content 20pt">
    <p:spTree>
      <p:nvGrpSpPr>
        <p:cNvPr id="23" name="Shape 23"/>
        <p:cNvGrpSpPr/>
        <p:nvPr/>
      </p:nvGrpSpPr>
      <p:grpSpPr>
        <a:xfrm>
          <a:off x="0" y="0"/>
          <a:ext cx="0" cy="0"/>
          <a:chOff x="0" y="0"/>
          <a:chExt cx="0" cy="0"/>
        </a:xfrm>
      </p:grpSpPr>
      <p:sp>
        <p:nvSpPr>
          <p:cNvPr id="24" name="Google Shape;24;p14"/>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4"/>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400"/>
              <a:buNone/>
              <a:defRPr b="0" sz="14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mp; Image" showMasterSp="0">
  <p:cSld name="Title, Content &amp; Image">
    <p:spTree>
      <p:nvGrpSpPr>
        <p:cNvPr id="27" name="Shape 27"/>
        <p:cNvGrpSpPr/>
        <p:nvPr/>
      </p:nvGrpSpPr>
      <p:grpSpPr>
        <a:xfrm>
          <a:off x="0" y="0"/>
          <a:ext cx="0" cy="0"/>
          <a:chOff x="0" y="0"/>
          <a:chExt cx="0" cy="0"/>
        </a:xfrm>
      </p:grpSpPr>
      <p:sp>
        <p:nvSpPr>
          <p:cNvPr id="28" name="Google Shape;28;p15"/>
          <p:cNvSpPr/>
          <p:nvPr>
            <p:ph idx="2" type="pic"/>
          </p:nvPr>
        </p:nvSpPr>
        <p:spPr>
          <a:xfrm>
            <a:off x="4939200" y="1943100"/>
            <a:ext cx="4204800" cy="4343400"/>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15"/>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828675" y="1905000"/>
            <a:ext cx="3819525" cy="3987688"/>
          </a:xfrm>
          <a:prstGeom prst="rect">
            <a:avLst/>
          </a:prstGeom>
          <a:noFill/>
          <a:ln>
            <a:noFill/>
          </a:ln>
        </p:spPr>
        <p:txBody>
          <a:bodyPr anchorCtr="0" anchor="t" bIns="0" lIns="0" spcFirstLastPara="1" rIns="0" wrap="square" tIns="0">
            <a:noAutofit/>
          </a:bodyPr>
          <a:lstStyle>
            <a:lvl1pPr indent="-317500" lvl="0" marL="457200" algn="l">
              <a:spcBef>
                <a:spcPts val="850"/>
              </a:spcBef>
              <a:spcAft>
                <a:spcPts val="0"/>
              </a:spcAft>
              <a:buClr>
                <a:schemeClr val="dk2"/>
              </a:buClr>
              <a:buSzPts val="1400"/>
              <a:buFont typeface="Calibri"/>
              <a:buChar char="–"/>
              <a:defRPr b="0" sz="14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5"/>
          <p:cNvSpPr txBox="1"/>
          <p:nvPr>
            <p:ph idx="3"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400"/>
              <a:buNone/>
              <a:defRPr b="0" sz="14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5"/>
          <p:cNvSpPr/>
          <p:nvPr/>
        </p:nvSpPr>
        <p:spPr>
          <a:xfrm>
            <a:off x="0" y="6498000"/>
            <a:ext cx="9144000" cy="360000"/>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US" sz="1000" u="none" cap="none" strike="noStrike">
                <a:solidFill>
                  <a:schemeClr val="lt1"/>
                </a:solidFill>
                <a:latin typeface="Calibri"/>
                <a:ea typeface="Calibri"/>
                <a:cs typeface="Calibri"/>
                <a:sym typeface="Calibri"/>
              </a:rPr>
              <a:t>Trinity College Dublin, </a:t>
            </a:r>
            <a:r>
              <a:rPr b="0" i="0" lang="en-US" sz="1000" u="none" cap="none" strike="noStrik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Image" showMasterSp="0">
  <p:cSld name="Title &amp; Image">
    <p:spTree>
      <p:nvGrpSpPr>
        <p:cNvPr id="33" name="Shape 33"/>
        <p:cNvGrpSpPr/>
        <p:nvPr/>
      </p:nvGrpSpPr>
      <p:grpSpPr>
        <a:xfrm>
          <a:off x="0" y="0"/>
          <a:ext cx="0" cy="0"/>
          <a:chOff x="0" y="0"/>
          <a:chExt cx="0" cy="0"/>
        </a:xfrm>
      </p:grpSpPr>
      <p:sp>
        <p:nvSpPr>
          <p:cNvPr id="34" name="Google Shape;34;p16"/>
          <p:cNvSpPr/>
          <p:nvPr>
            <p:ph idx="2" type="pic"/>
          </p:nvPr>
        </p:nvSpPr>
        <p:spPr>
          <a:xfrm>
            <a:off x="0" y="1435835"/>
            <a:ext cx="9144000" cy="4850665"/>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16"/>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body"/>
          </p:nvPr>
        </p:nvSpPr>
        <p:spPr>
          <a:xfrm>
            <a:off x="828675" y="914400"/>
            <a:ext cx="7500938" cy="276225"/>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400"/>
              <a:buNone/>
              <a:defRPr b="0" sz="14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16"/>
          <p:cNvSpPr/>
          <p:nvPr/>
        </p:nvSpPr>
        <p:spPr>
          <a:xfrm>
            <a:off x="0" y="6498000"/>
            <a:ext cx="9144000" cy="360000"/>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US" sz="1000" u="none" cap="none" strike="noStrike">
                <a:solidFill>
                  <a:schemeClr val="lt1"/>
                </a:solidFill>
                <a:latin typeface="Calibri"/>
                <a:ea typeface="Calibri"/>
                <a:cs typeface="Calibri"/>
                <a:sym typeface="Calibri"/>
              </a:rPr>
              <a:t>Trinity College Dublin, </a:t>
            </a:r>
            <a:r>
              <a:rPr b="0" i="0" lang="en-US" sz="1000" u="none" cap="none" strike="noStrik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howMasterSp="0">
  <p:cSld name="Thank You">
    <p:spTree>
      <p:nvGrpSpPr>
        <p:cNvPr id="38" name="Shape 38"/>
        <p:cNvGrpSpPr/>
        <p:nvPr/>
      </p:nvGrpSpPr>
      <p:grpSpPr>
        <a:xfrm>
          <a:off x="0" y="0"/>
          <a:ext cx="0" cy="0"/>
          <a:chOff x="0" y="0"/>
          <a:chExt cx="0" cy="0"/>
        </a:xfrm>
      </p:grpSpPr>
      <p:sp>
        <p:nvSpPr>
          <p:cNvPr id="39" name="Google Shape;39;p17"/>
          <p:cNvSpPr txBox="1"/>
          <p:nvPr>
            <p:ph type="ctrTitle"/>
          </p:nvPr>
        </p:nvSpPr>
        <p:spPr>
          <a:xfrm>
            <a:off x="828674" y="3715200"/>
            <a:ext cx="7500939" cy="55485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4200"/>
              <a:buFont typeface="Calibri"/>
              <a:buNone/>
              <a:defRPr sz="4200">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p:nvPr/>
        </p:nvSpPr>
        <p:spPr>
          <a:xfrm>
            <a:off x="0" y="0"/>
            <a:ext cx="9144000" cy="3013200"/>
          </a:xfrm>
          <a:prstGeom prst="rect">
            <a:avLst/>
          </a:prstGeom>
          <a:solidFill>
            <a:srgbClr val="005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1" name="Google Shape;41;p17"/>
          <p:cNvPicPr preferRelativeResize="0"/>
          <p:nvPr/>
        </p:nvPicPr>
        <p:blipFill rotWithShape="1">
          <a:blip r:embed="rId2">
            <a:alphaModFix/>
          </a:blip>
          <a:srcRect b="0" l="0" r="0" t="0"/>
          <a:stretch/>
        </p:blipFill>
        <p:spPr>
          <a:xfrm>
            <a:off x="828675" y="687723"/>
            <a:ext cx="4636800" cy="1239265"/>
          </a:xfrm>
          <a:prstGeom prst="rect">
            <a:avLst/>
          </a:prstGeom>
          <a:noFill/>
          <a:ln>
            <a:noFill/>
          </a:ln>
        </p:spPr>
      </p:pic>
      <p:sp>
        <p:nvSpPr>
          <p:cNvPr id="42" name="Google Shape;42;p17"/>
          <p:cNvSpPr/>
          <p:nvPr/>
        </p:nvSpPr>
        <p:spPr>
          <a:xfrm>
            <a:off x="0" y="6498000"/>
            <a:ext cx="9144000" cy="360000"/>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18"/>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1"/>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E73B9"/>
              </a:buClr>
              <a:buSzPts val="3600"/>
              <a:buFont typeface="Calibri"/>
              <a:buNone/>
              <a:defRPr b="0" i="0" sz="3600" u="none" cap="none" strike="noStrike">
                <a:solidFill>
                  <a:srgbClr val="0E73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828675" y="1871551"/>
            <a:ext cx="7500938" cy="40968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1"/>
          <p:cNvSpPr/>
          <p:nvPr/>
        </p:nvSpPr>
        <p:spPr>
          <a:xfrm>
            <a:off x="0" y="6498000"/>
            <a:ext cx="9144000" cy="360000"/>
          </a:xfrm>
          <a:prstGeom prst="rect">
            <a:avLst/>
          </a:prstGeom>
          <a:solidFill>
            <a:srgbClr val="005EAE"/>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rPr b="1" i="0" lang="en-US" sz="1000" u="none" cap="none" strike="noStrike">
                <a:solidFill>
                  <a:schemeClr val="lt1"/>
                </a:solidFill>
                <a:latin typeface="Calibri"/>
                <a:ea typeface="Calibri"/>
                <a:cs typeface="Calibri"/>
                <a:sym typeface="Calibri"/>
              </a:rPr>
              <a:t>Trinity College Dublin, </a:t>
            </a:r>
            <a:r>
              <a:rPr b="0" i="0" lang="en-US" sz="1000" u="none" cap="none" strike="noStrike">
                <a:solidFill>
                  <a:schemeClr val="lt1"/>
                </a:solidFill>
                <a:latin typeface="Calibri"/>
                <a:ea typeface="Calibri"/>
                <a:cs typeface="Calibri"/>
                <a:sym typeface="Calibri"/>
              </a:rPr>
              <a:t>The University of Dublin</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
          <p:cNvSpPr txBox="1"/>
          <p:nvPr>
            <p:ph type="ctrTitle"/>
          </p:nvPr>
        </p:nvSpPr>
        <p:spPr>
          <a:xfrm>
            <a:off x="828674" y="3819975"/>
            <a:ext cx="7500939" cy="55485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accent2"/>
              </a:buClr>
              <a:buSzPts val="3600"/>
              <a:buFont typeface="Calibri"/>
              <a:buNone/>
            </a:pPr>
            <a:r>
              <a:rPr b="1" lang="en-US"/>
              <a:t>Title: Personalized recommendation for Scratch.</a:t>
            </a:r>
            <a:endParaRPr/>
          </a:p>
        </p:txBody>
      </p:sp>
      <p:sp>
        <p:nvSpPr>
          <p:cNvPr id="50" name="Google Shape;50;p1"/>
          <p:cNvSpPr txBox="1"/>
          <p:nvPr>
            <p:ph idx="1" type="subTitle"/>
          </p:nvPr>
        </p:nvSpPr>
        <p:spPr>
          <a:xfrm>
            <a:off x="828675" y="4394175"/>
            <a:ext cx="7500938" cy="361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1400"/>
              <a:buNone/>
            </a:pPr>
            <a:r>
              <a:rPr lang="en-US"/>
              <a:t>M.Sc. Dissertation </a:t>
            </a:r>
            <a:endParaRPr/>
          </a:p>
        </p:txBody>
      </p:sp>
      <p:sp>
        <p:nvSpPr>
          <p:cNvPr id="51" name="Google Shape;51;p1"/>
          <p:cNvSpPr txBox="1"/>
          <p:nvPr>
            <p:ph idx="2" type="body"/>
          </p:nvPr>
        </p:nvSpPr>
        <p:spPr>
          <a:xfrm>
            <a:off x="828675" y="5386500"/>
            <a:ext cx="4679325" cy="979374"/>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Roman Shaikh</a:t>
            </a:r>
            <a:endParaRPr/>
          </a:p>
          <a:p>
            <a:pPr indent="0" lvl="1" marL="0" rtl="0" algn="l">
              <a:spcBef>
                <a:spcPts val="0"/>
              </a:spcBef>
              <a:spcAft>
                <a:spcPts val="0"/>
              </a:spcAft>
              <a:buSzPts val="1400"/>
              <a:buNone/>
            </a:pPr>
            <a:r>
              <a:rPr lang="en-US"/>
              <a:t>M.Sc. Computer Science, Data Science 2018/19</a:t>
            </a:r>
            <a:endParaRPr/>
          </a:p>
          <a:p>
            <a:pPr indent="0" lvl="2" marL="0" rtl="0" algn="l">
              <a:spcBef>
                <a:spcPts val="567"/>
              </a:spcBef>
              <a:spcAft>
                <a:spcPts val="0"/>
              </a:spcAft>
              <a:buSzPts val="1400"/>
              <a:buNone/>
            </a:pPr>
            <a:r>
              <a:rPr lang="en-US"/>
              <a:t>Date 27/06/2019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0"/>
          <p:cNvSpPr txBox="1"/>
          <p:nvPr>
            <p:ph type="ctrTitle"/>
          </p:nvPr>
        </p:nvSpPr>
        <p:spPr>
          <a:xfrm>
            <a:off x="828674" y="3715200"/>
            <a:ext cx="7500939" cy="55485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05EAE"/>
              </a:buClr>
              <a:buSzPts val="42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2"/>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Overview</a:t>
            </a:r>
            <a:endParaRPr/>
          </a:p>
        </p:txBody>
      </p:sp>
      <p:sp>
        <p:nvSpPr>
          <p:cNvPr id="58" name="Google Shape;58;p2"/>
          <p:cNvSpPr txBox="1"/>
          <p:nvPr>
            <p:ph idx="1" type="body"/>
          </p:nvPr>
        </p:nvSpPr>
        <p:spPr>
          <a:xfrm>
            <a:off x="828676" y="1881075"/>
            <a:ext cx="7527924" cy="36434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2"/>
              </a:buClr>
              <a:buSzPts val="2000"/>
              <a:buFont typeface="Arial"/>
              <a:buNone/>
            </a:pPr>
            <a:r>
              <a:rPr lang="en-US"/>
              <a:t>A block based programming language</a:t>
            </a:r>
            <a:endParaRPr/>
          </a:p>
          <a:p>
            <a:pPr indent="-317500" lvl="1" marL="317500" marR="0" rtl="0" algn="l">
              <a:lnSpc>
                <a:spcPct val="100000"/>
              </a:lnSpc>
              <a:spcBef>
                <a:spcPts val="1134"/>
              </a:spcBef>
              <a:spcAft>
                <a:spcPts val="0"/>
              </a:spcAft>
              <a:buSzPts val="2000"/>
              <a:buFont typeface="Arial"/>
              <a:buChar char="–"/>
            </a:pPr>
            <a:r>
              <a:rPr lang="en-US" sz="1050">
                <a:solidFill>
                  <a:srgbClr val="222222"/>
                </a:solidFill>
                <a:highlight>
                  <a:srgbClr val="FFFFFF"/>
                </a:highlight>
                <a:latin typeface="Arial"/>
                <a:ea typeface="Arial"/>
                <a:cs typeface="Arial"/>
                <a:sym typeface="Arial"/>
              </a:rPr>
              <a:t>Developed by the Lifelong Kindergarten group at the Massachusetts Institute of Technology</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Font typeface="Arial"/>
              <a:buChar char="–"/>
            </a:pPr>
            <a:r>
              <a:rPr lang="en-US" sz="1050">
                <a:solidFill>
                  <a:srgbClr val="222222"/>
                </a:solidFill>
                <a:highlight>
                  <a:srgbClr val="FFFFFF"/>
                </a:highlight>
                <a:latin typeface="Arial"/>
                <a:ea typeface="Arial"/>
                <a:cs typeface="Arial"/>
                <a:sym typeface="Arial"/>
              </a:rPr>
              <a:t>Drag and combine code blocks to make a range of programs, including animations, stories, musical instruments and games.</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Font typeface="Arial"/>
              <a:buChar char="–"/>
            </a:pPr>
            <a:r>
              <a:rPr lang="en-US" sz="1050">
                <a:solidFill>
                  <a:srgbClr val="222222"/>
                </a:solidFill>
                <a:highlight>
                  <a:srgbClr val="FFFFFF"/>
                </a:highlight>
                <a:latin typeface="Arial"/>
                <a:ea typeface="Arial"/>
                <a:cs typeface="Arial"/>
                <a:sym typeface="Arial"/>
              </a:rPr>
              <a:t>It’s a bit like the programming equivalent of LEGO!</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Font typeface="Arial"/>
              <a:buChar char="–"/>
            </a:pPr>
            <a:r>
              <a:rPr lang="en-US" sz="1050">
                <a:solidFill>
                  <a:srgbClr val="222222"/>
                </a:solidFill>
                <a:highlight>
                  <a:srgbClr val="FFFFFF"/>
                </a:highlight>
                <a:latin typeface="Arial"/>
                <a:ea typeface="Arial"/>
                <a:cs typeface="Arial"/>
                <a:sym typeface="Arial"/>
              </a:rPr>
              <a:t>Learn coding concepts and create interactive projects without needing to learn a text-based programming language. </a:t>
            </a:r>
            <a:endParaRPr sz="1050">
              <a:solidFill>
                <a:srgbClr val="222222"/>
              </a:solidFill>
              <a:highlight>
                <a:srgbClr val="FFFFFF"/>
              </a:highlight>
              <a:latin typeface="Arial"/>
              <a:ea typeface="Arial"/>
              <a:cs typeface="Arial"/>
              <a:sym typeface="Arial"/>
            </a:endParaRPr>
          </a:p>
        </p:txBody>
      </p:sp>
      <p:sp>
        <p:nvSpPr>
          <p:cNvPr id="59" name="Google Shape;59;p2"/>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b="1" lang="en-US"/>
              <a:t>What is Scratch?</a:t>
            </a:r>
            <a:endParaRPr/>
          </a:p>
          <a:p>
            <a:pPr indent="0" lvl="0" marL="0" rtl="0" algn="l">
              <a:spcBef>
                <a:spcPts val="1417"/>
              </a:spcBef>
              <a:spcAft>
                <a:spcPts val="0"/>
              </a:spcAft>
              <a:buClr>
                <a:srgbClr val="005EAE"/>
              </a:buClr>
              <a:buSzPts val="1400"/>
              <a:buNone/>
            </a:pPr>
            <a:r>
              <a:rPr lang="en-US"/>
              <a:t> </a:t>
            </a:r>
            <a:endParaRPr/>
          </a:p>
          <a:p>
            <a:pPr indent="0" lvl="0" marL="0" rtl="0" algn="l">
              <a:spcBef>
                <a:spcPts val="1417"/>
              </a:spcBef>
              <a:spcAft>
                <a:spcPts val="0"/>
              </a:spcAft>
              <a:buClr>
                <a:srgbClr val="005EAE"/>
              </a:buClr>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3"/>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Scratch Community.</a:t>
            </a:r>
            <a:endParaRPr/>
          </a:p>
        </p:txBody>
      </p:sp>
      <p:sp>
        <p:nvSpPr>
          <p:cNvPr id="65" name="Google Shape;65;p3"/>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US"/>
              <a:t>A huge online community of people sharing programs made in Scratch and associated resources - tutorial videos on YouTube, lesson plans, program ideas.</a:t>
            </a:r>
            <a:endParaRPr/>
          </a:p>
          <a:p>
            <a:pPr indent="-317500" lvl="1" marL="317500" rtl="0" algn="l">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On Scratch, members have the capability to share their projects and get feedback. </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Projects can be uploaded directly from the development environment to the Scratch website and any member of the community can download the full source code to study or to remix into new projects</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Members can also create project studios, comment, tag, favorite, and "love" others' projects, follow other members to see their projects and activity, and share ideas.</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Projects range from games to animations to practical tools. Additionally, to encourage creation and sharing amongst users, the website frequently establishes "Scratch Design Studio" challenge</a:t>
            </a:r>
            <a:endParaRPr sz="1050">
              <a:solidFill>
                <a:srgbClr val="222222"/>
              </a:solidFill>
              <a:highlight>
                <a:srgbClr val="FFFFFF"/>
              </a:highlight>
              <a:latin typeface="Arial"/>
              <a:ea typeface="Arial"/>
              <a:cs typeface="Arial"/>
              <a:sym typeface="Arial"/>
            </a:endParaRPr>
          </a:p>
        </p:txBody>
      </p:sp>
      <p:sp>
        <p:nvSpPr>
          <p:cNvPr id="66" name="Google Shape;66;p3"/>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Subtitle – Calibri Regular 14pt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4"/>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05EAE"/>
              </a:buClr>
              <a:buSzPts val="3600"/>
              <a:buFont typeface="Calibri"/>
              <a:buNone/>
            </a:pPr>
            <a:r>
              <a:rPr lang="en-US"/>
              <a:t>Research Question</a:t>
            </a:r>
            <a:endParaRPr/>
          </a:p>
        </p:txBody>
      </p:sp>
      <p:sp>
        <p:nvSpPr>
          <p:cNvPr id="72" name="Google Shape;72;p4"/>
          <p:cNvSpPr txBox="1"/>
          <p:nvPr>
            <p:ph idx="1" type="body"/>
          </p:nvPr>
        </p:nvSpPr>
        <p:spPr>
          <a:xfrm>
            <a:off x="828675" y="1905000"/>
            <a:ext cx="3819525" cy="3987688"/>
          </a:xfrm>
          <a:prstGeom prst="rect">
            <a:avLst/>
          </a:prstGeom>
          <a:noFill/>
          <a:ln>
            <a:noFill/>
          </a:ln>
        </p:spPr>
        <p:txBody>
          <a:bodyPr anchorCtr="0" anchor="t" bIns="0" lIns="0" spcFirstLastPara="1" rIns="0" wrap="square" tIns="0">
            <a:noAutofit/>
          </a:bodyPr>
          <a:lstStyle/>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Current ways of discovering content.</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Featured Projects, Featured Studios, Projects Curated by, Growing etc.</a:t>
            </a:r>
            <a:endParaRPr sz="1050">
              <a:solidFill>
                <a:srgbClr val="222222"/>
              </a:solidFill>
              <a:highlight>
                <a:srgbClr val="FFFFFF"/>
              </a:highlight>
              <a:latin typeface="Arial"/>
              <a:ea typeface="Arial"/>
              <a:cs typeface="Arial"/>
              <a:sym typeface="Arial"/>
            </a:endParaRPr>
          </a:p>
          <a:p>
            <a:pPr indent="-3175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No personalised recommendations.</a:t>
            </a:r>
            <a:endParaRPr sz="1050">
              <a:solidFill>
                <a:srgbClr val="222222"/>
              </a:solidFill>
              <a:highlight>
                <a:srgbClr val="FFFFFF"/>
              </a:highlight>
              <a:latin typeface="Arial"/>
              <a:ea typeface="Arial"/>
              <a:cs typeface="Arial"/>
              <a:sym typeface="Arial"/>
            </a:endParaRPr>
          </a:p>
          <a:p>
            <a:pPr indent="-330200" lvl="1" marL="317500" rtl="0" algn="l">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We try to explore ways recommend tailored content to the users.</a:t>
            </a:r>
            <a:endParaRPr sz="1050">
              <a:solidFill>
                <a:srgbClr val="222222"/>
              </a:solidFill>
              <a:highlight>
                <a:srgbClr val="FFFFFF"/>
              </a:highlight>
              <a:latin typeface="Arial"/>
              <a:ea typeface="Arial"/>
              <a:cs typeface="Arial"/>
              <a:sym typeface="Arial"/>
            </a:endParaRPr>
          </a:p>
          <a:p>
            <a:pPr indent="-330200" lvl="1" marL="317500" marR="0" rtl="0" algn="l">
              <a:lnSpc>
                <a:spcPct val="100000"/>
              </a:lnSpc>
              <a:spcBef>
                <a:spcPts val="1134"/>
              </a:spcBef>
              <a:spcAft>
                <a:spcPts val="0"/>
              </a:spcAft>
              <a:buSzPts val="2000"/>
              <a:buChar char="–"/>
            </a:pPr>
            <a:r>
              <a:rPr lang="en-US" sz="1050">
                <a:solidFill>
                  <a:srgbClr val="222222"/>
                </a:solidFill>
                <a:highlight>
                  <a:srgbClr val="FFFFFF"/>
                </a:highlight>
                <a:latin typeface="Arial"/>
                <a:ea typeface="Arial"/>
                <a:cs typeface="Arial"/>
                <a:sym typeface="Arial"/>
              </a:rPr>
              <a:t>Improved user involvement.?</a:t>
            </a:r>
            <a:endParaRPr sz="1050">
              <a:solidFill>
                <a:srgbClr val="222222"/>
              </a:solidFill>
              <a:highlight>
                <a:srgbClr val="FFFFFF"/>
              </a:highlight>
              <a:latin typeface="Arial"/>
              <a:ea typeface="Arial"/>
              <a:cs typeface="Arial"/>
              <a:sym typeface="Arial"/>
            </a:endParaRPr>
          </a:p>
        </p:txBody>
      </p:sp>
      <p:sp>
        <p:nvSpPr>
          <p:cNvPr id="73" name="Google Shape;73;p4"/>
          <p:cNvSpPr txBox="1"/>
          <p:nvPr>
            <p:ph idx="3"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The problem of discovery.</a:t>
            </a:r>
            <a:endParaRPr/>
          </a:p>
        </p:txBody>
      </p:sp>
      <p:pic>
        <p:nvPicPr>
          <p:cNvPr id="74" name="Google Shape;74;p4"/>
          <p:cNvPicPr preferRelativeResize="0"/>
          <p:nvPr/>
        </p:nvPicPr>
        <p:blipFill rotWithShape="1">
          <a:blip r:embed="rId3">
            <a:alphaModFix/>
          </a:blip>
          <a:srcRect b="0" l="0" r="0" t="0"/>
          <a:stretch/>
        </p:blipFill>
        <p:spPr>
          <a:xfrm>
            <a:off x="4757529" y="1190625"/>
            <a:ext cx="4153543" cy="3982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5"/>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Personalised recommendation</a:t>
            </a:r>
            <a:endParaRPr/>
          </a:p>
        </p:txBody>
      </p:sp>
      <p:sp>
        <p:nvSpPr>
          <p:cNvPr id="80" name="Google Shape;80;p5"/>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US"/>
              <a:t>Recommender system is an information </a:t>
            </a:r>
            <a:r>
              <a:rPr lang="en-US"/>
              <a:t>filtering</a:t>
            </a:r>
            <a:r>
              <a:rPr lang="en-US"/>
              <a:t> technique, which </a:t>
            </a:r>
            <a:r>
              <a:rPr lang="en-US"/>
              <a:t>provides</a:t>
            </a:r>
            <a:r>
              <a:rPr lang="en-US"/>
              <a:t> user with information, he/she may be </a:t>
            </a:r>
            <a:r>
              <a:rPr lang="en-US"/>
              <a:t>interested</a:t>
            </a:r>
            <a:r>
              <a:rPr lang="en-US"/>
              <a:t> in.</a:t>
            </a:r>
            <a:endParaRPr/>
          </a:p>
          <a:p>
            <a:pPr indent="-317500" lvl="1" marL="317500" rtl="0" algn="l">
              <a:spcBef>
                <a:spcPts val="1134"/>
              </a:spcBef>
              <a:spcAft>
                <a:spcPts val="0"/>
              </a:spcAft>
              <a:buSzPts val="2000"/>
              <a:buChar char="–"/>
            </a:pPr>
            <a:r>
              <a:rPr lang="en-US"/>
              <a:t>Information overload problem.</a:t>
            </a:r>
            <a:endParaRPr/>
          </a:p>
          <a:p>
            <a:pPr indent="-317500" lvl="1" marL="317500" rtl="0" algn="l">
              <a:spcBef>
                <a:spcPts val="1134"/>
              </a:spcBef>
              <a:spcAft>
                <a:spcPts val="0"/>
              </a:spcAft>
              <a:buSzPts val="2000"/>
              <a:buChar char="–"/>
            </a:pPr>
            <a:r>
              <a:rPr lang="en-US"/>
              <a:t>Tasks -</a:t>
            </a:r>
            <a:endParaRPr/>
          </a:p>
          <a:p>
            <a:pPr indent="-222250" lvl="2" marL="568325" rtl="0" algn="l">
              <a:spcBef>
                <a:spcPts val="1134"/>
              </a:spcBef>
              <a:spcAft>
                <a:spcPts val="0"/>
              </a:spcAft>
              <a:buSzPts val="2000"/>
              <a:buChar char="•"/>
            </a:pPr>
            <a:r>
              <a:rPr lang="en-US"/>
              <a:t>Selecting neighborhood</a:t>
            </a:r>
            <a:endParaRPr/>
          </a:p>
          <a:p>
            <a:pPr indent="-222250" lvl="2" marL="568325" rtl="0" algn="l">
              <a:spcBef>
                <a:spcPts val="1134"/>
              </a:spcBef>
              <a:spcAft>
                <a:spcPts val="0"/>
              </a:spcAft>
              <a:buSzPts val="2000"/>
              <a:buChar char="•"/>
            </a:pPr>
            <a:r>
              <a:rPr lang="en-US"/>
              <a:t>Ex. 100 most similar neighbors</a:t>
            </a:r>
            <a:endParaRPr/>
          </a:p>
          <a:p>
            <a:pPr indent="-317500" lvl="1" marL="317500" rtl="0" algn="l">
              <a:spcBef>
                <a:spcPts val="1134"/>
              </a:spcBef>
              <a:spcAft>
                <a:spcPts val="0"/>
              </a:spcAft>
              <a:buSzPts val="2000"/>
              <a:buChar char="–"/>
            </a:pPr>
            <a:r>
              <a:rPr lang="en-US"/>
              <a:t>Scoring Items from neighborhood</a:t>
            </a:r>
            <a:endParaRPr/>
          </a:p>
          <a:p>
            <a:pPr indent="-222250" lvl="2" marL="568325" rtl="0" algn="l">
              <a:spcBef>
                <a:spcPts val="1134"/>
              </a:spcBef>
              <a:spcAft>
                <a:spcPts val="0"/>
              </a:spcAft>
              <a:buSzPts val="2000"/>
              <a:buChar char="•"/>
            </a:pPr>
            <a:r>
              <a:rPr lang="en-US"/>
              <a:t>Scoring can be Average, *Weighted average or a Multiple linear regression</a:t>
            </a:r>
            <a:endParaRPr/>
          </a:p>
          <a:p>
            <a:pPr indent="-95250" lvl="2" marL="568325" rtl="0" algn="l">
              <a:spcBef>
                <a:spcPts val="1134"/>
              </a:spcBef>
              <a:spcAft>
                <a:spcPts val="0"/>
              </a:spcAft>
              <a:buSzPts val="2000"/>
              <a:buNone/>
            </a:pPr>
            <a:r>
              <a:t/>
            </a:r>
            <a:endParaRPr/>
          </a:p>
          <a:p>
            <a:pPr indent="-190500" lvl="1" marL="317500" rtl="0" algn="l">
              <a:spcBef>
                <a:spcPts val="1134"/>
              </a:spcBef>
              <a:spcAft>
                <a:spcPts val="0"/>
              </a:spcAft>
              <a:buSzPts val="2000"/>
              <a:buNone/>
            </a:pPr>
            <a:r>
              <a:t/>
            </a:r>
            <a:endParaRPr/>
          </a:p>
        </p:txBody>
      </p:sp>
      <p:sp>
        <p:nvSpPr>
          <p:cNvPr id="81" name="Google Shape;81;p5"/>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7"/>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Recommender system </a:t>
            </a:r>
            <a:endParaRPr/>
          </a:p>
        </p:txBody>
      </p:sp>
      <p:sp>
        <p:nvSpPr>
          <p:cNvPr id="87" name="Google Shape;87;p7"/>
          <p:cNvSpPr txBox="1"/>
          <p:nvPr>
            <p:ph idx="1" type="body"/>
          </p:nvPr>
        </p:nvSpPr>
        <p:spPr>
          <a:xfrm>
            <a:off x="821531" y="1284728"/>
            <a:ext cx="7500938" cy="4040188"/>
          </a:xfrm>
          <a:prstGeom prst="rect">
            <a:avLst/>
          </a:prstGeom>
          <a:noFill/>
          <a:ln>
            <a:noFill/>
          </a:ln>
        </p:spPr>
        <p:txBody>
          <a:bodyPr anchorCtr="0" anchor="t" bIns="0" lIns="0" spcFirstLastPara="1" rIns="0" wrap="square" tIns="0">
            <a:noAutofit/>
          </a:bodyPr>
          <a:lstStyle/>
          <a:p>
            <a:pPr indent="-317500" lvl="1" marL="317500" rtl="0" algn="l">
              <a:spcBef>
                <a:spcPts val="0"/>
              </a:spcBef>
              <a:spcAft>
                <a:spcPts val="0"/>
              </a:spcAft>
              <a:buSzPts val="2000"/>
              <a:buChar char="–"/>
            </a:pPr>
            <a:r>
              <a:rPr lang="en-US"/>
              <a:t>Content based Filtering</a:t>
            </a:r>
            <a:endParaRPr/>
          </a:p>
          <a:p>
            <a:pPr indent="-222250" lvl="2" marL="568325" rtl="0" algn="l">
              <a:spcBef>
                <a:spcPts val="1134"/>
              </a:spcBef>
              <a:spcAft>
                <a:spcPts val="0"/>
              </a:spcAft>
              <a:buSzPts val="2000"/>
              <a:buChar char="•"/>
            </a:pPr>
            <a:r>
              <a:rPr lang="en-US"/>
              <a:t>Information</a:t>
            </a:r>
            <a:endParaRPr/>
          </a:p>
          <a:p>
            <a:pPr indent="-222250" lvl="2" marL="568325" rtl="0" algn="l">
              <a:spcBef>
                <a:spcPts val="1134"/>
              </a:spcBef>
              <a:spcAft>
                <a:spcPts val="0"/>
              </a:spcAft>
              <a:buSzPts val="2000"/>
              <a:buChar char="•"/>
            </a:pPr>
            <a:r>
              <a:rPr lang="en-US"/>
              <a:t>Knowledge based</a:t>
            </a:r>
            <a:endParaRPr/>
          </a:p>
          <a:p>
            <a:pPr indent="-317500" lvl="1" marL="317500" rtl="0" algn="l">
              <a:spcBef>
                <a:spcPts val="1134"/>
              </a:spcBef>
              <a:spcAft>
                <a:spcPts val="0"/>
              </a:spcAft>
              <a:buSzPts val="2000"/>
              <a:buChar char="–"/>
            </a:pPr>
            <a:r>
              <a:rPr lang="en-US"/>
              <a:t>Collaborative Filtering</a:t>
            </a:r>
            <a:endParaRPr/>
          </a:p>
          <a:p>
            <a:pPr indent="-222250" lvl="2" marL="568325" rtl="0" algn="l">
              <a:spcBef>
                <a:spcPts val="1134"/>
              </a:spcBef>
              <a:spcAft>
                <a:spcPts val="0"/>
              </a:spcAft>
              <a:buSzPts val="2000"/>
              <a:buChar char="•"/>
            </a:pPr>
            <a:r>
              <a:rPr lang="en-US"/>
              <a:t>User-user</a:t>
            </a:r>
            <a:endParaRPr/>
          </a:p>
          <a:p>
            <a:pPr indent="-222250" lvl="2" marL="568325" rtl="0" algn="l">
              <a:spcBef>
                <a:spcPts val="1134"/>
              </a:spcBef>
              <a:spcAft>
                <a:spcPts val="0"/>
              </a:spcAft>
              <a:buSzPts val="2000"/>
              <a:buChar char="•"/>
            </a:pPr>
            <a:r>
              <a:rPr lang="en-US"/>
              <a:t>Item-Item</a:t>
            </a:r>
            <a:endParaRPr/>
          </a:p>
          <a:p>
            <a:pPr indent="-222250" lvl="2" marL="568325" rtl="0" algn="l">
              <a:spcBef>
                <a:spcPts val="1134"/>
              </a:spcBef>
              <a:spcAft>
                <a:spcPts val="0"/>
              </a:spcAft>
              <a:buSzPts val="2000"/>
              <a:buChar char="•"/>
            </a:pPr>
            <a:r>
              <a:rPr lang="en-US"/>
              <a:t>Dimensionality reduction</a:t>
            </a:r>
            <a:endParaRPr/>
          </a:p>
          <a:p>
            <a:pPr indent="-317500" lvl="1" marL="317500" rtl="0" algn="l">
              <a:spcBef>
                <a:spcPts val="1134"/>
              </a:spcBef>
              <a:spcAft>
                <a:spcPts val="0"/>
              </a:spcAft>
              <a:buSzPts val="2000"/>
              <a:buChar char="–"/>
            </a:pPr>
            <a:r>
              <a:rPr lang="en-US"/>
              <a:t>Others</a:t>
            </a:r>
            <a:endParaRPr/>
          </a:p>
          <a:p>
            <a:pPr indent="-222250" lvl="2" marL="568325" rtl="0" algn="l">
              <a:spcBef>
                <a:spcPts val="1134"/>
              </a:spcBef>
              <a:spcAft>
                <a:spcPts val="0"/>
              </a:spcAft>
              <a:buSzPts val="2000"/>
              <a:buChar char="•"/>
            </a:pPr>
            <a:r>
              <a:rPr lang="en-US"/>
              <a:t>Critique/Interview based recommendation</a:t>
            </a:r>
            <a:endParaRPr/>
          </a:p>
          <a:p>
            <a:pPr indent="-222250" lvl="2" marL="568325" rtl="0" algn="l">
              <a:spcBef>
                <a:spcPts val="1134"/>
              </a:spcBef>
              <a:spcAft>
                <a:spcPts val="0"/>
              </a:spcAft>
              <a:buSzPts val="2000"/>
              <a:buChar char="•"/>
            </a:pPr>
            <a:r>
              <a:rPr lang="en-US"/>
              <a:t>Hybrid techniques </a:t>
            </a:r>
            <a:endParaRPr/>
          </a:p>
        </p:txBody>
      </p:sp>
      <p:sp>
        <p:nvSpPr>
          <p:cNvPr id="88" name="Google Shape;88;p7"/>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Exploring</a:t>
            </a:r>
            <a:r>
              <a:rPr lang="en-US"/>
              <a:t> the 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6"/>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Recommender system </a:t>
            </a:r>
            <a:endParaRPr/>
          </a:p>
        </p:txBody>
      </p:sp>
      <p:sp>
        <p:nvSpPr>
          <p:cNvPr id="94" name="Google Shape;94;p6"/>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317500" lvl="1" marL="317500" rtl="0" algn="l">
              <a:spcBef>
                <a:spcPts val="1134"/>
              </a:spcBef>
              <a:spcAft>
                <a:spcPts val="0"/>
              </a:spcAft>
              <a:buSzPts val="2000"/>
              <a:buChar char="–"/>
            </a:pPr>
            <a:r>
              <a:rPr lang="en-US"/>
              <a:t>Computing similarities</a:t>
            </a:r>
            <a:endParaRPr/>
          </a:p>
          <a:p>
            <a:pPr indent="-330200" lvl="1" marL="317500" rtl="0" algn="l">
              <a:spcBef>
                <a:spcPts val="1134"/>
              </a:spcBef>
              <a:spcAft>
                <a:spcPts val="0"/>
              </a:spcAft>
              <a:buSzPts val="2000"/>
              <a:buChar char="–"/>
            </a:pPr>
            <a:r>
              <a:rPr lang="en-US"/>
              <a:t>Social network analysis</a:t>
            </a:r>
            <a:endParaRPr/>
          </a:p>
          <a:p>
            <a:pPr indent="-317500" lvl="1" marL="317500" rtl="0" algn="l">
              <a:spcBef>
                <a:spcPts val="1134"/>
              </a:spcBef>
              <a:spcAft>
                <a:spcPts val="0"/>
              </a:spcAft>
              <a:buSzPts val="2000"/>
              <a:buChar char="–"/>
            </a:pPr>
            <a:r>
              <a:rPr lang="en-US"/>
              <a:t>Algorithms</a:t>
            </a:r>
            <a:endParaRPr/>
          </a:p>
          <a:p>
            <a:pPr indent="-222250" lvl="2" marL="568325" rtl="0" algn="l">
              <a:spcBef>
                <a:spcPts val="1134"/>
              </a:spcBef>
              <a:spcAft>
                <a:spcPts val="0"/>
              </a:spcAft>
              <a:buSzPts val="2000"/>
              <a:buChar char="•"/>
            </a:pPr>
            <a:r>
              <a:rPr lang="en-US"/>
              <a:t> Pearson correlation</a:t>
            </a:r>
            <a:endParaRPr/>
          </a:p>
          <a:p>
            <a:pPr indent="-222250" lvl="2" marL="568325" rtl="0" algn="l">
              <a:spcBef>
                <a:spcPts val="1134"/>
              </a:spcBef>
              <a:spcAft>
                <a:spcPts val="0"/>
              </a:spcAft>
              <a:buSzPts val="2000"/>
              <a:buChar char="•"/>
            </a:pPr>
            <a:r>
              <a:rPr lang="en-US"/>
              <a:t>Spearman rank correlation </a:t>
            </a:r>
            <a:endParaRPr/>
          </a:p>
          <a:p>
            <a:pPr indent="-317500" lvl="1" marL="317500" rtl="0" algn="l">
              <a:spcBef>
                <a:spcPts val="1134"/>
              </a:spcBef>
              <a:spcAft>
                <a:spcPts val="0"/>
              </a:spcAft>
              <a:buSzPts val="2000"/>
              <a:buChar char="–"/>
            </a:pPr>
            <a:r>
              <a:rPr lang="en-US"/>
              <a:t>Weighting similarities.</a:t>
            </a:r>
            <a:endParaRPr/>
          </a:p>
        </p:txBody>
      </p:sp>
      <p:sp>
        <p:nvSpPr>
          <p:cNvPr id="95" name="Google Shape;95;p6"/>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Types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9"/>
          <p:cNvSpPr/>
          <p:nvPr>
            <p:ph idx="2" type="pic"/>
          </p:nvPr>
        </p:nvSpPr>
        <p:spPr>
          <a:xfrm>
            <a:off x="0" y="1435835"/>
            <a:ext cx="9144000" cy="4850665"/>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101" name="Google Shape;101;p9"/>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05EAE"/>
              </a:buClr>
              <a:buSzPts val="3600"/>
              <a:buFont typeface="Calibri"/>
              <a:buNone/>
            </a:pPr>
            <a:r>
              <a:rPr lang="en-US"/>
              <a:t>P</a:t>
            </a:r>
            <a:r>
              <a:rPr lang="en-US"/>
              <a:t>reliminary</a:t>
            </a:r>
            <a:r>
              <a:rPr lang="en-US"/>
              <a:t> Results</a:t>
            </a:r>
            <a:endParaRPr/>
          </a:p>
        </p:txBody>
      </p:sp>
      <p:sp>
        <p:nvSpPr>
          <p:cNvPr id="102" name="Google Shape;102;p9"/>
          <p:cNvSpPr txBox="1"/>
          <p:nvPr>
            <p:ph idx="1"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Progress soo far</a:t>
            </a:r>
            <a:endParaRPr/>
          </a:p>
        </p:txBody>
      </p:sp>
      <p:pic>
        <p:nvPicPr>
          <p:cNvPr id="103" name="Google Shape;103;p9"/>
          <p:cNvPicPr preferRelativeResize="0"/>
          <p:nvPr/>
        </p:nvPicPr>
        <p:blipFill>
          <a:blip r:embed="rId3">
            <a:alphaModFix/>
          </a:blip>
          <a:stretch>
            <a:fillRect/>
          </a:stretch>
        </p:blipFill>
        <p:spPr>
          <a:xfrm>
            <a:off x="4" y="1435828"/>
            <a:ext cx="1856275" cy="1758623"/>
          </a:xfrm>
          <a:prstGeom prst="rect">
            <a:avLst/>
          </a:prstGeom>
          <a:noFill/>
          <a:ln>
            <a:noFill/>
          </a:ln>
        </p:spPr>
      </p:pic>
      <p:pic>
        <p:nvPicPr>
          <p:cNvPr id="104" name="Google Shape;104;p9"/>
          <p:cNvPicPr preferRelativeResize="0"/>
          <p:nvPr/>
        </p:nvPicPr>
        <p:blipFill>
          <a:blip r:embed="rId4">
            <a:alphaModFix/>
          </a:blip>
          <a:stretch>
            <a:fillRect/>
          </a:stretch>
        </p:blipFill>
        <p:spPr>
          <a:xfrm>
            <a:off x="0" y="3194450"/>
            <a:ext cx="9144000" cy="3127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8"/>
          <p:cNvSpPr txBox="1"/>
          <p:nvPr>
            <p:ph type="title"/>
          </p:nvPr>
        </p:nvSpPr>
        <p:spPr>
          <a:xfrm>
            <a:off x="828674" y="360000"/>
            <a:ext cx="7500939" cy="5616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Calibri"/>
              <a:buNone/>
            </a:pPr>
            <a:r>
              <a:rPr lang="en-US"/>
              <a:t>Future</a:t>
            </a:r>
            <a:r>
              <a:rPr lang="en-US"/>
              <a:t> plans</a:t>
            </a:r>
            <a:endParaRPr/>
          </a:p>
        </p:txBody>
      </p:sp>
      <p:sp>
        <p:nvSpPr>
          <p:cNvPr id="110" name="Google Shape;110;p8"/>
          <p:cNvSpPr txBox="1"/>
          <p:nvPr>
            <p:ph idx="1" type="body"/>
          </p:nvPr>
        </p:nvSpPr>
        <p:spPr>
          <a:xfrm>
            <a:off x="828675" y="1881075"/>
            <a:ext cx="7500938" cy="404018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b="0" lang="en-US"/>
              <a:t>Accuracy of prediction</a:t>
            </a:r>
            <a:endParaRPr/>
          </a:p>
          <a:p>
            <a:pPr indent="0" lvl="0" marL="0" rtl="0" algn="l">
              <a:spcBef>
                <a:spcPts val="1417"/>
              </a:spcBef>
              <a:spcAft>
                <a:spcPts val="0"/>
              </a:spcAft>
              <a:buClr>
                <a:schemeClr val="dk1"/>
              </a:buClr>
              <a:buSzPts val="2000"/>
              <a:buNone/>
            </a:pPr>
            <a:r>
              <a:rPr b="0" lang="en-US"/>
              <a:t>Usefulness of recommendation</a:t>
            </a:r>
            <a:endParaRPr/>
          </a:p>
          <a:p>
            <a:pPr indent="-317500" lvl="1" marL="317500" rtl="0" algn="l">
              <a:spcBef>
                <a:spcPts val="1134"/>
              </a:spcBef>
              <a:spcAft>
                <a:spcPts val="0"/>
              </a:spcAft>
              <a:buSzPts val="2000"/>
              <a:buChar char="–"/>
            </a:pPr>
            <a:r>
              <a:rPr lang="en-US"/>
              <a:t>Correctness </a:t>
            </a:r>
            <a:endParaRPr/>
          </a:p>
          <a:p>
            <a:pPr indent="-317500" lvl="1" marL="317500" rtl="0" algn="l">
              <a:spcBef>
                <a:spcPts val="1134"/>
              </a:spcBef>
              <a:spcAft>
                <a:spcPts val="0"/>
              </a:spcAft>
              <a:buSzPts val="2000"/>
              <a:buChar char="–"/>
            </a:pPr>
            <a:r>
              <a:rPr lang="en-US"/>
              <a:t>Non-obviousness</a:t>
            </a:r>
            <a:endParaRPr/>
          </a:p>
          <a:p>
            <a:pPr indent="-317500" lvl="1" marL="317500" rtl="0" algn="l">
              <a:spcBef>
                <a:spcPts val="1134"/>
              </a:spcBef>
              <a:spcAft>
                <a:spcPts val="0"/>
              </a:spcAft>
              <a:buSzPts val="2000"/>
              <a:buChar char="–"/>
            </a:pPr>
            <a:r>
              <a:rPr lang="en-US"/>
              <a:t>Diversity</a:t>
            </a:r>
            <a:endParaRPr/>
          </a:p>
          <a:p>
            <a:pPr indent="0" lvl="0" marL="0" rtl="0" algn="l">
              <a:spcBef>
                <a:spcPts val="1417"/>
              </a:spcBef>
              <a:spcAft>
                <a:spcPts val="0"/>
              </a:spcAft>
              <a:buClr>
                <a:schemeClr val="dk1"/>
              </a:buClr>
              <a:buSzPts val="2000"/>
              <a:buNone/>
            </a:pPr>
            <a:r>
              <a:rPr b="0" lang="en-US"/>
              <a:t>Computational Performance</a:t>
            </a:r>
            <a:endParaRPr b="0"/>
          </a:p>
          <a:p>
            <a:pPr indent="0" lvl="0" marL="0" marR="0" rtl="0" algn="l">
              <a:lnSpc>
                <a:spcPct val="100000"/>
              </a:lnSpc>
              <a:spcBef>
                <a:spcPts val="1417"/>
              </a:spcBef>
              <a:spcAft>
                <a:spcPts val="0"/>
              </a:spcAft>
              <a:buClr>
                <a:schemeClr val="dk1"/>
              </a:buClr>
              <a:buSzPts val="2000"/>
              <a:buFont typeface="Arial"/>
              <a:buNone/>
            </a:pPr>
            <a:r>
              <a:rPr b="0" lang="en-US"/>
              <a:t>Text mining on comments and code to find context and interest.</a:t>
            </a:r>
            <a:endParaRPr b="0"/>
          </a:p>
          <a:p>
            <a:pPr indent="0" lvl="0" marL="0" marR="0" rtl="0" algn="l">
              <a:lnSpc>
                <a:spcPct val="100000"/>
              </a:lnSpc>
              <a:spcBef>
                <a:spcPts val="1417"/>
              </a:spcBef>
              <a:spcAft>
                <a:spcPts val="0"/>
              </a:spcAft>
              <a:buClr>
                <a:schemeClr val="dk1"/>
              </a:buClr>
              <a:buSzPts val="2000"/>
              <a:buFont typeface="Arial"/>
              <a:buNone/>
            </a:pPr>
            <a:r>
              <a:rPr b="0" lang="en-US"/>
              <a:t>TFIDF on tag data to identify context / content-based filtering</a:t>
            </a:r>
            <a:endParaRPr/>
          </a:p>
          <a:p>
            <a:pPr indent="0" lvl="0" marL="0" rtl="0" algn="l">
              <a:spcBef>
                <a:spcPts val="1417"/>
              </a:spcBef>
              <a:spcAft>
                <a:spcPts val="0"/>
              </a:spcAft>
              <a:buClr>
                <a:schemeClr val="dk1"/>
              </a:buClr>
              <a:buSzPts val="2000"/>
              <a:buNone/>
            </a:pPr>
            <a:r>
              <a:t/>
            </a:r>
            <a:endParaRPr/>
          </a:p>
        </p:txBody>
      </p:sp>
      <p:sp>
        <p:nvSpPr>
          <p:cNvPr id="111" name="Google Shape;111;p8"/>
          <p:cNvSpPr txBox="1"/>
          <p:nvPr>
            <p:ph idx="2" type="body"/>
          </p:nvPr>
        </p:nvSpPr>
        <p:spPr>
          <a:xfrm>
            <a:off x="828675" y="914400"/>
            <a:ext cx="7500938" cy="2762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5EAE"/>
              </a:buClr>
              <a:buSzPts val="1400"/>
              <a:buNone/>
            </a:pPr>
            <a:r>
              <a:rPr lang="en-US"/>
              <a:t>Pipeline for next month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nity_PPT_Calibri_Option2">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2015-04-21T16:55:50Z</dcterms:created>
  <dc:creator>Administrator</dc:creator>
</cp:coreProperties>
</file>