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256" r:id="rId2"/>
    <p:sldId id="257" r:id="rId3"/>
    <p:sldId id="258" r:id="rId4"/>
    <p:sldId id="259" r:id="rId5"/>
    <p:sldId id="272" r:id="rId6"/>
    <p:sldId id="261" r:id="rId7"/>
    <p:sldId id="276" r:id="rId8"/>
    <p:sldId id="268" r:id="rId9"/>
    <p:sldId id="270" r:id="rId10"/>
    <p:sldId id="273" r:id="rId11"/>
    <p:sldId id="274" r:id="rId12"/>
    <p:sldId id="275" r:id="rId13"/>
    <p:sldId id="260" r:id="rId14"/>
    <p:sldId id="269" r:id="rId15"/>
    <p:sldId id="263" r:id="rId16"/>
    <p:sldId id="267" r:id="rId17"/>
    <p:sldId id="266" r:id="rId18"/>
    <p:sldId id="264" r:id="rId19"/>
    <p:sldId id="271" r:id="rId20"/>
    <p:sldId id="265" r:id="rId21"/>
  </p:sldIdLst>
  <p:sldSz cx="9144000" cy="6858000" type="screen4x3"/>
  <p:notesSz cx="6858000" cy="99472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319">
          <p15:clr>
            <a:srgbClr val="A4A3A4"/>
          </p15:clr>
        </p15:guide>
        <p15:guide id="2" pos="5247">
          <p15:clr>
            <a:srgbClr val="A4A3A4"/>
          </p15:clr>
        </p15:guide>
      </p15:sldGuideLst>
    </p:ext>
    <p:ext uri="{2D200454-40CA-4A62-9FC3-DE9A4176ACB9}">
      <p15:notesGuideLst xmlns:p15="http://schemas.microsoft.com/office/powerpoint/2012/main">
        <p15:guide id="1" orient="horz" pos="3133">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3" roundtripDataSignature="AMtx7mh6LNvISMAYsfj5vZ8g4VQE+AWZ2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31" autoAdjust="0"/>
    <p:restoredTop sz="78821" autoAdjust="0"/>
  </p:normalViewPr>
  <p:slideViewPr>
    <p:cSldViewPr snapToGrid="0">
      <p:cViewPr varScale="1">
        <p:scale>
          <a:sx n="57" d="100"/>
          <a:sy n="57" d="100"/>
        </p:scale>
        <p:origin x="1644" y="96"/>
      </p:cViewPr>
      <p:guideLst>
        <p:guide orient="horz" pos="4319"/>
        <p:guide pos="5247"/>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33"/>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942975" y="746125"/>
            <a:ext cx="4972050" cy="3730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87971" y="4724956"/>
            <a:ext cx="4908331" cy="4476274"/>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5" name="Google Shape;5;n"/>
          <p:cNvSpPr txBox="1">
            <a:spLocks noGrp="1"/>
          </p:cNvSpPr>
          <p:nvPr>
            <p:ph type="sldNum" idx="12"/>
          </p:nvPr>
        </p:nvSpPr>
        <p:spPr>
          <a:xfrm>
            <a:off x="6022876" y="9449911"/>
            <a:ext cx="835124" cy="497364"/>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1:notes"/>
          <p:cNvSpPr txBox="1">
            <a:spLocks noGrp="1"/>
          </p:cNvSpPr>
          <p:nvPr>
            <p:ph type="body" idx="1"/>
          </p:nvPr>
        </p:nvSpPr>
        <p:spPr>
          <a:xfrm>
            <a:off x="987971" y="4724956"/>
            <a:ext cx="4908331" cy="447627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 name="Google Shape;47;p1:notes"/>
          <p:cNvSpPr>
            <a:spLocks noGrp="1" noRot="1" noChangeAspect="1"/>
          </p:cNvSpPr>
          <p:nvPr>
            <p:ph type="sldImg" idx="2"/>
          </p:nvPr>
        </p:nvSpPr>
        <p:spPr>
          <a:xfrm>
            <a:off x="942975" y="746125"/>
            <a:ext cx="4972050" cy="3730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987971" y="4724956"/>
            <a:ext cx="4908331" cy="447627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 name="Google Shape;77;p5:notes"/>
          <p:cNvSpPr>
            <a:spLocks noGrp="1" noRot="1" noChangeAspect="1"/>
          </p:cNvSpPr>
          <p:nvPr>
            <p:ph type="sldImg" idx="2"/>
          </p:nvPr>
        </p:nvSpPr>
        <p:spPr>
          <a:xfrm>
            <a:off x="942975" y="746125"/>
            <a:ext cx="4972050" cy="37306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9295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9:notes"/>
          <p:cNvSpPr txBox="1">
            <a:spLocks noGrp="1"/>
          </p:cNvSpPr>
          <p:nvPr>
            <p:ph type="body" idx="1"/>
          </p:nvPr>
        </p:nvSpPr>
        <p:spPr>
          <a:xfrm>
            <a:off x="987971" y="4724956"/>
            <a:ext cx="4908331" cy="447627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9:notes"/>
          <p:cNvSpPr>
            <a:spLocks noGrp="1" noRot="1" noChangeAspect="1"/>
          </p:cNvSpPr>
          <p:nvPr>
            <p:ph type="sldImg" idx="2"/>
          </p:nvPr>
        </p:nvSpPr>
        <p:spPr>
          <a:xfrm>
            <a:off x="942975" y="746125"/>
            <a:ext cx="4972050" cy="3730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8:notes"/>
          <p:cNvSpPr txBox="1">
            <a:spLocks noGrp="1"/>
          </p:cNvSpPr>
          <p:nvPr>
            <p:ph type="body" idx="1"/>
          </p:nvPr>
        </p:nvSpPr>
        <p:spPr>
          <a:xfrm>
            <a:off x="987971" y="4724956"/>
            <a:ext cx="4908331" cy="447627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8:notes"/>
          <p:cNvSpPr>
            <a:spLocks noGrp="1" noRot="1" noChangeAspect="1"/>
          </p:cNvSpPr>
          <p:nvPr>
            <p:ph type="sldImg" idx="2"/>
          </p:nvPr>
        </p:nvSpPr>
        <p:spPr>
          <a:xfrm>
            <a:off x="942975" y="746125"/>
            <a:ext cx="4972050" cy="3730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8:notes"/>
          <p:cNvSpPr txBox="1">
            <a:spLocks noGrp="1"/>
          </p:cNvSpPr>
          <p:nvPr>
            <p:ph type="body" idx="1"/>
          </p:nvPr>
        </p:nvSpPr>
        <p:spPr>
          <a:xfrm>
            <a:off x="987971" y="4724956"/>
            <a:ext cx="4908331" cy="447627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8:notes"/>
          <p:cNvSpPr>
            <a:spLocks noGrp="1" noRot="1" noChangeAspect="1"/>
          </p:cNvSpPr>
          <p:nvPr>
            <p:ph type="sldImg" idx="2"/>
          </p:nvPr>
        </p:nvSpPr>
        <p:spPr>
          <a:xfrm>
            <a:off x="942975" y="746125"/>
            <a:ext cx="4972050" cy="37306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38344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0:notes"/>
          <p:cNvSpPr txBox="1">
            <a:spLocks noGrp="1"/>
          </p:cNvSpPr>
          <p:nvPr>
            <p:ph type="body" idx="1"/>
          </p:nvPr>
        </p:nvSpPr>
        <p:spPr>
          <a:xfrm>
            <a:off x="987971" y="4724956"/>
            <a:ext cx="4908331" cy="447627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10:notes"/>
          <p:cNvSpPr>
            <a:spLocks noGrp="1" noRot="1" noChangeAspect="1"/>
          </p:cNvSpPr>
          <p:nvPr>
            <p:ph type="sldImg" idx="2"/>
          </p:nvPr>
        </p:nvSpPr>
        <p:spPr>
          <a:xfrm>
            <a:off x="942975" y="746125"/>
            <a:ext cx="4972050" cy="3730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notes"/>
          <p:cNvSpPr>
            <a:spLocks noGrp="1" noRot="1" noChangeAspect="1"/>
          </p:cNvSpPr>
          <p:nvPr>
            <p:ph type="sldImg" idx="2"/>
          </p:nvPr>
        </p:nvSpPr>
        <p:spPr>
          <a:xfrm>
            <a:off x="942975" y="746125"/>
            <a:ext cx="4972050" cy="3730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 name="Google Shape;54;p2:notes"/>
          <p:cNvSpPr txBox="1">
            <a:spLocks noGrp="1"/>
          </p:cNvSpPr>
          <p:nvPr>
            <p:ph type="body" idx="1"/>
          </p:nvPr>
        </p:nvSpPr>
        <p:spPr>
          <a:xfrm>
            <a:off x="987971" y="4724956"/>
            <a:ext cx="4908331" cy="447627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Scratch is a graphical programming language, developed by the Lifelong Kindergarten group at the Massachusetts Institute of Technology. Children can drag and combine code blocks to make a range of programs, including animations, stories, musical instruments and games. It’s a bit like the programming equivalent of LEGO!-</a:t>
            </a:r>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If children have a Scratch user account then projects can also be shared online with the Scratch community, giving children a real audience for their creations.	</a:t>
            </a:r>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Scratch is used in many schools as part of the curriculum. Scratch is free to use and children can use it at home as well as during Code Club.</a:t>
            </a:r>
            <a:endParaRPr/>
          </a:p>
        </p:txBody>
      </p:sp>
      <p:sp>
        <p:nvSpPr>
          <p:cNvPr id="55" name="Google Shape;55;p2:notes"/>
          <p:cNvSpPr txBox="1">
            <a:spLocks noGrp="1"/>
          </p:cNvSpPr>
          <p:nvPr>
            <p:ph type="sldNum" idx="12"/>
          </p:nvPr>
        </p:nvSpPr>
        <p:spPr>
          <a:xfrm>
            <a:off x="6022876" y="9449911"/>
            <a:ext cx="835124" cy="497364"/>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3:notes"/>
          <p:cNvSpPr txBox="1">
            <a:spLocks noGrp="1"/>
          </p:cNvSpPr>
          <p:nvPr>
            <p:ph type="body" idx="1"/>
          </p:nvPr>
        </p:nvSpPr>
        <p:spPr>
          <a:xfrm>
            <a:off x="987971" y="4724956"/>
            <a:ext cx="4908331" cy="447627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 name="Google Shape;62;p3:notes"/>
          <p:cNvSpPr>
            <a:spLocks noGrp="1" noRot="1" noChangeAspect="1"/>
          </p:cNvSpPr>
          <p:nvPr>
            <p:ph type="sldImg" idx="2"/>
          </p:nvPr>
        </p:nvSpPr>
        <p:spPr>
          <a:xfrm>
            <a:off x="942975" y="746125"/>
            <a:ext cx="4972050" cy="3730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4:notes"/>
          <p:cNvSpPr txBox="1">
            <a:spLocks noGrp="1"/>
          </p:cNvSpPr>
          <p:nvPr>
            <p:ph type="body" idx="1"/>
          </p:nvPr>
        </p:nvSpPr>
        <p:spPr>
          <a:xfrm>
            <a:off x="987971" y="4724956"/>
            <a:ext cx="4908331" cy="447627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E" dirty="0"/>
              <a:t>You can just go</a:t>
            </a:r>
            <a:r>
              <a:rPr lang="en-IE" baseline="0" dirty="0"/>
              <a:t> and start building the project.</a:t>
            </a:r>
            <a:endParaRPr dirty="0"/>
          </a:p>
        </p:txBody>
      </p:sp>
      <p:sp>
        <p:nvSpPr>
          <p:cNvPr id="69" name="Google Shape;69;p4:notes"/>
          <p:cNvSpPr>
            <a:spLocks noGrp="1" noRot="1" noChangeAspect="1"/>
          </p:cNvSpPr>
          <p:nvPr>
            <p:ph type="sldImg" idx="2"/>
          </p:nvPr>
        </p:nvSpPr>
        <p:spPr>
          <a:xfrm>
            <a:off x="942975" y="746125"/>
            <a:ext cx="4972050" cy="3730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7:notes"/>
          <p:cNvSpPr txBox="1">
            <a:spLocks noGrp="1"/>
          </p:cNvSpPr>
          <p:nvPr>
            <p:ph type="body" idx="1"/>
          </p:nvPr>
        </p:nvSpPr>
        <p:spPr>
          <a:xfrm>
            <a:off x="987971" y="4724956"/>
            <a:ext cx="4908331" cy="447627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 name="Google Shape;84;p7:notes"/>
          <p:cNvSpPr>
            <a:spLocks noGrp="1" noRot="1" noChangeAspect="1"/>
          </p:cNvSpPr>
          <p:nvPr>
            <p:ph type="sldImg" idx="2"/>
          </p:nvPr>
        </p:nvSpPr>
        <p:spPr>
          <a:xfrm>
            <a:off x="942975" y="746125"/>
            <a:ext cx="4972050" cy="3730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7:notes"/>
          <p:cNvSpPr txBox="1">
            <a:spLocks noGrp="1"/>
          </p:cNvSpPr>
          <p:nvPr>
            <p:ph type="body" idx="1"/>
          </p:nvPr>
        </p:nvSpPr>
        <p:spPr>
          <a:xfrm>
            <a:off x="987971" y="4724956"/>
            <a:ext cx="4908331" cy="447627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 name="Google Shape;84;p7:notes"/>
          <p:cNvSpPr>
            <a:spLocks noGrp="1" noRot="1" noChangeAspect="1"/>
          </p:cNvSpPr>
          <p:nvPr>
            <p:ph type="sldImg" idx="2"/>
          </p:nvPr>
        </p:nvSpPr>
        <p:spPr>
          <a:xfrm>
            <a:off x="942975" y="746125"/>
            <a:ext cx="4972050" cy="37306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2863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987971" y="4724956"/>
            <a:ext cx="4908331" cy="447627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 name="Google Shape;77;p5:notes"/>
          <p:cNvSpPr>
            <a:spLocks noGrp="1" noRot="1" noChangeAspect="1"/>
          </p:cNvSpPr>
          <p:nvPr>
            <p:ph type="sldImg" idx="2"/>
          </p:nvPr>
        </p:nvSpPr>
        <p:spPr>
          <a:xfrm>
            <a:off x="942975" y="746125"/>
            <a:ext cx="4972050" cy="37306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3791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a collaborative </a:t>
            </a:r>
            <a:r>
              <a:rPr lang="en-US" dirty="0" err="1"/>
              <a:t>ltering</a:t>
            </a:r>
            <a:r>
              <a:rPr lang="en-US" dirty="0"/>
              <a:t> algorithm is to suggest new items or to predict the utility of a certain item for a particular user based on the user's previous likings and the opinions of other like-minded users. In a typical CF scenario, there is a list of m users U = fu1 ; u2 ;::: ;</a:t>
            </a:r>
            <a:r>
              <a:rPr lang="en-US" dirty="0" err="1"/>
              <a:t>umg</a:t>
            </a:r>
            <a:r>
              <a:rPr lang="en-US" dirty="0"/>
              <a:t> and a list of n items I = fi1; i2 ;::: ;</a:t>
            </a:r>
            <a:r>
              <a:rPr lang="en-US" dirty="0" err="1"/>
              <a:t>ing</a:t>
            </a:r>
            <a:r>
              <a:rPr lang="en-US" dirty="0"/>
              <a:t>. Each user </a:t>
            </a:r>
            <a:r>
              <a:rPr lang="en-US" dirty="0" err="1"/>
              <a:t>ui</a:t>
            </a:r>
            <a:r>
              <a:rPr lang="en-US" dirty="0"/>
              <a:t> has a list of items </a:t>
            </a:r>
            <a:r>
              <a:rPr lang="en-US" dirty="0" err="1"/>
              <a:t>Iui</a:t>
            </a:r>
            <a:r>
              <a:rPr lang="en-US" dirty="0"/>
              <a:t> , which the user has expressed his/her opinions about. Opinions can be explicitly given by the user as a rating score, generally within a certain numerical scale, or can be implicitly derived from purchase records, by analyzing timing logs, by mining web hyperlinks and so on [28, 16]. Note that </a:t>
            </a:r>
            <a:r>
              <a:rPr lang="en-US" dirty="0" err="1"/>
              <a:t>Iui</a:t>
            </a:r>
            <a:r>
              <a:rPr lang="en-US" dirty="0"/>
              <a:t>  I and it is possible for </a:t>
            </a:r>
            <a:r>
              <a:rPr lang="en-US" dirty="0" err="1"/>
              <a:t>Iui</a:t>
            </a:r>
            <a:r>
              <a:rPr lang="en-US" dirty="0"/>
              <a:t> to be a </a:t>
            </a:r>
            <a:r>
              <a:rPr lang="en-US" dirty="0" err="1"/>
              <a:t>nul</a:t>
            </a:r>
            <a:r>
              <a:rPr lang="en-US" dirty="0"/>
              <a:t> l-set. There exists a distinguished user </a:t>
            </a:r>
            <a:r>
              <a:rPr lang="en-US" dirty="0" err="1"/>
              <a:t>ua</a:t>
            </a:r>
            <a:r>
              <a:rPr lang="en-US" dirty="0"/>
              <a:t> 2 U called the active user for whom the task of a collaborative </a:t>
            </a:r>
            <a:r>
              <a:rPr lang="en-US" dirty="0" err="1"/>
              <a:t>ltering</a:t>
            </a:r>
            <a:r>
              <a:rPr lang="en-US" dirty="0"/>
              <a:t> algorithm is to </a:t>
            </a:r>
            <a:r>
              <a:rPr lang="en-US" dirty="0" err="1"/>
              <a:t>nd</a:t>
            </a:r>
            <a:r>
              <a:rPr lang="en-US" dirty="0"/>
              <a:t> an item likeliness that can be of two forms.</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61174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987971" y="4724956"/>
            <a:ext cx="4908331" cy="447627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 name="Google Shape;77;p5:notes"/>
          <p:cNvSpPr>
            <a:spLocks noGrp="1" noRot="1" noChangeAspect="1"/>
          </p:cNvSpPr>
          <p:nvPr>
            <p:ph type="sldImg" idx="2"/>
          </p:nvPr>
        </p:nvSpPr>
        <p:spPr>
          <a:xfrm>
            <a:off x="942975" y="746125"/>
            <a:ext cx="4972050" cy="3730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0"/>
        <p:cNvGrpSpPr/>
        <p:nvPr/>
      </p:nvGrpSpPr>
      <p:grpSpPr>
        <a:xfrm>
          <a:off x="0" y="0"/>
          <a:ext cx="0" cy="0"/>
          <a:chOff x="0" y="0"/>
          <a:chExt cx="0" cy="0"/>
        </a:xfrm>
      </p:grpSpPr>
      <p:sp>
        <p:nvSpPr>
          <p:cNvPr id="11" name="Google Shape;11;p12"/>
          <p:cNvSpPr/>
          <p:nvPr/>
        </p:nvSpPr>
        <p:spPr>
          <a:xfrm>
            <a:off x="0" y="0"/>
            <a:ext cx="9144000" cy="3013200"/>
          </a:xfrm>
          <a:prstGeom prst="rect">
            <a:avLst/>
          </a:prstGeom>
          <a:solidFill>
            <a:srgbClr val="005EA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 name="Google Shape;12;p12"/>
          <p:cNvSpPr txBox="1">
            <a:spLocks noGrp="1"/>
          </p:cNvSpPr>
          <p:nvPr>
            <p:ph type="ctrTitle"/>
          </p:nvPr>
        </p:nvSpPr>
        <p:spPr>
          <a:xfrm>
            <a:off x="828674" y="3819975"/>
            <a:ext cx="7500939" cy="554850"/>
          </a:xfrm>
          <a:prstGeom prst="rect">
            <a:avLst/>
          </a:prstGeom>
          <a:noFill/>
          <a:ln>
            <a:noFill/>
          </a:ln>
        </p:spPr>
        <p:txBody>
          <a:bodyPr spcFirstLastPara="1" wrap="square" lIns="0" tIns="0" rIns="0" bIns="0" anchor="b" anchorCtr="0">
            <a:noAutofit/>
          </a:bodyPr>
          <a:lstStyle>
            <a:lvl1pPr lvl="0" algn="l">
              <a:spcBef>
                <a:spcPts val="0"/>
              </a:spcBef>
              <a:spcAft>
                <a:spcPts val="0"/>
              </a:spcAft>
              <a:buClr>
                <a:schemeClr val="accent2"/>
              </a:buClr>
              <a:buSzPts val="3600"/>
              <a:buFont typeface="Calibri"/>
              <a:buNone/>
              <a:defRPr>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2"/>
          <p:cNvSpPr txBox="1">
            <a:spLocks noGrp="1"/>
          </p:cNvSpPr>
          <p:nvPr>
            <p:ph type="subTitle" idx="1"/>
          </p:nvPr>
        </p:nvSpPr>
        <p:spPr>
          <a:xfrm>
            <a:off x="828675" y="4394175"/>
            <a:ext cx="7500938" cy="361800"/>
          </a:xfrm>
          <a:prstGeom prst="rect">
            <a:avLst/>
          </a:prstGeom>
          <a:noFill/>
          <a:ln>
            <a:noFill/>
          </a:ln>
        </p:spPr>
        <p:txBody>
          <a:bodyPr spcFirstLastPara="1" wrap="square" lIns="0" tIns="0" rIns="0" bIns="0" anchor="t" anchorCtr="0">
            <a:noAutofit/>
          </a:bodyPr>
          <a:lstStyle>
            <a:lvl1pPr lvl="0" algn="l">
              <a:spcBef>
                <a:spcPts val="1417"/>
              </a:spcBef>
              <a:spcAft>
                <a:spcPts val="0"/>
              </a:spcAft>
              <a:buClr>
                <a:schemeClr val="accent2"/>
              </a:buClr>
              <a:buSzPts val="1400"/>
              <a:buNone/>
              <a:defRPr sz="1400" b="0">
                <a:solidFill>
                  <a:schemeClr val="accent2"/>
                </a:solidFill>
              </a:defRPr>
            </a:lvl1pPr>
            <a:lvl2pPr lvl="1" algn="ctr">
              <a:spcBef>
                <a:spcPts val="1134"/>
              </a:spcBef>
              <a:spcAft>
                <a:spcPts val="0"/>
              </a:spcAft>
              <a:buSzPts val="2000"/>
              <a:buNone/>
              <a:defRPr>
                <a:solidFill>
                  <a:srgbClr val="888888"/>
                </a:solidFill>
              </a:defRPr>
            </a:lvl2pPr>
            <a:lvl3pPr lvl="2" algn="ctr">
              <a:spcBef>
                <a:spcPts val="1134"/>
              </a:spcBef>
              <a:spcAft>
                <a:spcPts val="0"/>
              </a:spcAft>
              <a:buSzPts val="2000"/>
              <a:buNone/>
              <a:defRPr>
                <a:solidFill>
                  <a:srgbClr val="888888"/>
                </a:solidFill>
              </a:defRPr>
            </a:lvl3pPr>
            <a:lvl4pPr lvl="3" algn="ctr">
              <a:spcBef>
                <a:spcPts val="1134"/>
              </a:spcBef>
              <a:spcAft>
                <a:spcPts val="0"/>
              </a:spcAft>
              <a:buSzPts val="2000"/>
              <a:buNone/>
              <a:defRPr>
                <a:solidFill>
                  <a:srgbClr val="888888"/>
                </a:solidFill>
              </a:defRPr>
            </a:lvl4pPr>
            <a:lvl5pPr lvl="4" algn="ctr">
              <a:spcBef>
                <a:spcPts val="1134"/>
              </a:spcBef>
              <a:spcAft>
                <a:spcPts val="0"/>
              </a:spcAft>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pic>
        <p:nvPicPr>
          <p:cNvPr id="14" name="Google Shape;14;p12"/>
          <p:cNvPicPr preferRelativeResize="0"/>
          <p:nvPr/>
        </p:nvPicPr>
        <p:blipFill rotWithShape="1">
          <a:blip r:embed="rId2">
            <a:alphaModFix/>
          </a:blip>
          <a:srcRect/>
          <a:stretch/>
        </p:blipFill>
        <p:spPr>
          <a:xfrm>
            <a:off x="828675" y="687723"/>
            <a:ext cx="4636800" cy="1239265"/>
          </a:xfrm>
          <a:prstGeom prst="rect">
            <a:avLst/>
          </a:prstGeom>
          <a:noFill/>
          <a:ln>
            <a:noFill/>
          </a:ln>
        </p:spPr>
      </p:pic>
      <p:sp>
        <p:nvSpPr>
          <p:cNvPr id="15" name="Google Shape;15;p12"/>
          <p:cNvSpPr txBox="1">
            <a:spLocks noGrp="1"/>
          </p:cNvSpPr>
          <p:nvPr>
            <p:ph type="body" idx="2"/>
          </p:nvPr>
        </p:nvSpPr>
        <p:spPr>
          <a:xfrm>
            <a:off x="828675" y="5386500"/>
            <a:ext cx="4679325" cy="979374"/>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Clr>
                <a:srgbClr val="005EAE"/>
              </a:buClr>
              <a:buSzPts val="1400"/>
              <a:buNone/>
              <a:defRPr sz="1400">
                <a:solidFill>
                  <a:srgbClr val="005EAE"/>
                </a:solidFill>
              </a:defRPr>
            </a:lvl1pPr>
            <a:lvl2pPr marL="914400" lvl="1" indent="-228600" algn="l">
              <a:spcBef>
                <a:spcPts val="0"/>
              </a:spcBef>
              <a:spcAft>
                <a:spcPts val="0"/>
              </a:spcAft>
              <a:buSzPts val="1400"/>
              <a:buNone/>
              <a:defRPr sz="1400">
                <a:solidFill>
                  <a:schemeClr val="accent2"/>
                </a:solidFill>
              </a:defRPr>
            </a:lvl2pPr>
            <a:lvl3pPr marL="1371600" lvl="2" indent="-228600" algn="l">
              <a:spcBef>
                <a:spcPts val="567"/>
              </a:spcBef>
              <a:spcAft>
                <a:spcPts val="0"/>
              </a:spcAft>
              <a:buSzPts val="1400"/>
              <a:buNone/>
              <a:defRPr sz="1400">
                <a:solidFill>
                  <a:schemeClr val="accent2"/>
                </a:solidFill>
              </a:defRPr>
            </a:lvl3pPr>
            <a:lvl4pPr marL="1828800" lvl="3" indent="-317500" algn="l">
              <a:spcBef>
                <a:spcPts val="0"/>
              </a:spcBef>
              <a:spcAft>
                <a:spcPts val="0"/>
              </a:spcAft>
              <a:buSzPts val="1400"/>
              <a:buChar char="‒"/>
              <a:defRPr sz="1400">
                <a:solidFill>
                  <a:schemeClr val="lt1"/>
                </a:solidFill>
              </a:defRPr>
            </a:lvl4pPr>
            <a:lvl5pPr marL="2286000" lvl="4" indent="-317500" algn="l">
              <a:spcBef>
                <a:spcPts val="0"/>
              </a:spcBef>
              <a:spcAft>
                <a:spcPts val="0"/>
              </a:spcAft>
              <a:buSzPts val="1400"/>
              <a:buChar char="»"/>
              <a:defRPr sz="14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 name="Google Shape;16;p12"/>
          <p:cNvSpPr/>
          <p:nvPr/>
        </p:nvSpPr>
        <p:spPr>
          <a:xfrm>
            <a:off x="0" y="6498000"/>
            <a:ext cx="9144000" cy="360000"/>
          </a:xfrm>
          <a:prstGeom prst="rect">
            <a:avLst/>
          </a:prstGeom>
          <a:solidFill>
            <a:srgbClr val="005EAE"/>
          </a:solidFill>
          <a:ln>
            <a:noFill/>
          </a:ln>
        </p:spPr>
        <p:txBody>
          <a:bodyPr spcFirstLastPara="1" wrap="square" lIns="91425" tIns="45700" rIns="91425" bIns="45700" anchor="t" anchorCtr="0">
            <a:noAutofit/>
          </a:bodyPr>
          <a:lstStyle/>
          <a:p>
            <a:pPr marL="727075" marR="0" lvl="0" indent="0" algn="l" rtl="0">
              <a:spcBef>
                <a:spcPts val="0"/>
              </a:spcBef>
              <a:spcAft>
                <a:spcPts val="0"/>
              </a:spcAft>
              <a:buNone/>
            </a:pPr>
            <a:endParaRPr sz="10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1_Title &amp; 2 Column Content 20pt">
  <p:cSld name="1_Title &amp; 2 Column Content 20pt">
    <p:spTree>
      <p:nvGrpSpPr>
        <p:cNvPr id="1" name="Shape 17"/>
        <p:cNvGrpSpPr/>
        <p:nvPr/>
      </p:nvGrpSpPr>
      <p:grpSpPr>
        <a:xfrm>
          <a:off x="0" y="0"/>
          <a:ext cx="0" cy="0"/>
          <a:chOff x="0" y="0"/>
          <a:chExt cx="0" cy="0"/>
        </a:xfrm>
      </p:grpSpPr>
      <p:sp>
        <p:nvSpPr>
          <p:cNvPr id="18" name="Google Shape;18;p13"/>
          <p:cNvSpPr txBox="1">
            <a:spLocks noGrp="1"/>
          </p:cNvSpPr>
          <p:nvPr>
            <p:ph type="title"/>
          </p:nvPr>
        </p:nvSpPr>
        <p:spPr>
          <a:xfrm>
            <a:off x="828674" y="360000"/>
            <a:ext cx="7500939" cy="561600"/>
          </a:xfrm>
          <a:prstGeom prst="rect">
            <a:avLst/>
          </a:prstGeom>
          <a:noFill/>
          <a:ln>
            <a:noFill/>
          </a:ln>
        </p:spPr>
        <p:txBody>
          <a:bodyPr spcFirstLastPara="1" wrap="square" lIns="0" tIns="0" rIns="0" bIns="0" anchor="b" anchorCtr="0">
            <a:noAutofit/>
          </a:bodyPr>
          <a:lstStyle>
            <a:lvl1pPr lvl="0" algn="l">
              <a:spcBef>
                <a:spcPts val="0"/>
              </a:spcBef>
              <a:spcAft>
                <a:spcPts val="0"/>
              </a:spcAft>
              <a:buClr>
                <a:srgbClr val="0E73B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3"/>
          <p:cNvSpPr txBox="1">
            <a:spLocks noGrp="1"/>
          </p:cNvSpPr>
          <p:nvPr>
            <p:ph type="body" idx="1"/>
          </p:nvPr>
        </p:nvSpPr>
        <p:spPr>
          <a:xfrm>
            <a:off x="828676" y="1881075"/>
            <a:ext cx="7527924" cy="3643425"/>
          </a:xfrm>
          <a:prstGeom prst="rect">
            <a:avLst/>
          </a:prstGeom>
          <a:noFill/>
          <a:ln>
            <a:noFill/>
          </a:ln>
        </p:spPr>
        <p:txBody>
          <a:bodyPr spcFirstLastPara="1" wrap="square" lIns="0" tIns="0" rIns="0" bIns="0" anchor="t" anchorCtr="0">
            <a:noAutofit/>
          </a:bodyPr>
          <a:lstStyle>
            <a:lvl1pPr marL="457200" lvl="0" indent="-228600" algn="l">
              <a:spcBef>
                <a:spcPts val="900"/>
              </a:spcBef>
              <a:spcAft>
                <a:spcPts val="0"/>
              </a:spcAft>
              <a:buClr>
                <a:schemeClr val="dk2"/>
              </a:buClr>
              <a:buSzPts val="2000"/>
              <a:buFont typeface="Arial"/>
              <a:buNone/>
              <a:defRPr sz="2000" b="1"/>
            </a:lvl1pPr>
            <a:lvl2pPr marL="914400" lvl="1" indent="-355600" algn="l">
              <a:spcBef>
                <a:spcPts val="1134"/>
              </a:spcBef>
              <a:spcAft>
                <a:spcPts val="0"/>
              </a:spcAft>
              <a:buSzPts val="2000"/>
              <a:buFont typeface="EB Garamond"/>
              <a:buChar char="‒"/>
              <a:defRPr sz="2000"/>
            </a:lvl2pPr>
            <a:lvl3pPr marL="1371600" lvl="2" indent="-355600" algn="l">
              <a:spcBef>
                <a:spcPts val="1134"/>
              </a:spcBef>
              <a:spcAft>
                <a:spcPts val="0"/>
              </a:spcAft>
              <a:buSzPts val="2000"/>
              <a:buFont typeface="Arial"/>
              <a:buChar char="»"/>
              <a:defRPr sz="2000"/>
            </a:lvl3pPr>
            <a:lvl4pPr marL="1828800" lvl="3" indent="-355600" algn="l">
              <a:spcBef>
                <a:spcPts val="1134"/>
              </a:spcBef>
              <a:spcAft>
                <a:spcPts val="0"/>
              </a:spcAft>
              <a:buSzPts val="2000"/>
              <a:buChar char="‒"/>
              <a:defRPr sz="2000"/>
            </a:lvl4pPr>
            <a:lvl5pPr marL="2286000" lvl="4" indent="-355600" algn="l">
              <a:spcBef>
                <a:spcPts val="1134"/>
              </a:spcBef>
              <a:spcAft>
                <a:spcPts val="0"/>
              </a:spcAft>
              <a:buSzPts val="2000"/>
              <a:buChar char="»"/>
              <a:defRPr sz="20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13"/>
          <p:cNvSpPr/>
          <p:nvPr/>
        </p:nvSpPr>
        <p:spPr>
          <a:xfrm>
            <a:off x="0" y="5819775"/>
            <a:ext cx="9144000" cy="1036637"/>
          </a:xfrm>
          <a:prstGeom prst="rect">
            <a:avLst/>
          </a:prstGeom>
          <a:solidFill>
            <a:srgbClr val="005EAE"/>
          </a:solidFill>
          <a:ln>
            <a:noFill/>
          </a:ln>
        </p:spPr>
        <p:txBody>
          <a:bodyPr spcFirstLastPara="1" wrap="square" lIns="91425" tIns="45700" rIns="91425" bIns="45700" anchor="t" anchorCtr="0">
            <a:noAutofit/>
          </a:bodyPr>
          <a:lstStyle/>
          <a:p>
            <a:pPr marL="727075" marR="0" lvl="0" indent="0" algn="l" rtl="0">
              <a:spcBef>
                <a:spcPts val="0"/>
              </a:spcBef>
              <a:spcAft>
                <a:spcPts val="0"/>
              </a:spcAft>
              <a:buNone/>
            </a:pPr>
            <a:endParaRPr sz="1000" b="0" i="0" u="none" strike="noStrike" cap="none">
              <a:solidFill>
                <a:schemeClr val="lt1"/>
              </a:solidFill>
              <a:latin typeface="Calibri"/>
              <a:ea typeface="Calibri"/>
              <a:cs typeface="Calibri"/>
              <a:sym typeface="Calibri"/>
            </a:endParaRPr>
          </a:p>
        </p:txBody>
      </p:sp>
      <p:pic>
        <p:nvPicPr>
          <p:cNvPr id="21" name="Google Shape;21;p13"/>
          <p:cNvPicPr preferRelativeResize="0"/>
          <p:nvPr/>
        </p:nvPicPr>
        <p:blipFill rotWithShape="1">
          <a:blip r:embed="rId2">
            <a:alphaModFix/>
          </a:blip>
          <a:srcRect/>
          <a:stretch/>
        </p:blipFill>
        <p:spPr>
          <a:xfrm>
            <a:off x="828675" y="6046348"/>
            <a:ext cx="2060224" cy="550631"/>
          </a:xfrm>
          <a:prstGeom prst="rect">
            <a:avLst/>
          </a:prstGeom>
          <a:noFill/>
          <a:ln>
            <a:noFill/>
          </a:ln>
        </p:spPr>
      </p:pic>
      <p:sp>
        <p:nvSpPr>
          <p:cNvPr id="22" name="Google Shape;22;p13"/>
          <p:cNvSpPr txBox="1">
            <a:spLocks noGrp="1"/>
          </p:cNvSpPr>
          <p:nvPr>
            <p:ph type="body" idx="2"/>
          </p:nvPr>
        </p:nvSpPr>
        <p:spPr>
          <a:xfrm>
            <a:off x="828675" y="914400"/>
            <a:ext cx="7500938" cy="276225"/>
          </a:xfrm>
          <a:prstGeom prst="rect">
            <a:avLst/>
          </a:prstGeom>
          <a:noFill/>
          <a:ln>
            <a:noFill/>
          </a:ln>
        </p:spPr>
        <p:txBody>
          <a:bodyPr spcFirstLastPara="1" wrap="square" lIns="0" tIns="0" rIns="0" bIns="0" anchor="t" anchorCtr="0">
            <a:noAutofit/>
          </a:bodyPr>
          <a:lstStyle>
            <a:lvl1pPr marL="457200" lvl="0" indent="-228600" algn="l">
              <a:spcBef>
                <a:spcPts val="1417"/>
              </a:spcBef>
              <a:spcAft>
                <a:spcPts val="0"/>
              </a:spcAft>
              <a:buClr>
                <a:srgbClr val="005EAE"/>
              </a:buClr>
              <a:buSzPts val="1400"/>
              <a:buNone/>
              <a:defRPr sz="1400" b="0">
                <a:solidFill>
                  <a:srgbClr val="005EAE"/>
                </a:solidFill>
              </a:defRPr>
            </a:lvl1pPr>
            <a:lvl2pPr marL="914400" lvl="1" indent="-342900" algn="l">
              <a:spcBef>
                <a:spcPts val="1134"/>
              </a:spcBef>
              <a:spcAft>
                <a:spcPts val="0"/>
              </a:spcAft>
              <a:buSzPts val="1800"/>
              <a:buChar char="–"/>
              <a:defRPr/>
            </a:lvl2pPr>
            <a:lvl3pPr marL="1371600" lvl="2" indent="-342900" algn="l">
              <a:spcBef>
                <a:spcPts val="1134"/>
              </a:spcBef>
              <a:spcAft>
                <a:spcPts val="0"/>
              </a:spcAft>
              <a:buSzPts val="1800"/>
              <a:buChar char="•"/>
              <a:defRPr/>
            </a:lvl3pPr>
            <a:lvl4pPr marL="1828800" lvl="3" indent="-342900" algn="l">
              <a:spcBef>
                <a:spcPts val="1134"/>
              </a:spcBef>
              <a:spcAft>
                <a:spcPts val="0"/>
              </a:spcAft>
              <a:buSzPts val="1800"/>
              <a:buChar char="‒"/>
              <a:defRPr/>
            </a:lvl4pPr>
            <a:lvl5pPr marL="2286000" lvl="4" indent="-342900" algn="l">
              <a:spcBef>
                <a:spcPts val="1134"/>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mp; Content 20pt">
  <p:cSld name="Title &amp; Content 20pt">
    <p:spTree>
      <p:nvGrpSpPr>
        <p:cNvPr id="1" name="Shape 23"/>
        <p:cNvGrpSpPr/>
        <p:nvPr/>
      </p:nvGrpSpPr>
      <p:grpSpPr>
        <a:xfrm>
          <a:off x="0" y="0"/>
          <a:ext cx="0" cy="0"/>
          <a:chOff x="0" y="0"/>
          <a:chExt cx="0" cy="0"/>
        </a:xfrm>
      </p:grpSpPr>
      <p:sp>
        <p:nvSpPr>
          <p:cNvPr id="24" name="Google Shape;24;p14"/>
          <p:cNvSpPr txBox="1">
            <a:spLocks noGrp="1"/>
          </p:cNvSpPr>
          <p:nvPr>
            <p:ph type="title"/>
          </p:nvPr>
        </p:nvSpPr>
        <p:spPr>
          <a:xfrm>
            <a:off x="828674" y="360000"/>
            <a:ext cx="7500939" cy="561600"/>
          </a:xfrm>
          <a:prstGeom prst="rect">
            <a:avLst/>
          </a:prstGeom>
          <a:noFill/>
          <a:ln>
            <a:noFill/>
          </a:ln>
        </p:spPr>
        <p:txBody>
          <a:bodyPr spcFirstLastPara="1" wrap="square" lIns="0" tIns="0" rIns="0" bIns="0" anchor="b" anchorCtr="0">
            <a:noAutofit/>
          </a:bodyPr>
          <a:lstStyle>
            <a:lvl1pPr lvl="0" algn="l">
              <a:spcBef>
                <a:spcPts val="0"/>
              </a:spcBef>
              <a:spcAft>
                <a:spcPts val="0"/>
              </a:spcAft>
              <a:buClr>
                <a:srgbClr val="0E73B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4"/>
          <p:cNvSpPr txBox="1">
            <a:spLocks noGrp="1"/>
          </p:cNvSpPr>
          <p:nvPr>
            <p:ph type="body" idx="1"/>
          </p:nvPr>
        </p:nvSpPr>
        <p:spPr>
          <a:xfrm>
            <a:off x="828675" y="1881075"/>
            <a:ext cx="7500938" cy="4040188"/>
          </a:xfrm>
          <a:prstGeom prst="rect">
            <a:avLst/>
          </a:prstGeom>
          <a:noFill/>
          <a:ln>
            <a:noFill/>
          </a:ln>
        </p:spPr>
        <p:txBody>
          <a:bodyPr spcFirstLastPara="1" wrap="square" lIns="0" tIns="0" rIns="0" bIns="0" anchor="t" anchorCtr="0">
            <a:noAutofit/>
          </a:bodyPr>
          <a:lstStyle>
            <a:lvl1pPr marL="457200" lvl="0" indent="-228600" algn="l">
              <a:spcBef>
                <a:spcPts val="1417"/>
              </a:spcBef>
              <a:spcAft>
                <a:spcPts val="0"/>
              </a:spcAft>
              <a:buClr>
                <a:schemeClr val="dk1"/>
              </a:buClr>
              <a:buSzPts val="1800"/>
              <a:buNone/>
              <a:defRPr/>
            </a:lvl1pPr>
            <a:lvl2pPr marL="914400" lvl="1" indent="-342900" algn="l">
              <a:spcBef>
                <a:spcPts val="1134"/>
              </a:spcBef>
              <a:spcAft>
                <a:spcPts val="0"/>
              </a:spcAft>
              <a:buSzPts val="1800"/>
              <a:buChar char="–"/>
              <a:defRPr/>
            </a:lvl2pPr>
            <a:lvl3pPr marL="1371600" lvl="2" indent="-342900" algn="l">
              <a:spcBef>
                <a:spcPts val="1134"/>
              </a:spcBef>
              <a:spcAft>
                <a:spcPts val="0"/>
              </a:spcAft>
              <a:buSzPts val="1800"/>
              <a:buChar char="•"/>
              <a:defRPr/>
            </a:lvl3pPr>
            <a:lvl4pPr marL="1828800" lvl="3" indent="-342900" algn="l">
              <a:spcBef>
                <a:spcPts val="1134"/>
              </a:spcBef>
              <a:spcAft>
                <a:spcPts val="0"/>
              </a:spcAft>
              <a:buSzPts val="1800"/>
              <a:buChar char="‒"/>
              <a:defRPr/>
            </a:lvl4pPr>
            <a:lvl5pPr marL="2286000" lvl="4" indent="-342900" algn="l">
              <a:spcBef>
                <a:spcPts val="1134"/>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 name="Google Shape;26;p14"/>
          <p:cNvSpPr txBox="1">
            <a:spLocks noGrp="1"/>
          </p:cNvSpPr>
          <p:nvPr>
            <p:ph type="body" idx="2"/>
          </p:nvPr>
        </p:nvSpPr>
        <p:spPr>
          <a:xfrm>
            <a:off x="828675" y="914400"/>
            <a:ext cx="7500938" cy="276225"/>
          </a:xfrm>
          <a:prstGeom prst="rect">
            <a:avLst/>
          </a:prstGeom>
          <a:noFill/>
          <a:ln>
            <a:noFill/>
          </a:ln>
        </p:spPr>
        <p:txBody>
          <a:bodyPr spcFirstLastPara="1" wrap="square" lIns="0" tIns="0" rIns="0" bIns="0" anchor="t" anchorCtr="0">
            <a:noAutofit/>
          </a:bodyPr>
          <a:lstStyle>
            <a:lvl1pPr marL="457200" lvl="0" indent="-228600" algn="l">
              <a:spcBef>
                <a:spcPts val="1417"/>
              </a:spcBef>
              <a:spcAft>
                <a:spcPts val="0"/>
              </a:spcAft>
              <a:buClr>
                <a:srgbClr val="005EAE"/>
              </a:buClr>
              <a:buSzPts val="1400"/>
              <a:buNone/>
              <a:defRPr sz="1400" b="0">
                <a:solidFill>
                  <a:srgbClr val="005EAE"/>
                </a:solidFill>
              </a:defRPr>
            </a:lvl1pPr>
            <a:lvl2pPr marL="914400" lvl="1" indent="-342900" algn="l">
              <a:spcBef>
                <a:spcPts val="1134"/>
              </a:spcBef>
              <a:spcAft>
                <a:spcPts val="0"/>
              </a:spcAft>
              <a:buSzPts val="1800"/>
              <a:buChar char="–"/>
              <a:defRPr/>
            </a:lvl2pPr>
            <a:lvl3pPr marL="1371600" lvl="2" indent="-342900" algn="l">
              <a:spcBef>
                <a:spcPts val="1134"/>
              </a:spcBef>
              <a:spcAft>
                <a:spcPts val="0"/>
              </a:spcAft>
              <a:buSzPts val="1800"/>
              <a:buChar char="•"/>
              <a:defRPr/>
            </a:lvl3pPr>
            <a:lvl4pPr marL="1828800" lvl="3" indent="-342900" algn="l">
              <a:spcBef>
                <a:spcPts val="1134"/>
              </a:spcBef>
              <a:spcAft>
                <a:spcPts val="0"/>
              </a:spcAft>
              <a:buSzPts val="1800"/>
              <a:buChar char="‒"/>
              <a:defRPr/>
            </a:lvl4pPr>
            <a:lvl5pPr marL="2286000" lvl="4" indent="-342900" algn="l">
              <a:spcBef>
                <a:spcPts val="1134"/>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Content &amp; Image">
  <p:cSld name="Title, Content &amp; Image">
    <p:spTree>
      <p:nvGrpSpPr>
        <p:cNvPr id="1" name="Shape 27"/>
        <p:cNvGrpSpPr/>
        <p:nvPr/>
      </p:nvGrpSpPr>
      <p:grpSpPr>
        <a:xfrm>
          <a:off x="0" y="0"/>
          <a:ext cx="0" cy="0"/>
          <a:chOff x="0" y="0"/>
          <a:chExt cx="0" cy="0"/>
        </a:xfrm>
      </p:grpSpPr>
      <p:sp>
        <p:nvSpPr>
          <p:cNvPr id="28" name="Google Shape;28;p15"/>
          <p:cNvSpPr>
            <a:spLocks noGrp="1"/>
          </p:cNvSpPr>
          <p:nvPr>
            <p:ph type="pic" idx="2"/>
          </p:nvPr>
        </p:nvSpPr>
        <p:spPr>
          <a:xfrm>
            <a:off x="4939200" y="1943100"/>
            <a:ext cx="4204800" cy="4343400"/>
          </a:xfrm>
          <a:prstGeom prst="rect">
            <a:avLst/>
          </a:prstGeom>
          <a:solidFill>
            <a:schemeClr val="accent4"/>
          </a:solidFill>
          <a:ln>
            <a:noFill/>
          </a:ln>
        </p:spPr>
        <p:txBody>
          <a:bodyPr spcFirstLastPara="1" wrap="square" lIns="0" tIns="0" rIns="0" bIns="0" anchor="ctr" anchorCtr="0">
            <a:noAutofit/>
          </a:bodyPr>
          <a:lstStyle>
            <a:lvl1pPr marR="0" lvl="0" algn="ctr" rtl="0">
              <a:spcBef>
                <a:spcPts val="1417"/>
              </a:spcBef>
              <a:spcAft>
                <a:spcPts val="0"/>
              </a:spcAft>
              <a:buClr>
                <a:schemeClr val="accent3"/>
              </a:buClr>
              <a:buSzPts val="1600"/>
              <a:buFont typeface="Arial"/>
              <a:buNone/>
              <a:defRPr sz="1600" b="0" i="0" u="none" strike="noStrike" cap="none">
                <a:solidFill>
                  <a:schemeClr val="accent3"/>
                </a:solidFill>
                <a:latin typeface="Calibri"/>
                <a:ea typeface="Calibri"/>
                <a:cs typeface="Calibri"/>
                <a:sym typeface="Calibri"/>
              </a:defRPr>
            </a:lvl1pPr>
            <a:lvl2pPr marR="0" lvl="1" algn="l" rtl="0">
              <a:spcBef>
                <a:spcPts val="1134"/>
              </a:spcBef>
              <a:spcAft>
                <a:spcPts val="0"/>
              </a:spcAft>
              <a:buClr>
                <a:schemeClr val="dk2"/>
              </a:buClr>
              <a:buSzPts val="2000"/>
              <a:buFont typeface="Arial"/>
              <a:buChar char="–"/>
              <a:defRPr sz="2000" b="0" i="0" u="none" strike="noStrike" cap="none">
                <a:solidFill>
                  <a:schemeClr val="dk1"/>
                </a:solidFill>
                <a:latin typeface="Calibri"/>
                <a:ea typeface="Calibri"/>
                <a:cs typeface="Calibri"/>
                <a:sym typeface="Calibri"/>
              </a:defRPr>
            </a:lvl2pPr>
            <a:lvl3pPr marR="0" lvl="2" algn="l" rtl="0">
              <a:spcBef>
                <a:spcPts val="1134"/>
              </a:spcBef>
              <a:spcAft>
                <a:spcPts val="0"/>
              </a:spcAft>
              <a:buClr>
                <a:schemeClr val="dk2"/>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spcBef>
                <a:spcPts val="1134"/>
              </a:spcBef>
              <a:spcAft>
                <a:spcPts val="0"/>
              </a:spcAft>
              <a:buClr>
                <a:schemeClr val="dk2"/>
              </a:buClr>
              <a:buSzPts val="2000"/>
              <a:buFont typeface="EB Garamond"/>
              <a:buChar char="‒"/>
              <a:defRPr sz="2000" b="0" i="0" u="none" strike="noStrike" cap="none">
                <a:solidFill>
                  <a:schemeClr val="dk1"/>
                </a:solidFill>
                <a:latin typeface="Calibri"/>
                <a:ea typeface="Calibri"/>
                <a:cs typeface="Calibri"/>
                <a:sym typeface="Calibri"/>
              </a:defRPr>
            </a:lvl4pPr>
            <a:lvl5pPr marR="0" lvl="4" algn="l" rtl="0">
              <a:spcBef>
                <a:spcPts val="1134"/>
              </a:spcBef>
              <a:spcAft>
                <a:spcPts val="0"/>
              </a:spcAft>
              <a:buClr>
                <a:schemeClr val="dk2"/>
              </a:buClr>
              <a:buSzPts val="2000"/>
              <a:buFont typeface="Arial"/>
              <a:buChar char="»"/>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9" name="Google Shape;29;p15"/>
          <p:cNvSpPr txBox="1">
            <a:spLocks noGrp="1"/>
          </p:cNvSpPr>
          <p:nvPr>
            <p:ph type="title"/>
          </p:nvPr>
        </p:nvSpPr>
        <p:spPr>
          <a:xfrm>
            <a:off x="828674" y="360000"/>
            <a:ext cx="7500939" cy="561600"/>
          </a:xfrm>
          <a:prstGeom prst="rect">
            <a:avLst/>
          </a:prstGeom>
          <a:noFill/>
          <a:ln>
            <a:noFill/>
          </a:ln>
        </p:spPr>
        <p:txBody>
          <a:bodyPr spcFirstLastPara="1" wrap="square" lIns="0" tIns="0" rIns="0" bIns="0" anchor="b" anchorCtr="0">
            <a:noAutofit/>
          </a:bodyPr>
          <a:lstStyle>
            <a:lvl1pPr lvl="0" algn="l">
              <a:spcBef>
                <a:spcPts val="0"/>
              </a:spcBef>
              <a:spcAft>
                <a:spcPts val="0"/>
              </a:spcAft>
              <a:buClr>
                <a:srgbClr val="005EAE"/>
              </a:buClr>
              <a:buSzPts val="3600"/>
              <a:buFont typeface="Calibri"/>
              <a:buNone/>
              <a:defRPr>
                <a:solidFill>
                  <a:srgbClr val="005EA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5"/>
          <p:cNvSpPr txBox="1">
            <a:spLocks noGrp="1"/>
          </p:cNvSpPr>
          <p:nvPr>
            <p:ph type="body" idx="1"/>
          </p:nvPr>
        </p:nvSpPr>
        <p:spPr>
          <a:xfrm>
            <a:off x="828675" y="1905000"/>
            <a:ext cx="3819525" cy="3987688"/>
          </a:xfrm>
          <a:prstGeom prst="rect">
            <a:avLst/>
          </a:prstGeom>
          <a:noFill/>
          <a:ln>
            <a:noFill/>
          </a:ln>
        </p:spPr>
        <p:txBody>
          <a:bodyPr spcFirstLastPara="1" wrap="square" lIns="0" tIns="0" rIns="0" bIns="0" anchor="t" anchorCtr="0">
            <a:noAutofit/>
          </a:bodyPr>
          <a:lstStyle>
            <a:lvl1pPr marL="457200" lvl="0" indent="-317500" algn="l">
              <a:spcBef>
                <a:spcPts val="850"/>
              </a:spcBef>
              <a:spcAft>
                <a:spcPts val="0"/>
              </a:spcAft>
              <a:buClr>
                <a:schemeClr val="dk2"/>
              </a:buClr>
              <a:buSzPts val="1400"/>
              <a:buFont typeface="Calibri"/>
              <a:buChar char="–"/>
              <a:defRPr sz="1400" b="0"/>
            </a:lvl1pPr>
            <a:lvl2pPr marL="914400" lvl="1" indent="-317500" algn="l">
              <a:spcBef>
                <a:spcPts val="0"/>
              </a:spcBef>
              <a:spcAft>
                <a:spcPts val="0"/>
              </a:spcAft>
              <a:buSzPts val="1400"/>
              <a:buChar char="–"/>
              <a:defRPr sz="1400" b="0"/>
            </a:lvl2pPr>
            <a:lvl3pPr marL="1371600" lvl="2" indent="-317500" algn="l">
              <a:spcBef>
                <a:spcPts val="1134"/>
              </a:spcBef>
              <a:spcAft>
                <a:spcPts val="0"/>
              </a:spcAft>
              <a:buSzPts val="1400"/>
              <a:buChar char="•"/>
              <a:defRPr sz="1400" b="0"/>
            </a:lvl3pPr>
            <a:lvl4pPr marL="1828800" lvl="3" indent="-317500" algn="l">
              <a:spcBef>
                <a:spcPts val="1134"/>
              </a:spcBef>
              <a:spcAft>
                <a:spcPts val="0"/>
              </a:spcAft>
              <a:buSzPts val="1400"/>
              <a:buChar char="‒"/>
              <a:defRPr sz="1400" b="0"/>
            </a:lvl4pPr>
            <a:lvl5pPr marL="2286000" lvl="4" indent="-317500" algn="l">
              <a:spcBef>
                <a:spcPts val="1134"/>
              </a:spcBef>
              <a:spcAft>
                <a:spcPts val="0"/>
              </a:spcAft>
              <a:buSzPts val="1400"/>
              <a:buChar char="»"/>
              <a:defRPr sz="1400" b="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 name="Google Shape;31;p15"/>
          <p:cNvSpPr txBox="1">
            <a:spLocks noGrp="1"/>
          </p:cNvSpPr>
          <p:nvPr>
            <p:ph type="body" idx="3"/>
          </p:nvPr>
        </p:nvSpPr>
        <p:spPr>
          <a:xfrm>
            <a:off x="828675" y="914400"/>
            <a:ext cx="7500938" cy="276225"/>
          </a:xfrm>
          <a:prstGeom prst="rect">
            <a:avLst/>
          </a:prstGeom>
          <a:noFill/>
          <a:ln>
            <a:noFill/>
          </a:ln>
        </p:spPr>
        <p:txBody>
          <a:bodyPr spcFirstLastPara="1" wrap="square" lIns="0" tIns="0" rIns="0" bIns="0" anchor="t" anchorCtr="0">
            <a:noAutofit/>
          </a:bodyPr>
          <a:lstStyle>
            <a:lvl1pPr marL="457200" lvl="0" indent="-228600" algn="l">
              <a:spcBef>
                <a:spcPts val="1417"/>
              </a:spcBef>
              <a:spcAft>
                <a:spcPts val="0"/>
              </a:spcAft>
              <a:buClr>
                <a:srgbClr val="005EAE"/>
              </a:buClr>
              <a:buSzPts val="1400"/>
              <a:buNone/>
              <a:defRPr sz="1400" b="0">
                <a:solidFill>
                  <a:srgbClr val="005EAE"/>
                </a:solidFill>
              </a:defRPr>
            </a:lvl1pPr>
            <a:lvl2pPr marL="914400" lvl="1" indent="-342900" algn="l">
              <a:spcBef>
                <a:spcPts val="1134"/>
              </a:spcBef>
              <a:spcAft>
                <a:spcPts val="0"/>
              </a:spcAft>
              <a:buSzPts val="1800"/>
              <a:buChar char="–"/>
              <a:defRPr/>
            </a:lvl2pPr>
            <a:lvl3pPr marL="1371600" lvl="2" indent="-342900" algn="l">
              <a:spcBef>
                <a:spcPts val="1134"/>
              </a:spcBef>
              <a:spcAft>
                <a:spcPts val="0"/>
              </a:spcAft>
              <a:buSzPts val="1800"/>
              <a:buChar char="•"/>
              <a:defRPr/>
            </a:lvl3pPr>
            <a:lvl4pPr marL="1828800" lvl="3" indent="-342900" algn="l">
              <a:spcBef>
                <a:spcPts val="1134"/>
              </a:spcBef>
              <a:spcAft>
                <a:spcPts val="0"/>
              </a:spcAft>
              <a:buSzPts val="1800"/>
              <a:buChar char="‒"/>
              <a:defRPr/>
            </a:lvl4pPr>
            <a:lvl5pPr marL="2286000" lvl="4" indent="-342900" algn="l">
              <a:spcBef>
                <a:spcPts val="1134"/>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 name="Google Shape;32;p15"/>
          <p:cNvSpPr/>
          <p:nvPr/>
        </p:nvSpPr>
        <p:spPr>
          <a:xfrm>
            <a:off x="0" y="6498000"/>
            <a:ext cx="9144000" cy="360000"/>
          </a:xfrm>
          <a:prstGeom prst="rect">
            <a:avLst/>
          </a:prstGeom>
          <a:solidFill>
            <a:srgbClr val="005EAE"/>
          </a:solidFill>
          <a:ln>
            <a:noFill/>
          </a:ln>
        </p:spPr>
        <p:txBody>
          <a:bodyPr spcFirstLastPara="1" wrap="square" lIns="91425" tIns="45700" rIns="91425" bIns="45700" anchor="t" anchorCtr="0">
            <a:noAutofit/>
          </a:bodyPr>
          <a:lstStyle/>
          <a:p>
            <a:pPr marL="727075" marR="0" lvl="0" indent="0" algn="l" rtl="0">
              <a:spcBef>
                <a:spcPts val="0"/>
              </a:spcBef>
              <a:spcAft>
                <a:spcPts val="0"/>
              </a:spcAft>
              <a:buNone/>
            </a:pPr>
            <a:r>
              <a:rPr lang="en-US" sz="1000" b="1" i="0" u="none" strike="noStrike" cap="none">
                <a:solidFill>
                  <a:schemeClr val="lt1"/>
                </a:solidFill>
                <a:latin typeface="Calibri"/>
                <a:ea typeface="Calibri"/>
                <a:cs typeface="Calibri"/>
                <a:sym typeface="Calibri"/>
              </a:rPr>
              <a:t>Trinity College Dublin, </a:t>
            </a:r>
            <a:r>
              <a:rPr lang="en-US" sz="1000" b="0" i="0" u="none" strike="noStrike" cap="none">
                <a:solidFill>
                  <a:schemeClr val="lt1"/>
                </a:solidFill>
                <a:latin typeface="Calibri"/>
                <a:ea typeface="Calibri"/>
                <a:cs typeface="Calibri"/>
                <a:sym typeface="Calibri"/>
              </a:rPr>
              <a:t>The University of Dublin</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amp; Image">
  <p:cSld name="Title &amp; Image">
    <p:spTree>
      <p:nvGrpSpPr>
        <p:cNvPr id="1" name="Shape 33"/>
        <p:cNvGrpSpPr/>
        <p:nvPr/>
      </p:nvGrpSpPr>
      <p:grpSpPr>
        <a:xfrm>
          <a:off x="0" y="0"/>
          <a:ext cx="0" cy="0"/>
          <a:chOff x="0" y="0"/>
          <a:chExt cx="0" cy="0"/>
        </a:xfrm>
      </p:grpSpPr>
      <p:sp>
        <p:nvSpPr>
          <p:cNvPr id="34" name="Google Shape;34;p16"/>
          <p:cNvSpPr>
            <a:spLocks noGrp="1"/>
          </p:cNvSpPr>
          <p:nvPr>
            <p:ph type="pic" idx="2"/>
          </p:nvPr>
        </p:nvSpPr>
        <p:spPr>
          <a:xfrm>
            <a:off x="0" y="1435835"/>
            <a:ext cx="9144000" cy="4850665"/>
          </a:xfrm>
          <a:prstGeom prst="rect">
            <a:avLst/>
          </a:prstGeom>
          <a:solidFill>
            <a:schemeClr val="accent4"/>
          </a:solidFill>
          <a:ln>
            <a:noFill/>
          </a:ln>
        </p:spPr>
        <p:txBody>
          <a:bodyPr spcFirstLastPara="1" wrap="square" lIns="0" tIns="0" rIns="0" bIns="0" anchor="ctr" anchorCtr="0">
            <a:noAutofit/>
          </a:bodyPr>
          <a:lstStyle>
            <a:lvl1pPr marR="0" lvl="0" algn="ctr" rtl="0">
              <a:spcBef>
                <a:spcPts val="1417"/>
              </a:spcBef>
              <a:spcAft>
                <a:spcPts val="0"/>
              </a:spcAft>
              <a:buClr>
                <a:schemeClr val="accent3"/>
              </a:buClr>
              <a:buSzPts val="1600"/>
              <a:buFont typeface="Arial"/>
              <a:buNone/>
              <a:defRPr sz="1600" b="0" i="0" u="none" strike="noStrike" cap="none">
                <a:solidFill>
                  <a:schemeClr val="accent3"/>
                </a:solidFill>
                <a:latin typeface="Calibri"/>
                <a:ea typeface="Calibri"/>
                <a:cs typeface="Calibri"/>
                <a:sym typeface="Calibri"/>
              </a:defRPr>
            </a:lvl1pPr>
            <a:lvl2pPr marR="0" lvl="1" algn="l" rtl="0">
              <a:spcBef>
                <a:spcPts val="1134"/>
              </a:spcBef>
              <a:spcAft>
                <a:spcPts val="0"/>
              </a:spcAft>
              <a:buClr>
                <a:schemeClr val="dk2"/>
              </a:buClr>
              <a:buSzPts val="2000"/>
              <a:buFont typeface="Arial"/>
              <a:buChar char="–"/>
              <a:defRPr sz="2000" b="0" i="0" u="none" strike="noStrike" cap="none">
                <a:solidFill>
                  <a:schemeClr val="dk1"/>
                </a:solidFill>
                <a:latin typeface="Calibri"/>
                <a:ea typeface="Calibri"/>
                <a:cs typeface="Calibri"/>
                <a:sym typeface="Calibri"/>
              </a:defRPr>
            </a:lvl2pPr>
            <a:lvl3pPr marR="0" lvl="2" algn="l" rtl="0">
              <a:spcBef>
                <a:spcPts val="1134"/>
              </a:spcBef>
              <a:spcAft>
                <a:spcPts val="0"/>
              </a:spcAft>
              <a:buClr>
                <a:schemeClr val="dk2"/>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spcBef>
                <a:spcPts val="1134"/>
              </a:spcBef>
              <a:spcAft>
                <a:spcPts val="0"/>
              </a:spcAft>
              <a:buClr>
                <a:schemeClr val="dk2"/>
              </a:buClr>
              <a:buSzPts val="2000"/>
              <a:buFont typeface="EB Garamond"/>
              <a:buChar char="‒"/>
              <a:defRPr sz="2000" b="0" i="0" u="none" strike="noStrike" cap="none">
                <a:solidFill>
                  <a:schemeClr val="dk1"/>
                </a:solidFill>
                <a:latin typeface="Calibri"/>
                <a:ea typeface="Calibri"/>
                <a:cs typeface="Calibri"/>
                <a:sym typeface="Calibri"/>
              </a:defRPr>
            </a:lvl4pPr>
            <a:lvl5pPr marR="0" lvl="4" algn="l" rtl="0">
              <a:spcBef>
                <a:spcPts val="1134"/>
              </a:spcBef>
              <a:spcAft>
                <a:spcPts val="0"/>
              </a:spcAft>
              <a:buClr>
                <a:schemeClr val="dk2"/>
              </a:buClr>
              <a:buSzPts val="2000"/>
              <a:buFont typeface="Arial"/>
              <a:buChar char="»"/>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5" name="Google Shape;35;p16"/>
          <p:cNvSpPr txBox="1">
            <a:spLocks noGrp="1"/>
          </p:cNvSpPr>
          <p:nvPr>
            <p:ph type="title"/>
          </p:nvPr>
        </p:nvSpPr>
        <p:spPr>
          <a:xfrm>
            <a:off x="828674" y="360000"/>
            <a:ext cx="7500939" cy="561600"/>
          </a:xfrm>
          <a:prstGeom prst="rect">
            <a:avLst/>
          </a:prstGeom>
          <a:noFill/>
          <a:ln>
            <a:noFill/>
          </a:ln>
        </p:spPr>
        <p:txBody>
          <a:bodyPr spcFirstLastPara="1" wrap="square" lIns="0" tIns="0" rIns="0" bIns="0" anchor="b" anchorCtr="0">
            <a:noAutofit/>
          </a:bodyPr>
          <a:lstStyle>
            <a:lvl1pPr lvl="0" algn="l">
              <a:spcBef>
                <a:spcPts val="0"/>
              </a:spcBef>
              <a:spcAft>
                <a:spcPts val="0"/>
              </a:spcAft>
              <a:buClr>
                <a:srgbClr val="005EAE"/>
              </a:buClr>
              <a:buSzPts val="3600"/>
              <a:buFont typeface="Calibri"/>
              <a:buNone/>
              <a:defRPr>
                <a:solidFill>
                  <a:srgbClr val="005EA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6"/>
          <p:cNvSpPr txBox="1">
            <a:spLocks noGrp="1"/>
          </p:cNvSpPr>
          <p:nvPr>
            <p:ph type="body" idx="1"/>
          </p:nvPr>
        </p:nvSpPr>
        <p:spPr>
          <a:xfrm>
            <a:off x="828675" y="914400"/>
            <a:ext cx="7500938" cy="276225"/>
          </a:xfrm>
          <a:prstGeom prst="rect">
            <a:avLst/>
          </a:prstGeom>
          <a:noFill/>
          <a:ln>
            <a:noFill/>
          </a:ln>
        </p:spPr>
        <p:txBody>
          <a:bodyPr spcFirstLastPara="1" wrap="square" lIns="0" tIns="0" rIns="0" bIns="0" anchor="t" anchorCtr="0">
            <a:noAutofit/>
          </a:bodyPr>
          <a:lstStyle>
            <a:lvl1pPr marL="457200" lvl="0" indent="-228600" algn="l">
              <a:spcBef>
                <a:spcPts val="1417"/>
              </a:spcBef>
              <a:spcAft>
                <a:spcPts val="0"/>
              </a:spcAft>
              <a:buClr>
                <a:srgbClr val="005EAE"/>
              </a:buClr>
              <a:buSzPts val="1400"/>
              <a:buNone/>
              <a:defRPr sz="1400" b="0">
                <a:solidFill>
                  <a:srgbClr val="005EAE"/>
                </a:solidFill>
              </a:defRPr>
            </a:lvl1pPr>
            <a:lvl2pPr marL="914400" lvl="1" indent="-342900" algn="l">
              <a:spcBef>
                <a:spcPts val="1134"/>
              </a:spcBef>
              <a:spcAft>
                <a:spcPts val="0"/>
              </a:spcAft>
              <a:buSzPts val="1800"/>
              <a:buChar char="–"/>
              <a:defRPr/>
            </a:lvl2pPr>
            <a:lvl3pPr marL="1371600" lvl="2" indent="-342900" algn="l">
              <a:spcBef>
                <a:spcPts val="1134"/>
              </a:spcBef>
              <a:spcAft>
                <a:spcPts val="0"/>
              </a:spcAft>
              <a:buSzPts val="1800"/>
              <a:buChar char="•"/>
              <a:defRPr/>
            </a:lvl3pPr>
            <a:lvl4pPr marL="1828800" lvl="3" indent="-342900" algn="l">
              <a:spcBef>
                <a:spcPts val="1134"/>
              </a:spcBef>
              <a:spcAft>
                <a:spcPts val="0"/>
              </a:spcAft>
              <a:buSzPts val="1800"/>
              <a:buChar char="‒"/>
              <a:defRPr/>
            </a:lvl4pPr>
            <a:lvl5pPr marL="2286000" lvl="4" indent="-342900" algn="l">
              <a:spcBef>
                <a:spcPts val="1134"/>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7" name="Google Shape;37;p16"/>
          <p:cNvSpPr/>
          <p:nvPr/>
        </p:nvSpPr>
        <p:spPr>
          <a:xfrm>
            <a:off x="0" y="6498000"/>
            <a:ext cx="9144000" cy="360000"/>
          </a:xfrm>
          <a:prstGeom prst="rect">
            <a:avLst/>
          </a:prstGeom>
          <a:solidFill>
            <a:srgbClr val="005EAE"/>
          </a:solidFill>
          <a:ln>
            <a:noFill/>
          </a:ln>
        </p:spPr>
        <p:txBody>
          <a:bodyPr spcFirstLastPara="1" wrap="square" lIns="91425" tIns="45700" rIns="91425" bIns="45700" anchor="t" anchorCtr="0">
            <a:noAutofit/>
          </a:bodyPr>
          <a:lstStyle/>
          <a:p>
            <a:pPr marL="727075" marR="0" lvl="0" indent="0" algn="l" rtl="0">
              <a:spcBef>
                <a:spcPts val="0"/>
              </a:spcBef>
              <a:spcAft>
                <a:spcPts val="0"/>
              </a:spcAft>
              <a:buNone/>
            </a:pPr>
            <a:r>
              <a:rPr lang="en-US" sz="1000" b="1" i="0" u="none" strike="noStrike" cap="none">
                <a:solidFill>
                  <a:schemeClr val="lt1"/>
                </a:solidFill>
                <a:latin typeface="Calibri"/>
                <a:ea typeface="Calibri"/>
                <a:cs typeface="Calibri"/>
                <a:sym typeface="Calibri"/>
              </a:rPr>
              <a:t>Trinity College Dublin, </a:t>
            </a:r>
            <a:r>
              <a:rPr lang="en-US" sz="1000" b="0" i="0" u="none" strike="noStrike" cap="none">
                <a:solidFill>
                  <a:schemeClr val="lt1"/>
                </a:solidFill>
                <a:latin typeface="Calibri"/>
                <a:ea typeface="Calibri"/>
                <a:cs typeface="Calibri"/>
                <a:sym typeface="Calibri"/>
              </a:rPr>
              <a:t>The University of Dublin</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hank You">
  <p:cSld name="Thank You">
    <p:spTree>
      <p:nvGrpSpPr>
        <p:cNvPr id="1" name="Shape 38"/>
        <p:cNvGrpSpPr/>
        <p:nvPr/>
      </p:nvGrpSpPr>
      <p:grpSpPr>
        <a:xfrm>
          <a:off x="0" y="0"/>
          <a:ext cx="0" cy="0"/>
          <a:chOff x="0" y="0"/>
          <a:chExt cx="0" cy="0"/>
        </a:xfrm>
      </p:grpSpPr>
      <p:sp>
        <p:nvSpPr>
          <p:cNvPr id="39" name="Google Shape;39;p17"/>
          <p:cNvSpPr txBox="1">
            <a:spLocks noGrp="1"/>
          </p:cNvSpPr>
          <p:nvPr>
            <p:ph type="ctrTitle"/>
          </p:nvPr>
        </p:nvSpPr>
        <p:spPr>
          <a:xfrm>
            <a:off x="828674" y="3715200"/>
            <a:ext cx="7500939" cy="554850"/>
          </a:xfrm>
          <a:prstGeom prst="rect">
            <a:avLst/>
          </a:prstGeom>
          <a:noFill/>
          <a:ln>
            <a:noFill/>
          </a:ln>
        </p:spPr>
        <p:txBody>
          <a:bodyPr spcFirstLastPara="1" wrap="square" lIns="0" tIns="0" rIns="0" bIns="0" anchor="b" anchorCtr="0">
            <a:noAutofit/>
          </a:bodyPr>
          <a:lstStyle>
            <a:lvl1pPr lvl="0" algn="l">
              <a:spcBef>
                <a:spcPts val="0"/>
              </a:spcBef>
              <a:spcAft>
                <a:spcPts val="0"/>
              </a:spcAft>
              <a:buClr>
                <a:srgbClr val="005EAE"/>
              </a:buClr>
              <a:buSzPts val="4200"/>
              <a:buFont typeface="Calibri"/>
              <a:buNone/>
              <a:defRPr sz="4200">
                <a:solidFill>
                  <a:srgbClr val="005EA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7"/>
          <p:cNvSpPr/>
          <p:nvPr/>
        </p:nvSpPr>
        <p:spPr>
          <a:xfrm>
            <a:off x="0" y="0"/>
            <a:ext cx="9144000" cy="3013200"/>
          </a:xfrm>
          <a:prstGeom prst="rect">
            <a:avLst/>
          </a:prstGeom>
          <a:solidFill>
            <a:srgbClr val="005EA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41" name="Google Shape;41;p17"/>
          <p:cNvPicPr preferRelativeResize="0"/>
          <p:nvPr/>
        </p:nvPicPr>
        <p:blipFill rotWithShape="1">
          <a:blip r:embed="rId2">
            <a:alphaModFix/>
          </a:blip>
          <a:srcRect/>
          <a:stretch/>
        </p:blipFill>
        <p:spPr>
          <a:xfrm>
            <a:off x="828675" y="687723"/>
            <a:ext cx="4636800" cy="1239265"/>
          </a:xfrm>
          <a:prstGeom prst="rect">
            <a:avLst/>
          </a:prstGeom>
          <a:noFill/>
          <a:ln>
            <a:noFill/>
          </a:ln>
        </p:spPr>
      </p:pic>
      <p:sp>
        <p:nvSpPr>
          <p:cNvPr id="42" name="Google Shape;42;p17"/>
          <p:cNvSpPr/>
          <p:nvPr/>
        </p:nvSpPr>
        <p:spPr>
          <a:xfrm>
            <a:off x="0" y="6498000"/>
            <a:ext cx="9144000" cy="360000"/>
          </a:xfrm>
          <a:prstGeom prst="rect">
            <a:avLst/>
          </a:prstGeom>
          <a:solidFill>
            <a:srgbClr val="005EAE"/>
          </a:solidFill>
          <a:ln>
            <a:noFill/>
          </a:ln>
        </p:spPr>
        <p:txBody>
          <a:bodyPr spcFirstLastPara="1" wrap="square" lIns="91425" tIns="45700" rIns="91425" bIns="45700" anchor="t" anchorCtr="0">
            <a:noAutofit/>
          </a:bodyPr>
          <a:lstStyle/>
          <a:p>
            <a:pPr marL="727075" marR="0" lvl="0" indent="0" algn="l" rtl="0">
              <a:spcBef>
                <a:spcPts val="0"/>
              </a:spcBef>
              <a:spcAft>
                <a:spcPts val="0"/>
              </a:spcAft>
              <a:buNone/>
            </a:pPr>
            <a:endParaRPr sz="10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18"/>
          <p:cNvSpPr txBox="1">
            <a:spLocks noGrp="1"/>
          </p:cNvSpPr>
          <p:nvPr>
            <p:ph type="title"/>
          </p:nvPr>
        </p:nvSpPr>
        <p:spPr>
          <a:xfrm>
            <a:off x="828674" y="360000"/>
            <a:ext cx="7500939" cy="561600"/>
          </a:xfrm>
          <a:prstGeom prst="rect">
            <a:avLst/>
          </a:prstGeom>
          <a:noFill/>
          <a:ln>
            <a:noFill/>
          </a:ln>
        </p:spPr>
        <p:txBody>
          <a:bodyPr spcFirstLastPara="1" wrap="square" lIns="0" tIns="0" rIns="0" bIns="0" anchor="b" anchorCtr="0">
            <a:noAutofit/>
          </a:bodyPr>
          <a:lstStyle>
            <a:lvl1pPr lvl="0" algn="l">
              <a:spcBef>
                <a:spcPts val="0"/>
              </a:spcBef>
              <a:spcAft>
                <a:spcPts val="0"/>
              </a:spcAft>
              <a:buClr>
                <a:srgbClr val="005EAE"/>
              </a:buClr>
              <a:buSzPts val="3600"/>
              <a:buFont typeface="Calibri"/>
              <a:buNone/>
              <a:defRPr>
                <a:solidFill>
                  <a:srgbClr val="005EA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
        <p:cNvGrpSpPr/>
        <p:nvPr/>
      </p:nvGrpSpPr>
      <p:grpSpPr>
        <a:xfrm>
          <a:off x="0" y="0"/>
          <a:ext cx="0" cy="0"/>
          <a:chOff x="0" y="0"/>
          <a:chExt cx="0" cy="0"/>
        </a:xfrm>
      </p:grpSpPr>
      <p:sp>
        <p:nvSpPr>
          <p:cNvPr id="7" name="Google Shape;7;p11"/>
          <p:cNvSpPr txBox="1">
            <a:spLocks noGrp="1"/>
          </p:cNvSpPr>
          <p:nvPr>
            <p:ph type="title"/>
          </p:nvPr>
        </p:nvSpPr>
        <p:spPr>
          <a:xfrm>
            <a:off x="828674" y="360000"/>
            <a:ext cx="7500939" cy="56160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Clr>
                <a:srgbClr val="0E73B9"/>
              </a:buClr>
              <a:buSzPts val="3600"/>
              <a:buFont typeface="Calibri"/>
              <a:buNone/>
              <a:defRPr sz="3600" b="0" i="0" u="none" strike="noStrike" cap="none">
                <a:solidFill>
                  <a:srgbClr val="0E73B9"/>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1"/>
          <p:cNvSpPr txBox="1">
            <a:spLocks noGrp="1"/>
          </p:cNvSpPr>
          <p:nvPr>
            <p:ph type="body" idx="1"/>
          </p:nvPr>
        </p:nvSpPr>
        <p:spPr>
          <a:xfrm>
            <a:off x="828675" y="1871551"/>
            <a:ext cx="7500938" cy="4096800"/>
          </a:xfrm>
          <a:prstGeom prst="rect">
            <a:avLst/>
          </a:prstGeom>
          <a:noFill/>
          <a:ln>
            <a:noFill/>
          </a:ln>
        </p:spPr>
        <p:txBody>
          <a:bodyPr spcFirstLastPara="1" wrap="square" lIns="0" tIns="0" rIns="0" bIns="0" anchor="t" anchorCtr="0">
            <a:noAutofit/>
          </a:bodyPr>
          <a:lstStyle>
            <a:lvl1pPr marL="457200" marR="0" lvl="0" indent="-228600" algn="l" rtl="0">
              <a:spcBef>
                <a:spcPts val="1417"/>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1pPr>
            <a:lvl2pPr marL="914400" marR="0" lvl="1" indent="-355600" algn="l" rtl="0">
              <a:spcBef>
                <a:spcPts val="1134"/>
              </a:spcBef>
              <a:spcAft>
                <a:spcPts val="0"/>
              </a:spcAft>
              <a:buClr>
                <a:schemeClr val="dk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55600" algn="l" rtl="0">
              <a:spcBef>
                <a:spcPts val="1134"/>
              </a:spcBef>
              <a:spcAft>
                <a:spcPts val="0"/>
              </a:spcAft>
              <a:buClr>
                <a:schemeClr val="dk2"/>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55600" algn="l" rtl="0">
              <a:spcBef>
                <a:spcPts val="1134"/>
              </a:spcBef>
              <a:spcAft>
                <a:spcPts val="0"/>
              </a:spcAft>
              <a:buClr>
                <a:schemeClr val="dk2"/>
              </a:buClr>
              <a:buSzPts val="2000"/>
              <a:buFont typeface="EB Garamond"/>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1134"/>
              </a:spcBef>
              <a:spcAft>
                <a:spcPts val="0"/>
              </a:spcAft>
              <a:buClr>
                <a:schemeClr val="dk2"/>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 name="Google Shape;9;p11"/>
          <p:cNvSpPr/>
          <p:nvPr/>
        </p:nvSpPr>
        <p:spPr>
          <a:xfrm>
            <a:off x="0" y="6498000"/>
            <a:ext cx="9144000" cy="360000"/>
          </a:xfrm>
          <a:prstGeom prst="rect">
            <a:avLst/>
          </a:prstGeom>
          <a:solidFill>
            <a:srgbClr val="005EAE"/>
          </a:solidFill>
          <a:ln>
            <a:noFill/>
          </a:ln>
        </p:spPr>
        <p:txBody>
          <a:bodyPr spcFirstLastPara="1" wrap="square" lIns="91425" tIns="45700" rIns="91425" bIns="45700" anchor="t" anchorCtr="0">
            <a:noAutofit/>
          </a:bodyPr>
          <a:lstStyle/>
          <a:p>
            <a:pPr marL="727075" marR="0" lvl="0" indent="0" algn="l" rtl="0">
              <a:spcBef>
                <a:spcPts val="0"/>
              </a:spcBef>
              <a:spcAft>
                <a:spcPts val="0"/>
              </a:spcAft>
              <a:buNone/>
            </a:pPr>
            <a:r>
              <a:rPr lang="en-US" sz="1000" b="1" i="0" u="none" strike="noStrike" cap="none">
                <a:solidFill>
                  <a:schemeClr val="lt1"/>
                </a:solidFill>
                <a:latin typeface="Calibri"/>
                <a:ea typeface="Calibri"/>
                <a:cs typeface="Calibri"/>
                <a:sym typeface="Calibri"/>
              </a:rPr>
              <a:t>Trinity College Dublin, </a:t>
            </a:r>
            <a:r>
              <a:rPr lang="en-US" sz="1000" b="0" i="0" u="none" strike="noStrike" cap="none">
                <a:solidFill>
                  <a:schemeClr val="lt1"/>
                </a:solidFill>
                <a:latin typeface="Calibri"/>
                <a:ea typeface="Calibri"/>
                <a:cs typeface="Calibri"/>
                <a:sym typeface="Calibri"/>
              </a:rPr>
              <a:t>The University of Dublin</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s://scratch.mit.edu/projects/2437719/" TargetMode="External"/><Relationship Id="rId7" Type="http://schemas.openxmlformats.org/officeDocument/2006/relationships/image" Target="../media/image18.png"/><Relationship Id="rId2" Type="http://schemas.openxmlformats.org/officeDocument/2006/relationships/hyperlink" Target="https://scratch.mit.edu/projects/2437714/" TargetMode="Externa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hyperlink" Target="https://scratch.mit.edu/projects/2437735/" TargetMode="External"/><Relationship Id="rId4" Type="http://schemas.openxmlformats.org/officeDocument/2006/relationships/hyperlink" Target="https://scratch.mit.edu/projects/2437771/" TargetMode="External"/><Relationship Id="rId9"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1"/>
          <p:cNvSpPr txBox="1">
            <a:spLocks noGrp="1"/>
          </p:cNvSpPr>
          <p:nvPr>
            <p:ph type="ctrTitle"/>
          </p:nvPr>
        </p:nvSpPr>
        <p:spPr>
          <a:xfrm>
            <a:off x="828674" y="3819975"/>
            <a:ext cx="7500939" cy="554850"/>
          </a:xfrm>
          <a:prstGeom prst="rect">
            <a:avLst/>
          </a:prstGeom>
          <a:noFill/>
          <a:ln>
            <a:noFill/>
          </a:ln>
        </p:spPr>
        <p:txBody>
          <a:bodyPr spcFirstLastPara="1" wrap="square" lIns="0" tIns="0" rIns="0" bIns="0" anchor="b" anchorCtr="0">
            <a:noAutofit/>
          </a:bodyPr>
          <a:lstStyle/>
          <a:p>
            <a:r>
              <a:rPr lang="en-US" sz="2800" b="1" dirty="0"/>
              <a:t>Title: </a:t>
            </a:r>
            <a:r>
              <a:rPr lang="en-IE" sz="2800" b="1" dirty="0"/>
              <a:t>Exploring recommender systems for SCRATCH.</a:t>
            </a:r>
            <a:endParaRPr sz="2800" dirty="0"/>
          </a:p>
        </p:txBody>
      </p:sp>
      <p:sp>
        <p:nvSpPr>
          <p:cNvPr id="50" name="Google Shape;50;p1"/>
          <p:cNvSpPr txBox="1">
            <a:spLocks noGrp="1"/>
          </p:cNvSpPr>
          <p:nvPr>
            <p:ph type="subTitle" idx="1"/>
          </p:nvPr>
        </p:nvSpPr>
        <p:spPr>
          <a:xfrm>
            <a:off x="828675" y="4394175"/>
            <a:ext cx="7500938" cy="361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accent2"/>
              </a:buClr>
              <a:buSzPts val="1400"/>
              <a:buNone/>
            </a:pPr>
            <a:r>
              <a:rPr lang="en-US" dirty="0"/>
              <a:t>M.Sc. Dissertation </a:t>
            </a:r>
            <a:endParaRPr dirty="0"/>
          </a:p>
        </p:txBody>
      </p:sp>
      <p:sp>
        <p:nvSpPr>
          <p:cNvPr id="51" name="Google Shape;51;p1"/>
          <p:cNvSpPr txBox="1">
            <a:spLocks noGrp="1"/>
          </p:cNvSpPr>
          <p:nvPr>
            <p:ph type="body" idx="2"/>
          </p:nvPr>
        </p:nvSpPr>
        <p:spPr>
          <a:xfrm>
            <a:off x="828675" y="5386500"/>
            <a:ext cx="4679325" cy="979374"/>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rgbClr val="005EAE"/>
              </a:buClr>
              <a:buSzPts val="1400"/>
              <a:buNone/>
            </a:pPr>
            <a:r>
              <a:rPr lang="en-US" dirty="0"/>
              <a:t>Roman Shaikh</a:t>
            </a:r>
            <a:endParaRPr dirty="0"/>
          </a:p>
          <a:p>
            <a:pPr marL="0" lvl="1" indent="0" algn="l" rtl="0">
              <a:spcBef>
                <a:spcPts val="0"/>
              </a:spcBef>
              <a:spcAft>
                <a:spcPts val="0"/>
              </a:spcAft>
              <a:buSzPts val="1400"/>
              <a:buNone/>
            </a:pPr>
            <a:r>
              <a:rPr lang="en-US" dirty="0"/>
              <a:t>M.Sc. Computer Science, Data Science 2018/19</a:t>
            </a:r>
            <a:endParaRPr dirty="0"/>
          </a:p>
          <a:p>
            <a:pPr marL="0" lvl="2" indent="0" algn="l" rtl="0">
              <a:spcBef>
                <a:spcPts val="567"/>
              </a:spcBef>
              <a:spcAft>
                <a:spcPts val="0"/>
              </a:spcAft>
              <a:buSzPts val="1400"/>
              <a:buNone/>
            </a:pPr>
            <a:r>
              <a:rPr lang="en-US" dirty="0"/>
              <a:t>Date 01/08/2019</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2B82D5F-38D9-4425-8A4F-746015D8F122}"/>
              </a:ext>
            </a:extLst>
          </p:cNvPr>
          <p:cNvPicPr>
            <a:picLocks noChangeAspect="1"/>
          </p:cNvPicPr>
          <p:nvPr/>
        </p:nvPicPr>
        <p:blipFill rotWithShape="1">
          <a:blip r:embed="rId3"/>
          <a:srcRect b="4953"/>
          <a:stretch/>
        </p:blipFill>
        <p:spPr>
          <a:xfrm>
            <a:off x="655246" y="2285133"/>
            <a:ext cx="7833508" cy="2845667"/>
          </a:xfrm>
          <a:prstGeom prst="rect">
            <a:avLst/>
          </a:prstGeom>
        </p:spPr>
      </p:pic>
      <p:sp>
        <p:nvSpPr>
          <p:cNvPr id="7" name="TextBox 6">
            <a:extLst>
              <a:ext uri="{FF2B5EF4-FFF2-40B4-BE49-F238E27FC236}">
                <a16:creationId xmlns:a16="http://schemas.microsoft.com/office/drawing/2014/main" id="{5D34D74D-D284-428E-8D3F-0893C89D1E44}"/>
              </a:ext>
            </a:extLst>
          </p:cNvPr>
          <p:cNvSpPr txBox="1"/>
          <p:nvPr/>
        </p:nvSpPr>
        <p:spPr>
          <a:xfrm>
            <a:off x="1879600" y="5520267"/>
            <a:ext cx="5621867" cy="307777"/>
          </a:xfrm>
          <a:prstGeom prst="rect">
            <a:avLst/>
          </a:prstGeom>
          <a:noFill/>
        </p:spPr>
        <p:txBody>
          <a:bodyPr wrap="square" rtlCol="0">
            <a:spAutoFit/>
          </a:bodyPr>
          <a:lstStyle/>
          <a:p>
            <a:pPr algn="ctr"/>
            <a:r>
              <a:rPr lang="en-US" dirty="0"/>
              <a:t>Collaborative Filtering Process</a:t>
            </a:r>
          </a:p>
        </p:txBody>
      </p:sp>
      <p:sp>
        <p:nvSpPr>
          <p:cNvPr id="8" name="Text Placeholder 2">
            <a:extLst>
              <a:ext uri="{FF2B5EF4-FFF2-40B4-BE49-F238E27FC236}">
                <a16:creationId xmlns:a16="http://schemas.microsoft.com/office/drawing/2014/main" id="{5507BBF4-5A9F-4DCC-A4A5-89068179039E}"/>
              </a:ext>
            </a:extLst>
          </p:cNvPr>
          <p:cNvSpPr>
            <a:spLocks noGrp="1"/>
          </p:cNvSpPr>
          <p:nvPr>
            <p:ph type="title"/>
          </p:nvPr>
        </p:nvSpPr>
        <p:spPr>
          <a:xfrm>
            <a:off x="828675" y="360363"/>
            <a:ext cx="7500938" cy="561975"/>
          </a:xfrm>
        </p:spPr>
        <p:txBody>
          <a:bodyPr/>
          <a:lstStyle/>
          <a:p>
            <a:r>
              <a:rPr lang="en-US" dirty="0"/>
              <a:t>Collaborative Filtering Process</a:t>
            </a:r>
          </a:p>
        </p:txBody>
      </p:sp>
    </p:spTree>
    <p:extLst>
      <p:ext uri="{BB962C8B-B14F-4D97-AF65-F5344CB8AC3E}">
        <p14:creationId xmlns:p14="http://schemas.microsoft.com/office/powerpoint/2010/main" val="3851081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90FD1-D9D6-4B2E-9B29-705AFFAC11E0}"/>
              </a:ext>
            </a:extLst>
          </p:cNvPr>
          <p:cNvSpPr>
            <a:spLocks noGrp="1"/>
          </p:cNvSpPr>
          <p:nvPr>
            <p:ph type="title"/>
          </p:nvPr>
        </p:nvSpPr>
        <p:spPr>
          <a:xfrm>
            <a:off x="821530" y="851066"/>
            <a:ext cx="7500939" cy="561600"/>
          </a:xfrm>
        </p:spPr>
        <p:txBody>
          <a:bodyPr/>
          <a:lstStyle/>
          <a:p>
            <a:r>
              <a:rPr lang="en-US" dirty="0"/>
              <a:t>Isolation of the co-rated items and similarity computation</a:t>
            </a:r>
          </a:p>
        </p:txBody>
      </p:sp>
      <p:pic>
        <p:nvPicPr>
          <p:cNvPr id="5" name="Picture 4">
            <a:extLst>
              <a:ext uri="{FF2B5EF4-FFF2-40B4-BE49-F238E27FC236}">
                <a16:creationId xmlns:a16="http://schemas.microsoft.com/office/drawing/2014/main" id="{B2CCD4D8-A936-4B0F-AF72-5DED02742322}"/>
              </a:ext>
            </a:extLst>
          </p:cNvPr>
          <p:cNvPicPr>
            <a:picLocks noChangeAspect="1"/>
          </p:cNvPicPr>
          <p:nvPr/>
        </p:nvPicPr>
        <p:blipFill>
          <a:blip r:embed="rId2"/>
          <a:stretch>
            <a:fillRect/>
          </a:stretch>
        </p:blipFill>
        <p:spPr>
          <a:xfrm>
            <a:off x="1109397" y="1608395"/>
            <a:ext cx="7364242" cy="3641209"/>
          </a:xfrm>
          <a:prstGeom prst="rect">
            <a:avLst/>
          </a:prstGeom>
        </p:spPr>
      </p:pic>
    </p:spTree>
    <p:extLst>
      <p:ext uri="{BB962C8B-B14F-4D97-AF65-F5344CB8AC3E}">
        <p14:creationId xmlns:p14="http://schemas.microsoft.com/office/powerpoint/2010/main" val="187681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CC078-20C2-42E8-A45A-F14DAEBDDD7D}"/>
              </a:ext>
            </a:extLst>
          </p:cNvPr>
          <p:cNvSpPr>
            <a:spLocks noGrp="1"/>
          </p:cNvSpPr>
          <p:nvPr>
            <p:ph type="title"/>
          </p:nvPr>
        </p:nvSpPr>
        <p:spPr>
          <a:xfrm>
            <a:off x="947208" y="870668"/>
            <a:ext cx="7500939" cy="561600"/>
          </a:xfrm>
        </p:spPr>
        <p:txBody>
          <a:bodyPr/>
          <a:lstStyle/>
          <a:p>
            <a:r>
              <a:rPr lang="en-US" dirty="0"/>
              <a:t>Item-based collaborative filtering algorithm</a:t>
            </a:r>
          </a:p>
        </p:txBody>
      </p:sp>
      <p:pic>
        <p:nvPicPr>
          <p:cNvPr id="5" name="Picture 4">
            <a:extLst>
              <a:ext uri="{FF2B5EF4-FFF2-40B4-BE49-F238E27FC236}">
                <a16:creationId xmlns:a16="http://schemas.microsoft.com/office/drawing/2014/main" id="{7BA234B0-2C88-482B-AD3C-3D982813A370}"/>
              </a:ext>
            </a:extLst>
          </p:cNvPr>
          <p:cNvPicPr>
            <a:picLocks noChangeAspect="1"/>
          </p:cNvPicPr>
          <p:nvPr/>
        </p:nvPicPr>
        <p:blipFill rotWithShape="1">
          <a:blip r:embed="rId2"/>
          <a:srcRect t="4814"/>
          <a:stretch/>
        </p:blipFill>
        <p:spPr>
          <a:xfrm>
            <a:off x="567948" y="2128307"/>
            <a:ext cx="8008103" cy="3578225"/>
          </a:xfrm>
          <a:prstGeom prst="rect">
            <a:avLst/>
          </a:prstGeom>
        </p:spPr>
      </p:pic>
    </p:spTree>
    <p:extLst>
      <p:ext uri="{BB962C8B-B14F-4D97-AF65-F5344CB8AC3E}">
        <p14:creationId xmlns:p14="http://schemas.microsoft.com/office/powerpoint/2010/main" val="3889281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1028" name="Picture 4" descr="https://lh3.googleusercontent.com/1lKUNOnwbDflS1q3wbTZDm2bpb0_yUr0DaUxbDd76OyGrQl9bAL5QtlLGz157Vh6FFAErMVK5OcwgAvOYIUekhxTfspJi8PRdfaNPQICNlyAXvrYkDBKBpaaZ2Znd1GWos4qv8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2205" y="3349000"/>
            <a:ext cx="40671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lh3.googleusercontent.com/j7bMeAtFf4Nb92NQIKGYQyOfDYSLUiqFMg3HmGDJdSQkom3mt5BeGVqdt2WWCrYbIRvvjJnaxmUZ8hWdnNYwoAyGNnBKftvGiENbaDacUvWMI5hHcbH_dAZ6Ld6FGL7D9kUIfDu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9857" y="4075225"/>
            <a:ext cx="4678018" cy="952500"/>
          </a:xfrm>
          <a:prstGeom prst="rect">
            <a:avLst/>
          </a:prstGeom>
          <a:noFill/>
          <a:extLst>
            <a:ext uri="{909E8E84-426E-40DD-AFC4-6F175D3DCCD1}">
              <a14:hiddenFill xmlns:a14="http://schemas.microsoft.com/office/drawing/2010/main">
                <a:solidFill>
                  <a:srgbClr val="FFFFFF"/>
                </a:solidFill>
              </a14:hiddenFill>
            </a:ext>
          </a:extLst>
        </p:spPr>
      </p:pic>
      <p:sp>
        <p:nvSpPr>
          <p:cNvPr id="79" name="Google Shape;79;p5"/>
          <p:cNvSpPr txBox="1">
            <a:spLocks noGrp="1"/>
          </p:cNvSpPr>
          <p:nvPr>
            <p:ph type="title"/>
          </p:nvPr>
        </p:nvSpPr>
        <p:spPr>
          <a:xfrm>
            <a:off x="828674" y="360000"/>
            <a:ext cx="7500939" cy="5616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rgbClr val="0E73B9"/>
              </a:buClr>
              <a:buSzPts val="3600"/>
              <a:buFont typeface="Calibri"/>
              <a:buNone/>
            </a:pPr>
            <a:r>
              <a:rPr lang="en-US"/>
              <a:t>Personalised recommendation</a:t>
            </a:r>
            <a:endParaRPr/>
          </a:p>
        </p:txBody>
      </p:sp>
      <p:sp>
        <p:nvSpPr>
          <p:cNvPr id="80" name="Google Shape;80;p5"/>
          <p:cNvSpPr txBox="1">
            <a:spLocks noGrp="1"/>
          </p:cNvSpPr>
          <p:nvPr>
            <p:ph type="body" idx="1"/>
          </p:nvPr>
        </p:nvSpPr>
        <p:spPr>
          <a:xfrm>
            <a:off x="828675" y="1881075"/>
            <a:ext cx="7500938" cy="4040188"/>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2000"/>
              <a:buNone/>
            </a:pPr>
            <a:r>
              <a:rPr lang="en-US" dirty="0"/>
              <a:t>Recommender system is an information filtering technique, which provides user with information, he/she may be interested in.</a:t>
            </a:r>
            <a:endParaRPr dirty="0"/>
          </a:p>
          <a:p>
            <a:pPr marL="317500" lvl="1" indent="-317500">
              <a:buSzPts val="2000"/>
            </a:pPr>
            <a:r>
              <a:rPr lang="en-US" dirty="0"/>
              <a:t>Recommendation </a:t>
            </a:r>
          </a:p>
          <a:p>
            <a:pPr marL="774700" lvl="2" indent="-317500">
              <a:buSzPts val="2000"/>
            </a:pPr>
            <a:r>
              <a:rPr lang="en-US" dirty="0"/>
              <a:t>Cosine based similarity</a:t>
            </a:r>
          </a:p>
          <a:p>
            <a:pPr marL="774700" lvl="2" indent="-317500">
              <a:buSzPts val="2000"/>
            </a:pPr>
            <a:endParaRPr lang="en-US" dirty="0"/>
          </a:p>
          <a:p>
            <a:pPr marL="774700" lvl="2" indent="-317500">
              <a:buSzPts val="2000"/>
            </a:pPr>
            <a:r>
              <a:rPr lang="en-US" dirty="0"/>
              <a:t>Correlation based similarity</a:t>
            </a:r>
          </a:p>
          <a:p>
            <a:pPr marL="457200" lvl="2" indent="0">
              <a:buSzPts val="2000"/>
              <a:buNone/>
            </a:pPr>
            <a:endParaRPr lang="en-US" dirty="0"/>
          </a:p>
          <a:p>
            <a:pPr marL="774700" lvl="2" indent="-317500">
              <a:buSzPts val="2000"/>
            </a:pPr>
            <a:r>
              <a:rPr lang="en-US" dirty="0"/>
              <a:t>Adjusted-cosine based closeness </a:t>
            </a:r>
          </a:p>
        </p:txBody>
      </p:sp>
      <p:sp>
        <p:nvSpPr>
          <p:cNvPr id="81" name="Google Shape;81;p5"/>
          <p:cNvSpPr txBox="1">
            <a:spLocks noGrp="1"/>
          </p:cNvSpPr>
          <p:nvPr>
            <p:ph type="body" idx="2"/>
          </p:nvPr>
        </p:nvSpPr>
        <p:spPr>
          <a:xfrm>
            <a:off x="828675" y="914400"/>
            <a:ext cx="7500938" cy="276225"/>
          </a:xfrm>
          <a:prstGeom prst="rect">
            <a:avLst/>
          </a:prstGeom>
          <a:noFill/>
          <a:ln>
            <a:noFill/>
          </a:ln>
        </p:spPr>
        <p:txBody>
          <a:bodyPr spcFirstLastPara="1" wrap="square" lIns="0" tIns="0" rIns="0" bIns="0" anchor="t" anchorCtr="0">
            <a:noAutofit/>
          </a:bodyPr>
          <a:lstStyle/>
          <a:p>
            <a:r>
              <a:rPr lang="en-US" dirty="0"/>
              <a:t>Design and Implementation</a:t>
            </a:r>
          </a:p>
        </p:txBody>
      </p:sp>
      <p:pic>
        <p:nvPicPr>
          <p:cNvPr id="1032" name="Picture 8" descr="https://lh3.googleusercontent.com/PYlTIpd30GqwZQBNsSWEj8TDY2HVkJb2hLJdABcu1BENDR4n-rStTWIBYDUZXFnYQmmoI7jJCn2Plud0NCJ42twmAutFzFnSWstbak-487NJ-lEH24LMpiAVbeYng2BeBItesg-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9857" y="5170738"/>
            <a:ext cx="5124450" cy="8572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5"/>
          <p:cNvSpPr txBox="1">
            <a:spLocks noGrp="1"/>
          </p:cNvSpPr>
          <p:nvPr>
            <p:ph type="body" idx="1"/>
          </p:nvPr>
        </p:nvSpPr>
        <p:spPr>
          <a:xfrm>
            <a:off x="828675" y="1881075"/>
            <a:ext cx="7500938" cy="4040188"/>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2000"/>
              <a:buNone/>
            </a:pPr>
            <a:r>
              <a:rPr lang="en-US" dirty="0"/>
              <a:t>Recommender system is an information filtering technique, which provides user with information, he/she may be interested in.</a:t>
            </a:r>
            <a:endParaRPr dirty="0"/>
          </a:p>
          <a:p>
            <a:pPr marL="317500" lvl="1" indent="-317500">
              <a:buSzPts val="2000"/>
            </a:pPr>
            <a:r>
              <a:rPr lang="en-US" dirty="0"/>
              <a:t>Predictions</a:t>
            </a:r>
          </a:p>
          <a:p>
            <a:pPr marL="774700" lvl="2" indent="-317500">
              <a:buSzPts val="2000"/>
            </a:pPr>
            <a:r>
              <a:rPr lang="en-IE" sz="1000" dirty="0"/>
              <a:t>Weighted sum method</a:t>
            </a:r>
          </a:p>
          <a:p>
            <a:pPr marL="774700" lvl="2" indent="-317500">
              <a:buSzPts val="2000"/>
            </a:pPr>
            <a:endParaRPr lang="en-US" dirty="0"/>
          </a:p>
          <a:p>
            <a:pPr marL="774700" lvl="2" indent="-317500">
              <a:buSzPts val="2000"/>
            </a:pPr>
            <a:r>
              <a:rPr lang="en-IE" sz="1000" dirty="0"/>
              <a:t>User rating attributes from the datasets:</a:t>
            </a:r>
          </a:p>
          <a:p>
            <a:pPr marL="1231900" lvl="3" indent="-317500">
              <a:buSzPts val="2000"/>
            </a:pPr>
            <a:r>
              <a:rPr lang="en-IE" sz="1000" b="1" i="1" dirty="0"/>
              <a:t>Favourites</a:t>
            </a:r>
            <a:r>
              <a:rPr lang="en-IE" sz="1000" dirty="0"/>
              <a:t> - Boolean if a user has favorited the project</a:t>
            </a:r>
          </a:p>
          <a:p>
            <a:pPr marL="1231900" lvl="3" indent="-317500">
              <a:buSzPts val="2000"/>
            </a:pPr>
            <a:r>
              <a:rPr lang="en-IE" sz="1000" b="1" i="1" dirty="0"/>
              <a:t>Likes</a:t>
            </a:r>
            <a:r>
              <a:rPr lang="en-IE" sz="1000" dirty="0"/>
              <a:t> -  Boolean if the user has liked/loved the project ( i.e. pressed the heart on the project page)</a:t>
            </a:r>
          </a:p>
          <a:p>
            <a:pPr marL="1231900" lvl="3" indent="-317500">
              <a:buSzPts val="2000"/>
            </a:pPr>
            <a:r>
              <a:rPr lang="en-IE" sz="1000" b="1" i="1" dirty="0"/>
              <a:t>Views</a:t>
            </a:r>
            <a:r>
              <a:rPr lang="en-IE" sz="1000" dirty="0"/>
              <a:t> - the number of times the project has been viewed.</a:t>
            </a:r>
          </a:p>
          <a:p>
            <a:pPr marL="1231900" lvl="3" indent="-317500">
              <a:buSzPts val="2000"/>
            </a:pPr>
            <a:r>
              <a:rPr lang="en-IE" sz="1000" b="1" i="1" dirty="0"/>
              <a:t>Remixes</a:t>
            </a:r>
            <a:r>
              <a:rPr lang="en-IE" sz="1000" dirty="0"/>
              <a:t> - Boolean if the project has been remixed by the user.</a:t>
            </a:r>
          </a:p>
        </p:txBody>
      </p:sp>
      <p:sp>
        <p:nvSpPr>
          <p:cNvPr id="79" name="Google Shape;79;p5"/>
          <p:cNvSpPr txBox="1">
            <a:spLocks noGrp="1"/>
          </p:cNvSpPr>
          <p:nvPr>
            <p:ph type="title"/>
          </p:nvPr>
        </p:nvSpPr>
        <p:spPr>
          <a:xfrm>
            <a:off x="828674" y="360000"/>
            <a:ext cx="7500939" cy="5616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rgbClr val="0E73B9"/>
              </a:buClr>
              <a:buSzPts val="3600"/>
              <a:buFont typeface="Calibri"/>
              <a:buNone/>
            </a:pPr>
            <a:r>
              <a:rPr lang="en-US"/>
              <a:t>Personalised recommendation</a:t>
            </a:r>
            <a:endParaRPr/>
          </a:p>
        </p:txBody>
      </p:sp>
      <p:sp>
        <p:nvSpPr>
          <p:cNvPr id="81" name="Google Shape;81;p5"/>
          <p:cNvSpPr txBox="1">
            <a:spLocks noGrp="1"/>
          </p:cNvSpPr>
          <p:nvPr>
            <p:ph type="body" idx="2"/>
          </p:nvPr>
        </p:nvSpPr>
        <p:spPr>
          <a:xfrm>
            <a:off x="828675" y="914400"/>
            <a:ext cx="7500938" cy="276225"/>
          </a:xfrm>
          <a:prstGeom prst="rect">
            <a:avLst/>
          </a:prstGeom>
          <a:noFill/>
          <a:ln>
            <a:noFill/>
          </a:ln>
        </p:spPr>
        <p:txBody>
          <a:bodyPr spcFirstLastPara="1" wrap="square" lIns="0" tIns="0" rIns="0" bIns="0" anchor="t" anchorCtr="0">
            <a:noAutofit/>
          </a:bodyPr>
          <a:lstStyle/>
          <a:p>
            <a:r>
              <a:rPr lang="en-US" dirty="0"/>
              <a:t>Design and Implementation</a:t>
            </a:r>
          </a:p>
        </p:txBody>
      </p:sp>
      <p:pic>
        <p:nvPicPr>
          <p:cNvPr id="2050" name="Picture 2" descr="https://lh6.googleusercontent.com/lvwclCCqfuZsRvkf-v0EX3Go8deCXJVrIceYYeBNX4JGYjfmo3lZ6EkOw4F3grFhi85XE-VU3xWi7CWcoGhUNtiZ_7Nfo9AE2-QrwBCMW6TwqCD1RbptHtMD8koFCm1TqQ-yDf0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6484" y="2737321"/>
            <a:ext cx="3962400" cy="80962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1369584" y="5394882"/>
            <a:ext cx="5829300" cy="714375"/>
          </a:xfrm>
          <a:prstGeom prst="rect">
            <a:avLst/>
          </a:prstGeom>
        </p:spPr>
      </p:pic>
    </p:spTree>
    <p:extLst>
      <p:ext uri="{BB962C8B-B14F-4D97-AF65-F5344CB8AC3E}">
        <p14:creationId xmlns:p14="http://schemas.microsoft.com/office/powerpoint/2010/main" val="4216679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2" name="Picture Placeholder 1"/>
          <p:cNvPicPr>
            <a:picLocks noGrp="1" noChangeAspect="1"/>
          </p:cNvPicPr>
          <p:nvPr>
            <p:ph type="pic" idx="2"/>
          </p:nvPr>
        </p:nvPicPr>
        <p:blipFill>
          <a:blip r:embed="rId3"/>
          <a:srcRect l="11709" r="11709"/>
          <a:stretch>
            <a:fillRect/>
          </a:stretch>
        </p:blipFill>
        <p:spPr>
          <a:xfrm>
            <a:off x="73152" y="1476000"/>
            <a:ext cx="9070848" cy="4812588"/>
          </a:xfrm>
          <a:prstGeom prst="rect">
            <a:avLst/>
          </a:prstGeom>
        </p:spPr>
      </p:pic>
      <p:sp>
        <p:nvSpPr>
          <p:cNvPr id="101" name="Google Shape;101;p9"/>
          <p:cNvSpPr txBox="1">
            <a:spLocks noGrp="1"/>
          </p:cNvSpPr>
          <p:nvPr>
            <p:ph type="title"/>
          </p:nvPr>
        </p:nvSpPr>
        <p:spPr>
          <a:xfrm>
            <a:off x="828674" y="360000"/>
            <a:ext cx="7500939" cy="5616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rgbClr val="005EAE"/>
              </a:buClr>
              <a:buSzPts val="3600"/>
              <a:buFont typeface="Calibri"/>
              <a:buNone/>
            </a:pPr>
            <a:r>
              <a:rPr lang="en-US" dirty="0"/>
              <a:t>Results</a:t>
            </a:r>
            <a:endParaRPr dirty="0"/>
          </a:p>
        </p:txBody>
      </p:sp>
      <p:sp>
        <p:nvSpPr>
          <p:cNvPr id="102" name="Google Shape;102;p9"/>
          <p:cNvSpPr txBox="1">
            <a:spLocks noGrp="1"/>
          </p:cNvSpPr>
          <p:nvPr>
            <p:ph type="body" idx="1"/>
          </p:nvPr>
        </p:nvSpPr>
        <p:spPr>
          <a:xfrm>
            <a:off x="828675" y="914400"/>
            <a:ext cx="7500938" cy="276225"/>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rgbClr val="005EAE"/>
              </a:buClr>
              <a:buSzPts val="1400"/>
              <a:buNone/>
            </a:pPr>
            <a:r>
              <a:rPr lang="en-IE" dirty="0"/>
              <a:t>Correlation matrix</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t>Results</a:t>
            </a:r>
            <a:endParaRPr lang="en-US" dirty="0"/>
          </a:p>
        </p:txBody>
      </p:sp>
      <p:sp>
        <p:nvSpPr>
          <p:cNvPr id="4" name="Text Placeholder 3"/>
          <p:cNvSpPr>
            <a:spLocks noGrp="1"/>
          </p:cNvSpPr>
          <p:nvPr>
            <p:ph type="body" idx="1"/>
          </p:nvPr>
        </p:nvSpPr>
        <p:spPr/>
        <p:txBody>
          <a:bodyPr/>
          <a:lstStyle/>
          <a:p>
            <a:r>
              <a:rPr lang="en-IE" dirty="0"/>
              <a:t>Predictions</a:t>
            </a:r>
            <a:endParaRPr lang="en-US" dirty="0"/>
          </a:p>
        </p:txBody>
      </p:sp>
      <p:pic>
        <p:nvPicPr>
          <p:cNvPr id="5" name="Picture 4"/>
          <p:cNvPicPr>
            <a:picLocks noChangeAspect="1"/>
          </p:cNvPicPr>
          <p:nvPr/>
        </p:nvPicPr>
        <p:blipFill>
          <a:blip r:embed="rId2"/>
          <a:stretch>
            <a:fillRect/>
          </a:stretch>
        </p:blipFill>
        <p:spPr>
          <a:xfrm>
            <a:off x="1426464" y="2119188"/>
            <a:ext cx="6276975" cy="2552700"/>
          </a:xfrm>
          <a:prstGeom prst="rect">
            <a:avLst/>
          </a:prstGeom>
        </p:spPr>
      </p:pic>
    </p:spTree>
    <p:extLst>
      <p:ext uri="{BB962C8B-B14F-4D97-AF65-F5344CB8AC3E}">
        <p14:creationId xmlns:p14="http://schemas.microsoft.com/office/powerpoint/2010/main" val="1446882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t>Results</a:t>
            </a:r>
            <a:endParaRPr lang="en-US" dirty="0"/>
          </a:p>
        </p:txBody>
      </p:sp>
      <p:sp>
        <p:nvSpPr>
          <p:cNvPr id="4" name="Text Placeholder 3"/>
          <p:cNvSpPr>
            <a:spLocks noGrp="1"/>
          </p:cNvSpPr>
          <p:nvPr>
            <p:ph type="body" idx="1"/>
          </p:nvPr>
        </p:nvSpPr>
        <p:spPr/>
        <p:txBody>
          <a:bodyPr/>
          <a:lstStyle/>
          <a:p>
            <a:r>
              <a:rPr lang="en-IE" dirty="0"/>
              <a:t>Comparison</a:t>
            </a:r>
            <a:endParaRPr lang="en-US" dirty="0"/>
          </a:p>
        </p:txBody>
      </p:sp>
      <p:sp>
        <p:nvSpPr>
          <p:cNvPr id="5" name="TextBox 4"/>
          <p:cNvSpPr txBox="1"/>
          <p:nvPr/>
        </p:nvSpPr>
        <p:spPr>
          <a:xfrm>
            <a:off x="667264" y="1457857"/>
            <a:ext cx="3406702" cy="307777"/>
          </a:xfrm>
          <a:prstGeom prst="rect">
            <a:avLst/>
          </a:prstGeom>
          <a:noFill/>
        </p:spPr>
        <p:txBody>
          <a:bodyPr wrap="none" rtlCol="0">
            <a:spAutoFit/>
          </a:bodyPr>
          <a:lstStyle/>
          <a:p>
            <a:r>
              <a:rPr lang="en-US" dirty="0">
                <a:hlinkClick r:id="rId2"/>
              </a:rPr>
              <a:t>https://scratch.mit.edu/projects/2437714/</a:t>
            </a:r>
            <a:endParaRPr lang="en-US" dirty="0"/>
          </a:p>
        </p:txBody>
      </p:sp>
      <p:sp>
        <p:nvSpPr>
          <p:cNvPr id="6" name="Rectangle 5"/>
          <p:cNvSpPr/>
          <p:nvPr/>
        </p:nvSpPr>
        <p:spPr>
          <a:xfrm>
            <a:off x="5109518" y="1457857"/>
            <a:ext cx="3406702" cy="307777"/>
          </a:xfrm>
          <a:prstGeom prst="rect">
            <a:avLst/>
          </a:prstGeom>
        </p:spPr>
        <p:txBody>
          <a:bodyPr wrap="none">
            <a:spAutoFit/>
          </a:bodyPr>
          <a:lstStyle/>
          <a:p>
            <a:r>
              <a:rPr lang="en-US" dirty="0">
                <a:hlinkClick r:id="rId3"/>
              </a:rPr>
              <a:t>https://scratch.mit.edu/projects/2437719/</a:t>
            </a:r>
            <a:endParaRPr lang="en-US" dirty="0"/>
          </a:p>
        </p:txBody>
      </p:sp>
      <p:sp>
        <p:nvSpPr>
          <p:cNvPr id="7" name="Rectangle 6"/>
          <p:cNvSpPr/>
          <p:nvPr/>
        </p:nvSpPr>
        <p:spPr>
          <a:xfrm>
            <a:off x="667264" y="4005321"/>
            <a:ext cx="3406702" cy="307777"/>
          </a:xfrm>
          <a:prstGeom prst="rect">
            <a:avLst/>
          </a:prstGeom>
        </p:spPr>
        <p:txBody>
          <a:bodyPr wrap="none">
            <a:spAutoFit/>
          </a:bodyPr>
          <a:lstStyle/>
          <a:p>
            <a:r>
              <a:rPr lang="en-US" dirty="0">
                <a:hlinkClick r:id="rId4"/>
              </a:rPr>
              <a:t>https://scratch.mit.edu/projects/2437771/</a:t>
            </a:r>
            <a:endParaRPr lang="en-US" dirty="0"/>
          </a:p>
        </p:txBody>
      </p:sp>
      <p:sp>
        <p:nvSpPr>
          <p:cNvPr id="8" name="Rectangle 7"/>
          <p:cNvSpPr/>
          <p:nvPr/>
        </p:nvSpPr>
        <p:spPr>
          <a:xfrm>
            <a:off x="5109518" y="4005321"/>
            <a:ext cx="3406702" cy="307777"/>
          </a:xfrm>
          <a:prstGeom prst="rect">
            <a:avLst/>
          </a:prstGeom>
        </p:spPr>
        <p:txBody>
          <a:bodyPr wrap="none">
            <a:spAutoFit/>
          </a:bodyPr>
          <a:lstStyle/>
          <a:p>
            <a:r>
              <a:rPr lang="en-US" dirty="0">
                <a:hlinkClick r:id="rId5"/>
              </a:rPr>
              <a:t>https://scratch.mit.edu/projects/2437735/</a:t>
            </a:r>
            <a:endParaRPr lang="en-US" dirty="0"/>
          </a:p>
        </p:txBody>
      </p:sp>
      <p:pic>
        <p:nvPicPr>
          <p:cNvPr id="9" name="Picture 8"/>
          <p:cNvPicPr>
            <a:picLocks noChangeAspect="1"/>
          </p:cNvPicPr>
          <p:nvPr/>
        </p:nvPicPr>
        <p:blipFill>
          <a:blip r:embed="rId6"/>
          <a:stretch>
            <a:fillRect/>
          </a:stretch>
        </p:blipFill>
        <p:spPr>
          <a:xfrm>
            <a:off x="4799001" y="4338856"/>
            <a:ext cx="3833352" cy="1878976"/>
          </a:xfrm>
          <a:prstGeom prst="rect">
            <a:avLst/>
          </a:prstGeom>
        </p:spPr>
      </p:pic>
      <p:pic>
        <p:nvPicPr>
          <p:cNvPr id="10" name="Picture 9"/>
          <p:cNvPicPr>
            <a:picLocks noChangeAspect="1"/>
          </p:cNvPicPr>
          <p:nvPr/>
        </p:nvPicPr>
        <p:blipFill>
          <a:blip r:embed="rId7"/>
          <a:stretch>
            <a:fillRect/>
          </a:stretch>
        </p:blipFill>
        <p:spPr>
          <a:xfrm>
            <a:off x="447659" y="4258063"/>
            <a:ext cx="3845912" cy="2040563"/>
          </a:xfrm>
          <a:prstGeom prst="rect">
            <a:avLst/>
          </a:prstGeom>
        </p:spPr>
      </p:pic>
      <p:pic>
        <p:nvPicPr>
          <p:cNvPr id="11" name="Picture 10"/>
          <p:cNvPicPr>
            <a:picLocks noChangeAspect="1"/>
          </p:cNvPicPr>
          <p:nvPr/>
        </p:nvPicPr>
        <p:blipFill>
          <a:blip r:embed="rId8"/>
          <a:stretch>
            <a:fillRect/>
          </a:stretch>
        </p:blipFill>
        <p:spPr>
          <a:xfrm>
            <a:off x="4799001" y="1765634"/>
            <a:ext cx="4016506" cy="2085798"/>
          </a:xfrm>
          <a:prstGeom prst="rect">
            <a:avLst/>
          </a:prstGeom>
        </p:spPr>
      </p:pic>
      <p:pic>
        <p:nvPicPr>
          <p:cNvPr id="12" name="Picture 11"/>
          <p:cNvPicPr>
            <a:picLocks noChangeAspect="1"/>
          </p:cNvPicPr>
          <p:nvPr/>
        </p:nvPicPr>
        <p:blipFill>
          <a:blip r:embed="rId9"/>
          <a:stretch>
            <a:fillRect/>
          </a:stretch>
        </p:blipFill>
        <p:spPr>
          <a:xfrm>
            <a:off x="312786" y="1745025"/>
            <a:ext cx="4073460" cy="2154295"/>
          </a:xfrm>
          <a:prstGeom prst="rect">
            <a:avLst/>
          </a:prstGeom>
        </p:spPr>
      </p:pic>
    </p:spTree>
    <p:extLst>
      <p:ext uri="{BB962C8B-B14F-4D97-AF65-F5344CB8AC3E}">
        <p14:creationId xmlns:p14="http://schemas.microsoft.com/office/powerpoint/2010/main" val="4019890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8"/>
          <p:cNvSpPr txBox="1">
            <a:spLocks noGrp="1"/>
          </p:cNvSpPr>
          <p:nvPr>
            <p:ph type="title"/>
          </p:nvPr>
        </p:nvSpPr>
        <p:spPr>
          <a:xfrm>
            <a:off x="828674" y="360000"/>
            <a:ext cx="7500939" cy="561600"/>
          </a:xfrm>
          <a:prstGeom prst="rect">
            <a:avLst/>
          </a:prstGeom>
          <a:noFill/>
          <a:ln>
            <a:noFill/>
          </a:ln>
        </p:spPr>
        <p:txBody>
          <a:bodyPr spcFirstLastPara="1" wrap="square" lIns="0" tIns="0" rIns="0" bIns="0" anchor="b" anchorCtr="0">
            <a:noAutofit/>
          </a:bodyPr>
          <a:lstStyle/>
          <a:p>
            <a:r>
              <a:rPr lang="en-US" dirty="0"/>
              <a:t>Evaluation methods</a:t>
            </a:r>
            <a:br>
              <a:rPr lang="en-US" dirty="0"/>
            </a:br>
            <a:br>
              <a:rPr lang="en-US" dirty="0"/>
            </a:br>
            <a:r>
              <a:rPr lang="en-US" dirty="0"/>
              <a:t>Evaluation methods</a:t>
            </a:r>
            <a:endParaRPr dirty="0"/>
          </a:p>
        </p:txBody>
      </p:sp>
      <p:sp>
        <p:nvSpPr>
          <p:cNvPr id="110" name="Google Shape;110;p8"/>
          <p:cNvSpPr txBox="1">
            <a:spLocks noGrp="1"/>
          </p:cNvSpPr>
          <p:nvPr>
            <p:ph type="body" idx="1"/>
          </p:nvPr>
        </p:nvSpPr>
        <p:spPr>
          <a:xfrm>
            <a:off x="828675" y="1881075"/>
            <a:ext cx="7500938" cy="4040188"/>
          </a:xfrm>
          <a:prstGeom prst="rect">
            <a:avLst/>
          </a:prstGeom>
          <a:noFill/>
          <a:ln>
            <a:noFill/>
          </a:ln>
        </p:spPr>
        <p:txBody>
          <a:bodyPr spcFirstLastPara="1" wrap="square" lIns="0" tIns="0" rIns="0" bIns="0" anchor="t" anchorCtr="0">
            <a:noAutofit/>
          </a:bodyPr>
          <a:lstStyle/>
          <a:p>
            <a:pPr marL="342900" lvl="0" indent="-342900">
              <a:buSzPts val="2000"/>
              <a:buFont typeface="Arial" panose="020B0604020202020204" pitchFamily="34" charset="0"/>
              <a:buChar char="•"/>
            </a:pPr>
            <a:r>
              <a:rPr lang="en-US" b="0" dirty="0"/>
              <a:t>MAE - Mean Absolute Error</a:t>
            </a:r>
          </a:p>
          <a:p>
            <a:pPr marL="0" lvl="0" indent="0">
              <a:buSzPts val="2000"/>
            </a:pPr>
            <a:r>
              <a:rPr lang="en-IE" sz="1000" b="0" dirty="0"/>
              <a:t>Statistical accuracy metrics evaluate the accuracy of a system by comparing the numerical recommendation scores against the actual user ratings for the user-item pairs in the test dataset</a:t>
            </a:r>
            <a:r>
              <a:rPr lang="en-IE" sz="1000" dirty="0"/>
              <a:t>.</a:t>
            </a:r>
          </a:p>
          <a:p>
            <a:pPr marL="0" lvl="0" indent="0">
              <a:buSzPts val="2000"/>
            </a:pPr>
            <a:endParaRPr lang="en-IE" sz="1000" dirty="0"/>
          </a:p>
          <a:p>
            <a:pPr marL="0" lvl="0" indent="0">
              <a:buSzPts val="2000"/>
            </a:pPr>
            <a:endParaRPr lang="en-IE" sz="1000" dirty="0"/>
          </a:p>
          <a:p>
            <a:pPr marL="0" lvl="0" indent="0">
              <a:buSzPts val="2000"/>
            </a:pPr>
            <a:r>
              <a:rPr lang="en-IE" sz="1000" b="0" dirty="0"/>
              <a:t>The lower the MAE, the more accurately the recommendation engine predicts user ratings.</a:t>
            </a:r>
          </a:p>
          <a:p>
            <a:pPr marL="171450" lvl="0" indent="-171450">
              <a:buSzPts val="2000"/>
              <a:buFont typeface="Arial" panose="020B0604020202020204" pitchFamily="34" charset="0"/>
              <a:buChar char="•"/>
            </a:pPr>
            <a:r>
              <a:rPr lang="en-IE" b="0" dirty="0"/>
              <a:t>Root Mean Squared Error (RMSE), and Correlation are also used as statistical accuracy metric.</a:t>
            </a:r>
            <a:endParaRPr b="0" dirty="0"/>
          </a:p>
        </p:txBody>
      </p:sp>
      <p:sp>
        <p:nvSpPr>
          <p:cNvPr id="111" name="Google Shape;111;p8"/>
          <p:cNvSpPr txBox="1">
            <a:spLocks noGrp="1"/>
          </p:cNvSpPr>
          <p:nvPr>
            <p:ph type="body" idx="2"/>
          </p:nvPr>
        </p:nvSpPr>
        <p:spPr>
          <a:xfrm>
            <a:off x="828675" y="914400"/>
            <a:ext cx="7500938" cy="276225"/>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rgbClr val="005EAE"/>
              </a:buClr>
              <a:buSzPts val="1400"/>
              <a:buNone/>
            </a:pPr>
            <a:endParaRPr dirty="0"/>
          </a:p>
        </p:txBody>
      </p:sp>
      <p:pic>
        <p:nvPicPr>
          <p:cNvPr id="2" name="Picture 1"/>
          <p:cNvPicPr>
            <a:picLocks noChangeAspect="1"/>
          </p:cNvPicPr>
          <p:nvPr/>
        </p:nvPicPr>
        <p:blipFill>
          <a:blip r:embed="rId3"/>
          <a:stretch>
            <a:fillRect/>
          </a:stretch>
        </p:blipFill>
        <p:spPr>
          <a:xfrm>
            <a:off x="2725180" y="2877451"/>
            <a:ext cx="2247900" cy="695325"/>
          </a:xfrm>
          <a:prstGeom prst="rect">
            <a:avLst/>
          </a:prstGeom>
        </p:spPr>
      </p:pic>
      <p:pic>
        <p:nvPicPr>
          <p:cNvPr id="3" name="Picture 2">
            <a:extLst>
              <a:ext uri="{FF2B5EF4-FFF2-40B4-BE49-F238E27FC236}">
                <a16:creationId xmlns:a16="http://schemas.microsoft.com/office/drawing/2014/main" id="{1C3B846F-2A54-445F-9E39-0B7F2C5AB6A5}"/>
              </a:ext>
            </a:extLst>
          </p:cNvPr>
          <p:cNvPicPr>
            <a:picLocks noChangeAspect="1"/>
          </p:cNvPicPr>
          <p:nvPr/>
        </p:nvPicPr>
        <p:blipFill>
          <a:blip r:embed="rId4"/>
          <a:stretch>
            <a:fillRect/>
          </a:stretch>
        </p:blipFill>
        <p:spPr>
          <a:xfrm>
            <a:off x="4973080" y="4569152"/>
            <a:ext cx="3191320" cy="191479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8"/>
          <p:cNvSpPr txBox="1">
            <a:spLocks noGrp="1"/>
          </p:cNvSpPr>
          <p:nvPr>
            <p:ph type="title"/>
          </p:nvPr>
        </p:nvSpPr>
        <p:spPr>
          <a:xfrm>
            <a:off x="828674" y="360000"/>
            <a:ext cx="7500939" cy="5616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rgbClr val="0E73B9"/>
              </a:buClr>
              <a:buSzPts val="3600"/>
              <a:buFont typeface="Calibri"/>
              <a:buNone/>
            </a:pPr>
            <a:r>
              <a:rPr lang="en-US" dirty="0"/>
              <a:t>Future Work</a:t>
            </a:r>
            <a:endParaRPr dirty="0"/>
          </a:p>
        </p:txBody>
      </p:sp>
      <p:sp>
        <p:nvSpPr>
          <p:cNvPr id="110" name="Google Shape;110;p8"/>
          <p:cNvSpPr txBox="1">
            <a:spLocks noGrp="1"/>
          </p:cNvSpPr>
          <p:nvPr>
            <p:ph type="body" idx="1"/>
          </p:nvPr>
        </p:nvSpPr>
        <p:spPr>
          <a:xfrm>
            <a:off x="828675" y="1881075"/>
            <a:ext cx="7500938" cy="4040188"/>
          </a:xfrm>
          <a:prstGeom prst="rect">
            <a:avLst/>
          </a:prstGeom>
          <a:noFill/>
          <a:ln>
            <a:noFill/>
          </a:ln>
        </p:spPr>
        <p:txBody>
          <a:bodyPr spcFirstLastPara="1" wrap="square" lIns="0" tIns="0" rIns="0" bIns="0" anchor="t" anchorCtr="0">
            <a:noAutofit/>
          </a:bodyPr>
          <a:lstStyle/>
          <a:p>
            <a:pPr marL="342900" lvl="0" indent="-342900" algn="l" rtl="0">
              <a:spcBef>
                <a:spcPts val="0"/>
              </a:spcBef>
              <a:spcAft>
                <a:spcPts val="0"/>
              </a:spcAft>
              <a:buClr>
                <a:schemeClr val="dk1"/>
              </a:buClr>
              <a:buSzPts val="2000"/>
              <a:buFont typeface="Arial" panose="020B0604020202020204" pitchFamily="34" charset="0"/>
              <a:buChar char="•"/>
            </a:pPr>
            <a:r>
              <a:rPr lang="en-US" b="0" dirty="0"/>
              <a:t>Accuracy of prediction – Conduct tests</a:t>
            </a:r>
            <a:endParaRPr dirty="0"/>
          </a:p>
          <a:p>
            <a:pPr marL="342900" lvl="0" indent="-342900" algn="l" rtl="0">
              <a:spcBef>
                <a:spcPts val="1417"/>
              </a:spcBef>
              <a:spcAft>
                <a:spcPts val="0"/>
              </a:spcAft>
              <a:buClr>
                <a:schemeClr val="dk1"/>
              </a:buClr>
              <a:buSzPts val="2000"/>
              <a:buFont typeface="Arial" panose="020B0604020202020204" pitchFamily="34" charset="0"/>
              <a:buChar char="•"/>
            </a:pPr>
            <a:r>
              <a:rPr lang="en-US" b="0" dirty="0"/>
              <a:t>Computational Performance – Compare performance on online data</a:t>
            </a:r>
            <a:endParaRPr b="0" dirty="0"/>
          </a:p>
          <a:p>
            <a:pPr marL="342900" marR="0" lvl="0" indent="-342900" algn="l" rtl="0">
              <a:lnSpc>
                <a:spcPct val="100000"/>
              </a:lnSpc>
              <a:spcBef>
                <a:spcPts val="1417"/>
              </a:spcBef>
              <a:spcAft>
                <a:spcPts val="0"/>
              </a:spcAft>
              <a:buClr>
                <a:schemeClr val="dk1"/>
              </a:buClr>
              <a:buSzPts val="2000"/>
              <a:buFont typeface="Arial" panose="020B0604020202020204" pitchFamily="34" charset="0"/>
              <a:buChar char="•"/>
            </a:pPr>
            <a:r>
              <a:rPr lang="en-US" b="0" dirty="0"/>
              <a:t>Text analytics for more accurate results -Text mining on comments and code to find context and interest.</a:t>
            </a:r>
            <a:endParaRPr b="0" dirty="0"/>
          </a:p>
          <a:p>
            <a:pPr marL="342900" marR="0" lvl="0" indent="-342900" algn="l" rtl="0">
              <a:lnSpc>
                <a:spcPct val="100000"/>
              </a:lnSpc>
              <a:spcBef>
                <a:spcPts val="1417"/>
              </a:spcBef>
              <a:spcAft>
                <a:spcPts val="0"/>
              </a:spcAft>
              <a:buClr>
                <a:schemeClr val="dk1"/>
              </a:buClr>
              <a:buSzPts val="2000"/>
              <a:buFont typeface="Arial" panose="020B0604020202020204" pitchFamily="34" charset="0"/>
              <a:buChar char="•"/>
            </a:pPr>
            <a:r>
              <a:rPr lang="en-US" b="0" dirty="0"/>
              <a:t>TFIDF on tag data to identify context / content-based filtering</a:t>
            </a:r>
            <a:endParaRPr dirty="0"/>
          </a:p>
          <a:p>
            <a:pPr marL="0" lvl="0" indent="0" algn="l" rtl="0">
              <a:spcBef>
                <a:spcPts val="1417"/>
              </a:spcBef>
              <a:spcAft>
                <a:spcPts val="0"/>
              </a:spcAft>
              <a:buClr>
                <a:schemeClr val="dk1"/>
              </a:buClr>
              <a:buSzPts val="2000"/>
              <a:buNone/>
            </a:pPr>
            <a:endParaRPr dirty="0"/>
          </a:p>
        </p:txBody>
      </p:sp>
      <p:sp>
        <p:nvSpPr>
          <p:cNvPr id="111" name="Google Shape;111;p8"/>
          <p:cNvSpPr txBox="1">
            <a:spLocks noGrp="1"/>
          </p:cNvSpPr>
          <p:nvPr>
            <p:ph type="body" idx="2"/>
          </p:nvPr>
        </p:nvSpPr>
        <p:spPr>
          <a:xfrm>
            <a:off x="828675" y="914400"/>
            <a:ext cx="7500938" cy="276225"/>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rgbClr val="005EAE"/>
              </a:buClr>
              <a:buSzPts val="1400"/>
              <a:buNone/>
            </a:pPr>
            <a:endParaRPr dirty="0"/>
          </a:p>
        </p:txBody>
      </p:sp>
    </p:spTree>
    <p:extLst>
      <p:ext uri="{BB962C8B-B14F-4D97-AF65-F5344CB8AC3E}">
        <p14:creationId xmlns:p14="http://schemas.microsoft.com/office/powerpoint/2010/main" val="3142108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pic>
        <p:nvPicPr>
          <p:cNvPr id="5" name="Picture 4"/>
          <p:cNvPicPr>
            <a:picLocks noChangeAspect="1"/>
          </p:cNvPicPr>
          <p:nvPr/>
        </p:nvPicPr>
        <p:blipFill rotWithShape="1">
          <a:blip r:embed="rId3"/>
          <a:srcRect t="6091" r="68013" b="13269"/>
          <a:stretch/>
        </p:blipFill>
        <p:spPr>
          <a:xfrm>
            <a:off x="6732625" y="3702787"/>
            <a:ext cx="1916582" cy="183611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57" name="Google Shape;57;p2"/>
          <p:cNvSpPr txBox="1">
            <a:spLocks noGrp="1"/>
          </p:cNvSpPr>
          <p:nvPr>
            <p:ph type="title"/>
          </p:nvPr>
        </p:nvSpPr>
        <p:spPr>
          <a:xfrm>
            <a:off x="828674" y="360000"/>
            <a:ext cx="7500939" cy="5616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rgbClr val="0E73B9"/>
              </a:buClr>
              <a:buSzPts val="3600"/>
              <a:buFont typeface="Calibri"/>
              <a:buNone/>
            </a:pPr>
            <a:r>
              <a:rPr lang="en-US"/>
              <a:t>Overview</a:t>
            </a:r>
            <a:endParaRPr/>
          </a:p>
        </p:txBody>
      </p:sp>
      <p:sp>
        <p:nvSpPr>
          <p:cNvPr id="58" name="Google Shape;58;p2"/>
          <p:cNvSpPr txBox="1">
            <a:spLocks noGrp="1"/>
          </p:cNvSpPr>
          <p:nvPr>
            <p:ph type="body" idx="1"/>
          </p:nvPr>
        </p:nvSpPr>
        <p:spPr>
          <a:xfrm>
            <a:off x="828676" y="1881075"/>
            <a:ext cx="7527924" cy="3643425"/>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2"/>
              </a:buClr>
              <a:buSzPts val="2000"/>
              <a:buFont typeface="Arial"/>
              <a:buNone/>
            </a:pPr>
            <a:r>
              <a:rPr lang="en-US" dirty="0"/>
              <a:t>A block based programming language</a:t>
            </a:r>
            <a:endParaRPr dirty="0"/>
          </a:p>
          <a:p>
            <a:pPr marL="317500" marR="0" lvl="1" indent="-317500" algn="l" rtl="0">
              <a:lnSpc>
                <a:spcPct val="100000"/>
              </a:lnSpc>
              <a:spcBef>
                <a:spcPts val="1134"/>
              </a:spcBef>
              <a:spcAft>
                <a:spcPts val="0"/>
              </a:spcAft>
              <a:buSzPts val="2000"/>
              <a:buFont typeface="Arial"/>
              <a:buChar char="–"/>
            </a:pPr>
            <a:r>
              <a:rPr lang="en-US" sz="1050" dirty="0">
                <a:solidFill>
                  <a:srgbClr val="222222"/>
                </a:solidFill>
                <a:highlight>
                  <a:srgbClr val="FFFFFF"/>
                </a:highlight>
                <a:latin typeface="Arial"/>
                <a:ea typeface="Arial"/>
                <a:cs typeface="Arial"/>
                <a:sym typeface="Arial"/>
              </a:rPr>
              <a:t>Developed by the Lifelong Kindergarten group at the Massachusetts Institute of Technology</a:t>
            </a:r>
            <a:endParaRPr sz="1050" dirty="0">
              <a:solidFill>
                <a:srgbClr val="222222"/>
              </a:solidFill>
              <a:highlight>
                <a:srgbClr val="FFFFFF"/>
              </a:highlight>
              <a:latin typeface="Arial"/>
              <a:ea typeface="Arial"/>
              <a:cs typeface="Arial"/>
              <a:sym typeface="Arial"/>
            </a:endParaRPr>
          </a:p>
          <a:p>
            <a:pPr marL="317500" marR="0" lvl="1" indent="-317500" algn="l" rtl="0">
              <a:lnSpc>
                <a:spcPct val="100000"/>
              </a:lnSpc>
              <a:spcBef>
                <a:spcPts val="1134"/>
              </a:spcBef>
              <a:spcAft>
                <a:spcPts val="0"/>
              </a:spcAft>
              <a:buSzPts val="2000"/>
              <a:buFont typeface="Arial"/>
              <a:buChar char="–"/>
            </a:pPr>
            <a:r>
              <a:rPr lang="en-US" sz="1050" dirty="0">
                <a:solidFill>
                  <a:srgbClr val="222222"/>
                </a:solidFill>
                <a:highlight>
                  <a:srgbClr val="FFFFFF"/>
                </a:highlight>
                <a:latin typeface="Arial"/>
                <a:ea typeface="Arial"/>
                <a:cs typeface="Arial"/>
                <a:sym typeface="Arial"/>
              </a:rPr>
              <a:t>Drag and combine code blocks to make a range of programs, including animations, stories, musical instruments and games.</a:t>
            </a:r>
            <a:endParaRPr sz="1050" dirty="0">
              <a:solidFill>
                <a:srgbClr val="222222"/>
              </a:solidFill>
              <a:highlight>
                <a:srgbClr val="FFFFFF"/>
              </a:highlight>
              <a:latin typeface="Arial"/>
              <a:ea typeface="Arial"/>
              <a:cs typeface="Arial"/>
              <a:sym typeface="Arial"/>
            </a:endParaRPr>
          </a:p>
          <a:p>
            <a:pPr marL="317500" marR="0" lvl="1" indent="-317500" algn="l" rtl="0">
              <a:lnSpc>
                <a:spcPct val="100000"/>
              </a:lnSpc>
              <a:spcBef>
                <a:spcPts val="1134"/>
              </a:spcBef>
              <a:spcAft>
                <a:spcPts val="0"/>
              </a:spcAft>
              <a:buSzPts val="2000"/>
              <a:buFont typeface="Arial"/>
              <a:buChar char="–"/>
            </a:pPr>
            <a:r>
              <a:rPr lang="en-US" sz="1050" dirty="0">
                <a:solidFill>
                  <a:srgbClr val="222222"/>
                </a:solidFill>
                <a:highlight>
                  <a:srgbClr val="FFFFFF"/>
                </a:highlight>
                <a:latin typeface="Arial"/>
                <a:ea typeface="Arial"/>
                <a:cs typeface="Arial"/>
                <a:sym typeface="Arial"/>
              </a:rPr>
              <a:t>It’s a bit like the programming equivalent of LEGO!</a:t>
            </a:r>
            <a:endParaRPr sz="1050" dirty="0">
              <a:solidFill>
                <a:srgbClr val="222222"/>
              </a:solidFill>
              <a:highlight>
                <a:srgbClr val="FFFFFF"/>
              </a:highlight>
              <a:latin typeface="Arial"/>
              <a:ea typeface="Arial"/>
              <a:cs typeface="Arial"/>
              <a:sym typeface="Arial"/>
            </a:endParaRPr>
          </a:p>
          <a:p>
            <a:pPr marL="317500" marR="0" lvl="1" indent="-317500" algn="l" rtl="0">
              <a:lnSpc>
                <a:spcPct val="100000"/>
              </a:lnSpc>
              <a:spcBef>
                <a:spcPts val="1134"/>
              </a:spcBef>
              <a:spcAft>
                <a:spcPts val="0"/>
              </a:spcAft>
              <a:buSzPts val="2000"/>
              <a:buFont typeface="Arial"/>
              <a:buChar char="–"/>
            </a:pPr>
            <a:r>
              <a:rPr lang="en-US" sz="1050" dirty="0">
                <a:solidFill>
                  <a:srgbClr val="222222"/>
                </a:solidFill>
                <a:highlight>
                  <a:srgbClr val="FFFFFF"/>
                </a:highlight>
                <a:latin typeface="Arial"/>
                <a:ea typeface="Arial"/>
                <a:cs typeface="Arial"/>
                <a:sym typeface="Arial"/>
              </a:rPr>
              <a:t>Learn coding concepts and create interactive projects without needing to learn a text-based programming language. </a:t>
            </a:r>
            <a:endParaRPr sz="1050" dirty="0">
              <a:solidFill>
                <a:srgbClr val="222222"/>
              </a:solidFill>
              <a:highlight>
                <a:srgbClr val="FFFFFF"/>
              </a:highlight>
              <a:latin typeface="Arial"/>
              <a:ea typeface="Arial"/>
              <a:cs typeface="Arial"/>
              <a:sym typeface="Arial"/>
            </a:endParaRPr>
          </a:p>
        </p:txBody>
      </p:sp>
      <p:sp>
        <p:nvSpPr>
          <p:cNvPr id="59" name="Google Shape;59;p2"/>
          <p:cNvSpPr txBox="1">
            <a:spLocks noGrp="1"/>
          </p:cNvSpPr>
          <p:nvPr>
            <p:ph type="body" idx="2"/>
          </p:nvPr>
        </p:nvSpPr>
        <p:spPr>
          <a:xfrm>
            <a:off x="828675" y="914400"/>
            <a:ext cx="7500938" cy="276225"/>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rgbClr val="005EAE"/>
              </a:buClr>
              <a:buSzPts val="1400"/>
              <a:buNone/>
            </a:pPr>
            <a:r>
              <a:rPr lang="en-US" b="1"/>
              <a:t>What is Scratch?</a:t>
            </a:r>
            <a:endParaRPr/>
          </a:p>
          <a:p>
            <a:pPr marL="0" lvl="0" indent="0" algn="l" rtl="0">
              <a:spcBef>
                <a:spcPts val="1417"/>
              </a:spcBef>
              <a:spcAft>
                <a:spcPts val="0"/>
              </a:spcAft>
              <a:buClr>
                <a:srgbClr val="005EAE"/>
              </a:buClr>
              <a:buSzPts val="1400"/>
              <a:buNone/>
            </a:pPr>
            <a:r>
              <a:rPr lang="en-US"/>
              <a:t> </a:t>
            </a:r>
            <a:endParaRPr/>
          </a:p>
          <a:p>
            <a:pPr marL="0" lvl="0" indent="0" algn="l" rtl="0">
              <a:spcBef>
                <a:spcPts val="1417"/>
              </a:spcBef>
              <a:spcAft>
                <a:spcPts val="0"/>
              </a:spcAft>
              <a:buClr>
                <a:srgbClr val="005EAE"/>
              </a:buClr>
              <a:buSzPts val="14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0"/>
          <p:cNvSpPr txBox="1">
            <a:spLocks noGrp="1"/>
          </p:cNvSpPr>
          <p:nvPr>
            <p:ph type="ctrTitle"/>
          </p:nvPr>
        </p:nvSpPr>
        <p:spPr>
          <a:xfrm>
            <a:off x="828674" y="3715200"/>
            <a:ext cx="7500939" cy="55485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rgbClr val="005EAE"/>
              </a:buClr>
              <a:buSzPts val="4200"/>
              <a:buFont typeface="Calibri"/>
              <a:buNone/>
            </a:pPr>
            <a:r>
              <a:rPr lang="en-US"/>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3"/>
          <p:cNvSpPr txBox="1">
            <a:spLocks noGrp="1"/>
          </p:cNvSpPr>
          <p:nvPr>
            <p:ph type="title"/>
          </p:nvPr>
        </p:nvSpPr>
        <p:spPr>
          <a:xfrm>
            <a:off x="828674" y="360000"/>
            <a:ext cx="7500939" cy="5616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rgbClr val="0E73B9"/>
              </a:buClr>
              <a:buSzPts val="3600"/>
              <a:buFont typeface="Calibri"/>
              <a:buNone/>
            </a:pPr>
            <a:r>
              <a:rPr lang="en-US"/>
              <a:t>Scratch Community.</a:t>
            </a:r>
            <a:endParaRPr/>
          </a:p>
        </p:txBody>
      </p:sp>
      <p:sp>
        <p:nvSpPr>
          <p:cNvPr id="65" name="Google Shape;65;p3"/>
          <p:cNvSpPr txBox="1">
            <a:spLocks noGrp="1"/>
          </p:cNvSpPr>
          <p:nvPr>
            <p:ph type="body" idx="1"/>
          </p:nvPr>
        </p:nvSpPr>
        <p:spPr>
          <a:xfrm>
            <a:off x="828675" y="1881075"/>
            <a:ext cx="7500938" cy="4040188"/>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2000"/>
              <a:buNone/>
            </a:pPr>
            <a:r>
              <a:rPr lang="en-US" dirty="0"/>
              <a:t>A huge online community of people sharing programs made in Scratch and associated resources - tutorial videos on YouTube, lesson plans, program ideas.</a:t>
            </a:r>
            <a:endParaRPr dirty="0"/>
          </a:p>
          <a:p>
            <a:pPr marL="317500" lvl="1" indent="-317500" algn="l" rtl="0">
              <a:spcBef>
                <a:spcPts val="1134"/>
              </a:spcBef>
              <a:spcAft>
                <a:spcPts val="0"/>
              </a:spcAft>
              <a:buSzPts val="2000"/>
              <a:buChar char="–"/>
            </a:pPr>
            <a:r>
              <a:rPr lang="en-US" sz="1050" dirty="0">
                <a:solidFill>
                  <a:srgbClr val="222222"/>
                </a:solidFill>
                <a:highlight>
                  <a:srgbClr val="FFFFFF"/>
                </a:highlight>
                <a:latin typeface="Arial"/>
                <a:ea typeface="Arial"/>
                <a:cs typeface="Arial"/>
                <a:sym typeface="Arial"/>
              </a:rPr>
              <a:t>On Scratch, members have the capability to share their projects and get feedback. </a:t>
            </a:r>
            <a:endParaRPr sz="1050" dirty="0">
              <a:solidFill>
                <a:srgbClr val="222222"/>
              </a:solidFill>
              <a:highlight>
                <a:srgbClr val="FFFFFF"/>
              </a:highlight>
              <a:latin typeface="Arial"/>
              <a:ea typeface="Arial"/>
              <a:cs typeface="Arial"/>
              <a:sym typeface="Arial"/>
            </a:endParaRPr>
          </a:p>
          <a:p>
            <a:pPr marL="317500" marR="0" lvl="1" indent="-317500" algn="l" rtl="0">
              <a:lnSpc>
                <a:spcPct val="100000"/>
              </a:lnSpc>
              <a:spcBef>
                <a:spcPts val="1134"/>
              </a:spcBef>
              <a:spcAft>
                <a:spcPts val="0"/>
              </a:spcAft>
              <a:buSzPts val="2000"/>
              <a:buChar char="–"/>
            </a:pPr>
            <a:r>
              <a:rPr lang="en-US" sz="1050" dirty="0">
                <a:solidFill>
                  <a:srgbClr val="222222"/>
                </a:solidFill>
                <a:highlight>
                  <a:srgbClr val="FFFFFF"/>
                </a:highlight>
                <a:latin typeface="Arial"/>
                <a:ea typeface="Arial"/>
                <a:cs typeface="Arial"/>
                <a:sym typeface="Arial"/>
              </a:rPr>
              <a:t>Projects can be uploaded directly from the development environment to the Scratch website and any member of the community can download the full source code to study or to remix into new projects</a:t>
            </a:r>
            <a:endParaRPr sz="1050" dirty="0">
              <a:solidFill>
                <a:srgbClr val="222222"/>
              </a:solidFill>
              <a:highlight>
                <a:srgbClr val="FFFFFF"/>
              </a:highlight>
              <a:latin typeface="Arial"/>
              <a:ea typeface="Arial"/>
              <a:cs typeface="Arial"/>
              <a:sym typeface="Arial"/>
            </a:endParaRPr>
          </a:p>
          <a:p>
            <a:pPr marL="317500" marR="0" lvl="1" indent="-317500" algn="l" rtl="0">
              <a:lnSpc>
                <a:spcPct val="100000"/>
              </a:lnSpc>
              <a:spcBef>
                <a:spcPts val="1134"/>
              </a:spcBef>
              <a:spcAft>
                <a:spcPts val="0"/>
              </a:spcAft>
              <a:buSzPts val="2000"/>
              <a:buChar char="–"/>
            </a:pPr>
            <a:r>
              <a:rPr lang="en-US" sz="1050" dirty="0">
                <a:solidFill>
                  <a:srgbClr val="222222"/>
                </a:solidFill>
                <a:highlight>
                  <a:srgbClr val="FFFFFF"/>
                </a:highlight>
                <a:latin typeface="Arial"/>
                <a:ea typeface="Arial"/>
                <a:cs typeface="Arial"/>
                <a:sym typeface="Arial"/>
              </a:rPr>
              <a:t>Members can also create project studios, comment, tag, favorite, and "love" others' projects, follow other members to see their projects and activity, and share ideas.</a:t>
            </a:r>
            <a:endParaRPr sz="1050" dirty="0">
              <a:solidFill>
                <a:srgbClr val="222222"/>
              </a:solidFill>
              <a:highlight>
                <a:srgbClr val="FFFFFF"/>
              </a:highlight>
              <a:latin typeface="Arial"/>
              <a:ea typeface="Arial"/>
              <a:cs typeface="Arial"/>
              <a:sym typeface="Arial"/>
            </a:endParaRPr>
          </a:p>
          <a:p>
            <a:pPr marL="317500" marR="0" lvl="1" indent="-317500" algn="l" rtl="0">
              <a:lnSpc>
                <a:spcPct val="100000"/>
              </a:lnSpc>
              <a:spcBef>
                <a:spcPts val="1134"/>
              </a:spcBef>
              <a:spcAft>
                <a:spcPts val="0"/>
              </a:spcAft>
              <a:buSzPts val="2000"/>
              <a:buChar char="–"/>
            </a:pPr>
            <a:r>
              <a:rPr lang="en-US" sz="1050" dirty="0">
                <a:solidFill>
                  <a:srgbClr val="222222"/>
                </a:solidFill>
                <a:highlight>
                  <a:srgbClr val="FFFFFF"/>
                </a:highlight>
                <a:latin typeface="Arial"/>
                <a:ea typeface="Arial"/>
                <a:cs typeface="Arial"/>
                <a:sym typeface="Arial"/>
              </a:rPr>
              <a:t>Projects range from games to animations to practical tools. Additionally, to encourage creation and sharing amongst users, the website frequently establishes "Scratch Design Studio" challenge</a:t>
            </a:r>
            <a:endParaRPr sz="1050" dirty="0">
              <a:solidFill>
                <a:srgbClr val="222222"/>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4"/>
          <p:cNvSpPr txBox="1">
            <a:spLocks noGrp="1"/>
          </p:cNvSpPr>
          <p:nvPr>
            <p:ph type="title"/>
          </p:nvPr>
        </p:nvSpPr>
        <p:spPr>
          <a:xfrm>
            <a:off x="828674" y="360000"/>
            <a:ext cx="7500939" cy="5616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rgbClr val="005EAE"/>
              </a:buClr>
              <a:buSzPts val="3600"/>
              <a:buFont typeface="Calibri"/>
              <a:buNone/>
            </a:pPr>
            <a:r>
              <a:rPr lang="en-US" dirty="0"/>
              <a:t>Research Question</a:t>
            </a:r>
            <a:endParaRPr dirty="0"/>
          </a:p>
        </p:txBody>
      </p:sp>
      <p:sp>
        <p:nvSpPr>
          <p:cNvPr id="72" name="Google Shape;72;p4"/>
          <p:cNvSpPr txBox="1">
            <a:spLocks noGrp="1"/>
          </p:cNvSpPr>
          <p:nvPr>
            <p:ph type="body" idx="1"/>
          </p:nvPr>
        </p:nvSpPr>
        <p:spPr>
          <a:xfrm>
            <a:off x="828675" y="1905000"/>
            <a:ext cx="3819525" cy="3987688"/>
          </a:xfrm>
          <a:prstGeom prst="rect">
            <a:avLst/>
          </a:prstGeom>
          <a:noFill/>
          <a:ln>
            <a:noFill/>
          </a:ln>
        </p:spPr>
        <p:txBody>
          <a:bodyPr spcFirstLastPara="1" wrap="square" lIns="0" tIns="0" rIns="0" bIns="0" anchor="t" anchorCtr="0">
            <a:noAutofit/>
          </a:bodyPr>
          <a:lstStyle/>
          <a:p>
            <a:pPr marL="317500" marR="0" lvl="1" indent="-317500" algn="l" rtl="0">
              <a:lnSpc>
                <a:spcPct val="100000"/>
              </a:lnSpc>
              <a:spcBef>
                <a:spcPts val="1134"/>
              </a:spcBef>
              <a:spcAft>
                <a:spcPts val="0"/>
              </a:spcAft>
              <a:buSzPts val="2000"/>
              <a:buChar char="–"/>
            </a:pPr>
            <a:r>
              <a:rPr lang="en-US" sz="1050" dirty="0">
                <a:solidFill>
                  <a:srgbClr val="222222"/>
                </a:solidFill>
                <a:highlight>
                  <a:srgbClr val="FFFFFF"/>
                </a:highlight>
                <a:latin typeface="Arial"/>
                <a:ea typeface="Arial"/>
                <a:cs typeface="Arial"/>
                <a:sym typeface="Arial"/>
              </a:rPr>
              <a:t>Current ways of discovering content.</a:t>
            </a:r>
            <a:endParaRPr sz="1050" dirty="0">
              <a:solidFill>
                <a:srgbClr val="222222"/>
              </a:solidFill>
              <a:highlight>
                <a:srgbClr val="FFFFFF"/>
              </a:highlight>
              <a:latin typeface="Arial"/>
              <a:ea typeface="Arial"/>
              <a:cs typeface="Arial"/>
              <a:sym typeface="Arial"/>
            </a:endParaRPr>
          </a:p>
          <a:p>
            <a:pPr marL="628650" lvl="2" indent="-171450">
              <a:buSzPts val="2000"/>
            </a:pPr>
            <a:r>
              <a:rPr lang="en-US" sz="1050" dirty="0">
                <a:solidFill>
                  <a:srgbClr val="222222"/>
                </a:solidFill>
                <a:highlight>
                  <a:srgbClr val="FFFFFF"/>
                </a:highlight>
                <a:latin typeface="Arial"/>
                <a:ea typeface="Arial"/>
                <a:cs typeface="Arial"/>
                <a:sym typeface="Arial"/>
              </a:rPr>
              <a:t>Featured Projects, Featured Studios, Projects Curated by, Growing etc.</a:t>
            </a:r>
          </a:p>
          <a:p>
            <a:pPr marL="457200" lvl="2" indent="0">
              <a:buSzPts val="2000"/>
              <a:buNone/>
            </a:pPr>
            <a:endParaRPr sz="1050" dirty="0">
              <a:solidFill>
                <a:srgbClr val="222222"/>
              </a:solidFill>
              <a:highlight>
                <a:srgbClr val="FFFFFF"/>
              </a:highlight>
              <a:latin typeface="Arial"/>
              <a:ea typeface="Arial"/>
              <a:cs typeface="Arial"/>
              <a:sym typeface="Arial"/>
            </a:endParaRPr>
          </a:p>
          <a:p>
            <a:pPr marL="317500" marR="0" lvl="1" indent="-317500" algn="l" rtl="0">
              <a:lnSpc>
                <a:spcPct val="100000"/>
              </a:lnSpc>
              <a:spcBef>
                <a:spcPts val="1134"/>
              </a:spcBef>
              <a:spcAft>
                <a:spcPts val="0"/>
              </a:spcAft>
              <a:buSzPts val="2000"/>
              <a:buChar char="–"/>
            </a:pPr>
            <a:r>
              <a:rPr lang="en-IE" sz="1050" dirty="0">
                <a:solidFill>
                  <a:srgbClr val="222222"/>
                </a:solidFill>
                <a:highlight>
                  <a:srgbClr val="FFFFFF"/>
                </a:highlight>
                <a:latin typeface="Arial"/>
                <a:ea typeface="Arial"/>
                <a:cs typeface="Arial"/>
                <a:sym typeface="Arial"/>
              </a:rPr>
              <a:t>Young users find it difficult to get discovered</a:t>
            </a:r>
          </a:p>
          <a:p>
            <a:pPr marL="0" marR="0" lvl="1" indent="0" algn="l" rtl="0">
              <a:lnSpc>
                <a:spcPct val="100000"/>
              </a:lnSpc>
              <a:spcBef>
                <a:spcPts val="1134"/>
              </a:spcBef>
              <a:spcAft>
                <a:spcPts val="0"/>
              </a:spcAft>
              <a:buSzPts val="2000"/>
              <a:buNone/>
            </a:pPr>
            <a:r>
              <a:rPr lang="en-IE" sz="1050" dirty="0">
                <a:solidFill>
                  <a:srgbClr val="222222"/>
                </a:solidFill>
                <a:highlight>
                  <a:srgbClr val="FFFFFF"/>
                </a:highlight>
                <a:latin typeface="Arial"/>
                <a:ea typeface="Arial"/>
                <a:cs typeface="Arial"/>
                <a:sym typeface="Arial"/>
              </a:rPr>
              <a:t>         amongst the peer group.</a:t>
            </a:r>
            <a:endParaRPr lang="en-US" sz="1050" dirty="0">
              <a:solidFill>
                <a:srgbClr val="222222"/>
              </a:solidFill>
              <a:highlight>
                <a:srgbClr val="FFFFFF"/>
              </a:highlight>
              <a:latin typeface="Arial"/>
              <a:ea typeface="Arial"/>
              <a:cs typeface="Arial"/>
              <a:sym typeface="Arial"/>
            </a:endParaRPr>
          </a:p>
          <a:p>
            <a:pPr marL="317500" marR="0" lvl="1" indent="-317500" algn="l" rtl="0">
              <a:lnSpc>
                <a:spcPct val="100000"/>
              </a:lnSpc>
              <a:spcBef>
                <a:spcPts val="1134"/>
              </a:spcBef>
              <a:spcAft>
                <a:spcPts val="0"/>
              </a:spcAft>
              <a:buSzPts val="2000"/>
              <a:buChar char="–"/>
            </a:pPr>
            <a:endParaRPr sz="1050" dirty="0">
              <a:solidFill>
                <a:srgbClr val="222222"/>
              </a:solidFill>
              <a:highlight>
                <a:srgbClr val="FFFFFF"/>
              </a:highlight>
              <a:latin typeface="Arial"/>
              <a:ea typeface="Arial"/>
              <a:cs typeface="Arial"/>
              <a:sym typeface="Arial"/>
            </a:endParaRPr>
          </a:p>
          <a:p>
            <a:pPr marL="317500" lvl="1" indent="-330200" algn="l" rtl="0">
              <a:spcBef>
                <a:spcPts val="1134"/>
              </a:spcBef>
              <a:spcAft>
                <a:spcPts val="0"/>
              </a:spcAft>
              <a:buSzPts val="2000"/>
              <a:buChar char="–"/>
            </a:pPr>
            <a:r>
              <a:rPr lang="en-IE" sz="1050" dirty="0">
                <a:solidFill>
                  <a:srgbClr val="222222"/>
                </a:solidFill>
                <a:highlight>
                  <a:srgbClr val="FFFFFF"/>
                </a:highlight>
                <a:latin typeface="Arial"/>
                <a:ea typeface="Arial"/>
                <a:cs typeface="Arial"/>
                <a:sym typeface="Arial"/>
              </a:rPr>
              <a:t>No personalised recommendations.</a:t>
            </a:r>
            <a:endParaRPr lang="en-US" sz="1050" dirty="0">
              <a:solidFill>
                <a:srgbClr val="222222"/>
              </a:solidFill>
              <a:highlight>
                <a:srgbClr val="FFFFFF"/>
              </a:highlight>
              <a:latin typeface="Arial"/>
              <a:ea typeface="Arial"/>
              <a:cs typeface="Arial"/>
              <a:sym typeface="Arial"/>
            </a:endParaRPr>
          </a:p>
          <a:p>
            <a:pPr marL="317500" lvl="1" indent="-330200" algn="l" rtl="0">
              <a:spcBef>
                <a:spcPts val="1134"/>
              </a:spcBef>
              <a:spcAft>
                <a:spcPts val="0"/>
              </a:spcAft>
              <a:buSzPts val="2000"/>
              <a:buChar char="–"/>
            </a:pPr>
            <a:endParaRPr sz="1050" dirty="0">
              <a:solidFill>
                <a:srgbClr val="222222"/>
              </a:solidFill>
              <a:highlight>
                <a:srgbClr val="FFFFFF"/>
              </a:highlight>
              <a:latin typeface="Arial"/>
              <a:ea typeface="Arial"/>
              <a:cs typeface="Arial"/>
              <a:sym typeface="Arial"/>
            </a:endParaRPr>
          </a:p>
          <a:p>
            <a:pPr marL="317500" marR="0" lvl="1" indent="-330200" algn="l" rtl="0">
              <a:lnSpc>
                <a:spcPct val="100000"/>
              </a:lnSpc>
              <a:spcBef>
                <a:spcPts val="1134"/>
              </a:spcBef>
              <a:spcAft>
                <a:spcPts val="0"/>
              </a:spcAft>
              <a:buSzPts val="2000"/>
              <a:buChar char="–"/>
            </a:pPr>
            <a:r>
              <a:rPr lang="en-IE" sz="1050" dirty="0">
                <a:solidFill>
                  <a:srgbClr val="222222"/>
                </a:solidFill>
                <a:highlight>
                  <a:srgbClr val="FFFFFF"/>
                </a:highlight>
                <a:latin typeface="Arial"/>
                <a:ea typeface="Arial"/>
                <a:cs typeface="Arial"/>
                <a:sym typeface="Arial"/>
              </a:rPr>
              <a:t>Engaging users with same interest.</a:t>
            </a:r>
            <a:endParaRPr sz="1050" dirty="0">
              <a:solidFill>
                <a:srgbClr val="222222"/>
              </a:solidFill>
              <a:highlight>
                <a:srgbClr val="FFFFFF"/>
              </a:highlight>
              <a:latin typeface="Arial"/>
              <a:ea typeface="Arial"/>
              <a:cs typeface="Arial"/>
              <a:sym typeface="Arial"/>
            </a:endParaRPr>
          </a:p>
        </p:txBody>
      </p:sp>
      <p:sp>
        <p:nvSpPr>
          <p:cNvPr id="73" name="Google Shape;73;p4"/>
          <p:cNvSpPr txBox="1">
            <a:spLocks noGrp="1"/>
          </p:cNvSpPr>
          <p:nvPr>
            <p:ph type="body" idx="3"/>
          </p:nvPr>
        </p:nvSpPr>
        <p:spPr>
          <a:xfrm>
            <a:off x="828675" y="914400"/>
            <a:ext cx="7500938" cy="276225"/>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rgbClr val="005EAE"/>
              </a:buClr>
              <a:buSzPts val="1400"/>
              <a:buNone/>
            </a:pPr>
            <a:r>
              <a:rPr lang="en-US" dirty="0"/>
              <a:t>The problem of discovery.</a:t>
            </a:r>
            <a:endParaRPr dirty="0"/>
          </a:p>
        </p:txBody>
      </p:sp>
      <p:pic>
        <p:nvPicPr>
          <p:cNvPr id="74" name="Google Shape;74;p4"/>
          <p:cNvPicPr preferRelativeResize="0"/>
          <p:nvPr/>
        </p:nvPicPr>
        <p:blipFill rotWithShape="1">
          <a:blip r:embed="rId3">
            <a:alphaModFix/>
          </a:blip>
          <a:srcRect/>
          <a:stretch/>
        </p:blipFill>
        <p:spPr>
          <a:xfrm>
            <a:off x="4377140" y="1278411"/>
            <a:ext cx="4153543" cy="398232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Research Question</a:t>
            </a:r>
          </a:p>
        </p:txBody>
      </p:sp>
      <p:sp>
        <p:nvSpPr>
          <p:cNvPr id="5" name="Text Placeholder 4"/>
          <p:cNvSpPr>
            <a:spLocks noGrp="1"/>
          </p:cNvSpPr>
          <p:nvPr>
            <p:ph type="body" idx="3"/>
          </p:nvPr>
        </p:nvSpPr>
        <p:spPr/>
        <p:txBody>
          <a:bodyPr/>
          <a:lstStyle/>
          <a:p>
            <a:r>
              <a:rPr lang="en-IE" dirty="0"/>
              <a:t>Proposing recommender system as the solution.</a:t>
            </a:r>
            <a:endParaRPr lang="en-US" dirty="0"/>
          </a:p>
        </p:txBody>
      </p:sp>
      <p:sp>
        <p:nvSpPr>
          <p:cNvPr id="4" name="Google Shape;65;p3">
            <a:extLst>
              <a:ext uri="{FF2B5EF4-FFF2-40B4-BE49-F238E27FC236}">
                <a16:creationId xmlns:a16="http://schemas.microsoft.com/office/drawing/2014/main" id="{1B5C366E-F715-454A-9943-FC83CB124ABC}"/>
              </a:ext>
            </a:extLst>
          </p:cNvPr>
          <p:cNvSpPr txBox="1">
            <a:spLocks noGrp="1"/>
          </p:cNvSpPr>
          <p:nvPr>
            <p:ph type="body" idx="1"/>
          </p:nvPr>
        </p:nvSpPr>
        <p:spPr>
          <a:xfrm>
            <a:off x="828675" y="1881075"/>
            <a:ext cx="7500938" cy="4040188"/>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2000"/>
              <a:buNone/>
            </a:pPr>
            <a:r>
              <a:rPr lang="en-US" b="1" dirty="0"/>
              <a:t>I propose a recommender system for scratch that would present recommendations to users about the projects to follow.</a:t>
            </a:r>
            <a:endParaRPr b="1" dirty="0"/>
          </a:p>
          <a:p>
            <a:pPr marL="317500" lvl="1" indent="-317500" algn="l" rtl="0">
              <a:spcBef>
                <a:spcPts val="1134"/>
              </a:spcBef>
              <a:spcAft>
                <a:spcPts val="0"/>
              </a:spcAft>
              <a:buSzPts val="2000"/>
              <a:buChar char="–"/>
            </a:pPr>
            <a:r>
              <a:rPr lang="en-US" sz="1050" dirty="0">
                <a:solidFill>
                  <a:srgbClr val="222222"/>
                </a:solidFill>
                <a:highlight>
                  <a:srgbClr val="FFFFFF"/>
                </a:highlight>
                <a:latin typeface="Arial"/>
                <a:ea typeface="Arial"/>
                <a:cs typeface="Arial"/>
                <a:sym typeface="Arial"/>
              </a:rPr>
              <a:t>Based on previous activity of the user.</a:t>
            </a:r>
            <a:endParaRPr sz="1050" dirty="0">
              <a:solidFill>
                <a:srgbClr val="222222"/>
              </a:solidFill>
              <a:highlight>
                <a:srgbClr val="FFFFFF"/>
              </a:highlight>
              <a:latin typeface="Arial"/>
              <a:ea typeface="Arial"/>
              <a:cs typeface="Arial"/>
              <a:sym typeface="Arial"/>
            </a:endParaRPr>
          </a:p>
          <a:p>
            <a:pPr marL="317500" marR="0" lvl="1" indent="-317500" algn="l" rtl="0">
              <a:lnSpc>
                <a:spcPct val="100000"/>
              </a:lnSpc>
              <a:spcBef>
                <a:spcPts val="1134"/>
              </a:spcBef>
              <a:spcAft>
                <a:spcPts val="0"/>
              </a:spcAft>
              <a:buSzPts val="2000"/>
              <a:buChar char="–"/>
            </a:pPr>
            <a:r>
              <a:rPr lang="en-US" sz="1050" dirty="0">
                <a:solidFill>
                  <a:srgbClr val="222222"/>
                </a:solidFill>
                <a:highlight>
                  <a:srgbClr val="FFFFFF"/>
                </a:highlight>
                <a:latin typeface="Arial"/>
                <a:ea typeface="Arial"/>
                <a:cs typeface="Arial"/>
                <a:sym typeface="Arial"/>
              </a:rPr>
              <a:t>Look at what kind of projects the user likes</a:t>
            </a:r>
            <a:endParaRPr sz="1050" dirty="0">
              <a:solidFill>
                <a:srgbClr val="222222"/>
              </a:solidFill>
              <a:highlight>
                <a:srgbClr val="FFFFFF"/>
              </a:highlight>
              <a:latin typeface="Arial"/>
              <a:ea typeface="Arial"/>
              <a:cs typeface="Arial"/>
              <a:sym typeface="Arial"/>
            </a:endParaRPr>
          </a:p>
          <a:p>
            <a:pPr marL="317500" marR="0" lvl="1" indent="-317500" algn="l" rtl="0">
              <a:lnSpc>
                <a:spcPct val="100000"/>
              </a:lnSpc>
              <a:spcBef>
                <a:spcPts val="1134"/>
              </a:spcBef>
              <a:spcAft>
                <a:spcPts val="0"/>
              </a:spcAft>
              <a:buSzPts val="2000"/>
              <a:buChar char="–"/>
            </a:pPr>
            <a:r>
              <a:rPr lang="en-US" sz="1050" dirty="0">
                <a:solidFill>
                  <a:srgbClr val="222222"/>
                </a:solidFill>
                <a:highlight>
                  <a:srgbClr val="FFFFFF"/>
                </a:highlight>
                <a:latin typeface="Arial"/>
                <a:ea typeface="Arial"/>
                <a:cs typeface="Arial"/>
                <a:sym typeface="Arial"/>
              </a:rPr>
              <a:t>What the user is developing</a:t>
            </a:r>
            <a:endParaRPr sz="1050" dirty="0">
              <a:solidFill>
                <a:srgbClr val="222222"/>
              </a:solidFill>
              <a:highlight>
                <a:srgbClr val="FFFFFF"/>
              </a:highlight>
              <a:latin typeface="Arial"/>
              <a:ea typeface="Arial"/>
              <a:cs typeface="Arial"/>
              <a:sym typeface="Arial"/>
            </a:endParaRPr>
          </a:p>
          <a:p>
            <a:pPr marL="317500" marR="0" lvl="1" indent="-317500" algn="l" rtl="0">
              <a:lnSpc>
                <a:spcPct val="100000"/>
              </a:lnSpc>
              <a:spcBef>
                <a:spcPts val="1134"/>
              </a:spcBef>
              <a:spcAft>
                <a:spcPts val="0"/>
              </a:spcAft>
              <a:buSzPts val="2000"/>
              <a:buChar char="–"/>
            </a:pPr>
            <a:r>
              <a:rPr lang="en-US" sz="1050" dirty="0">
                <a:solidFill>
                  <a:srgbClr val="222222"/>
                </a:solidFill>
                <a:highlight>
                  <a:srgbClr val="FFFFFF"/>
                </a:highlight>
                <a:latin typeface="Arial"/>
                <a:ea typeface="Arial"/>
                <a:cs typeface="Arial"/>
                <a:sym typeface="Arial"/>
              </a:rPr>
              <a:t>Who the user is interacting with.</a:t>
            </a:r>
            <a:endParaRPr sz="1050" dirty="0">
              <a:solidFill>
                <a:srgbClr val="222222"/>
              </a:solidFill>
              <a:highlight>
                <a:srgbClr val="FFFFFF"/>
              </a:highlight>
              <a:latin typeface="Arial"/>
              <a:ea typeface="Arial"/>
              <a:cs typeface="Arial"/>
              <a:sym typeface="Arial"/>
            </a:endParaRPr>
          </a:p>
        </p:txBody>
      </p:sp>
    </p:spTree>
    <p:extLst>
      <p:ext uri="{BB962C8B-B14F-4D97-AF65-F5344CB8AC3E}">
        <p14:creationId xmlns:p14="http://schemas.microsoft.com/office/powerpoint/2010/main" val="1518044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7"/>
          <p:cNvSpPr txBox="1">
            <a:spLocks noGrp="1"/>
          </p:cNvSpPr>
          <p:nvPr>
            <p:ph type="title"/>
          </p:nvPr>
        </p:nvSpPr>
        <p:spPr>
          <a:xfrm>
            <a:off x="828674" y="360000"/>
            <a:ext cx="7500939" cy="5616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rgbClr val="0E73B9"/>
              </a:buClr>
              <a:buSzPts val="3600"/>
              <a:buFont typeface="Calibri"/>
              <a:buNone/>
            </a:pPr>
            <a:r>
              <a:rPr lang="en-US"/>
              <a:t>Recommender system </a:t>
            </a:r>
            <a:endParaRPr/>
          </a:p>
        </p:txBody>
      </p:sp>
      <p:sp>
        <p:nvSpPr>
          <p:cNvPr id="87" name="Google Shape;87;p7"/>
          <p:cNvSpPr txBox="1">
            <a:spLocks noGrp="1"/>
          </p:cNvSpPr>
          <p:nvPr>
            <p:ph type="body" idx="1"/>
          </p:nvPr>
        </p:nvSpPr>
        <p:spPr>
          <a:xfrm>
            <a:off x="821531" y="1284728"/>
            <a:ext cx="7500938" cy="4040188"/>
          </a:xfrm>
          <a:prstGeom prst="rect">
            <a:avLst/>
          </a:prstGeom>
          <a:noFill/>
          <a:ln>
            <a:noFill/>
          </a:ln>
        </p:spPr>
        <p:txBody>
          <a:bodyPr spcFirstLastPara="1" wrap="square" lIns="0" tIns="0" rIns="0" bIns="0" anchor="t" anchorCtr="0">
            <a:noAutofit/>
          </a:bodyPr>
          <a:lstStyle/>
          <a:p>
            <a:pPr marL="317500" lvl="1" indent="-317500" algn="l" rtl="0">
              <a:spcBef>
                <a:spcPts val="0"/>
              </a:spcBef>
              <a:spcAft>
                <a:spcPts val="0"/>
              </a:spcAft>
              <a:buSzPts val="2000"/>
              <a:buChar char="–"/>
            </a:pPr>
            <a:r>
              <a:rPr lang="en-US" dirty="0"/>
              <a:t>Studies showing importance of recommendation in an e-learning environment.</a:t>
            </a:r>
          </a:p>
          <a:p>
            <a:pPr marL="317500" lvl="1" indent="-317500" algn="l" rtl="0">
              <a:spcBef>
                <a:spcPts val="0"/>
              </a:spcBef>
              <a:spcAft>
                <a:spcPts val="0"/>
              </a:spcAft>
              <a:buSzPts val="2000"/>
              <a:buChar char="–"/>
            </a:pPr>
            <a:endParaRPr lang="en-US" dirty="0"/>
          </a:p>
          <a:p>
            <a:pPr marL="317500" lvl="1" indent="-317500">
              <a:spcBef>
                <a:spcPts val="0"/>
              </a:spcBef>
              <a:buSzPts val="2000"/>
            </a:pPr>
            <a:r>
              <a:rPr lang="en-US" dirty="0"/>
              <a:t>CARAMBA a scratch extension for recommending exercises.</a:t>
            </a:r>
          </a:p>
          <a:p>
            <a:pPr marL="317500" lvl="1" indent="-317500">
              <a:spcBef>
                <a:spcPts val="0"/>
              </a:spcBef>
              <a:buSzPts val="2000"/>
            </a:pPr>
            <a:endParaRPr lang="en-US" dirty="0"/>
          </a:p>
          <a:p>
            <a:pPr marL="317500" lvl="1" indent="-317500">
              <a:spcBef>
                <a:spcPts val="0"/>
              </a:spcBef>
              <a:buSzPts val="2000"/>
            </a:pPr>
            <a:r>
              <a:rPr lang="en-US" dirty="0"/>
              <a:t>State University of Milagro proposes a scratch recommendation system involving exercise  for </a:t>
            </a:r>
            <a:endParaRPr dirty="0"/>
          </a:p>
        </p:txBody>
      </p:sp>
      <p:sp>
        <p:nvSpPr>
          <p:cNvPr id="88" name="Google Shape;88;p7"/>
          <p:cNvSpPr txBox="1">
            <a:spLocks noGrp="1"/>
          </p:cNvSpPr>
          <p:nvPr>
            <p:ph type="body" idx="2"/>
          </p:nvPr>
        </p:nvSpPr>
        <p:spPr>
          <a:xfrm>
            <a:off x="828675" y="914400"/>
            <a:ext cx="7500938" cy="276225"/>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rgbClr val="005EAE"/>
              </a:buClr>
              <a:buSzPts val="1400"/>
              <a:buNone/>
            </a:pPr>
            <a:r>
              <a:rPr lang="en-US" dirty="0"/>
              <a:t>State of Art in the field.</a:t>
            </a:r>
            <a:endParaRPr dirty="0"/>
          </a:p>
        </p:txBody>
      </p:sp>
      <p:pic>
        <p:nvPicPr>
          <p:cNvPr id="2" name="Picture 1">
            <a:extLst>
              <a:ext uri="{FF2B5EF4-FFF2-40B4-BE49-F238E27FC236}">
                <a16:creationId xmlns:a16="http://schemas.microsoft.com/office/drawing/2014/main" id="{B919B4D9-B368-4590-9BB5-DF6F1893F856}"/>
              </a:ext>
            </a:extLst>
          </p:cNvPr>
          <p:cNvPicPr>
            <a:picLocks noChangeAspect="1"/>
          </p:cNvPicPr>
          <p:nvPr/>
        </p:nvPicPr>
        <p:blipFill>
          <a:blip r:embed="rId3"/>
          <a:stretch>
            <a:fillRect/>
          </a:stretch>
        </p:blipFill>
        <p:spPr>
          <a:xfrm>
            <a:off x="1480288" y="3560378"/>
            <a:ext cx="5831030" cy="238322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7"/>
          <p:cNvSpPr txBox="1">
            <a:spLocks noGrp="1"/>
          </p:cNvSpPr>
          <p:nvPr>
            <p:ph type="title"/>
          </p:nvPr>
        </p:nvSpPr>
        <p:spPr>
          <a:xfrm>
            <a:off x="828674" y="360000"/>
            <a:ext cx="7500939" cy="5616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rgbClr val="0E73B9"/>
              </a:buClr>
              <a:buSzPts val="3600"/>
              <a:buFont typeface="Calibri"/>
              <a:buNone/>
            </a:pPr>
            <a:r>
              <a:rPr lang="en-US"/>
              <a:t>Recommender system </a:t>
            </a:r>
            <a:endParaRPr/>
          </a:p>
        </p:txBody>
      </p:sp>
      <p:sp>
        <p:nvSpPr>
          <p:cNvPr id="87" name="Google Shape;87;p7"/>
          <p:cNvSpPr txBox="1">
            <a:spLocks noGrp="1"/>
          </p:cNvSpPr>
          <p:nvPr>
            <p:ph type="body" idx="1"/>
          </p:nvPr>
        </p:nvSpPr>
        <p:spPr>
          <a:xfrm>
            <a:off x="821531" y="1284728"/>
            <a:ext cx="7500938" cy="4040188"/>
          </a:xfrm>
          <a:prstGeom prst="rect">
            <a:avLst/>
          </a:prstGeom>
          <a:noFill/>
          <a:ln>
            <a:noFill/>
          </a:ln>
        </p:spPr>
        <p:txBody>
          <a:bodyPr spcFirstLastPara="1" wrap="square" lIns="0" tIns="0" rIns="0" bIns="0" anchor="t" anchorCtr="0">
            <a:noAutofit/>
          </a:bodyPr>
          <a:lstStyle/>
          <a:p>
            <a:pPr marL="317500" lvl="1" indent="-317500" algn="l" rtl="0">
              <a:spcBef>
                <a:spcPts val="0"/>
              </a:spcBef>
              <a:spcAft>
                <a:spcPts val="0"/>
              </a:spcAft>
              <a:buSzPts val="2000"/>
              <a:buChar char="–"/>
            </a:pPr>
            <a:r>
              <a:rPr lang="en-US" dirty="0"/>
              <a:t>Content based Filtering</a:t>
            </a:r>
            <a:endParaRPr dirty="0"/>
          </a:p>
          <a:p>
            <a:pPr marL="568325" lvl="2" indent="-222250" algn="l" rtl="0">
              <a:spcBef>
                <a:spcPts val="1134"/>
              </a:spcBef>
              <a:spcAft>
                <a:spcPts val="0"/>
              </a:spcAft>
              <a:buSzPts val="2000"/>
              <a:buChar char="•"/>
            </a:pPr>
            <a:r>
              <a:rPr lang="en-US" dirty="0"/>
              <a:t>Information</a:t>
            </a:r>
            <a:endParaRPr dirty="0"/>
          </a:p>
          <a:p>
            <a:pPr marL="568325" lvl="2" indent="-222250" algn="l" rtl="0">
              <a:spcBef>
                <a:spcPts val="1134"/>
              </a:spcBef>
              <a:spcAft>
                <a:spcPts val="0"/>
              </a:spcAft>
              <a:buSzPts val="2000"/>
              <a:buChar char="•"/>
            </a:pPr>
            <a:r>
              <a:rPr lang="en-US" dirty="0"/>
              <a:t>Knowledge based</a:t>
            </a:r>
            <a:endParaRPr dirty="0"/>
          </a:p>
          <a:p>
            <a:pPr marL="317500" lvl="1" indent="-317500" algn="l" rtl="0">
              <a:spcBef>
                <a:spcPts val="1134"/>
              </a:spcBef>
              <a:spcAft>
                <a:spcPts val="0"/>
              </a:spcAft>
              <a:buSzPts val="2000"/>
              <a:buChar char="–"/>
            </a:pPr>
            <a:r>
              <a:rPr lang="en-US" dirty="0"/>
              <a:t>Collaborative Filtering</a:t>
            </a:r>
            <a:endParaRPr dirty="0"/>
          </a:p>
          <a:p>
            <a:pPr marL="568325" lvl="2" indent="-222250" algn="l" rtl="0">
              <a:spcBef>
                <a:spcPts val="1134"/>
              </a:spcBef>
              <a:spcAft>
                <a:spcPts val="0"/>
              </a:spcAft>
              <a:buSzPts val="2000"/>
              <a:buChar char="•"/>
            </a:pPr>
            <a:r>
              <a:rPr lang="en-US" dirty="0"/>
              <a:t>User-user</a:t>
            </a:r>
            <a:endParaRPr dirty="0"/>
          </a:p>
          <a:p>
            <a:pPr marL="568325" lvl="2" indent="-222250" algn="l" rtl="0">
              <a:spcBef>
                <a:spcPts val="1134"/>
              </a:spcBef>
              <a:spcAft>
                <a:spcPts val="0"/>
              </a:spcAft>
              <a:buSzPts val="2000"/>
              <a:buChar char="•"/>
            </a:pPr>
            <a:r>
              <a:rPr lang="en-US" dirty="0"/>
              <a:t>Item-Item</a:t>
            </a:r>
            <a:endParaRPr dirty="0"/>
          </a:p>
          <a:p>
            <a:pPr marL="568325" lvl="2" indent="-222250" algn="l" rtl="0">
              <a:spcBef>
                <a:spcPts val="1134"/>
              </a:spcBef>
              <a:spcAft>
                <a:spcPts val="0"/>
              </a:spcAft>
              <a:buSzPts val="2000"/>
              <a:buChar char="•"/>
            </a:pPr>
            <a:r>
              <a:rPr lang="en-US" dirty="0"/>
              <a:t>Dimensionality reduction</a:t>
            </a:r>
            <a:endParaRPr dirty="0"/>
          </a:p>
          <a:p>
            <a:pPr marL="317500" lvl="1" indent="-317500" algn="l" rtl="0">
              <a:spcBef>
                <a:spcPts val="1134"/>
              </a:spcBef>
              <a:spcAft>
                <a:spcPts val="0"/>
              </a:spcAft>
              <a:buSzPts val="2000"/>
              <a:buChar char="–"/>
            </a:pPr>
            <a:r>
              <a:rPr lang="en-US" dirty="0"/>
              <a:t>Others</a:t>
            </a:r>
            <a:endParaRPr dirty="0"/>
          </a:p>
          <a:p>
            <a:pPr marL="568325" lvl="2" indent="-222250" algn="l" rtl="0">
              <a:spcBef>
                <a:spcPts val="1134"/>
              </a:spcBef>
              <a:spcAft>
                <a:spcPts val="0"/>
              </a:spcAft>
              <a:buSzPts val="2000"/>
              <a:buChar char="•"/>
            </a:pPr>
            <a:r>
              <a:rPr lang="en-US" dirty="0"/>
              <a:t>Critique/Interview based recommendation</a:t>
            </a:r>
            <a:endParaRPr dirty="0"/>
          </a:p>
          <a:p>
            <a:pPr marL="568325" lvl="2" indent="-222250" algn="l" rtl="0">
              <a:spcBef>
                <a:spcPts val="1134"/>
              </a:spcBef>
              <a:spcAft>
                <a:spcPts val="0"/>
              </a:spcAft>
              <a:buSzPts val="2000"/>
              <a:buChar char="•"/>
            </a:pPr>
            <a:r>
              <a:rPr lang="en-US" dirty="0"/>
              <a:t>Hybrid techniques </a:t>
            </a:r>
            <a:endParaRPr dirty="0"/>
          </a:p>
        </p:txBody>
      </p:sp>
      <p:sp>
        <p:nvSpPr>
          <p:cNvPr id="88" name="Google Shape;88;p7"/>
          <p:cNvSpPr txBox="1">
            <a:spLocks noGrp="1"/>
          </p:cNvSpPr>
          <p:nvPr>
            <p:ph type="body" idx="2"/>
          </p:nvPr>
        </p:nvSpPr>
        <p:spPr>
          <a:xfrm>
            <a:off x="828675" y="914400"/>
            <a:ext cx="7500938" cy="276225"/>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rgbClr val="005EAE"/>
              </a:buClr>
              <a:buSzPts val="1400"/>
              <a:buNone/>
            </a:pPr>
            <a:r>
              <a:rPr lang="en-US" dirty="0"/>
              <a:t>Established standard</a:t>
            </a:r>
            <a:endParaRPr dirty="0"/>
          </a:p>
        </p:txBody>
      </p:sp>
    </p:spTree>
    <p:extLst>
      <p:ext uri="{BB962C8B-B14F-4D97-AF65-F5344CB8AC3E}">
        <p14:creationId xmlns:p14="http://schemas.microsoft.com/office/powerpoint/2010/main" val="4098148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5"/>
          <p:cNvSpPr txBox="1">
            <a:spLocks noGrp="1"/>
          </p:cNvSpPr>
          <p:nvPr>
            <p:ph type="body" idx="1"/>
          </p:nvPr>
        </p:nvSpPr>
        <p:spPr>
          <a:xfrm>
            <a:off x="828675" y="1881075"/>
            <a:ext cx="7500938" cy="4040188"/>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2000"/>
              <a:buNone/>
            </a:pPr>
            <a:r>
              <a:rPr lang="en-US" dirty="0"/>
              <a:t>Recommender system is an information filtering technique, which provides user with information, he/she may be interested in.</a:t>
            </a:r>
            <a:endParaRPr dirty="0"/>
          </a:p>
          <a:p>
            <a:pPr marL="317500" lvl="1" indent="-317500">
              <a:buSzPts val="2000"/>
            </a:pPr>
            <a:r>
              <a:rPr lang="en-US" dirty="0"/>
              <a:t>Recommendation</a:t>
            </a:r>
          </a:p>
          <a:p>
            <a:pPr marL="774700" lvl="2" indent="-317500">
              <a:buSzPts val="2000"/>
            </a:pPr>
            <a:r>
              <a:rPr lang="en-IE" sz="1000" dirty="0"/>
              <a:t>R is a list of items such that  </a:t>
            </a:r>
            <a:r>
              <a:rPr lang="en-IE" sz="1000" dirty="0" err="1"/>
              <a:t>Ir</a:t>
            </a:r>
            <a:r>
              <a:rPr lang="en-IE" sz="1000" dirty="0"/>
              <a:t> </a:t>
            </a:r>
            <a:r>
              <a:rPr lang="en-IE" sz="1000" dirty="0" err="1"/>
              <a:t>Iwhich</a:t>
            </a:r>
            <a:r>
              <a:rPr lang="en-IE" sz="1000" dirty="0"/>
              <a:t> contains the items the user will like the most. It is to be noted that the R should not contain items that the user is already associated with i.e. for example the projects that the user already has on his page.</a:t>
            </a:r>
            <a:endParaRPr lang="en-US" dirty="0"/>
          </a:p>
          <a:p>
            <a:pPr marL="317500" lvl="1" indent="-317500">
              <a:buSzPts val="2000"/>
            </a:pPr>
            <a:r>
              <a:rPr lang="en-US" dirty="0"/>
              <a:t>Predictions</a:t>
            </a:r>
          </a:p>
          <a:p>
            <a:pPr marL="774700" lvl="2" indent="-317500">
              <a:buSzPts val="2000"/>
            </a:pPr>
            <a:r>
              <a:rPr lang="en-IE" sz="1000" dirty="0"/>
              <a:t>is a number </a:t>
            </a:r>
            <a:r>
              <a:rPr lang="en-IE" sz="1000" dirty="0" err="1"/>
              <a:t>Pa,j</a:t>
            </a:r>
            <a:r>
              <a:rPr lang="en-IE" sz="1000" dirty="0"/>
              <a:t> representing the predicted likeliness of the item for the user </a:t>
            </a:r>
            <a:r>
              <a:rPr lang="en-IE" sz="1000" dirty="0" err="1"/>
              <a:t>ua</a:t>
            </a:r>
            <a:r>
              <a:rPr lang="en-IE" sz="1000" dirty="0"/>
              <a:t>. The predicted value is same as that of the normalised scale of the user ratings.</a:t>
            </a:r>
            <a:endParaRPr lang="en-US" sz="1000" dirty="0"/>
          </a:p>
          <a:p>
            <a:pPr marL="317500" lvl="1" indent="-317500">
              <a:buSzPts val="2000"/>
            </a:pPr>
            <a:endParaRPr lang="en-US" dirty="0"/>
          </a:p>
        </p:txBody>
      </p:sp>
      <p:sp>
        <p:nvSpPr>
          <p:cNvPr id="79" name="Google Shape;79;p5"/>
          <p:cNvSpPr txBox="1">
            <a:spLocks noGrp="1"/>
          </p:cNvSpPr>
          <p:nvPr>
            <p:ph type="title"/>
          </p:nvPr>
        </p:nvSpPr>
        <p:spPr>
          <a:xfrm>
            <a:off x="828674" y="360000"/>
            <a:ext cx="7500939" cy="5616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rgbClr val="0E73B9"/>
              </a:buClr>
              <a:buSzPts val="3600"/>
              <a:buFont typeface="Calibri"/>
              <a:buNone/>
            </a:pPr>
            <a:r>
              <a:rPr lang="en-US"/>
              <a:t>Personalised recommendation</a:t>
            </a:r>
            <a:endParaRPr/>
          </a:p>
        </p:txBody>
      </p:sp>
      <p:sp>
        <p:nvSpPr>
          <p:cNvPr id="81" name="Google Shape;81;p5"/>
          <p:cNvSpPr txBox="1">
            <a:spLocks noGrp="1"/>
          </p:cNvSpPr>
          <p:nvPr>
            <p:ph type="body" idx="2"/>
          </p:nvPr>
        </p:nvSpPr>
        <p:spPr>
          <a:xfrm>
            <a:off x="828675" y="914400"/>
            <a:ext cx="7500938" cy="276225"/>
          </a:xfrm>
          <a:prstGeom prst="rect">
            <a:avLst/>
          </a:prstGeom>
          <a:noFill/>
          <a:ln>
            <a:noFill/>
          </a:ln>
        </p:spPr>
        <p:txBody>
          <a:bodyPr spcFirstLastPara="1" wrap="square" lIns="0" tIns="0" rIns="0" bIns="0" anchor="t" anchorCtr="0">
            <a:noAutofit/>
          </a:bodyPr>
          <a:lstStyle/>
          <a:p>
            <a:r>
              <a:rPr lang="en-US" dirty="0"/>
              <a:t>Design and Implementation</a:t>
            </a:r>
          </a:p>
        </p:txBody>
      </p:sp>
    </p:spTree>
    <p:extLst>
      <p:ext uri="{BB962C8B-B14F-4D97-AF65-F5344CB8AC3E}">
        <p14:creationId xmlns:p14="http://schemas.microsoft.com/office/powerpoint/2010/main" val="663503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t>The Dataset</a:t>
            </a:r>
            <a:endParaRPr lang="en-US" dirty="0"/>
          </a:p>
        </p:txBody>
      </p:sp>
      <p:sp>
        <p:nvSpPr>
          <p:cNvPr id="4" name="Text Placeholder 3"/>
          <p:cNvSpPr>
            <a:spLocks noGrp="1"/>
          </p:cNvSpPr>
          <p:nvPr>
            <p:ph type="body" idx="1"/>
          </p:nvPr>
        </p:nvSpPr>
        <p:spPr/>
        <p:txBody>
          <a:bodyPr/>
          <a:lstStyle/>
          <a:p>
            <a:r>
              <a:rPr lang="en-IE" dirty="0"/>
              <a:t>The Scratch Online Community has made the dataset for scratch platform publicly on Harvard </a:t>
            </a:r>
            <a:r>
              <a:rPr lang="en-IE" dirty="0" err="1"/>
              <a:t>dataverse</a:t>
            </a:r>
            <a:endParaRPr lang="en-IE" dirty="0"/>
          </a:p>
          <a:p>
            <a:r>
              <a:rPr lang="en-IE" dirty="0"/>
              <a:t> The dataset has the data for the first five years of the data from Scratch (approximately from 2007-2012). </a:t>
            </a:r>
          </a:p>
          <a:p>
            <a:r>
              <a:rPr lang="en-IE" dirty="0"/>
              <a:t>The data was collected from the MySQL database from the Scratch website. </a:t>
            </a:r>
          </a:p>
          <a:p>
            <a:r>
              <a:rPr lang="en-IE" dirty="0"/>
              <a:t>It is divided into 3 main categories </a:t>
            </a:r>
            <a:r>
              <a:rPr lang="en-IE" b="1" dirty="0"/>
              <a:t>Core Datasets</a:t>
            </a:r>
            <a:r>
              <a:rPr lang="en-IE" dirty="0"/>
              <a:t>, </a:t>
            </a:r>
            <a:r>
              <a:rPr lang="en-IE" b="1" dirty="0"/>
              <a:t>Text and Code Datasets </a:t>
            </a:r>
            <a:r>
              <a:rPr lang="en-IE" dirty="0"/>
              <a:t>and a </a:t>
            </a:r>
            <a:r>
              <a:rPr lang="en-IE" b="1" dirty="0"/>
              <a:t>Project Analytics Datasets</a:t>
            </a:r>
          </a:p>
          <a:p>
            <a:endParaRPr lang="en-US" dirty="0"/>
          </a:p>
        </p:txBody>
      </p:sp>
      <p:sp>
        <p:nvSpPr>
          <p:cNvPr id="5" name="Text Placeholder 4"/>
          <p:cNvSpPr>
            <a:spLocks noGrp="1"/>
          </p:cNvSpPr>
          <p:nvPr>
            <p:ph type="body" idx="3"/>
          </p:nvPr>
        </p:nvSpPr>
        <p:spPr/>
        <p:txBody>
          <a:bodyPr/>
          <a:lstStyle/>
          <a:p>
            <a:r>
              <a:rPr lang="en-US" dirty="0"/>
              <a:t>https://dataverse.harvard.edu/</a:t>
            </a:r>
          </a:p>
        </p:txBody>
      </p:sp>
      <p:pic>
        <p:nvPicPr>
          <p:cNvPr id="7" name="Picture 6"/>
          <p:cNvPicPr>
            <a:picLocks noChangeAspect="1"/>
          </p:cNvPicPr>
          <p:nvPr/>
        </p:nvPicPr>
        <p:blipFill>
          <a:blip r:embed="rId2"/>
          <a:stretch>
            <a:fillRect/>
          </a:stretch>
        </p:blipFill>
        <p:spPr>
          <a:xfrm>
            <a:off x="5177396" y="1852505"/>
            <a:ext cx="3832925" cy="4092677"/>
          </a:xfrm>
          <a:prstGeom prst="rect">
            <a:avLst/>
          </a:prstGeom>
        </p:spPr>
      </p:pic>
    </p:spTree>
    <p:extLst>
      <p:ext uri="{BB962C8B-B14F-4D97-AF65-F5344CB8AC3E}">
        <p14:creationId xmlns:p14="http://schemas.microsoft.com/office/powerpoint/2010/main" val="1190701150"/>
      </p:ext>
    </p:extLst>
  </p:cSld>
  <p:clrMapOvr>
    <a:masterClrMapping/>
  </p:clrMapOvr>
</p:sld>
</file>

<file path=ppt/theme/theme1.xml><?xml version="1.0" encoding="utf-8"?>
<a:theme xmlns:a="http://schemas.openxmlformats.org/drawingml/2006/main" name="Trinity_PPT_Calibri_Option2">
  <a:themeElements>
    <a:clrScheme name="Trinity College">
      <a:dk1>
        <a:srgbClr val="000000"/>
      </a:dk1>
      <a:lt1>
        <a:srgbClr val="FFFFFF"/>
      </a:lt1>
      <a:dk2>
        <a:srgbClr val="3E6DB2"/>
      </a:dk2>
      <a:lt2>
        <a:srgbClr val="FFFFFF"/>
      </a:lt2>
      <a:accent1>
        <a:srgbClr val="4F81BD"/>
      </a:accent1>
      <a:accent2>
        <a:srgbClr val="0E73B9"/>
      </a:accent2>
      <a:accent3>
        <a:srgbClr val="7C7C7C"/>
      </a:accent3>
      <a:accent4>
        <a:srgbClr val="A6A6A6"/>
      </a:accent4>
      <a:accent5>
        <a:srgbClr val="4F81BD"/>
      </a:accent5>
      <a:accent6>
        <a:srgbClr val="3E6DB2"/>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475</TotalTime>
  <Words>946</Words>
  <Application>Microsoft Office PowerPoint</Application>
  <PresentationFormat>On-screen Show (4:3)</PresentationFormat>
  <Paragraphs>125</Paragraphs>
  <Slides>20</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EB Garamond</vt:lpstr>
      <vt:lpstr>Trinity_PPT_Calibri_Option2</vt:lpstr>
      <vt:lpstr>Title: Exploring recommender systems for SCRATCH.</vt:lpstr>
      <vt:lpstr>Overview</vt:lpstr>
      <vt:lpstr>Scratch Community.</vt:lpstr>
      <vt:lpstr>Research Question</vt:lpstr>
      <vt:lpstr>Research Question</vt:lpstr>
      <vt:lpstr>Recommender system </vt:lpstr>
      <vt:lpstr>Recommender system </vt:lpstr>
      <vt:lpstr>Personalised recommendation</vt:lpstr>
      <vt:lpstr>The Dataset</vt:lpstr>
      <vt:lpstr>Collaborative Filtering Process</vt:lpstr>
      <vt:lpstr>Isolation of the co-rated items and similarity computation</vt:lpstr>
      <vt:lpstr>Item-based collaborative filtering algorithm</vt:lpstr>
      <vt:lpstr>Personalised recommendation</vt:lpstr>
      <vt:lpstr>Personalised recommendation</vt:lpstr>
      <vt:lpstr>Results</vt:lpstr>
      <vt:lpstr>Results</vt:lpstr>
      <vt:lpstr>Results</vt:lpstr>
      <vt:lpstr>Evaluation methods  Evaluation methods</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Exploring content based and collaborative recommender system for SCRATCH dataset.</dc:title>
  <dc:creator>Administrator</dc:creator>
  <cp:lastModifiedBy>Roman Shaikh</cp:lastModifiedBy>
  <cp:revision>50</cp:revision>
  <dcterms:created xsi:type="dcterms:W3CDTF">2015-04-21T16:55:50Z</dcterms:created>
  <dcterms:modified xsi:type="dcterms:W3CDTF">2019-07-31T22:43:20Z</dcterms:modified>
</cp:coreProperties>
</file>