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327" r:id="rId6"/>
    <p:sldId id="318" r:id="rId7"/>
    <p:sldId id="315" r:id="rId8"/>
    <p:sldId id="328" r:id="rId9"/>
    <p:sldId id="256" r:id="rId10"/>
    <p:sldId id="319" r:id="rId11"/>
    <p:sldId id="270" r:id="rId12"/>
    <p:sldId id="324" r:id="rId13"/>
    <p:sldId id="323" r:id="rId14"/>
    <p:sldId id="325" r:id="rId15"/>
    <p:sldId id="326" r:id="rId16"/>
    <p:sldId id="300" r:id="rId17"/>
    <p:sldId id="302" r:id="rId18"/>
    <p:sldId id="322" r:id="rId19"/>
    <p:sldId id="306" r:id="rId20"/>
    <p:sldId id="271" r:id="rId21"/>
    <p:sldId id="272" r:id="rId22"/>
    <p:sldId id="274" r:id="rId23"/>
    <p:sldId id="296" r:id="rId24"/>
    <p:sldId id="308" r:id="rId25"/>
    <p:sldId id="311" r:id="rId26"/>
    <p:sldId id="309" r:id="rId27"/>
    <p:sldId id="310" r:id="rId28"/>
    <p:sldId id="321" r:id="rId29"/>
    <p:sldId id="273" r:id="rId30"/>
    <p:sldId id="280" r:id="rId31"/>
    <p:sldId id="332" r:id="rId32"/>
    <p:sldId id="299" r:id="rId33"/>
    <p:sldId id="329" r:id="rId34"/>
    <p:sldId id="331" r:id="rId35"/>
    <p:sldId id="330" r:id="rId36"/>
    <p:sldId id="278" r:id="rId37"/>
    <p:sldId id="333" r:id="rId38"/>
    <p:sldId id="334" r:id="rId39"/>
    <p:sldId id="285" r:id="rId40"/>
    <p:sldId id="286" r:id="rId41"/>
    <p:sldId id="287" r:id="rId42"/>
    <p:sldId id="288" r:id="rId43"/>
    <p:sldId id="312" r:id="rId44"/>
    <p:sldId id="314" r:id="rId45"/>
    <p:sldId id="293" r:id="rId46"/>
    <p:sldId id="295" r:id="rId47"/>
    <p:sldId id="316" r:id="rId48"/>
    <p:sldId id="320" r:id="rId49"/>
    <p:sldId id="317" r:id="rId5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4A4E6D-9EB1-7303-4A93-FC6101AF1BA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3D72BA99-FDA4-D856-E0BF-1771E9446D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7ED5D432-0327-9004-F4BB-FD91E711CDAB}"/>
              </a:ext>
            </a:extLst>
          </p:cNvPr>
          <p:cNvSpPr>
            <a:spLocks noGrp="1"/>
          </p:cNvSpPr>
          <p:nvPr>
            <p:ph type="dt" sz="half" idx="10"/>
          </p:nvPr>
        </p:nvSpPr>
        <p:spPr/>
        <p:txBody>
          <a:bodyPr/>
          <a:lstStyle/>
          <a:p>
            <a:fld id="{0A96E4B9-20AE-45B9-AD06-F8EF806BF8F5}" type="datetimeFigureOut">
              <a:rPr lang="es-PE" smtClean="0"/>
              <a:t>6/03/2025</a:t>
            </a:fld>
            <a:endParaRPr lang="es-PE"/>
          </a:p>
        </p:txBody>
      </p:sp>
      <p:sp>
        <p:nvSpPr>
          <p:cNvPr id="5" name="Marcador de pie de página 4">
            <a:extLst>
              <a:ext uri="{FF2B5EF4-FFF2-40B4-BE49-F238E27FC236}">
                <a16:creationId xmlns:a16="http://schemas.microsoft.com/office/drawing/2014/main" id="{AE048B90-1BA3-7299-38BC-001962F5526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8C11964-0733-8F2F-84FD-50C3CA90771A}"/>
              </a:ext>
            </a:extLst>
          </p:cNvPr>
          <p:cNvSpPr>
            <a:spLocks noGrp="1"/>
          </p:cNvSpPr>
          <p:nvPr>
            <p:ph type="sldNum" sz="quarter" idx="12"/>
          </p:nvPr>
        </p:nvSpPr>
        <p:spPr/>
        <p:txBody>
          <a:bodyPr/>
          <a:lstStyle/>
          <a:p>
            <a:fld id="{3FB1F35D-B23E-45BA-A052-FD351261D800}" type="slidenum">
              <a:rPr lang="es-PE" smtClean="0"/>
              <a:t>‹Nº›</a:t>
            </a:fld>
            <a:endParaRPr lang="es-PE"/>
          </a:p>
        </p:txBody>
      </p:sp>
    </p:spTree>
    <p:extLst>
      <p:ext uri="{BB962C8B-B14F-4D97-AF65-F5344CB8AC3E}">
        <p14:creationId xmlns:p14="http://schemas.microsoft.com/office/powerpoint/2010/main" val="1330999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23C199-CB37-C08D-AA89-5F0B1355409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DF7F80B5-1CA6-9A99-F8E1-DCE66384351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CD46185D-2C92-EE08-A7AF-0B7C6BA0ABC0}"/>
              </a:ext>
            </a:extLst>
          </p:cNvPr>
          <p:cNvSpPr>
            <a:spLocks noGrp="1"/>
          </p:cNvSpPr>
          <p:nvPr>
            <p:ph type="dt" sz="half" idx="10"/>
          </p:nvPr>
        </p:nvSpPr>
        <p:spPr/>
        <p:txBody>
          <a:bodyPr/>
          <a:lstStyle/>
          <a:p>
            <a:fld id="{0A96E4B9-20AE-45B9-AD06-F8EF806BF8F5}" type="datetimeFigureOut">
              <a:rPr lang="es-PE" smtClean="0"/>
              <a:t>6/03/2025</a:t>
            </a:fld>
            <a:endParaRPr lang="es-PE"/>
          </a:p>
        </p:txBody>
      </p:sp>
      <p:sp>
        <p:nvSpPr>
          <p:cNvPr id="5" name="Marcador de pie de página 4">
            <a:extLst>
              <a:ext uri="{FF2B5EF4-FFF2-40B4-BE49-F238E27FC236}">
                <a16:creationId xmlns:a16="http://schemas.microsoft.com/office/drawing/2014/main" id="{015B7E73-1BC3-1B74-F4E1-8E4FB3C0A45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A9F8FCA-6F55-FAB3-09B7-4B9CA0FF0AE4}"/>
              </a:ext>
            </a:extLst>
          </p:cNvPr>
          <p:cNvSpPr>
            <a:spLocks noGrp="1"/>
          </p:cNvSpPr>
          <p:nvPr>
            <p:ph type="sldNum" sz="quarter" idx="12"/>
          </p:nvPr>
        </p:nvSpPr>
        <p:spPr/>
        <p:txBody>
          <a:bodyPr/>
          <a:lstStyle/>
          <a:p>
            <a:fld id="{3FB1F35D-B23E-45BA-A052-FD351261D800}" type="slidenum">
              <a:rPr lang="es-PE" smtClean="0"/>
              <a:t>‹Nº›</a:t>
            </a:fld>
            <a:endParaRPr lang="es-PE"/>
          </a:p>
        </p:txBody>
      </p:sp>
    </p:spTree>
    <p:extLst>
      <p:ext uri="{BB962C8B-B14F-4D97-AF65-F5344CB8AC3E}">
        <p14:creationId xmlns:p14="http://schemas.microsoft.com/office/powerpoint/2010/main" val="385014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60E06EB-7410-CA11-18E4-2DA1B68CAC7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01F538FB-E476-65B4-5341-685C4E6CA49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C6BADCF-12D8-F129-4D6D-F16E3BA8E5CE}"/>
              </a:ext>
            </a:extLst>
          </p:cNvPr>
          <p:cNvSpPr>
            <a:spLocks noGrp="1"/>
          </p:cNvSpPr>
          <p:nvPr>
            <p:ph type="dt" sz="half" idx="10"/>
          </p:nvPr>
        </p:nvSpPr>
        <p:spPr/>
        <p:txBody>
          <a:bodyPr/>
          <a:lstStyle/>
          <a:p>
            <a:fld id="{0A96E4B9-20AE-45B9-AD06-F8EF806BF8F5}" type="datetimeFigureOut">
              <a:rPr lang="es-PE" smtClean="0"/>
              <a:t>6/03/2025</a:t>
            </a:fld>
            <a:endParaRPr lang="es-PE"/>
          </a:p>
        </p:txBody>
      </p:sp>
      <p:sp>
        <p:nvSpPr>
          <p:cNvPr id="5" name="Marcador de pie de página 4">
            <a:extLst>
              <a:ext uri="{FF2B5EF4-FFF2-40B4-BE49-F238E27FC236}">
                <a16:creationId xmlns:a16="http://schemas.microsoft.com/office/drawing/2014/main" id="{FCFA48AE-B59B-D48B-F3F6-516FCB9399F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01F02A1-BE2D-F1C4-8659-FF808F831098}"/>
              </a:ext>
            </a:extLst>
          </p:cNvPr>
          <p:cNvSpPr>
            <a:spLocks noGrp="1"/>
          </p:cNvSpPr>
          <p:nvPr>
            <p:ph type="sldNum" sz="quarter" idx="12"/>
          </p:nvPr>
        </p:nvSpPr>
        <p:spPr/>
        <p:txBody>
          <a:bodyPr/>
          <a:lstStyle/>
          <a:p>
            <a:fld id="{3FB1F35D-B23E-45BA-A052-FD351261D800}" type="slidenum">
              <a:rPr lang="es-PE" smtClean="0"/>
              <a:t>‹Nº›</a:t>
            </a:fld>
            <a:endParaRPr lang="es-PE"/>
          </a:p>
        </p:txBody>
      </p:sp>
    </p:spTree>
    <p:extLst>
      <p:ext uri="{BB962C8B-B14F-4D97-AF65-F5344CB8AC3E}">
        <p14:creationId xmlns:p14="http://schemas.microsoft.com/office/powerpoint/2010/main" val="1233482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766233" y="304801"/>
            <a:ext cx="10668000" cy="1216025"/>
          </a:xfrm>
        </p:spPr>
        <p:txBody>
          <a:bodyPr/>
          <a:lstStyle/>
          <a:p>
            <a:r>
              <a:rPr lang="es-ES"/>
              <a:t>Haga clic para modificar el estilo de título del patrón</a:t>
            </a:r>
            <a:endParaRPr lang="es-EC"/>
          </a:p>
        </p:txBody>
      </p:sp>
      <p:sp>
        <p:nvSpPr>
          <p:cNvPr id="3" name="2 Marcador de contenido"/>
          <p:cNvSpPr>
            <a:spLocks noGrp="1"/>
          </p:cNvSpPr>
          <p:nvPr>
            <p:ph sz="half" idx="1"/>
          </p:nvPr>
        </p:nvSpPr>
        <p:spPr>
          <a:xfrm>
            <a:off x="755651" y="1752600"/>
            <a:ext cx="5232400" cy="4267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3 Marcador de contenido"/>
          <p:cNvSpPr>
            <a:spLocks noGrp="1"/>
          </p:cNvSpPr>
          <p:nvPr>
            <p:ph sz="quarter" idx="2"/>
          </p:nvPr>
        </p:nvSpPr>
        <p:spPr>
          <a:xfrm>
            <a:off x="6191251" y="1752600"/>
            <a:ext cx="52324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4 Marcador de contenido"/>
          <p:cNvSpPr>
            <a:spLocks noGrp="1"/>
          </p:cNvSpPr>
          <p:nvPr>
            <p:ph sz="quarter" idx="3"/>
          </p:nvPr>
        </p:nvSpPr>
        <p:spPr>
          <a:xfrm>
            <a:off x="6191251" y="3962400"/>
            <a:ext cx="52324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5 Marcador de fecha"/>
          <p:cNvSpPr>
            <a:spLocks noGrp="1"/>
          </p:cNvSpPr>
          <p:nvPr>
            <p:ph type="dt" sz="half" idx="10"/>
          </p:nvPr>
        </p:nvSpPr>
        <p:spPr>
          <a:xfrm>
            <a:off x="812800" y="6245225"/>
            <a:ext cx="2641600" cy="476250"/>
          </a:xfrm>
        </p:spPr>
        <p:txBody>
          <a:bodyPr/>
          <a:lstStyle>
            <a:lvl1pPr>
              <a:defRPr/>
            </a:lvl1pPr>
          </a:lstStyle>
          <a:p>
            <a:fld id="{78C5B4F7-BCED-46F7-A1B0-63AB81435DB7}" type="datetime1">
              <a:rPr lang="es-ES"/>
              <a:pPr/>
              <a:t>06/03/2025</a:t>
            </a:fld>
            <a:endParaRPr lang="es-ES"/>
          </a:p>
        </p:txBody>
      </p:sp>
      <p:sp>
        <p:nvSpPr>
          <p:cNvPr id="7" name="6 Marcador de pie de página"/>
          <p:cNvSpPr>
            <a:spLocks noGrp="1"/>
          </p:cNvSpPr>
          <p:nvPr>
            <p:ph type="ftr" sz="quarter" idx="11"/>
          </p:nvPr>
        </p:nvSpPr>
        <p:spPr>
          <a:xfrm>
            <a:off x="4165600" y="6245225"/>
            <a:ext cx="3860800" cy="476250"/>
          </a:xfrm>
        </p:spPr>
        <p:txBody>
          <a:bodyPr/>
          <a:lstStyle>
            <a:lvl1pPr>
              <a:defRPr/>
            </a:lvl1pPr>
          </a:lstStyle>
          <a:p>
            <a:endParaRPr lang="es-ES"/>
          </a:p>
        </p:txBody>
      </p:sp>
      <p:sp>
        <p:nvSpPr>
          <p:cNvPr id="8" name="7 Marcador de número de diapositiva"/>
          <p:cNvSpPr>
            <a:spLocks noGrp="1"/>
          </p:cNvSpPr>
          <p:nvPr>
            <p:ph type="sldNum" sz="quarter" idx="12"/>
          </p:nvPr>
        </p:nvSpPr>
        <p:spPr>
          <a:xfrm>
            <a:off x="8737600" y="6245225"/>
            <a:ext cx="2641600" cy="476250"/>
          </a:xfrm>
        </p:spPr>
        <p:txBody>
          <a:bodyPr/>
          <a:lstStyle>
            <a:lvl1pPr>
              <a:defRPr/>
            </a:lvl1pPr>
          </a:lstStyle>
          <a:p>
            <a:fld id="{4F059B4E-7963-49A7-A003-074B3AA78A3C}" type="slidenum">
              <a:rPr lang="es-ES"/>
              <a:pPr/>
              <a:t>‹Nº›</a:t>
            </a:fld>
            <a:endParaRPr lang="es-ES"/>
          </a:p>
        </p:txBody>
      </p:sp>
    </p:spTree>
    <p:extLst>
      <p:ext uri="{BB962C8B-B14F-4D97-AF65-F5344CB8AC3E}">
        <p14:creationId xmlns:p14="http://schemas.microsoft.com/office/powerpoint/2010/main" val="687126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609600" y="274639"/>
            <a:ext cx="10972800" cy="5851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3" name="2 Marcador de fecha"/>
          <p:cNvSpPr>
            <a:spLocks noGrp="1"/>
          </p:cNvSpPr>
          <p:nvPr>
            <p:ph type="dt" sz="half" idx="10"/>
          </p:nvPr>
        </p:nvSpPr>
        <p:spPr>
          <a:xfrm>
            <a:off x="609600" y="6245225"/>
            <a:ext cx="2844800" cy="476250"/>
          </a:xfrm>
        </p:spPr>
        <p:txBody>
          <a:bodyPr/>
          <a:lstStyle>
            <a:lvl1pPr>
              <a:defRPr/>
            </a:lvl1pPr>
          </a:lstStyle>
          <a:p>
            <a:pPr>
              <a:defRPr/>
            </a:pPr>
            <a:endParaRPr lang="es-ES"/>
          </a:p>
        </p:txBody>
      </p:sp>
      <p:sp>
        <p:nvSpPr>
          <p:cNvPr id="4" name="3 Marcador de pie de página"/>
          <p:cNvSpPr>
            <a:spLocks noGrp="1"/>
          </p:cNvSpPr>
          <p:nvPr>
            <p:ph type="ftr" sz="quarter" idx="11"/>
          </p:nvPr>
        </p:nvSpPr>
        <p:spPr>
          <a:xfrm>
            <a:off x="4165600" y="6245225"/>
            <a:ext cx="3860800" cy="476250"/>
          </a:xfrm>
        </p:spPr>
        <p:txBody>
          <a:bodyPr/>
          <a:lstStyle>
            <a:lvl1pPr>
              <a:defRPr/>
            </a:lvl1pPr>
          </a:lstStyle>
          <a:p>
            <a:pPr>
              <a:defRPr/>
            </a:pPr>
            <a:endParaRPr lang="es-ES"/>
          </a:p>
        </p:txBody>
      </p:sp>
      <p:sp>
        <p:nvSpPr>
          <p:cNvPr id="5" name="4 Marcador de número de diapositiva"/>
          <p:cNvSpPr>
            <a:spLocks noGrp="1"/>
          </p:cNvSpPr>
          <p:nvPr>
            <p:ph type="sldNum" sz="quarter" idx="12"/>
          </p:nvPr>
        </p:nvSpPr>
        <p:spPr>
          <a:xfrm>
            <a:off x="8737600" y="6245225"/>
            <a:ext cx="2844800" cy="476250"/>
          </a:xfrm>
        </p:spPr>
        <p:txBody>
          <a:bodyPr/>
          <a:lstStyle>
            <a:lvl1pPr>
              <a:defRPr/>
            </a:lvl1pPr>
          </a:lstStyle>
          <a:p>
            <a:pPr>
              <a:defRPr/>
            </a:pPr>
            <a:fld id="{82A02B65-0860-4F6E-A0D3-ABC44F8BE5C4}" type="slidenum">
              <a:rPr lang="es-ES"/>
              <a:pPr>
                <a:defRPr/>
              </a:pPr>
              <a:t>‹Nº›</a:t>
            </a:fld>
            <a:endParaRPr lang="es-ES"/>
          </a:p>
        </p:txBody>
      </p:sp>
    </p:spTree>
    <p:extLst>
      <p:ext uri="{BB962C8B-B14F-4D97-AF65-F5344CB8AC3E}">
        <p14:creationId xmlns:p14="http://schemas.microsoft.com/office/powerpoint/2010/main" val="3351084687"/>
      </p:ext>
    </p:extLst>
  </p:cSld>
  <p:clrMapOvr>
    <a:masterClrMapping/>
  </p:clrMapOvr>
  <p:transition>
    <p:push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C00000"/>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279402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785024-D3DE-9240-2B5F-E8407241CE3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88F548F7-65CB-CA1B-4D48-BA97AF534BC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1709E557-4E12-C867-38B5-0647F98C60D2}"/>
              </a:ext>
            </a:extLst>
          </p:cNvPr>
          <p:cNvSpPr>
            <a:spLocks noGrp="1"/>
          </p:cNvSpPr>
          <p:nvPr>
            <p:ph type="dt" sz="half" idx="10"/>
          </p:nvPr>
        </p:nvSpPr>
        <p:spPr/>
        <p:txBody>
          <a:bodyPr/>
          <a:lstStyle/>
          <a:p>
            <a:fld id="{0A96E4B9-20AE-45B9-AD06-F8EF806BF8F5}" type="datetimeFigureOut">
              <a:rPr lang="es-PE" smtClean="0"/>
              <a:t>6/03/2025</a:t>
            </a:fld>
            <a:endParaRPr lang="es-PE"/>
          </a:p>
        </p:txBody>
      </p:sp>
      <p:sp>
        <p:nvSpPr>
          <p:cNvPr id="5" name="Marcador de pie de página 4">
            <a:extLst>
              <a:ext uri="{FF2B5EF4-FFF2-40B4-BE49-F238E27FC236}">
                <a16:creationId xmlns:a16="http://schemas.microsoft.com/office/drawing/2014/main" id="{B78AC677-DE31-0A84-C538-FACE3CE397A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1C62914-03EE-4098-96C8-80F642B34161}"/>
              </a:ext>
            </a:extLst>
          </p:cNvPr>
          <p:cNvSpPr>
            <a:spLocks noGrp="1"/>
          </p:cNvSpPr>
          <p:nvPr>
            <p:ph type="sldNum" sz="quarter" idx="12"/>
          </p:nvPr>
        </p:nvSpPr>
        <p:spPr/>
        <p:txBody>
          <a:bodyPr/>
          <a:lstStyle/>
          <a:p>
            <a:fld id="{3FB1F35D-B23E-45BA-A052-FD351261D800}" type="slidenum">
              <a:rPr lang="es-PE" smtClean="0"/>
              <a:t>‹Nº›</a:t>
            </a:fld>
            <a:endParaRPr lang="es-PE"/>
          </a:p>
        </p:txBody>
      </p:sp>
    </p:spTree>
    <p:extLst>
      <p:ext uri="{BB962C8B-B14F-4D97-AF65-F5344CB8AC3E}">
        <p14:creationId xmlns:p14="http://schemas.microsoft.com/office/powerpoint/2010/main" val="593531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9E6BB7-F249-BDCD-26B3-024489EF915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DEB02067-4310-BE0D-A34B-CE96EA61EE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BBB6A65-0F9C-B284-29CA-1EB8DCDAF7E2}"/>
              </a:ext>
            </a:extLst>
          </p:cNvPr>
          <p:cNvSpPr>
            <a:spLocks noGrp="1"/>
          </p:cNvSpPr>
          <p:nvPr>
            <p:ph type="dt" sz="half" idx="10"/>
          </p:nvPr>
        </p:nvSpPr>
        <p:spPr/>
        <p:txBody>
          <a:bodyPr/>
          <a:lstStyle/>
          <a:p>
            <a:fld id="{0A96E4B9-20AE-45B9-AD06-F8EF806BF8F5}" type="datetimeFigureOut">
              <a:rPr lang="es-PE" smtClean="0"/>
              <a:t>6/03/2025</a:t>
            </a:fld>
            <a:endParaRPr lang="es-PE"/>
          </a:p>
        </p:txBody>
      </p:sp>
      <p:sp>
        <p:nvSpPr>
          <p:cNvPr id="5" name="Marcador de pie de página 4">
            <a:extLst>
              <a:ext uri="{FF2B5EF4-FFF2-40B4-BE49-F238E27FC236}">
                <a16:creationId xmlns:a16="http://schemas.microsoft.com/office/drawing/2014/main" id="{C0214B77-017E-B83C-5C82-39019DB3705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0835AD4-A556-D7AA-AF61-C92BC580C6D3}"/>
              </a:ext>
            </a:extLst>
          </p:cNvPr>
          <p:cNvSpPr>
            <a:spLocks noGrp="1"/>
          </p:cNvSpPr>
          <p:nvPr>
            <p:ph type="sldNum" sz="quarter" idx="12"/>
          </p:nvPr>
        </p:nvSpPr>
        <p:spPr/>
        <p:txBody>
          <a:bodyPr/>
          <a:lstStyle/>
          <a:p>
            <a:fld id="{3FB1F35D-B23E-45BA-A052-FD351261D800}" type="slidenum">
              <a:rPr lang="es-PE" smtClean="0"/>
              <a:t>‹Nº›</a:t>
            </a:fld>
            <a:endParaRPr lang="es-PE"/>
          </a:p>
        </p:txBody>
      </p:sp>
    </p:spTree>
    <p:extLst>
      <p:ext uri="{BB962C8B-B14F-4D97-AF65-F5344CB8AC3E}">
        <p14:creationId xmlns:p14="http://schemas.microsoft.com/office/powerpoint/2010/main" val="126492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EA8091-9B5C-0B5C-0ED9-7D0936ABE0E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E4F1ECC-04BE-18F8-04C0-64924C556C9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35453093-1B37-C293-F7C0-5F82422124E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3F241852-AF07-7027-9943-D30B226ED387}"/>
              </a:ext>
            </a:extLst>
          </p:cNvPr>
          <p:cNvSpPr>
            <a:spLocks noGrp="1"/>
          </p:cNvSpPr>
          <p:nvPr>
            <p:ph type="dt" sz="half" idx="10"/>
          </p:nvPr>
        </p:nvSpPr>
        <p:spPr/>
        <p:txBody>
          <a:bodyPr/>
          <a:lstStyle/>
          <a:p>
            <a:fld id="{0A96E4B9-20AE-45B9-AD06-F8EF806BF8F5}" type="datetimeFigureOut">
              <a:rPr lang="es-PE" smtClean="0"/>
              <a:t>6/03/2025</a:t>
            </a:fld>
            <a:endParaRPr lang="es-PE"/>
          </a:p>
        </p:txBody>
      </p:sp>
      <p:sp>
        <p:nvSpPr>
          <p:cNvPr id="6" name="Marcador de pie de página 5">
            <a:extLst>
              <a:ext uri="{FF2B5EF4-FFF2-40B4-BE49-F238E27FC236}">
                <a16:creationId xmlns:a16="http://schemas.microsoft.com/office/drawing/2014/main" id="{AC6B2B0F-EDE3-A84B-9278-39A46ABCB9FA}"/>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A0A6E0D5-9243-E3A4-3298-0CF0557789D5}"/>
              </a:ext>
            </a:extLst>
          </p:cNvPr>
          <p:cNvSpPr>
            <a:spLocks noGrp="1"/>
          </p:cNvSpPr>
          <p:nvPr>
            <p:ph type="sldNum" sz="quarter" idx="12"/>
          </p:nvPr>
        </p:nvSpPr>
        <p:spPr/>
        <p:txBody>
          <a:bodyPr/>
          <a:lstStyle/>
          <a:p>
            <a:fld id="{3FB1F35D-B23E-45BA-A052-FD351261D800}" type="slidenum">
              <a:rPr lang="es-PE" smtClean="0"/>
              <a:t>‹Nº›</a:t>
            </a:fld>
            <a:endParaRPr lang="es-PE"/>
          </a:p>
        </p:txBody>
      </p:sp>
    </p:spTree>
    <p:extLst>
      <p:ext uri="{BB962C8B-B14F-4D97-AF65-F5344CB8AC3E}">
        <p14:creationId xmlns:p14="http://schemas.microsoft.com/office/powerpoint/2010/main" val="182898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55855-2480-876C-EE1D-5FF0E39A695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279702D-11BB-F4AA-0C53-F534FC713A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C54AE77-2A4D-189F-C21D-5F625C0DB7E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2FE4EFED-87BD-0501-CC05-3EE8AA4D38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607EE2F-697A-23B5-8465-9208FF321F9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CE21C083-1401-C448-7F0E-F7FF8047039A}"/>
              </a:ext>
            </a:extLst>
          </p:cNvPr>
          <p:cNvSpPr>
            <a:spLocks noGrp="1"/>
          </p:cNvSpPr>
          <p:nvPr>
            <p:ph type="dt" sz="half" idx="10"/>
          </p:nvPr>
        </p:nvSpPr>
        <p:spPr/>
        <p:txBody>
          <a:bodyPr/>
          <a:lstStyle/>
          <a:p>
            <a:fld id="{0A96E4B9-20AE-45B9-AD06-F8EF806BF8F5}" type="datetimeFigureOut">
              <a:rPr lang="es-PE" smtClean="0"/>
              <a:t>6/03/2025</a:t>
            </a:fld>
            <a:endParaRPr lang="es-PE"/>
          </a:p>
        </p:txBody>
      </p:sp>
      <p:sp>
        <p:nvSpPr>
          <p:cNvPr id="8" name="Marcador de pie de página 7">
            <a:extLst>
              <a:ext uri="{FF2B5EF4-FFF2-40B4-BE49-F238E27FC236}">
                <a16:creationId xmlns:a16="http://schemas.microsoft.com/office/drawing/2014/main" id="{C61A25B8-E1ED-B697-A9B4-80A6E4210DB2}"/>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8A004CFC-90B5-4304-DBF6-96DDF32D86D7}"/>
              </a:ext>
            </a:extLst>
          </p:cNvPr>
          <p:cNvSpPr>
            <a:spLocks noGrp="1"/>
          </p:cNvSpPr>
          <p:nvPr>
            <p:ph type="sldNum" sz="quarter" idx="12"/>
          </p:nvPr>
        </p:nvSpPr>
        <p:spPr/>
        <p:txBody>
          <a:bodyPr/>
          <a:lstStyle/>
          <a:p>
            <a:fld id="{3FB1F35D-B23E-45BA-A052-FD351261D800}" type="slidenum">
              <a:rPr lang="es-PE" smtClean="0"/>
              <a:t>‹Nº›</a:t>
            </a:fld>
            <a:endParaRPr lang="es-PE"/>
          </a:p>
        </p:txBody>
      </p:sp>
    </p:spTree>
    <p:extLst>
      <p:ext uri="{BB962C8B-B14F-4D97-AF65-F5344CB8AC3E}">
        <p14:creationId xmlns:p14="http://schemas.microsoft.com/office/powerpoint/2010/main" val="668998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AE9F8F-322A-D557-6D2B-CA88B0127D4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DE31E95E-5C7C-2956-19B8-056972EB7423}"/>
              </a:ext>
            </a:extLst>
          </p:cNvPr>
          <p:cNvSpPr>
            <a:spLocks noGrp="1"/>
          </p:cNvSpPr>
          <p:nvPr>
            <p:ph type="dt" sz="half" idx="10"/>
          </p:nvPr>
        </p:nvSpPr>
        <p:spPr/>
        <p:txBody>
          <a:bodyPr/>
          <a:lstStyle/>
          <a:p>
            <a:fld id="{0A96E4B9-20AE-45B9-AD06-F8EF806BF8F5}" type="datetimeFigureOut">
              <a:rPr lang="es-PE" smtClean="0"/>
              <a:t>6/03/2025</a:t>
            </a:fld>
            <a:endParaRPr lang="es-PE"/>
          </a:p>
        </p:txBody>
      </p:sp>
      <p:sp>
        <p:nvSpPr>
          <p:cNvPr id="4" name="Marcador de pie de página 3">
            <a:extLst>
              <a:ext uri="{FF2B5EF4-FFF2-40B4-BE49-F238E27FC236}">
                <a16:creationId xmlns:a16="http://schemas.microsoft.com/office/drawing/2014/main" id="{3A42A92A-6F39-4F7F-2C56-8A3232A0410C}"/>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29F459F7-4F20-4E87-AFF2-D18169287FB5}"/>
              </a:ext>
            </a:extLst>
          </p:cNvPr>
          <p:cNvSpPr>
            <a:spLocks noGrp="1"/>
          </p:cNvSpPr>
          <p:nvPr>
            <p:ph type="sldNum" sz="quarter" idx="12"/>
          </p:nvPr>
        </p:nvSpPr>
        <p:spPr/>
        <p:txBody>
          <a:bodyPr/>
          <a:lstStyle/>
          <a:p>
            <a:fld id="{3FB1F35D-B23E-45BA-A052-FD351261D800}" type="slidenum">
              <a:rPr lang="es-PE" smtClean="0"/>
              <a:t>‹Nº›</a:t>
            </a:fld>
            <a:endParaRPr lang="es-PE"/>
          </a:p>
        </p:txBody>
      </p:sp>
    </p:spTree>
    <p:extLst>
      <p:ext uri="{BB962C8B-B14F-4D97-AF65-F5344CB8AC3E}">
        <p14:creationId xmlns:p14="http://schemas.microsoft.com/office/powerpoint/2010/main" val="1989453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BE5EB6-8F6A-70DE-AEE2-949697F14FB4}"/>
              </a:ext>
            </a:extLst>
          </p:cNvPr>
          <p:cNvSpPr>
            <a:spLocks noGrp="1"/>
          </p:cNvSpPr>
          <p:nvPr>
            <p:ph type="dt" sz="half" idx="10"/>
          </p:nvPr>
        </p:nvSpPr>
        <p:spPr/>
        <p:txBody>
          <a:bodyPr/>
          <a:lstStyle/>
          <a:p>
            <a:fld id="{0A96E4B9-20AE-45B9-AD06-F8EF806BF8F5}" type="datetimeFigureOut">
              <a:rPr lang="es-PE" smtClean="0"/>
              <a:t>6/03/2025</a:t>
            </a:fld>
            <a:endParaRPr lang="es-PE"/>
          </a:p>
        </p:txBody>
      </p:sp>
      <p:sp>
        <p:nvSpPr>
          <p:cNvPr id="3" name="Marcador de pie de página 2">
            <a:extLst>
              <a:ext uri="{FF2B5EF4-FFF2-40B4-BE49-F238E27FC236}">
                <a16:creationId xmlns:a16="http://schemas.microsoft.com/office/drawing/2014/main" id="{9381BFBB-D9C9-107A-C7AC-2B5F9876D9B8}"/>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2D06F1DE-55F6-ABD9-978F-B3C55C7F58C5}"/>
              </a:ext>
            </a:extLst>
          </p:cNvPr>
          <p:cNvSpPr>
            <a:spLocks noGrp="1"/>
          </p:cNvSpPr>
          <p:nvPr>
            <p:ph type="sldNum" sz="quarter" idx="12"/>
          </p:nvPr>
        </p:nvSpPr>
        <p:spPr/>
        <p:txBody>
          <a:bodyPr/>
          <a:lstStyle/>
          <a:p>
            <a:fld id="{3FB1F35D-B23E-45BA-A052-FD351261D800}" type="slidenum">
              <a:rPr lang="es-PE" smtClean="0"/>
              <a:t>‹Nº›</a:t>
            </a:fld>
            <a:endParaRPr lang="es-PE"/>
          </a:p>
        </p:txBody>
      </p:sp>
    </p:spTree>
    <p:extLst>
      <p:ext uri="{BB962C8B-B14F-4D97-AF65-F5344CB8AC3E}">
        <p14:creationId xmlns:p14="http://schemas.microsoft.com/office/powerpoint/2010/main" val="3461198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B67875-29D4-C4E1-8B48-DEF9DE7EA50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0DD4580-2158-99B0-1807-689F32D683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6DD8E93F-6A9A-85F3-14B3-B90866329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E99C856-3B4B-7847-384E-0EBD32ED22E9}"/>
              </a:ext>
            </a:extLst>
          </p:cNvPr>
          <p:cNvSpPr>
            <a:spLocks noGrp="1"/>
          </p:cNvSpPr>
          <p:nvPr>
            <p:ph type="dt" sz="half" idx="10"/>
          </p:nvPr>
        </p:nvSpPr>
        <p:spPr/>
        <p:txBody>
          <a:bodyPr/>
          <a:lstStyle/>
          <a:p>
            <a:fld id="{0A96E4B9-20AE-45B9-AD06-F8EF806BF8F5}" type="datetimeFigureOut">
              <a:rPr lang="es-PE" smtClean="0"/>
              <a:t>6/03/2025</a:t>
            </a:fld>
            <a:endParaRPr lang="es-PE"/>
          </a:p>
        </p:txBody>
      </p:sp>
      <p:sp>
        <p:nvSpPr>
          <p:cNvPr id="6" name="Marcador de pie de página 5">
            <a:extLst>
              <a:ext uri="{FF2B5EF4-FFF2-40B4-BE49-F238E27FC236}">
                <a16:creationId xmlns:a16="http://schemas.microsoft.com/office/drawing/2014/main" id="{89857538-C4D4-6C4C-578D-A4426194FA6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2F54BA20-22AC-56DC-56E1-0281538829A5}"/>
              </a:ext>
            </a:extLst>
          </p:cNvPr>
          <p:cNvSpPr>
            <a:spLocks noGrp="1"/>
          </p:cNvSpPr>
          <p:nvPr>
            <p:ph type="sldNum" sz="quarter" idx="12"/>
          </p:nvPr>
        </p:nvSpPr>
        <p:spPr/>
        <p:txBody>
          <a:bodyPr/>
          <a:lstStyle/>
          <a:p>
            <a:fld id="{3FB1F35D-B23E-45BA-A052-FD351261D800}" type="slidenum">
              <a:rPr lang="es-PE" smtClean="0"/>
              <a:t>‹Nº›</a:t>
            </a:fld>
            <a:endParaRPr lang="es-PE"/>
          </a:p>
        </p:txBody>
      </p:sp>
    </p:spTree>
    <p:extLst>
      <p:ext uri="{BB962C8B-B14F-4D97-AF65-F5344CB8AC3E}">
        <p14:creationId xmlns:p14="http://schemas.microsoft.com/office/powerpoint/2010/main" val="1901913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880849-B6FA-F77D-314C-97CBC916407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5C7EBC48-D6F3-A53E-93DA-E217954C7C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A710EC25-2EDD-21B7-8667-2B24E1A8C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80FAC7F-916F-5ED8-BE8E-0C17C83E4C7F}"/>
              </a:ext>
            </a:extLst>
          </p:cNvPr>
          <p:cNvSpPr>
            <a:spLocks noGrp="1"/>
          </p:cNvSpPr>
          <p:nvPr>
            <p:ph type="dt" sz="half" idx="10"/>
          </p:nvPr>
        </p:nvSpPr>
        <p:spPr/>
        <p:txBody>
          <a:bodyPr/>
          <a:lstStyle/>
          <a:p>
            <a:fld id="{0A96E4B9-20AE-45B9-AD06-F8EF806BF8F5}" type="datetimeFigureOut">
              <a:rPr lang="es-PE" smtClean="0"/>
              <a:t>6/03/2025</a:t>
            </a:fld>
            <a:endParaRPr lang="es-PE"/>
          </a:p>
        </p:txBody>
      </p:sp>
      <p:sp>
        <p:nvSpPr>
          <p:cNvPr id="6" name="Marcador de pie de página 5">
            <a:extLst>
              <a:ext uri="{FF2B5EF4-FFF2-40B4-BE49-F238E27FC236}">
                <a16:creationId xmlns:a16="http://schemas.microsoft.com/office/drawing/2014/main" id="{0ED7EF8E-E5F6-2F58-8591-33F6C3930A9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86C730D-78E2-D00A-8CFD-58DDCC190336}"/>
              </a:ext>
            </a:extLst>
          </p:cNvPr>
          <p:cNvSpPr>
            <a:spLocks noGrp="1"/>
          </p:cNvSpPr>
          <p:nvPr>
            <p:ph type="sldNum" sz="quarter" idx="12"/>
          </p:nvPr>
        </p:nvSpPr>
        <p:spPr/>
        <p:txBody>
          <a:bodyPr/>
          <a:lstStyle/>
          <a:p>
            <a:fld id="{3FB1F35D-B23E-45BA-A052-FD351261D800}" type="slidenum">
              <a:rPr lang="es-PE" smtClean="0"/>
              <a:t>‹Nº›</a:t>
            </a:fld>
            <a:endParaRPr lang="es-PE"/>
          </a:p>
        </p:txBody>
      </p:sp>
    </p:spTree>
    <p:extLst>
      <p:ext uri="{BB962C8B-B14F-4D97-AF65-F5344CB8AC3E}">
        <p14:creationId xmlns:p14="http://schemas.microsoft.com/office/powerpoint/2010/main" val="820134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975CAFE-EF82-5E6D-8499-3DCEA455E1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50ABE89-FA8E-7A35-EFFA-1FD44DDA48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3BC1845-3D2B-4B49-5B22-0EF6C4AA8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96E4B9-20AE-45B9-AD06-F8EF806BF8F5}" type="datetimeFigureOut">
              <a:rPr lang="es-PE" smtClean="0"/>
              <a:t>6/03/2025</a:t>
            </a:fld>
            <a:endParaRPr lang="es-PE"/>
          </a:p>
        </p:txBody>
      </p:sp>
      <p:sp>
        <p:nvSpPr>
          <p:cNvPr id="5" name="Marcador de pie de página 4">
            <a:extLst>
              <a:ext uri="{FF2B5EF4-FFF2-40B4-BE49-F238E27FC236}">
                <a16:creationId xmlns:a16="http://schemas.microsoft.com/office/drawing/2014/main" id="{731F2F9E-45CA-6BBD-CF29-D8F3942370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50901CD7-5A2E-B0C4-C165-186F4A3B0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1F35D-B23E-45BA-A052-FD351261D800}" type="slidenum">
              <a:rPr lang="es-PE" smtClean="0"/>
              <a:t>‹Nº›</a:t>
            </a:fld>
            <a:endParaRPr lang="es-PE"/>
          </a:p>
        </p:txBody>
      </p:sp>
    </p:spTree>
    <p:extLst>
      <p:ext uri="{BB962C8B-B14F-4D97-AF65-F5344CB8AC3E}">
        <p14:creationId xmlns:p14="http://schemas.microsoft.com/office/powerpoint/2010/main" val="360502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60.png"/><Relationship Id="rId1" Type="http://schemas.openxmlformats.org/officeDocument/2006/relationships/slideLayout" Target="../slideLayouts/slideLayout7.xml"/><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2.bin"/><Relationship Id="rId1" Type="http://schemas.openxmlformats.org/officeDocument/2006/relationships/slideLayout" Target="../slideLayouts/slideLayout12.xml"/><Relationship Id="rId4" Type="http://schemas.openxmlformats.org/officeDocument/2006/relationships/image" Target="../media/image9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120.png"/><Relationship Id="rId1" Type="http://schemas.openxmlformats.org/officeDocument/2006/relationships/slideLayout" Target="../slideLayouts/slideLayout7.xml"/><Relationship Id="rId5" Type="http://schemas.openxmlformats.org/officeDocument/2006/relationships/image" Target="../media/image140.png"/><Relationship Id="rId4" Type="http://schemas.openxmlformats.org/officeDocument/2006/relationships/image" Target="../media/image18.wmf"/></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0.png"/><Relationship Id="rId7" Type="http://schemas.openxmlformats.org/officeDocument/2006/relationships/image" Target="../media/image25.png"/><Relationship Id="rId2" Type="http://schemas.openxmlformats.org/officeDocument/2006/relationships/image" Target="../media/image200.png"/><Relationship Id="rId1" Type="http://schemas.openxmlformats.org/officeDocument/2006/relationships/slideLayout" Target="../slideLayouts/slideLayout14.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0.png"/><Relationship Id="rId9" Type="http://schemas.openxmlformats.org/officeDocument/2006/relationships/image" Target="../media/image27.png"/></Relationships>
</file>

<file path=ppt/slides/_rels/slide3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200.png"/><Relationship Id="rId2" Type="http://schemas.openxmlformats.org/officeDocument/2006/relationships/image" Target="../media/image30.png"/><Relationship Id="rId1" Type="http://schemas.openxmlformats.org/officeDocument/2006/relationships/slideLayout" Target="../slideLayouts/slideLayout14.xml"/><Relationship Id="rId6" Type="http://schemas.openxmlformats.org/officeDocument/2006/relationships/image" Target="../media/image34.png"/><Relationship Id="rId11" Type="http://schemas.openxmlformats.org/officeDocument/2006/relationships/image" Target="../media/image40.png"/><Relationship Id="rId5" Type="http://schemas.openxmlformats.org/officeDocument/2006/relationships/image" Target="../media/image33.png"/><Relationship Id="rId10" Type="http://schemas.openxmlformats.org/officeDocument/2006/relationships/image" Target="../media/image39.png"/><Relationship Id="rId4" Type="http://schemas.openxmlformats.org/officeDocument/2006/relationships/image" Target="../media/image32.png"/><Relationship Id="rId9"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jpe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4.bin"/><Relationship Id="rId1" Type="http://schemas.openxmlformats.org/officeDocument/2006/relationships/slideLayout" Target="../slideLayouts/slideLayout7.xml"/><Relationship Id="rId5" Type="http://schemas.openxmlformats.org/officeDocument/2006/relationships/image" Target="../media/image58.png"/><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image" Target="../media/image290.png"/><Relationship Id="rId7" Type="http://schemas.openxmlformats.org/officeDocument/2006/relationships/image" Target="../media/image330.png"/><Relationship Id="rId2" Type="http://schemas.openxmlformats.org/officeDocument/2006/relationships/image" Target="../media/image280.png"/><Relationship Id="rId1" Type="http://schemas.openxmlformats.org/officeDocument/2006/relationships/slideLayout" Target="../slideLayouts/slideLayout7.xml"/><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 Id="rId9" Type="http://schemas.openxmlformats.org/officeDocument/2006/relationships/image" Target="../media/image35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59.wmf"/><Relationship Id="rId7" Type="http://schemas.openxmlformats.org/officeDocument/2006/relationships/image" Target="../media/image61.wmf"/><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oleObject" Target="../embeddings/oleObject7.bin"/><Relationship Id="rId11" Type="http://schemas.openxmlformats.org/officeDocument/2006/relationships/image" Target="../media/image64.png"/><Relationship Id="rId5" Type="http://schemas.openxmlformats.org/officeDocument/2006/relationships/image" Target="../media/image60.wmf"/><Relationship Id="rId10" Type="http://schemas.openxmlformats.org/officeDocument/2006/relationships/image" Target="../media/image63.png"/><Relationship Id="rId4" Type="http://schemas.openxmlformats.org/officeDocument/2006/relationships/oleObject" Target="../embeddings/oleObject6.bin"/><Relationship Id="rId9" Type="http://schemas.openxmlformats.org/officeDocument/2006/relationships/image" Target="../media/image62.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70.png"/><Relationship Id="rId1" Type="http://schemas.openxmlformats.org/officeDocument/2006/relationships/slideLayout" Target="../slideLayouts/slideLayout1.xml"/><Relationship Id="rId5" Type="http://schemas.openxmlformats.org/officeDocument/2006/relationships/image" Target="../media/image410.png"/><Relationship Id="rId4" Type="http://schemas.openxmlformats.org/officeDocument/2006/relationships/image" Target="../media/image390.png"/></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Grp="1" noChangeArrowheads="1"/>
          </p:cNvSpPr>
          <p:nvPr>
            <p:ph type="subTitle" idx="1"/>
          </p:nvPr>
        </p:nvSpPr>
        <p:spPr>
          <a:xfrm>
            <a:off x="2360333" y="3048747"/>
            <a:ext cx="7345363" cy="760506"/>
          </a:xfrm>
        </p:spPr>
        <p:txBody>
          <a:bodyPr>
            <a:noAutofit/>
          </a:bodyPr>
          <a:lstStyle/>
          <a:p>
            <a:pPr algn="ctr"/>
            <a:r>
              <a:rPr lang="es-ES" sz="5400" b="1" dirty="0">
                <a:solidFill>
                  <a:srgbClr val="C00000"/>
                </a:solidFill>
                <a:effectLst>
                  <a:outerShdw blurRad="38100" dist="38100" dir="2700000" algn="tl">
                    <a:srgbClr val="000000">
                      <a:alpha val="43137"/>
                    </a:srgbClr>
                  </a:outerShdw>
                </a:effectLst>
              </a:rPr>
              <a:t>Matemática</a:t>
            </a:r>
            <a:r>
              <a:rPr lang="es-ES" sz="5400" b="1" dirty="0"/>
              <a:t> </a:t>
            </a:r>
            <a:r>
              <a:rPr lang="es-ES" sz="5400" b="1" dirty="0">
                <a:solidFill>
                  <a:srgbClr val="C00000"/>
                </a:solidFill>
                <a:effectLst>
                  <a:outerShdw blurRad="38100" dist="38100" dir="2700000" algn="tl">
                    <a:srgbClr val="000000">
                      <a:alpha val="43137"/>
                    </a:srgbClr>
                  </a:outerShdw>
                </a:effectLst>
              </a:rPr>
              <a:t>Discreta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054">
                                            <p:txEl>
                                              <p:pRg st="0" end="0"/>
                                            </p:txEl>
                                          </p:spTgt>
                                        </p:tgtEl>
                                        <p:attrNameLst>
                                          <p:attrName>style.visibility</p:attrName>
                                        </p:attrNameLst>
                                      </p:cBhvr>
                                      <p:to>
                                        <p:strVal val="visible"/>
                                      </p:to>
                                    </p:set>
                                    <p:animEffect transition="in" filter="diamond(in)">
                                      <p:cBhvr>
                                        <p:cTn id="7" dur="2000"/>
                                        <p:tgtEl>
                                          <p:spTgt spid="20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579006" y="404488"/>
            <a:ext cx="107291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MX" sz="2800" b="1" dirty="0">
                <a:solidFill>
                  <a:srgbClr val="C00000"/>
                </a:solidFill>
                <a:effectLst>
                  <a:outerShdw blurRad="38100" dist="38100" dir="2700000" algn="tl">
                    <a:srgbClr val="000000">
                      <a:alpha val="43137"/>
                    </a:srgbClr>
                  </a:outerShdw>
                </a:effectLst>
              </a:rPr>
              <a:t>Terminología básica de la lógica formal</a:t>
            </a:r>
          </a:p>
          <a:p>
            <a:endParaRPr lang="es-EC" sz="2800" b="1" dirty="0">
              <a:solidFill>
                <a:srgbClr val="C00000"/>
              </a:solidFill>
              <a:effectLst>
                <a:outerShdw blurRad="38100" dist="38100" dir="2700000" algn="tl">
                  <a:srgbClr val="000000">
                    <a:alpha val="43137"/>
                  </a:srgbClr>
                </a:outerShdw>
              </a:effectLst>
            </a:endParaRPr>
          </a:p>
        </p:txBody>
      </p:sp>
      <p:sp>
        <p:nvSpPr>
          <p:cNvPr id="36869" name="Text Box 5"/>
          <p:cNvSpPr txBox="1">
            <a:spLocks noChangeArrowheads="1"/>
          </p:cNvSpPr>
          <p:nvPr/>
        </p:nvSpPr>
        <p:spPr bwMode="auto">
          <a:xfrm>
            <a:off x="579006" y="1180172"/>
            <a:ext cx="11033987"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158115" algn="just">
              <a:lnSpc>
                <a:spcPct val="90000"/>
              </a:lnSpc>
              <a:spcBef>
                <a:spcPct val="0"/>
              </a:spcBef>
              <a:tabLst>
                <a:tab pos="179388" algn="l"/>
              </a:tabLst>
            </a:pPr>
            <a:r>
              <a:rPr lang="es-MX" sz="2400" dirty="0">
                <a:latin typeface="+mj-lt"/>
                <a:ea typeface="+mj-ea"/>
                <a:cs typeface="+mj-cs"/>
              </a:rPr>
              <a:t>Antes de proceder al estudio de la </a:t>
            </a:r>
            <a:r>
              <a:rPr lang="es-MX" sz="2400" b="1" dirty="0">
                <a:latin typeface="+mj-lt"/>
                <a:ea typeface="+mj-ea"/>
                <a:cs typeface="+mj-cs"/>
              </a:rPr>
              <a:t>lógica formal</a:t>
            </a:r>
            <a:r>
              <a:rPr lang="es-MX" sz="2400" dirty="0">
                <a:latin typeface="+mj-lt"/>
                <a:ea typeface="+mj-ea"/>
                <a:cs typeface="+mj-cs"/>
              </a:rPr>
              <a:t>, es necesario definir algunos términos y notación para facilitar la discusión.</a:t>
            </a:r>
          </a:p>
          <a:p>
            <a:pPr marR="158115" algn="just">
              <a:lnSpc>
                <a:spcPct val="90000"/>
              </a:lnSpc>
              <a:spcBef>
                <a:spcPct val="0"/>
              </a:spcBef>
              <a:tabLst>
                <a:tab pos="179388" algn="l"/>
              </a:tabLst>
            </a:pPr>
            <a:r>
              <a:rPr lang="es-MX" sz="2400" dirty="0">
                <a:latin typeface="+mj-lt"/>
                <a:ea typeface="+mj-ea"/>
                <a:cs typeface="+mj-cs"/>
              </a:rPr>
              <a:t>La </a:t>
            </a:r>
            <a:r>
              <a:rPr lang="es-MX" sz="2400" b="1" dirty="0">
                <a:latin typeface="+mj-lt"/>
                <a:ea typeface="+mj-ea"/>
                <a:cs typeface="+mj-cs"/>
              </a:rPr>
              <a:t>lógica</a:t>
            </a:r>
            <a:r>
              <a:rPr lang="es-MX" sz="2400" dirty="0">
                <a:latin typeface="+mj-lt"/>
                <a:ea typeface="+mj-ea"/>
                <a:cs typeface="+mj-cs"/>
              </a:rPr>
              <a:t> estudia cómo algunas </a:t>
            </a:r>
            <a:r>
              <a:rPr lang="es-MX" sz="2400" b="1" dirty="0">
                <a:latin typeface="+mj-lt"/>
                <a:ea typeface="+mj-ea"/>
                <a:cs typeface="+mj-cs"/>
              </a:rPr>
              <a:t>afirmaciones</a:t>
            </a:r>
            <a:r>
              <a:rPr lang="es-MX" sz="2400" dirty="0">
                <a:latin typeface="+mj-lt"/>
                <a:ea typeface="+mj-ea"/>
                <a:cs typeface="+mj-cs"/>
              </a:rPr>
              <a:t> conducen a ciertas </a:t>
            </a:r>
            <a:r>
              <a:rPr lang="es-MX" sz="2400" b="1" dirty="0">
                <a:latin typeface="+mj-lt"/>
                <a:ea typeface="+mj-ea"/>
                <a:cs typeface="+mj-cs"/>
              </a:rPr>
              <a:t>consecuencias</a:t>
            </a:r>
            <a:r>
              <a:rPr lang="es-MX" sz="2400" dirty="0">
                <a:latin typeface="+mj-lt"/>
                <a:ea typeface="+mj-ea"/>
                <a:cs typeface="+mj-cs"/>
              </a:rPr>
              <a:t>. </a:t>
            </a:r>
            <a:endParaRPr lang="es-EC" sz="1600" dirty="0">
              <a:latin typeface="+mj-lt"/>
              <a:ea typeface="+mj-ea"/>
              <a:cs typeface="+mj-cs"/>
            </a:endParaRPr>
          </a:p>
        </p:txBody>
      </p:sp>
      <p:sp>
        <p:nvSpPr>
          <p:cNvPr id="36871"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p:sp>
        <p:nvSpPr>
          <p:cNvPr id="3" name="CuadroTexto 2">
            <a:extLst>
              <a:ext uri="{FF2B5EF4-FFF2-40B4-BE49-F238E27FC236}">
                <a16:creationId xmlns:a16="http://schemas.microsoft.com/office/drawing/2014/main" id="{001F3390-EDA1-5738-E34D-C73C04794223}"/>
              </a:ext>
            </a:extLst>
          </p:cNvPr>
          <p:cNvSpPr txBox="1"/>
          <p:nvPr/>
        </p:nvSpPr>
        <p:spPr>
          <a:xfrm>
            <a:off x="504655" y="2491661"/>
            <a:ext cx="10877888" cy="738664"/>
          </a:xfrm>
          <a:prstGeom prst="rect">
            <a:avLst/>
          </a:prstGeom>
          <a:noFill/>
        </p:spPr>
        <p:txBody>
          <a:bodyPr wrap="square">
            <a:spAutoFit/>
          </a:bodyPr>
          <a:lstStyle/>
          <a:p>
            <a:pPr algn="ctr"/>
            <a:r>
              <a:rPr lang="es-MX" sz="2400" b="1" dirty="0">
                <a:latin typeface="+mj-lt"/>
                <a:ea typeface="+mj-ea"/>
                <a:cs typeface="+mj-cs"/>
              </a:rPr>
              <a:t>“</a:t>
            </a:r>
            <a:r>
              <a:rPr lang="es-MX" sz="2400" b="1" dirty="0">
                <a:solidFill>
                  <a:srgbClr val="FF0000"/>
                </a:solidFill>
                <a:latin typeface="+mj-lt"/>
                <a:ea typeface="+mj-ea"/>
                <a:cs typeface="+mj-cs"/>
              </a:rPr>
              <a:t>Si</a:t>
            </a:r>
            <a:r>
              <a:rPr lang="es-MX" sz="2400" b="1" dirty="0">
                <a:latin typeface="+mj-lt"/>
                <a:ea typeface="+mj-ea"/>
                <a:cs typeface="+mj-cs"/>
              </a:rPr>
              <a:t> un número entero positivo es múltiplo de 4, </a:t>
            </a:r>
            <a:r>
              <a:rPr lang="es-MX" sz="2400" b="1" dirty="0">
                <a:solidFill>
                  <a:srgbClr val="FF0000"/>
                </a:solidFill>
                <a:latin typeface="+mj-lt"/>
                <a:ea typeface="+mj-ea"/>
                <a:cs typeface="+mj-cs"/>
              </a:rPr>
              <a:t>entonces</a:t>
            </a:r>
            <a:r>
              <a:rPr lang="es-MX" sz="2400" b="1" dirty="0">
                <a:latin typeface="+mj-lt"/>
                <a:ea typeface="+mj-ea"/>
                <a:cs typeface="+mj-cs"/>
              </a:rPr>
              <a:t> también es múltiplo de 2”.</a:t>
            </a:r>
          </a:p>
          <a:p>
            <a:pPr algn="just"/>
            <a:endParaRPr lang="es-MX" dirty="0">
              <a:latin typeface="+mj-lt"/>
              <a:ea typeface="+mj-ea"/>
              <a:cs typeface="+mj-cs"/>
            </a:endParaRPr>
          </a:p>
        </p:txBody>
      </p:sp>
      <p:sp>
        <p:nvSpPr>
          <p:cNvPr id="2" name="CuadroTexto 1">
            <a:extLst>
              <a:ext uri="{FF2B5EF4-FFF2-40B4-BE49-F238E27FC236}">
                <a16:creationId xmlns:a16="http://schemas.microsoft.com/office/drawing/2014/main" id="{81AC24CF-5AD5-016C-E097-D51FC256CD37}"/>
              </a:ext>
            </a:extLst>
          </p:cNvPr>
          <p:cNvSpPr txBox="1"/>
          <p:nvPr/>
        </p:nvSpPr>
        <p:spPr>
          <a:xfrm>
            <a:off x="1670087" y="3879373"/>
            <a:ext cx="8627748" cy="1631216"/>
          </a:xfrm>
          <a:prstGeom prst="rect">
            <a:avLst/>
          </a:prstGeom>
          <a:noFill/>
        </p:spPr>
        <p:txBody>
          <a:bodyPr wrap="square">
            <a:spAutoFit/>
          </a:bodyPr>
          <a:lstStyle/>
          <a:p>
            <a:pPr marL="268288" indent="-268288" algn="just">
              <a:buAutoNum type="arabicPeriod"/>
            </a:pPr>
            <a:r>
              <a:rPr lang="es-MX" sz="2000" b="1" dirty="0">
                <a:solidFill>
                  <a:schemeClr val="accent6">
                    <a:lumMod val="75000"/>
                  </a:schemeClr>
                </a:solidFill>
                <a:latin typeface="+mj-lt"/>
                <a:ea typeface="+mj-ea"/>
                <a:cs typeface="+mj-cs"/>
              </a:rPr>
              <a:t>n</a:t>
            </a:r>
            <a:r>
              <a:rPr lang="es-MX" sz="2000" dirty="0">
                <a:solidFill>
                  <a:schemeClr val="accent6">
                    <a:lumMod val="75000"/>
                  </a:schemeClr>
                </a:solidFill>
                <a:latin typeface="+mj-lt"/>
                <a:ea typeface="+mj-ea"/>
                <a:cs typeface="+mj-cs"/>
              </a:rPr>
              <a:t> es un número </a:t>
            </a:r>
            <a:r>
              <a:rPr lang="es-MX" sz="2000" b="1" dirty="0">
                <a:solidFill>
                  <a:schemeClr val="accent6">
                    <a:lumMod val="75000"/>
                  </a:schemeClr>
                </a:solidFill>
                <a:latin typeface="+mj-lt"/>
                <a:ea typeface="+mj-ea"/>
                <a:cs typeface="+mj-cs"/>
              </a:rPr>
              <a:t>entero positivo</a:t>
            </a:r>
            <a:r>
              <a:rPr lang="es-MX" sz="2000" dirty="0">
                <a:solidFill>
                  <a:schemeClr val="accent6">
                    <a:lumMod val="75000"/>
                  </a:schemeClr>
                </a:solidFill>
                <a:latin typeface="+mj-lt"/>
                <a:ea typeface="+mj-ea"/>
                <a:cs typeface="+mj-cs"/>
              </a:rPr>
              <a:t>.</a:t>
            </a:r>
          </a:p>
          <a:p>
            <a:pPr algn="just"/>
            <a:r>
              <a:rPr lang="es-MX" sz="2000" dirty="0">
                <a:latin typeface="+mj-lt"/>
                <a:ea typeface="+mj-ea"/>
                <a:cs typeface="+mj-cs"/>
              </a:rPr>
              <a:t>2. </a:t>
            </a:r>
            <a:r>
              <a:rPr lang="es-MX" sz="2000" b="1" dirty="0">
                <a:solidFill>
                  <a:schemeClr val="accent6">
                    <a:lumMod val="75000"/>
                  </a:schemeClr>
                </a:solidFill>
                <a:latin typeface="+mj-lt"/>
                <a:ea typeface="+mj-ea"/>
                <a:cs typeface="+mj-cs"/>
              </a:rPr>
              <a:t>n</a:t>
            </a:r>
            <a:r>
              <a:rPr lang="es-MX" sz="2000" dirty="0">
                <a:solidFill>
                  <a:schemeClr val="accent6">
                    <a:lumMod val="75000"/>
                  </a:schemeClr>
                </a:solidFill>
                <a:latin typeface="+mj-lt"/>
                <a:ea typeface="+mj-ea"/>
                <a:cs typeface="+mj-cs"/>
              </a:rPr>
              <a:t> es múltiplo de </a:t>
            </a:r>
            <a:r>
              <a:rPr lang="es-MX" sz="2000" b="1" dirty="0">
                <a:solidFill>
                  <a:schemeClr val="accent6">
                    <a:lumMod val="75000"/>
                  </a:schemeClr>
                </a:solidFill>
                <a:latin typeface="+mj-lt"/>
                <a:ea typeface="+mj-ea"/>
                <a:cs typeface="+mj-cs"/>
              </a:rPr>
              <a:t>4</a:t>
            </a:r>
            <a:r>
              <a:rPr lang="es-MX" sz="2000" dirty="0">
                <a:solidFill>
                  <a:schemeClr val="accent6">
                    <a:lumMod val="75000"/>
                  </a:schemeClr>
                </a:solidFill>
                <a:latin typeface="+mj-lt"/>
                <a:ea typeface="+mj-ea"/>
                <a:cs typeface="+mj-cs"/>
              </a:rPr>
              <a:t>.</a:t>
            </a:r>
          </a:p>
          <a:p>
            <a:pPr algn="just"/>
            <a:r>
              <a:rPr lang="es-MX" sz="2000" dirty="0">
                <a:latin typeface="+mj-lt"/>
                <a:ea typeface="+mj-ea"/>
                <a:cs typeface="+mj-cs"/>
              </a:rPr>
              <a:t>3. </a:t>
            </a:r>
            <a:r>
              <a:rPr lang="es-MX" sz="2000" dirty="0">
                <a:solidFill>
                  <a:schemeClr val="accent6">
                    <a:lumMod val="75000"/>
                  </a:schemeClr>
                </a:solidFill>
                <a:latin typeface="+mj-lt"/>
                <a:ea typeface="+mj-ea"/>
                <a:cs typeface="+mj-cs"/>
              </a:rPr>
              <a:t>Existe algún número </a:t>
            </a:r>
            <a:r>
              <a:rPr lang="es-MX" sz="2000" b="1" dirty="0">
                <a:solidFill>
                  <a:schemeClr val="accent6">
                    <a:lumMod val="75000"/>
                  </a:schemeClr>
                </a:solidFill>
                <a:latin typeface="+mj-lt"/>
                <a:ea typeface="+mj-ea"/>
                <a:cs typeface="+mj-cs"/>
              </a:rPr>
              <a:t>entero positivo</a:t>
            </a:r>
            <a:r>
              <a:rPr lang="es-MX" sz="2000" dirty="0">
                <a:solidFill>
                  <a:schemeClr val="accent6">
                    <a:lumMod val="75000"/>
                  </a:schemeClr>
                </a:solidFill>
                <a:latin typeface="+mj-lt"/>
                <a:ea typeface="+mj-ea"/>
                <a:cs typeface="+mj-cs"/>
              </a:rPr>
              <a:t>, </a:t>
            </a:r>
            <a:r>
              <a:rPr lang="es-MX" sz="2000" b="1" dirty="0">
                <a:solidFill>
                  <a:schemeClr val="accent6">
                    <a:lumMod val="75000"/>
                  </a:schemeClr>
                </a:solidFill>
                <a:latin typeface="+mj-lt"/>
                <a:ea typeface="+mj-ea"/>
                <a:cs typeface="+mj-cs"/>
              </a:rPr>
              <a:t>m</a:t>
            </a:r>
            <a:r>
              <a:rPr lang="es-MX" sz="2000" dirty="0">
                <a:solidFill>
                  <a:schemeClr val="accent6">
                    <a:lumMod val="75000"/>
                  </a:schemeClr>
                </a:solidFill>
                <a:latin typeface="+mj-lt"/>
                <a:ea typeface="+mj-ea"/>
                <a:cs typeface="+mj-cs"/>
              </a:rPr>
              <a:t>, donde </a:t>
            </a:r>
            <a:r>
              <a:rPr lang="es-MX" sz="2000" b="1" dirty="0">
                <a:solidFill>
                  <a:schemeClr val="accent6">
                    <a:lumMod val="75000"/>
                  </a:schemeClr>
                </a:solidFill>
                <a:latin typeface="+mj-lt"/>
                <a:ea typeface="+mj-ea"/>
                <a:cs typeface="+mj-cs"/>
              </a:rPr>
              <a:t>n</a:t>
            </a:r>
            <a:r>
              <a:rPr lang="es-MX" sz="2000" dirty="0">
                <a:solidFill>
                  <a:schemeClr val="accent6">
                    <a:lumMod val="75000"/>
                  </a:schemeClr>
                </a:solidFill>
                <a:latin typeface="+mj-lt"/>
                <a:ea typeface="+mj-ea"/>
                <a:cs typeface="+mj-cs"/>
              </a:rPr>
              <a:t> = </a:t>
            </a:r>
            <a:r>
              <a:rPr lang="es-MX" sz="2000" b="1" dirty="0">
                <a:solidFill>
                  <a:schemeClr val="accent6">
                    <a:lumMod val="75000"/>
                  </a:schemeClr>
                </a:solidFill>
                <a:latin typeface="+mj-lt"/>
                <a:ea typeface="+mj-ea"/>
                <a:cs typeface="+mj-cs"/>
              </a:rPr>
              <a:t>4m</a:t>
            </a:r>
            <a:r>
              <a:rPr lang="es-MX" sz="2000" dirty="0">
                <a:solidFill>
                  <a:schemeClr val="accent6">
                    <a:lumMod val="75000"/>
                  </a:schemeClr>
                </a:solidFill>
                <a:latin typeface="+mj-lt"/>
                <a:ea typeface="+mj-ea"/>
                <a:cs typeface="+mj-cs"/>
              </a:rPr>
              <a:t>.</a:t>
            </a:r>
          </a:p>
          <a:p>
            <a:pPr algn="just"/>
            <a:r>
              <a:rPr lang="es-MX" sz="2000" dirty="0">
                <a:latin typeface="+mj-lt"/>
                <a:ea typeface="+mj-ea"/>
                <a:cs typeface="+mj-cs"/>
              </a:rPr>
              <a:t>4. </a:t>
            </a:r>
            <a:r>
              <a:rPr lang="es-MX" sz="2000" dirty="0">
                <a:solidFill>
                  <a:schemeClr val="accent6">
                    <a:lumMod val="75000"/>
                  </a:schemeClr>
                </a:solidFill>
                <a:latin typeface="+mj-lt"/>
                <a:ea typeface="+mj-ea"/>
                <a:cs typeface="+mj-cs"/>
              </a:rPr>
              <a:t>Si factorizamos </a:t>
            </a:r>
            <a:r>
              <a:rPr lang="es-MX" sz="2000" b="1" dirty="0">
                <a:solidFill>
                  <a:schemeClr val="accent6">
                    <a:lumMod val="75000"/>
                  </a:schemeClr>
                </a:solidFill>
                <a:latin typeface="+mj-lt"/>
                <a:ea typeface="+mj-ea"/>
                <a:cs typeface="+mj-cs"/>
              </a:rPr>
              <a:t>2</a:t>
            </a:r>
            <a:r>
              <a:rPr lang="es-MX" sz="2000" dirty="0">
                <a:solidFill>
                  <a:schemeClr val="accent6">
                    <a:lumMod val="75000"/>
                  </a:schemeClr>
                </a:solidFill>
                <a:latin typeface="+mj-lt"/>
                <a:ea typeface="+mj-ea"/>
                <a:cs typeface="+mj-cs"/>
              </a:rPr>
              <a:t> en el lado derecho de la ecuación, encontramos que </a:t>
            </a:r>
            <a:r>
              <a:rPr lang="es-MX" sz="2000" b="1" dirty="0">
                <a:solidFill>
                  <a:schemeClr val="accent6">
                    <a:lumMod val="75000"/>
                  </a:schemeClr>
                </a:solidFill>
                <a:latin typeface="+mj-lt"/>
                <a:ea typeface="+mj-ea"/>
                <a:cs typeface="+mj-cs"/>
              </a:rPr>
              <a:t>n = 2(2m).</a:t>
            </a:r>
          </a:p>
          <a:p>
            <a:pPr algn="just"/>
            <a:r>
              <a:rPr lang="es-MX" sz="2000" dirty="0">
                <a:solidFill>
                  <a:schemeClr val="accent2"/>
                </a:solidFill>
                <a:latin typeface="+mj-lt"/>
                <a:ea typeface="+mj-ea"/>
                <a:cs typeface="+mj-cs"/>
              </a:rPr>
              <a:t>5. Por lo tanto, </a:t>
            </a:r>
            <a:r>
              <a:rPr lang="es-MX" sz="2000" b="1" dirty="0">
                <a:solidFill>
                  <a:schemeClr val="accent2"/>
                </a:solidFill>
                <a:latin typeface="+mj-lt"/>
                <a:ea typeface="+mj-ea"/>
                <a:cs typeface="+mj-cs"/>
              </a:rPr>
              <a:t>n es múltiplo de 2</a:t>
            </a:r>
            <a:r>
              <a:rPr lang="es-MX" sz="2000" dirty="0">
                <a:solidFill>
                  <a:schemeClr val="accent2"/>
                </a:solidFill>
                <a:latin typeface="+mj-lt"/>
                <a:ea typeface="+mj-ea"/>
                <a:cs typeface="+mj-cs"/>
              </a:rPr>
              <a:t>.</a:t>
            </a:r>
            <a:endParaRPr lang="es-MX" dirty="0">
              <a:solidFill>
                <a:schemeClr val="accent2"/>
              </a:solidFill>
              <a:latin typeface="+mj-lt"/>
              <a:ea typeface="+mj-ea"/>
              <a:cs typeface="+mj-cs"/>
            </a:endParaRPr>
          </a:p>
        </p:txBody>
      </p:sp>
      <p:sp>
        <p:nvSpPr>
          <p:cNvPr id="4" name="Rectángulo: esquinas redondeadas 3">
            <a:extLst>
              <a:ext uri="{FF2B5EF4-FFF2-40B4-BE49-F238E27FC236}">
                <a16:creationId xmlns:a16="http://schemas.microsoft.com/office/drawing/2014/main" id="{40E6B2C0-B7B4-55B5-C7FC-735689B59F3A}"/>
              </a:ext>
            </a:extLst>
          </p:cNvPr>
          <p:cNvSpPr/>
          <p:nvPr/>
        </p:nvSpPr>
        <p:spPr>
          <a:xfrm>
            <a:off x="1625264" y="3950732"/>
            <a:ext cx="8618784" cy="295836"/>
          </a:xfrm>
          <a:prstGeom prst="roundRect">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esquinas redondeadas 4">
            <a:extLst>
              <a:ext uri="{FF2B5EF4-FFF2-40B4-BE49-F238E27FC236}">
                <a16:creationId xmlns:a16="http://schemas.microsoft.com/office/drawing/2014/main" id="{2F155762-CFDB-A48F-59A8-69E1286C835D}"/>
              </a:ext>
            </a:extLst>
          </p:cNvPr>
          <p:cNvSpPr/>
          <p:nvPr/>
        </p:nvSpPr>
        <p:spPr>
          <a:xfrm>
            <a:off x="1616302" y="4228639"/>
            <a:ext cx="8618784" cy="295836"/>
          </a:xfrm>
          <a:prstGeom prst="roundRect">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esquinas redondeadas 5">
            <a:extLst>
              <a:ext uri="{FF2B5EF4-FFF2-40B4-BE49-F238E27FC236}">
                <a16:creationId xmlns:a16="http://schemas.microsoft.com/office/drawing/2014/main" id="{C6CB9B22-54BE-7B21-6795-AF98A21C674C}"/>
              </a:ext>
            </a:extLst>
          </p:cNvPr>
          <p:cNvSpPr/>
          <p:nvPr/>
        </p:nvSpPr>
        <p:spPr>
          <a:xfrm>
            <a:off x="1625259" y="4524474"/>
            <a:ext cx="8627748" cy="295836"/>
          </a:xfrm>
          <a:prstGeom prst="roundRect">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esquinas redondeadas 6">
            <a:extLst>
              <a:ext uri="{FF2B5EF4-FFF2-40B4-BE49-F238E27FC236}">
                <a16:creationId xmlns:a16="http://schemas.microsoft.com/office/drawing/2014/main" id="{9D7117E5-9BB3-D1FC-340D-7166465DBF55}"/>
              </a:ext>
            </a:extLst>
          </p:cNvPr>
          <p:cNvSpPr/>
          <p:nvPr/>
        </p:nvSpPr>
        <p:spPr>
          <a:xfrm>
            <a:off x="1616300" y="4829271"/>
            <a:ext cx="8627748" cy="295836"/>
          </a:xfrm>
          <a:prstGeom prst="roundRect">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esquinas redondeadas 7">
            <a:extLst>
              <a:ext uri="{FF2B5EF4-FFF2-40B4-BE49-F238E27FC236}">
                <a16:creationId xmlns:a16="http://schemas.microsoft.com/office/drawing/2014/main" id="{43F8B47E-1408-6F2B-2B44-D6A6A0C1A568}"/>
              </a:ext>
            </a:extLst>
          </p:cNvPr>
          <p:cNvSpPr/>
          <p:nvPr/>
        </p:nvSpPr>
        <p:spPr>
          <a:xfrm>
            <a:off x="1634224" y="5125109"/>
            <a:ext cx="8609824" cy="295836"/>
          </a:xfrm>
          <a:prstGeom prst="roundRect">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esquinas redondeadas 8">
            <a:extLst>
              <a:ext uri="{FF2B5EF4-FFF2-40B4-BE49-F238E27FC236}">
                <a16:creationId xmlns:a16="http://schemas.microsoft.com/office/drawing/2014/main" id="{0C2E3EB4-4131-BAC0-4962-45D8C716EDC6}"/>
              </a:ext>
            </a:extLst>
          </p:cNvPr>
          <p:cNvSpPr/>
          <p:nvPr/>
        </p:nvSpPr>
        <p:spPr>
          <a:xfrm>
            <a:off x="1392181" y="3744545"/>
            <a:ext cx="9129770" cy="1864658"/>
          </a:xfrm>
          <a:prstGeom prst="roundRect">
            <a:avLst/>
          </a:prstGeom>
          <a:noFill/>
          <a:ln w="76200">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1" name="Conector recto de flecha 10">
            <a:extLst>
              <a:ext uri="{FF2B5EF4-FFF2-40B4-BE49-F238E27FC236}">
                <a16:creationId xmlns:a16="http://schemas.microsoft.com/office/drawing/2014/main" id="{4BD5DA75-7F23-8180-30BF-F71E37EE5460}"/>
              </a:ext>
            </a:extLst>
          </p:cNvPr>
          <p:cNvCxnSpPr>
            <a:cxnSpLocks/>
          </p:cNvCxnSpPr>
          <p:nvPr/>
        </p:nvCxnSpPr>
        <p:spPr>
          <a:xfrm>
            <a:off x="1544585" y="4004522"/>
            <a:ext cx="0" cy="135367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C9F75879-3FC9-DFED-8A84-AAC61CD06F19}"/>
              </a:ext>
            </a:extLst>
          </p:cNvPr>
          <p:cNvCxnSpPr>
            <a:cxnSpLocks/>
          </p:cNvCxnSpPr>
          <p:nvPr/>
        </p:nvCxnSpPr>
        <p:spPr>
          <a:xfrm>
            <a:off x="10374819" y="4004522"/>
            <a:ext cx="0" cy="135367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093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6869"/>
                                        </p:tgtEl>
                                        <p:attrNameLst>
                                          <p:attrName>style.visibility</p:attrName>
                                        </p:attrNameLst>
                                      </p:cBhvr>
                                      <p:to>
                                        <p:strVal val="visible"/>
                                      </p:to>
                                    </p:set>
                                    <p:anim calcmode="lin" valueType="num">
                                      <p:cBhvr additive="base">
                                        <p:cTn id="7" dur="500" fill="hold"/>
                                        <p:tgtEl>
                                          <p:spTgt spid="36869"/>
                                        </p:tgtEl>
                                        <p:attrNameLst>
                                          <p:attrName>ppt_x</p:attrName>
                                        </p:attrNameLst>
                                      </p:cBhvr>
                                      <p:tavLst>
                                        <p:tav tm="0">
                                          <p:val>
                                            <p:strVal val="#ppt_x"/>
                                          </p:val>
                                        </p:tav>
                                        <p:tav tm="100000">
                                          <p:val>
                                            <p:strVal val="#ppt_x"/>
                                          </p:val>
                                        </p:tav>
                                      </p:tavLst>
                                    </p:anim>
                                    <p:anim calcmode="lin" valueType="num">
                                      <p:cBhvr additive="base">
                                        <p:cTn id="8" dur="500" fill="hold"/>
                                        <p:tgtEl>
                                          <p:spTgt spid="3686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nodePh="1">
                                  <p:stCondLst>
                                    <p:cond delay="0"/>
                                  </p:stCondLst>
                                  <p:endCondLst>
                                    <p:cond evt="begin" delay="0">
                                      <p:tn val="9"/>
                                    </p:cond>
                                  </p:endCondLst>
                                  <p:childTnLst>
                                    <p:set>
                                      <p:cBhvr>
                                        <p:cTn id="10" dur="1" fill="hold">
                                          <p:stCondLst>
                                            <p:cond delay="0"/>
                                          </p:stCondLst>
                                        </p:cTn>
                                        <p:tgtEl>
                                          <p:spTgt spid="36871"/>
                                        </p:tgtEl>
                                        <p:attrNameLst>
                                          <p:attrName>style.visibility</p:attrName>
                                        </p:attrNameLst>
                                      </p:cBhvr>
                                      <p:to>
                                        <p:strVal val="visible"/>
                                      </p:to>
                                    </p:set>
                                    <p:anim calcmode="lin" valueType="num">
                                      <p:cBhvr additive="base">
                                        <p:cTn id="11" dur="500" fill="hold"/>
                                        <p:tgtEl>
                                          <p:spTgt spid="36871"/>
                                        </p:tgtEl>
                                        <p:attrNameLst>
                                          <p:attrName>ppt_x</p:attrName>
                                        </p:attrNameLst>
                                      </p:cBhvr>
                                      <p:tavLst>
                                        <p:tav tm="0">
                                          <p:val>
                                            <p:strVal val="#ppt_x"/>
                                          </p:val>
                                        </p:tav>
                                        <p:tav tm="100000">
                                          <p:val>
                                            <p:strVal val="#ppt_x"/>
                                          </p:val>
                                        </p:tav>
                                      </p:tavLst>
                                    </p:anim>
                                    <p:anim calcmode="lin" valueType="num">
                                      <p:cBhvr additive="base">
                                        <p:cTn id="12" dur="500" fill="hold"/>
                                        <p:tgtEl>
                                          <p:spTgt spid="368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P spid="3687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579006" y="485872"/>
            <a:ext cx="1072918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MX" sz="2800" b="1" dirty="0">
                <a:solidFill>
                  <a:srgbClr val="C00000"/>
                </a:solidFill>
                <a:effectLst>
                  <a:outerShdw blurRad="38100" dist="38100" dir="2700000" algn="tl">
                    <a:srgbClr val="000000">
                      <a:alpha val="43137"/>
                    </a:srgbClr>
                  </a:outerShdw>
                </a:effectLst>
              </a:rPr>
              <a:t>Terminología básica de la lógica formal</a:t>
            </a:r>
          </a:p>
          <a:p>
            <a:endParaRPr lang="es-MX" sz="2800" b="1" dirty="0">
              <a:solidFill>
                <a:srgbClr val="C00000"/>
              </a:solidFill>
              <a:effectLst>
                <a:outerShdw blurRad="38100" dist="38100" dir="2700000" algn="tl">
                  <a:srgbClr val="000000">
                    <a:alpha val="43137"/>
                  </a:srgbClr>
                </a:outerShdw>
              </a:effectLst>
            </a:endParaRPr>
          </a:p>
          <a:p>
            <a:endParaRPr lang="es-EC" sz="2800" b="1" dirty="0">
              <a:solidFill>
                <a:srgbClr val="C00000"/>
              </a:solidFill>
              <a:effectLst>
                <a:outerShdw blurRad="38100" dist="38100" dir="2700000" algn="tl">
                  <a:srgbClr val="000000">
                    <a:alpha val="43137"/>
                  </a:srgbClr>
                </a:outerShdw>
              </a:effectLst>
            </a:endParaRPr>
          </a:p>
        </p:txBody>
      </p:sp>
      <p:sp>
        <p:nvSpPr>
          <p:cNvPr id="36871"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p:sp>
        <p:nvSpPr>
          <p:cNvPr id="3" name="CuadroTexto 2">
            <a:extLst>
              <a:ext uri="{FF2B5EF4-FFF2-40B4-BE49-F238E27FC236}">
                <a16:creationId xmlns:a16="http://schemas.microsoft.com/office/drawing/2014/main" id="{001F3390-EDA1-5738-E34D-C73C04794223}"/>
              </a:ext>
            </a:extLst>
          </p:cNvPr>
          <p:cNvSpPr txBox="1"/>
          <p:nvPr/>
        </p:nvSpPr>
        <p:spPr>
          <a:xfrm>
            <a:off x="579006" y="1084729"/>
            <a:ext cx="10877888" cy="5693866"/>
          </a:xfrm>
          <a:prstGeom prst="rect">
            <a:avLst/>
          </a:prstGeom>
          <a:noFill/>
        </p:spPr>
        <p:txBody>
          <a:bodyPr wrap="square">
            <a:spAutoFit/>
          </a:bodyPr>
          <a:lstStyle/>
          <a:p>
            <a:pPr algn="just"/>
            <a:r>
              <a:rPr lang="es-MX" sz="2200" dirty="0">
                <a:latin typeface="+mj-lt"/>
                <a:ea typeface="+mj-ea"/>
                <a:cs typeface="+mj-cs"/>
              </a:rPr>
              <a:t>En el contexto del vocabulario de la lógica formal:</a:t>
            </a:r>
          </a:p>
          <a:p>
            <a:pPr marL="179388" indent="-179388" algn="just">
              <a:buFont typeface="Arial" panose="020B0604020202020204" pitchFamily="34" charset="0"/>
              <a:buChar char="•"/>
            </a:pPr>
            <a:r>
              <a:rPr lang="es-MX" dirty="0">
                <a:latin typeface="+mj-lt"/>
                <a:ea typeface="+mj-ea"/>
                <a:cs typeface="+mj-cs"/>
              </a:rPr>
              <a:t>Cada línea de una </a:t>
            </a:r>
            <a:r>
              <a:rPr lang="es-MX" b="1" dirty="0">
                <a:latin typeface="+mj-lt"/>
                <a:ea typeface="+mj-ea"/>
                <a:cs typeface="+mj-cs"/>
              </a:rPr>
              <a:t>cadena de </a:t>
            </a:r>
            <a:r>
              <a:rPr lang="es-MX" b="1" dirty="0">
                <a:solidFill>
                  <a:srgbClr val="0070C0"/>
                </a:solidFill>
                <a:latin typeface="+mj-lt"/>
                <a:ea typeface="+mj-ea"/>
                <a:cs typeface="+mj-cs"/>
              </a:rPr>
              <a:t>razonamiento</a:t>
            </a:r>
            <a:r>
              <a:rPr lang="es-MX" b="1" dirty="0">
                <a:latin typeface="+mj-lt"/>
                <a:ea typeface="+mj-ea"/>
                <a:cs typeface="+mj-cs"/>
              </a:rPr>
              <a:t> </a:t>
            </a:r>
            <a:r>
              <a:rPr lang="es-MX" dirty="0">
                <a:latin typeface="+mj-lt"/>
                <a:ea typeface="+mj-ea"/>
                <a:cs typeface="+mj-cs"/>
              </a:rPr>
              <a:t>que es </a:t>
            </a:r>
            <a:r>
              <a:rPr lang="es-MX" b="1" dirty="0">
                <a:latin typeface="+mj-lt"/>
                <a:ea typeface="+mj-ea"/>
                <a:cs typeface="+mj-cs"/>
              </a:rPr>
              <a:t>V o F </a:t>
            </a:r>
            <a:r>
              <a:rPr lang="es-MX" dirty="0">
                <a:latin typeface="+mj-lt"/>
                <a:ea typeface="+mj-ea"/>
                <a:cs typeface="+mj-cs"/>
              </a:rPr>
              <a:t>se denomina </a:t>
            </a:r>
            <a:r>
              <a:rPr lang="es-MX" b="1" dirty="0">
                <a:solidFill>
                  <a:srgbClr val="7030A0"/>
                </a:solidFill>
                <a:latin typeface="+mj-lt"/>
                <a:ea typeface="+mj-ea"/>
                <a:cs typeface="+mj-cs"/>
              </a:rPr>
              <a:t>enunciado</a:t>
            </a:r>
            <a:r>
              <a:rPr lang="es-MX" dirty="0">
                <a:latin typeface="+mj-lt"/>
                <a:ea typeface="+mj-ea"/>
                <a:cs typeface="+mj-cs"/>
              </a:rPr>
              <a:t>:</a:t>
            </a:r>
          </a:p>
          <a:p>
            <a:pPr algn="just">
              <a:buFont typeface="+mj-lt"/>
              <a:buAutoNum type="alphaLcParenR"/>
            </a:pPr>
            <a:r>
              <a:rPr lang="es-MX" dirty="0">
                <a:latin typeface="+mj-lt"/>
                <a:ea typeface="+mj-ea"/>
                <a:cs typeface="+mj-cs"/>
              </a:rPr>
              <a:t>    Las 5 líneas del </a:t>
            </a:r>
            <a:r>
              <a:rPr lang="es-MX" b="1" dirty="0">
                <a:solidFill>
                  <a:srgbClr val="0070C0"/>
                </a:solidFill>
                <a:latin typeface="+mj-lt"/>
                <a:ea typeface="+mj-ea"/>
                <a:cs typeface="+mj-cs"/>
              </a:rPr>
              <a:t>razonamiento</a:t>
            </a:r>
            <a:r>
              <a:rPr lang="es-MX" dirty="0">
                <a:latin typeface="+mj-lt"/>
                <a:ea typeface="+mj-ea"/>
                <a:cs typeface="+mj-cs"/>
              </a:rPr>
              <a:t> anterior son </a:t>
            </a:r>
            <a:r>
              <a:rPr lang="es-MX" b="1" dirty="0">
                <a:solidFill>
                  <a:srgbClr val="7030A0"/>
                </a:solidFill>
                <a:latin typeface="+mj-lt"/>
                <a:ea typeface="+mj-ea"/>
                <a:cs typeface="+mj-cs"/>
              </a:rPr>
              <a:t>enunciados</a:t>
            </a:r>
            <a:r>
              <a:rPr lang="es-MX" dirty="0">
                <a:latin typeface="+mj-lt"/>
                <a:ea typeface="+mj-ea"/>
                <a:cs typeface="+mj-cs"/>
              </a:rPr>
              <a:t>.</a:t>
            </a:r>
          </a:p>
          <a:p>
            <a:pPr marL="179388" indent="-179388" algn="just">
              <a:buFont typeface="Arial" panose="020B0604020202020204" pitchFamily="34" charset="0"/>
              <a:buChar char="•"/>
            </a:pPr>
            <a:r>
              <a:rPr lang="es-MX" dirty="0">
                <a:latin typeface="+mj-lt"/>
                <a:ea typeface="+mj-ea"/>
                <a:cs typeface="+mj-cs"/>
              </a:rPr>
              <a:t>Un conjunto de </a:t>
            </a:r>
            <a:r>
              <a:rPr lang="es-MX" b="1" dirty="0">
                <a:solidFill>
                  <a:srgbClr val="7030A0"/>
                </a:solidFill>
                <a:latin typeface="+mj-lt"/>
                <a:ea typeface="+mj-ea"/>
                <a:cs typeface="+mj-cs"/>
              </a:rPr>
              <a:t>enunciados</a:t>
            </a:r>
            <a:r>
              <a:rPr lang="es-MX" dirty="0">
                <a:latin typeface="+mj-lt"/>
                <a:ea typeface="+mj-ea"/>
                <a:cs typeface="+mj-cs"/>
              </a:rPr>
              <a:t> se denomina </a:t>
            </a:r>
            <a:r>
              <a:rPr lang="es-MX" b="1" dirty="0">
                <a:solidFill>
                  <a:schemeClr val="accent4">
                    <a:lumMod val="50000"/>
                  </a:schemeClr>
                </a:solidFill>
                <a:latin typeface="+mj-lt"/>
                <a:ea typeface="+mj-ea"/>
                <a:cs typeface="+mj-cs"/>
              </a:rPr>
              <a:t>argumento</a:t>
            </a:r>
            <a:r>
              <a:rPr lang="es-MX" dirty="0">
                <a:latin typeface="+mj-lt"/>
                <a:ea typeface="+mj-ea"/>
                <a:cs typeface="+mj-cs"/>
              </a:rPr>
              <a:t>:</a:t>
            </a:r>
          </a:p>
          <a:p>
            <a:pPr indent="-342900" algn="just">
              <a:buFont typeface="+mj-lt"/>
              <a:buAutoNum type="alphaLcParenR"/>
            </a:pPr>
            <a:r>
              <a:rPr lang="es-MX" dirty="0">
                <a:latin typeface="+mj-lt"/>
                <a:ea typeface="+mj-ea"/>
                <a:cs typeface="+mj-cs"/>
              </a:rPr>
              <a:t>El conjunto de </a:t>
            </a:r>
            <a:r>
              <a:rPr lang="es-MX" b="1" dirty="0">
                <a:solidFill>
                  <a:srgbClr val="7030A0"/>
                </a:solidFill>
                <a:latin typeface="+mj-lt"/>
                <a:ea typeface="+mj-ea"/>
                <a:cs typeface="+mj-cs"/>
              </a:rPr>
              <a:t>enunciados</a:t>
            </a:r>
            <a:r>
              <a:rPr lang="es-MX" dirty="0">
                <a:latin typeface="+mj-lt"/>
                <a:ea typeface="+mj-ea"/>
                <a:cs typeface="+mj-cs"/>
              </a:rPr>
              <a:t> 1-5 constituye un </a:t>
            </a:r>
            <a:r>
              <a:rPr lang="es-MX" b="1" dirty="0">
                <a:solidFill>
                  <a:schemeClr val="accent4">
                    <a:lumMod val="50000"/>
                  </a:schemeClr>
                </a:solidFill>
                <a:latin typeface="+mj-lt"/>
                <a:ea typeface="+mj-ea"/>
                <a:cs typeface="+mj-cs"/>
              </a:rPr>
              <a:t>argumento</a:t>
            </a:r>
            <a:r>
              <a:rPr lang="es-MX" dirty="0">
                <a:latin typeface="+mj-lt"/>
                <a:ea typeface="+mj-ea"/>
                <a:cs typeface="+mj-cs"/>
              </a:rPr>
              <a:t>.</a:t>
            </a:r>
          </a:p>
          <a:p>
            <a:pPr indent="-342900" algn="just">
              <a:buFont typeface="+mj-lt"/>
              <a:buAutoNum type="alphaLcParenR"/>
            </a:pPr>
            <a:r>
              <a:rPr lang="es-MX" dirty="0">
                <a:latin typeface="+mj-lt"/>
                <a:ea typeface="+mj-ea"/>
                <a:cs typeface="+mj-cs"/>
              </a:rPr>
              <a:t>El "</a:t>
            </a:r>
            <a:r>
              <a:rPr lang="es-MX" b="1" dirty="0">
                <a:solidFill>
                  <a:schemeClr val="accent4">
                    <a:lumMod val="50000"/>
                  </a:schemeClr>
                </a:solidFill>
                <a:latin typeface="+mj-lt"/>
                <a:ea typeface="+mj-ea"/>
                <a:cs typeface="+mj-cs"/>
              </a:rPr>
              <a:t>argumento</a:t>
            </a:r>
            <a:r>
              <a:rPr lang="es-MX" dirty="0">
                <a:latin typeface="+mj-lt"/>
                <a:ea typeface="+mj-ea"/>
                <a:cs typeface="+mj-cs"/>
              </a:rPr>
              <a:t>" de la </a:t>
            </a:r>
            <a:r>
              <a:rPr lang="es-MX" b="1" dirty="0">
                <a:latin typeface="+mj-lt"/>
                <a:ea typeface="+mj-ea"/>
                <a:cs typeface="+mj-cs"/>
              </a:rPr>
              <a:t>lógica formal </a:t>
            </a:r>
            <a:r>
              <a:rPr lang="es-MX" dirty="0">
                <a:latin typeface="+mj-lt"/>
                <a:ea typeface="+mj-ea"/>
                <a:cs typeface="+mj-cs"/>
              </a:rPr>
              <a:t>no incluye ambigüedad, sólo </a:t>
            </a:r>
            <a:r>
              <a:rPr lang="es-MX" b="1" dirty="0">
                <a:solidFill>
                  <a:srgbClr val="7030A0"/>
                </a:solidFill>
                <a:latin typeface="+mj-lt"/>
                <a:ea typeface="+mj-ea"/>
                <a:cs typeface="+mj-cs"/>
              </a:rPr>
              <a:t>enunciados</a:t>
            </a:r>
            <a:r>
              <a:rPr lang="es-MX" dirty="0">
                <a:latin typeface="+mj-lt"/>
                <a:ea typeface="+mj-ea"/>
                <a:cs typeface="+mj-cs"/>
              </a:rPr>
              <a:t>.</a:t>
            </a:r>
          </a:p>
          <a:p>
            <a:pPr marL="179388" indent="-179388" algn="just">
              <a:buFont typeface="Arial" panose="020B0604020202020204" pitchFamily="34" charset="0"/>
              <a:buChar char="•"/>
            </a:pPr>
            <a:r>
              <a:rPr lang="es-MX" dirty="0">
                <a:latin typeface="+mj-lt"/>
                <a:ea typeface="+mj-ea"/>
                <a:cs typeface="+mj-cs"/>
              </a:rPr>
              <a:t>Exactamente una </a:t>
            </a:r>
            <a:r>
              <a:rPr lang="es-MX" b="1" dirty="0">
                <a:solidFill>
                  <a:schemeClr val="accent4">
                    <a:lumMod val="75000"/>
                  </a:schemeClr>
                </a:solidFill>
                <a:latin typeface="+mj-lt"/>
                <a:ea typeface="+mj-ea"/>
                <a:cs typeface="+mj-cs"/>
              </a:rPr>
              <a:t>afirmación</a:t>
            </a:r>
            <a:r>
              <a:rPr lang="es-MX" dirty="0">
                <a:latin typeface="+mj-lt"/>
                <a:ea typeface="+mj-ea"/>
                <a:cs typeface="+mj-cs"/>
              </a:rPr>
              <a:t> de un </a:t>
            </a:r>
            <a:r>
              <a:rPr lang="es-MX" b="1" dirty="0">
                <a:solidFill>
                  <a:schemeClr val="accent4">
                    <a:lumMod val="50000"/>
                  </a:schemeClr>
                </a:solidFill>
                <a:latin typeface="+mj-lt"/>
                <a:ea typeface="+mj-ea"/>
                <a:cs typeface="+mj-cs"/>
              </a:rPr>
              <a:t>argumento</a:t>
            </a:r>
            <a:r>
              <a:rPr lang="es-MX" dirty="0">
                <a:latin typeface="+mj-lt"/>
                <a:ea typeface="+mj-ea"/>
                <a:cs typeface="+mj-cs"/>
              </a:rPr>
              <a:t> se llama </a:t>
            </a:r>
            <a:r>
              <a:rPr lang="es-MX" b="1" dirty="0">
                <a:solidFill>
                  <a:schemeClr val="accent2"/>
                </a:solidFill>
                <a:latin typeface="+mj-lt"/>
                <a:ea typeface="+mj-ea"/>
                <a:cs typeface="+mj-cs"/>
              </a:rPr>
              <a:t>conclusión</a:t>
            </a:r>
            <a:r>
              <a:rPr lang="es-MX" dirty="0">
                <a:latin typeface="+mj-lt"/>
                <a:ea typeface="+mj-ea"/>
                <a:cs typeface="+mj-cs"/>
              </a:rPr>
              <a:t>:</a:t>
            </a:r>
          </a:p>
          <a:p>
            <a:pPr marL="342900" indent="-342900" algn="just">
              <a:buFont typeface="+mj-lt"/>
              <a:buAutoNum type="alphaLcParenR"/>
            </a:pPr>
            <a:r>
              <a:rPr lang="es-MX" dirty="0">
                <a:latin typeface="+mj-lt"/>
                <a:ea typeface="+mj-ea"/>
                <a:cs typeface="+mj-cs"/>
              </a:rPr>
              <a:t>El </a:t>
            </a:r>
            <a:r>
              <a:rPr lang="es-MX" b="1" dirty="0">
                <a:solidFill>
                  <a:srgbClr val="7030A0"/>
                </a:solidFill>
                <a:latin typeface="+mj-lt"/>
                <a:ea typeface="+mj-ea"/>
                <a:cs typeface="+mj-cs"/>
              </a:rPr>
              <a:t>enunciado</a:t>
            </a:r>
            <a:r>
              <a:rPr lang="es-MX" dirty="0">
                <a:latin typeface="+mj-lt"/>
                <a:ea typeface="+mj-ea"/>
                <a:cs typeface="+mj-cs"/>
              </a:rPr>
              <a:t> 5 es la </a:t>
            </a:r>
            <a:r>
              <a:rPr lang="es-MX" b="1" dirty="0">
                <a:solidFill>
                  <a:schemeClr val="accent2"/>
                </a:solidFill>
                <a:latin typeface="+mj-lt"/>
                <a:ea typeface="+mj-ea"/>
                <a:cs typeface="+mj-cs"/>
              </a:rPr>
              <a:t>conclusión</a:t>
            </a:r>
            <a:r>
              <a:rPr lang="es-MX" dirty="0">
                <a:latin typeface="+mj-lt"/>
                <a:ea typeface="+mj-ea"/>
                <a:cs typeface="+mj-cs"/>
              </a:rPr>
              <a:t>.</a:t>
            </a:r>
          </a:p>
          <a:p>
            <a:pPr marL="342900" indent="-342900" algn="just">
              <a:buFont typeface="+mj-lt"/>
              <a:buAutoNum type="alphaLcParenR"/>
            </a:pPr>
            <a:r>
              <a:rPr lang="es-MX" dirty="0">
                <a:latin typeface="+mj-lt"/>
                <a:ea typeface="+mj-ea"/>
                <a:cs typeface="+mj-cs"/>
              </a:rPr>
              <a:t>Las </a:t>
            </a:r>
            <a:r>
              <a:rPr lang="es-MX" b="1" dirty="0">
                <a:solidFill>
                  <a:schemeClr val="accent2"/>
                </a:solidFill>
                <a:latin typeface="+mj-lt"/>
                <a:ea typeface="+mj-ea"/>
                <a:cs typeface="+mj-cs"/>
              </a:rPr>
              <a:t>conclusiones</a:t>
            </a:r>
            <a:r>
              <a:rPr lang="es-MX" dirty="0">
                <a:latin typeface="+mj-lt"/>
                <a:ea typeface="+mj-ea"/>
                <a:cs typeface="+mj-cs"/>
              </a:rPr>
              <a:t> suelen ir al final.</a:t>
            </a:r>
          </a:p>
          <a:p>
            <a:pPr marL="342900" indent="-342900" algn="just">
              <a:buFont typeface="+mj-lt"/>
              <a:buAutoNum type="alphaLcParenR"/>
            </a:pPr>
            <a:r>
              <a:rPr lang="es-MX" dirty="0">
                <a:latin typeface="+mj-lt"/>
                <a:ea typeface="+mj-ea"/>
                <a:cs typeface="+mj-cs"/>
              </a:rPr>
              <a:t>Las </a:t>
            </a:r>
            <a:r>
              <a:rPr lang="es-MX" b="1" dirty="0">
                <a:solidFill>
                  <a:schemeClr val="accent2"/>
                </a:solidFill>
                <a:latin typeface="+mj-lt"/>
                <a:ea typeface="+mj-ea"/>
                <a:cs typeface="+mj-cs"/>
              </a:rPr>
              <a:t>conclusiones</a:t>
            </a:r>
            <a:r>
              <a:rPr lang="es-MX" dirty="0">
                <a:latin typeface="+mj-lt"/>
                <a:ea typeface="+mj-ea"/>
                <a:cs typeface="+mj-cs"/>
              </a:rPr>
              <a:t> suelen ser cosas que nos gustaría demostrar en </a:t>
            </a:r>
            <a:r>
              <a:rPr lang="es-MX" b="1" dirty="0">
                <a:solidFill>
                  <a:schemeClr val="accent4">
                    <a:lumMod val="50000"/>
                  </a:schemeClr>
                </a:solidFill>
                <a:latin typeface="+mj-lt"/>
                <a:ea typeface="+mj-ea"/>
                <a:cs typeface="+mj-cs"/>
              </a:rPr>
              <a:t>argumentos</a:t>
            </a:r>
            <a:r>
              <a:rPr lang="es-MX" dirty="0">
                <a:latin typeface="+mj-lt"/>
                <a:ea typeface="+mj-ea"/>
                <a:cs typeface="+mj-cs"/>
              </a:rPr>
              <a:t> matemáticos. </a:t>
            </a:r>
          </a:p>
          <a:p>
            <a:pPr marL="179388" indent="-179388" algn="just">
              <a:buFont typeface="Arial" panose="020B0604020202020204" pitchFamily="34" charset="0"/>
              <a:buChar char="•"/>
            </a:pPr>
            <a:r>
              <a:rPr lang="es-MX" dirty="0">
                <a:latin typeface="+mj-lt"/>
                <a:ea typeface="+mj-ea"/>
                <a:cs typeface="+mj-cs"/>
              </a:rPr>
              <a:t>Todas las demás </a:t>
            </a:r>
            <a:r>
              <a:rPr lang="es-MX" b="1" dirty="0">
                <a:solidFill>
                  <a:schemeClr val="accent4">
                    <a:lumMod val="75000"/>
                  </a:schemeClr>
                </a:solidFill>
                <a:latin typeface="+mj-lt"/>
                <a:ea typeface="+mj-ea"/>
                <a:cs typeface="+mj-cs"/>
              </a:rPr>
              <a:t>afirmaciones </a:t>
            </a:r>
            <a:r>
              <a:rPr lang="es-MX" dirty="0">
                <a:latin typeface="+mj-lt"/>
                <a:ea typeface="+mj-ea"/>
                <a:cs typeface="+mj-cs"/>
              </a:rPr>
              <a:t>del </a:t>
            </a:r>
            <a:r>
              <a:rPr lang="es-MX" b="1" dirty="0">
                <a:solidFill>
                  <a:schemeClr val="accent4">
                    <a:lumMod val="50000"/>
                  </a:schemeClr>
                </a:solidFill>
                <a:latin typeface="+mj-lt"/>
                <a:ea typeface="+mj-ea"/>
                <a:cs typeface="+mj-cs"/>
              </a:rPr>
              <a:t>argumento</a:t>
            </a:r>
            <a:r>
              <a:rPr lang="es-MX" dirty="0">
                <a:latin typeface="+mj-lt"/>
                <a:ea typeface="+mj-ea"/>
                <a:cs typeface="+mj-cs"/>
              </a:rPr>
              <a:t> se llaman </a:t>
            </a:r>
            <a:r>
              <a:rPr lang="es-MX" b="1" dirty="0">
                <a:solidFill>
                  <a:schemeClr val="accent6">
                    <a:lumMod val="75000"/>
                  </a:schemeClr>
                </a:solidFill>
                <a:latin typeface="+mj-lt"/>
                <a:ea typeface="+mj-ea"/>
                <a:cs typeface="+mj-cs"/>
              </a:rPr>
              <a:t>premisas</a:t>
            </a:r>
            <a:r>
              <a:rPr lang="es-MX" dirty="0">
                <a:latin typeface="+mj-lt"/>
                <a:ea typeface="+mj-ea"/>
                <a:cs typeface="+mj-cs"/>
              </a:rPr>
              <a:t>:</a:t>
            </a:r>
          </a:p>
          <a:p>
            <a:pPr marL="342900" indent="-342900" algn="just">
              <a:buAutoNum type="alphaLcParenR"/>
            </a:pPr>
            <a:r>
              <a:rPr lang="es-MX" dirty="0">
                <a:latin typeface="+mj-lt"/>
                <a:ea typeface="+mj-ea"/>
                <a:cs typeface="+mj-cs"/>
              </a:rPr>
              <a:t>Las </a:t>
            </a:r>
            <a:r>
              <a:rPr lang="es-MX" b="1" dirty="0">
                <a:solidFill>
                  <a:schemeClr val="accent4">
                    <a:lumMod val="75000"/>
                  </a:schemeClr>
                </a:solidFill>
                <a:latin typeface="+mj-lt"/>
                <a:ea typeface="+mj-ea"/>
                <a:cs typeface="+mj-cs"/>
              </a:rPr>
              <a:t>afirmaciones</a:t>
            </a:r>
            <a:r>
              <a:rPr lang="es-MX" dirty="0">
                <a:latin typeface="+mj-lt"/>
                <a:ea typeface="+mj-ea"/>
                <a:cs typeface="+mj-cs"/>
              </a:rPr>
              <a:t> 1-4 son </a:t>
            </a:r>
            <a:r>
              <a:rPr lang="es-MX" b="1" dirty="0">
                <a:solidFill>
                  <a:schemeClr val="accent6">
                    <a:lumMod val="75000"/>
                  </a:schemeClr>
                </a:solidFill>
                <a:latin typeface="+mj-lt"/>
                <a:ea typeface="+mj-ea"/>
                <a:cs typeface="+mj-cs"/>
              </a:rPr>
              <a:t>premisas</a:t>
            </a:r>
            <a:r>
              <a:rPr lang="es-MX" dirty="0">
                <a:latin typeface="+mj-lt"/>
                <a:ea typeface="+mj-ea"/>
                <a:cs typeface="+mj-cs"/>
              </a:rPr>
              <a:t>.</a:t>
            </a:r>
          </a:p>
          <a:p>
            <a:pPr marL="179388" indent="-179388" algn="just">
              <a:buFont typeface="Arial" panose="020B0604020202020204" pitchFamily="34" charset="0"/>
              <a:buChar char="•"/>
            </a:pPr>
            <a:r>
              <a:rPr lang="es-MX" dirty="0">
                <a:latin typeface="+mj-lt"/>
                <a:ea typeface="+mj-ea"/>
                <a:cs typeface="+mj-cs"/>
              </a:rPr>
              <a:t>Un </a:t>
            </a:r>
            <a:r>
              <a:rPr lang="es-MX" b="1" dirty="0">
                <a:solidFill>
                  <a:schemeClr val="accent4">
                    <a:lumMod val="50000"/>
                  </a:schemeClr>
                </a:solidFill>
                <a:latin typeface="+mj-lt"/>
                <a:ea typeface="+mj-ea"/>
                <a:cs typeface="+mj-cs"/>
              </a:rPr>
              <a:t>argumento</a:t>
            </a:r>
            <a:r>
              <a:rPr lang="es-MX" dirty="0">
                <a:latin typeface="+mj-lt"/>
                <a:ea typeface="+mj-ea"/>
                <a:cs typeface="+mj-cs"/>
              </a:rPr>
              <a:t> se llama </a:t>
            </a:r>
            <a:r>
              <a:rPr lang="es-MX" b="1" dirty="0">
                <a:latin typeface="+mj-lt"/>
                <a:ea typeface="+mj-ea"/>
                <a:cs typeface="+mj-cs"/>
              </a:rPr>
              <a:t>válido</a:t>
            </a:r>
            <a:r>
              <a:rPr lang="es-MX" dirty="0">
                <a:latin typeface="+mj-lt"/>
                <a:ea typeface="+mj-ea"/>
                <a:cs typeface="+mj-cs"/>
              </a:rPr>
              <a:t> si la </a:t>
            </a:r>
            <a:r>
              <a:rPr lang="es-MX" b="1" dirty="0">
                <a:latin typeface="+mj-lt"/>
                <a:ea typeface="+mj-ea"/>
                <a:cs typeface="+mj-cs"/>
              </a:rPr>
              <a:t>conclusión</a:t>
            </a:r>
            <a:r>
              <a:rPr lang="es-MX" dirty="0">
                <a:latin typeface="+mj-lt"/>
                <a:ea typeface="+mj-ea"/>
                <a:cs typeface="+mj-cs"/>
              </a:rPr>
              <a:t> debe ser cierta cuando todas las </a:t>
            </a:r>
            <a:r>
              <a:rPr lang="es-MX" b="1" dirty="0">
                <a:solidFill>
                  <a:schemeClr val="accent6">
                    <a:lumMod val="75000"/>
                  </a:schemeClr>
                </a:solidFill>
                <a:latin typeface="+mj-lt"/>
                <a:ea typeface="+mj-ea"/>
                <a:cs typeface="+mj-cs"/>
              </a:rPr>
              <a:t>premisas</a:t>
            </a:r>
            <a:r>
              <a:rPr lang="es-MX" dirty="0">
                <a:latin typeface="+mj-lt"/>
                <a:ea typeface="+mj-ea"/>
                <a:cs typeface="+mj-cs"/>
              </a:rPr>
              <a:t> son verdaderas:</a:t>
            </a:r>
          </a:p>
          <a:p>
            <a:pPr algn="just"/>
            <a:r>
              <a:rPr lang="es-MX" dirty="0">
                <a:latin typeface="+mj-lt"/>
                <a:ea typeface="+mj-ea"/>
                <a:cs typeface="+mj-cs"/>
              </a:rPr>
              <a:t>a) El </a:t>
            </a:r>
            <a:r>
              <a:rPr lang="es-MX" b="1" dirty="0">
                <a:solidFill>
                  <a:schemeClr val="accent4">
                    <a:lumMod val="50000"/>
                  </a:schemeClr>
                </a:solidFill>
                <a:latin typeface="+mj-lt"/>
                <a:ea typeface="+mj-ea"/>
                <a:cs typeface="+mj-cs"/>
              </a:rPr>
              <a:t>argumento</a:t>
            </a:r>
            <a:r>
              <a:rPr lang="es-MX" dirty="0">
                <a:latin typeface="+mj-lt"/>
                <a:ea typeface="+mj-ea"/>
                <a:cs typeface="+mj-cs"/>
              </a:rPr>
              <a:t> es válido porque el </a:t>
            </a:r>
            <a:r>
              <a:rPr lang="es-MX" b="1" dirty="0">
                <a:solidFill>
                  <a:srgbClr val="7030A0"/>
                </a:solidFill>
                <a:latin typeface="+mj-lt"/>
                <a:ea typeface="+mj-ea"/>
                <a:cs typeface="+mj-cs"/>
              </a:rPr>
              <a:t>enunciado</a:t>
            </a:r>
            <a:r>
              <a:rPr lang="es-MX" dirty="0">
                <a:latin typeface="+mj-lt"/>
                <a:ea typeface="+mj-ea"/>
                <a:cs typeface="+mj-cs"/>
              </a:rPr>
              <a:t> 5 (</a:t>
            </a:r>
            <a:r>
              <a:rPr lang="es-MX" b="1" dirty="0">
                <a:solidFill>
                  <a:schemeClr val="accent2"/>
                </a:solidFill>
                <a:latin typeface="+mj-lt"/>
                <a:ea typeface="+mj-ea"/>
                <a:cs typeface="+mj-cs"/>
              </a:rPr>
              <a:t>conclusión</a:t>
            </a:r>
            <a:r>
              <a:rPr lang="es-MX" dirty="0">
                <a:latin typeface="+mj-lt"/>
                <a:ea typeface="+mj-ea"/>
                <a:cs typeface="+mj-cs"/>
              </a:rPr>
              <a:t>) debe ser </a:t>
            </a:r>
            <a:r>
              <a:rPr lang="es-MX" b="1" dirty="0">
                <a:latin typeface="+mj-lt"/>
                <a:ea typeface="+mj-ea"/>
                <a:cs typeface="+mj-cs"/>
              </a:rPr>
              <a:t>V</a:t>
            </a:r>
            <a:r>
              <a:rPr lang="es-MX" dirty="0">
                <a:latin typeface="+mj-lt"/>
                <a:ea typeface="+mj-ea"/>
                <a:cs typeface="+mj-cs"/>
              </a:rPr>
              <a:t> cuando las 4 primeras </a:t>
            </a:r>
            <a:r>
              <a:rPr lang="es-MX" b="1" dirty="0">
                <a:solidFill>
                  <a:schemeClr val="accent4">
                    <a:lumMod val="75000"/>
                  </a:schemeClr>
                </a:solidFill>
                <a:latin typeface="+mj-lt"/>
                <a:ea typeface="+mj-ea"/>
                <a:cs typeface="+mj-cs"/>
              </a:rPr>
              <a:t>afirmaciones</a:t>
            </a:r>
            <a:r>
              <a:rPr lang="es-MX" dirty="0">
                <a:latin typeface="+mj-lt"/>
                <a:ea typeface="+mj-ea"/>
                <a:cs typeface="+mj-cs"/>
              </a:rPr>
              <a:t> (</a:t>
            </a:r>
            <a:r>
              <a:rPr lang="es-MX" b="1" dirty="0">
                <a:solidFill>
                  <a:schemeClr val="accent6">
                    <a:lumMod val="75000"/>
                  </a:schemeClr>
                </a:solidFill>
                <a:latin typeface="+mj-lt"/>
                <a:ea typeface="+mj-ea"/>
                <a:cs typeface="+mj-cs"/>
              </a:rPr>
              <a:t>premisas</a:t>
            </a:r>
            <a:r>
              <a:rPr lang="es-MX" dirty="0">
                <a:latin typeface="+mj-lt"/>
                <a:ea typeface="+mj-ea"/>
                <a:cs typeface="+mj-cs"/>
              </a:rPr>
              <a:t>) son </a:t>
            </a:r>
            <a:r>
              <a:rPr lang="es-MX" b="1" dirty="0">
                <a:latin typeface="+mj-lt"/>
                <a:ea typeface="+mj-ea"/>
                <a:cs typeface="+mj-cs"/>
              </a:rPr>
              <a:t>V</a:t>
            </a:r>
            <a:r>
              <a:rPr lang="es-MX" dirty="0">
                <a:latin typeface="+mj-lt"/>
                <a:ea typeface="+mj-ea"/>
                <a:cs typeface="+mj-cs"/>
              </a:rPr>
              <a:t>.</a:t>
            </a:r>
          </a:p>
          <a:p>
            <a:pPr marL="285750" indent="-285750" algn="just">
              <a:buFont typeface="Arial" panose="020B0604020202020204" pitchFamily="34" charset="0"/>
              <a:buChar char="•"/>
            </a:pPr>
            <a:r>
              <a:rPr lang="es-MX" dirty="0">
                <a:latin typeface="+mj-lt"/>
                <a:ea typeface="+mj-ea"/>
                <a:cs typeface="+mj-cs"/>
              </a:rPr>
              <a:t>Cualquier </a:t>
            </a:r>
            <a:r>
              <a:rPr lang="es-MX" b="1" dirty="0">
                <a:solidFill>
                  <a:schemeClr val="accent4">
                    <a:lumMod val="50000"/>
                  </a:schemeClr>
                </a:solidFill>
                <a:latin typeface="+mj-lt"/>
                <a:ea typeface="+mj-ea"/>
                <a:cs typeface="+mj-cs"/>
              </a:rPr>
              <a:t>argumento</a:t>
            </a:r>
            <a:r>
              <a:rPr lang="es-MX" dirty="0">
                <a:latin typeface="+mj-lt"/>
                <a:ea typeface="+mj-ea"/>
                <a:cs typeface="+mj-cs"/>
              </a:rPr>
              <a:t> que no sea </a:t>
            </a:r>
            <a:r>
              <a:rPr lang="es-MX" b="1" dirty="0">
                <a:latin typeface="+mj-lt"/>
                <a:ea typeface="+mj-ea"/>
                <a:cs typeface="+mj-cs"/>
              </a:rPr>
              <a:t>válido</a:t>
            </a:r>
            <a:r>
              <a:rPr lang="es-MX" dirty="0">
                <a:latin typeface="+mj-lt"/>
                <a:ea typeface="+mj-ea"/>
                <a:cs typeface="+mj-cs"/>
              </a:rPr>
              <a:t> se denomina </a:t>
            </a:r>
            <a:r>
              <a:rPr lang="es-MX" b="1" dirty="0">
                <a:latin typeface="+mj-lt"/>
                <a:ea typeface="+mj-ea"/>
                <a:cs typeface="+mj-cs"/>
              </a:rPr>
              <a:t>inválido</a:t>
            </a:r>
            <a:r>
              <a:rPr lang="es-MX" dirty="0">
                <a:latin typeface="+mj-lt"/>
                <a:ea typeface="+mj-ea"/>
                <a:cs typeface="+mj-cs"/>
              </a:rPr>
              <a:t>.</a:t>
            </a:r>
          </a:p>
          <a:p>
            <a:pPr algn="just"/>
            <a:br>
              <a:rPr lang="es-MX" dirty="0">
                <a:latin typeface="+mj-lt"/>
                <a:ea typeface="+mj-ea"/>
                <a:cs typeface="+mj-cs"/>
              </a:rPr>
            </a:br>
            <a:r>
              <a:rPr lang="es-MX" dirty="0">
                <a:latin typeface="+mj-lt"/>
                <a:ea typeface="+mj-ea"/>
                <a:cs typeface="+mj-cs"/>
              </a:rPr>
              <a:t>En un </a:t>
            </a:r>
            <a:r>
              <a:rPr lang="es-MX" b="1" dirty="0">
                <a:solidFill>
                  <a:schemeClr val="accent4">
                    <a:lumMod val="50000"/>
                  </a:schemeClr>
                </a:solidFill>
                <a:latin typeface="+mj-lt"/>
                <a:ea typeface="+mj-ea"/>
                <a:cs typeface="+mj-cs"/>
              </a:rPr>
              <a:t>argumento</a:t>
            </a:r>
            <a:r>
              <a:rPr lang="es-MX" dirty="0">
                <a:latin typeface="+mj-lt"/>
                <a:ea typeface="+mj-ea"/>
                <a:cs typeface="+mj-cs"/>
              </a:rPr>
              <a:t> válido, las </a:t>
            </a:r>
            <a:r>
              <a:rPr lang="es-MX" b="1" dirty="0">
                <a:solidFill>
                  <a:schemeClr val="accent6">
                    <a:lumMod val="75000"/>
                  </a:schemeClr>
                </a:solidFill>
                <a:latin typeface="+mj-lt"/>
                <a:ea typeface="+mj-ea"/>
                <a:cs typeface="+mj-cs"/>
              </a:rPr>
              <a:t>premisas</a:t>
            </a:r>
            <a:r>
              <a:rPr lang="es-MX" dirty="0">
                <a:latin typeface="+mj-lt"/>
                <a:ea typeface="+mj-ea"/>
                <a:cs typeface="+mj-cs"/>
              </a:rPr>
              <a:t> deben conducir inequívocamente a la </a:t>
            </a:r>
            <a:r>
              <a:rPr lang="es-MX" b="1" dirty="0">
                <a:solidFill>
                  <a:schemeClr val="accent2"/>
                </a:solidFill>
                <a:latin typeface="+mj-lt"/>
                <a:ea typeface="+mj-ea"/>
                <a:cs typeface="+mj-cs"/>
              </a:rPr>
              <a:t>conclusión</a:t>
            </a:r>
            <a:r>
              <a:rPr lang="es-MX" dirty="0">
                <a:latin typeface="+mj-lt"/>
                <a:ea typeface="+mj-ea"/>
                <a:cs typeface="+mj-cs"/>
              </a:rPr>
              <a:t>, como ocurre en nuestro sencillo </a:t>
            </a:r>
            <a:r>
              <a:rPr lang="es-MX" b="1" dirty="0">
                <a:solidFill>
                  <a:schemeClr val="accent4">
                    <a:lumMod val="50000"/>
                  </a:schemeClr>
                </a:solidFill>
                <a:latin typeface="+mj-lt"/>
                <a:ea typeface="+mj-ea"/>
                <a:cs typeface="+mj-cs"/>
              </a:rPr>
              <a:t>argumento</a:t>
            </a:r>
            <a:r>
              <a:rPr lang="es-MX" dirty="0">
                <a:latin typeface="+mj-lt"/>
                <a:ea typeface="+mj-ea"/>
                <a:cs typeface="+mj-cs"/>
              </a:rPr>
              <a:t> matemático anterior. es aquel en el que todas las </a:t>
            </a:r>
            <a:r>
              <a:rPr lang="es-MX" b="1" dirty="0">
                <a:solidFill>
                  <a:schemeClr val="accent6">
                    <a:lumMod val="75000"/>
                  </a:schemeClr>
                </a:solidFill>
                <a:latin typeface="+mj-lt"/>
                <a:ea typeface="+mj-ea"/>
                <a:cs typeface="+mj-cs"/>
              </a:rPr>
              <a:t>premisas</a:t>
            </a:r>
            <a:r>
              <a:rPr lang="es-MX" dirty="0">
                <a:latin typeface="+mj-lt"/>
                <a:ea typeface="+mj-ea"/>
                <a:cs typeface="+mj-cs"/>
              </a:rPr>
              <a:t> pueden </a:t>
            </a:r>
          </a:p>
          <a:p>
            <a:pPr algn="just"/>
            <a:r>
              <a:rPr lang="es-MX" dirty="0">
                <a:latin typeface="+mj-lt"/>
                <a:ea typeface="+mj-ea"/>
                <a:cs typeface="+mj-cs"/>
              </a:rPr>
              <a:t>Un </a:t>
            </a:r>
            <a:r>
              <a:rPr lang="es-MX" b="1" dirty="0">
                <a:solidFill>
                  <a:schemeClr val="accent4">
                    <a:lumMod val="50000"/>
                  </a:schemeClr>
                </a:solidFill>
                <a:latin typeface="+mj-lt"/>
                <a:ea typeface="+mj-ea"/>
                <a:cs typeface="+mj-cs"/>
              </a:rPr>
              <a:t>argumento</a:t>
            </a:r>
            <a:r>
              <a:rPr lang="es-MX" dirty="0">
                <a:latin typeface="+mj-lt"/>
                <a:ea typeface="+mj-ea"/>
                <a:cs typeface="+mj-cs"/>
              </a:rPr>
              <a:t> inválido ser </a:t>
            </a:r>
            <a:r>
              <a:rPr lang="es-MX" b="1" dirty="0">
                <a:latin typeface="+mj-lt"/>
                <a:ea typeface="+mj-ea"/>
                <a:cs typeface="+mj-cs"/>
              </a:rPr>
              <a:t>V</a:t>
            </a:r>
            <a:r>
              <a:rPr lang="es-MX" dirty="0">
                <a:latin typeface="+mj-lt"/>
                <a:ea typeface="+mj-ea"/>
                <a:cs typeface="+mj-cs"/>
              </a:rPr>
              <a:t>, pero la </a:t>
            </a:r>
            <a:r>
              <a:rPr lang="es-MX" b="1" dirty="0">
                <a:solidFill>
                  <a:schemeClr val="accent2"/>
                </a:solidFill>
                <a:latin typeface="+mj-lt"/>
                <a:ea typeface="+mj-ea"/>
                <a:cs typeface="+mj-cs"/>
              </a:rPr>
              <a:t>conclusión</a:t>
            </a:r>
            <a:r>
              <a:rPr lang="es-MX" dirty="0">
                <a:latin typeface="+mj-lt"/>
                <a:ea typeface="+mj-ea"/>
                <a:cs typeface="+mj-cs"/>
              </a:rPr>
              <a:t> sigue siendo F.</a:t>
            </a:r>
          </a:p>
        </p:txBody>
      </p:sp>
      <p:pic>
        <p:nvPicPr>
          <p:cNvPr id="6" name="Imagen 5">
            <a:extLst>
              <a:ext uri="{FF2B5EF4-FFF2-40B4-BE49-F238E27FC236}">
                <a16:creationId xmlns:a16="http://schemas.microsoft.com/office/drawing/2014/main" id="{1E75FE38-1AC1-6AEE-6058-BF393C180963}"/>
              </a:ext>
            </a:extLst>
          </p:cNvPr>
          <p:cNvPicPr>
            <a:picLocks noChangeAspect="1"/>
          </p:cNvPicPr>
          <p:nvPr/>
        </p:nvPicPr>
        <p:blipFill rotWithShape="1">
          <a:blip r:embed="rId2"/>
          <a:srcRect l="1669" t="2126" r="1933"/>
          <a:stretch/>
        </p:blipFill>
        <p:spPr>
          <a:xfrm>
            <a:off x="7288306" y="92803"/>
            <a:ext cx="4903694" cy="1384995"/>
          </a:xfrm>
          <a:prstGeom prst="rect">
            <a:avLst/>
          </a:prstGeom>
        </p:spPr>
      </p:pic>
    </p:spTree>
    <p:extLst>
      <p:ext uri="{BB962C8B-B14F-4D97-AF65-F5344CB8AC3E}">
        <p14:creationId xmlns:p14="http://schemas.microsoft.com/office/powerpoint/2010/main" val="1341444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36871"/>
                                        </p:tgtEl>
                                        <p:attrNameLst>
                                          <p:attrName>style.visibility</p:attrName>
                                        </p:attrNameLst>
                                      </p:cBhvr>
                                      <p:to>
                                        <p:strVal val="visible"/>
                                      </p:to>
                                    </p:set>
                                    <p:anim calcmode="lin" valueType="num">
                                      <p:cBhvr additive="base">
                                        <p:cTn id="7" dur="500" fill="hold"/>
                                        <p:tgtEl>
                                          <p:spTgt spid="36871"/>
                                        </p:tgtEl>
                                        <p:attrNameLst>
                                          <p:attrName>ppt_x</p:attrName>
                                        </p:attrNameLst>
                                      </p:cBhvr>
                                      <p:tavLst>
                                        <p:tav tm="0">
                                          <p:val>
                                            <p:strVal val="#ppt_x"/>
                                          </p:val>
                                        </p:tav>
                                        <p:tav tm="100000">
                                          <p:val>
                                            <p:strVal val="#ppt_x"/>
                                          </p:val>
                                        </p:tav>
                                      </p:tavLst>
                                    </p:anim>
                                    <p:anim calcmode="lin" valueType="num">
                                      <p:cBhvr additive="base">
                                        <p:cTn id="8" dur="500" fill="hold"/>
                                        <p:tgtEl>
                                          <p:spTgt spid="368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579006" y="320501"/>
            <a:ext cx="1072918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MX" sz="2800" b="1" dirty="0">
                <a:solidFill>
                  <a:srgbClr val="C00000"/>
                </a:solidFill>
                <a:effectLst>
                  <a:outerShdw blurRad="38100" dist="38100" dir="2700000" algn="tl">
                    <a:srgbClr val="000000">
                      <a:alpha val="43137"/>
                    </a:srgbClr>
                  </a:outerShdw>
                </a:effectLst>
              </a:rPr>
              <a:t>Terminología básica de la lógica formal</a:t>
            </a:r>
          </a:p>
          <a:p>
            <a:endParaRPr lang="es-MX" sz="2800" b="1" dirty="0">
              <a:solidFill>
                <a:srgbClr val="C00000"/>
              </a:solidFill>
              <a:effectLst>
                <a:outerShdw blurRad="38100" dist="38100" dir="2700000" algn="tl">
                  <a:srgbClr val="000000">
                    <a:alpha val="43137"/>
                  </a:srgbClr>
                </a:outerShdw>
              </a:effectLst>
            </a:endParaRPr>
          </a:p>
          <a:p>
            <a:endParaRPr lang="es-EC" sz="2800" b="1" dirty="0">
              <a:solidFill>
                <a:srgbClr val="C00000"/>
              </a:solidFill>
              <a:effectLst>
                <a:outerShdw blurRad="38100" dist="38100" dir="2700000" algn="tl">
                  <a:srgbClr val="000000">
                    <a:alpha val="43137"/>
                  </a:srgbClr>
                </a:outerShdw>
              </a:effectLst>
            </a:endParaRPr>
          </a:p>
        </p:txBody>
      </p:sp>
      <p:sp>
        <p:nvSpPr>
          <p:cNvPr id="36871"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p:sp>
        <p:nvSpPr>
          <p:cNvPr id="3" name="CuadroTexto 2">
            <a:extLst>
              <a:ext uri="{FF2B5EF4-FFF2-40B4-BE49-F238E27FC236}">
                <a16:creationId xmlns:a16="http://schemas.microsoft.com/office/drawing/2014/main" id="{001F3390-EDA1-5738-E34D-C73C04794223}"/>
              </a:ext>
            </a:extLst>
          </p:cNvPr>
          <p:cNvSpPr txBox="1"/>
          <p:nvPr/>
        </p:nvSpPr>
        <p:spPr>
          <a:xfrm>
            <a:off x="579006" y="1084729"/>
            <a:ext cx="10877888" cy="5816977"/>
          </a:xfrm>
          <a:prstGeom prst="rect">
            <a:avLst/>
          </a:prstGeom>
          <a:noFill/>
        </p:spPr>
        <p:txBody>
          <a:bodyPr wrap="square">
            <a:spAutoFit/>
          </a:bodyPr>
          <a:lstStyle/>
          <a:p>
            <a:pPr algn="just"/>
            <a:r>
              <a:rPr lang="es-MX" dirty="0">
                <a:latin typeface="+mj-lt"/>
                <a:ea typeface="+mj-ea"/>
                <a:cs typeface="+mj-cs"/>
              </a:rPr>
              <a:t>Ejemplo - un argumento inválido</a:t>
            </a:r>
          </a:p>
          <a:p>
            <a:pPr algn="just"/>
            <a:r>
              <a:rPr lang="es-MX" dirty="0">
                <a:latin typeface="+mj-lt"/>
                <a:ea typeface="+mj-ea"/>
                <a:cs typeface="+mj-cs"/>
              </a:rPr>
              <a:t>Consideremos el siguiente argumento:</a:t>
            </a:r>
          </a:p>
          <a:p>
            <a:pPr algn="just"/>
            <a:r>
              <a:rPr lang="es-MX" dirty="0">
                <a:latin typeface="+mj-lt"/>
                <a:ea typeface="+mj-ea"/>
                <a:cs typeface="+mj-cs"/>
              </a:rPr>
              <a:t>1. n es un número entero positivo.</a:t>
            </a:r>
          </a:p>
          <a:p>
            <a:pPr algn="just"/>
            <a:r>
              <a:rPr lang="es-MX" dirty="0">
                <a:latin typeface="+mj-lt"/>
                <a:ea typeface="+mj-ea"/>
                <a:cs typeface="+mj-cs"/>
              </a:rPr>
              <a:t>2. n es múltiplo de 3.</a:t>
            </a:r>
          </a:p>
          <a:p>
            <a:pPr algn="just"/>
            <a:r>
              <a:rPr lang="es-MX" dirty="0">
                <a:latin typeface="+mj-lt"/>
                <a:ea typeface="+mj-ea"/>
                <a:cs typeface="+mj-cs"/>
              </a:rPr>
              <a:t>3. n es múltiplo de 5.</a:t>
            </a:r>
          </a:p>
          <a:p>
            <a:pPr algn="just"/>
            <a:r>
              <a:rPr lang="es-MX" dirty="0">
                <a:latin typeface="+mj-lt"/>
                <a:ea typeface="+mj-ea"/>
                <a:cs typeface="+mj-cs"/>
              </a:rPr>
              <a:t>4. 3 y 5 son ambos números impares.</a:t>
            </a:r>
          </a:p>
          <a:p>
            <a:pPr algn="just"/>
            <a:r>
              <a:rPr lang="es-MX" dirty="0">
                <a:latin typeface="+mj-lt"/>
                <a:ea typeface="+mj-ea"/>
                <a:cs typeface="+mj-cs"/>
              </a:rPr>
              <a:t>5. Por lo tanto, n es un número impar.</a:t>
            </a:r>
          </a:p>
          <a:p>
            <a:pPr algn="just"/>
            <a:br>
              <a:rPr lang="es-MX" sz="1000" dirty="0">
                <a:latin typeface="+mj-lt"/>
                <a:ea typeface="+mj-ea"/>
                <a:cs typeface="+mj-cs"/>
              </a:rPr>
            </a:br>
            <a:r>
              <a:rPr lang="es-MX" dirty="0">
                <a:latin typeface="+mj-lt"/>
                <a:ea typeface="+mj-ea"/>
                <a:cs typeface="+mj-cs"/>
              </a:rPr>
              <a:t>Por lo tanto, tenemos un número entero positivo, </a:t>
            </a:r>
            <a:r>
              <a:rPr lang="es-MX" b="1" dirty="0">
                <a:latin typeface="+mj-lt"/>
                <a:ea typeface="+mj-ea"/>
                <a:cs typeface="+mj-cs"/>
              </a:rPr>
              <a:t>n</a:t>
            </a:r>
            <a:r>
              <a:rPr lang="es-MX" dirty="0">
                <a:latin typeface="+mj-lt"/>
                <a:ea typeface="+mj-ea"/>
                <a:cs typeface="+mj-cs"/>
              </a:rPr>
              <a:t>, que es múltiplo de </a:t>
            </a:r>
            <a:r>
              <a:rPr lang="es-MX" b="1" dirty="0">
                <a:latin typeface="+mj-lt"/>
                <a:ea typeface="+mj-ea"/>
                <a:cs typeface="+mj-cs"/>
              </a:rPr>
              <a:t>3 y 5</a:t>
            </a:r>
            <a:r>
              <a:rPr lang="es-MX" dirty="0">
                <a:latin typeface="+mj-lt"/>
                <a:ea typeface="+mj-ea"/>
                <a:cs typeface="+mj-cs"/>
              </a:rPr>
              <a:t>, que son números </a:t>
            </a:r>
            <a:r>
              <a:rPr lang="es-MX" b="1" dirty="0">
                <a:latin typeface="+mj-lt"/>
                <a:ea typeface="+mj-ea"/>
                <a:cs typeface="+mj-cs"/>
              </a:rPr>
              <a:t>impares</a:t>
            </a:r>
            <a:r>
              <a:rPr lang="es-MX" dirty="0">
                <a:latin typeface="+mj-lt"/>
                <a:ea typeface="+mj-ea"/>
                <a:cs typeface="+mj-cs"/>
              </a:rPr>
              <a:t>. Supongamos que las afirmaciones 1-4 son premisas verdaderas y que la afirmación 5 es la conclusión del argumento. ¿Es un argumento válido?</a:t>
            </a:r>
          </a:p>
          <a:p>
            <a:pPr algn="just"/>
            <a:br>
              <a:rPr lang="es-MX" sz="1000" dirty="0">
                <a:latin typeface="+mj-lt"/>
                <a:ea typeface="+mj-ea"/>
                <a:cs typeface="+mj-cs"/>
              </a:rPr>
            </a:br>
            <a:r>
              <a:rPr lang="es-MX" dirty="0">
                <a:latin typeface="+mj-lt"/>
                <a:ea typeface="+mj-ea"/>
                <a:cs typeface="+mj-cs"/>
              </a:rPr>
              <a:t>Tiene sentido; muchos múltiplos de 3 son impares:     3, 9, 15, ...</a:t>
            </a:r>
          </a:p>
          <a:p>
            <a:pPr algn="just"/>
            <a:r>
              <a:rPr lang="es-MX" dirty="0">
                <a:latin typeface="+mj-lt"/>
                <a:ea typeface="+mj-ea"/>
                <a:cs typeface="+mj-cs"/>
              </a:rPr>
              <a:t>Y muchos múltiplos de 5 son impares: 5, 15, 25, ...</a:t>
            </a:r>
          </a:p>
          <a:p>
            <a:pPr algn="just"/>
            <a:br>
              <a:rPr lang="es-MX" sz="1000" dirty="0">
                <a:latin typeface="+mj-lt"/>
                <a:ea typeface="+mj-ea"/>
                <a:cs typeface="+mj-cs"/>
              </a:rPr>
            </a:br>
            <a:r>
              <a:rPr lang="es-MX" dirty="0">
                <a:latin typeface="+mj-lt"/>
                <a:ea typeface="+mj-ea"/>
                <a:cs typeface="+mj-cs"/>
              </a:rPr>
              <a:t>Entonces, tiene sentido concluir que </a:t>
            </a:r>
            <a:r>
              <a:rPr lang="es-MX" dirty="0"/>
              <a:t>¿ </a:t>
            </a:r>
            <a:r>
              <a:rPr lang="es-MX" b="1" dirty="0">
                <a:latin typeface="+mj-lt"/>
                <a:ea typeface="+mj-ea"/>
                <a:cs typeface="+mj-cs"/>
              </a:rPr>
              <a:t>n</a:t>
            </a:r>
            <a:r>
              <a:rPr lang="es-MX" dirty="0">
                <a:latin typeface="+mj-lt"/>
                <a:ea typeface="+mj-ea"/>
                <a:cs typeface="+mj-cs"/>
              </a:rPr>
              <a:t> es impar?</a:t>
            </a:r>
          </a:p>
          <a:p>
            <a:pPr algn="just"/>
            <a:r>
              <a:rPr lang="es-MX" b="1" dirty="0">
                <a:solidFill>
                  <a:srgbClr val="FF0000"/>
                </a:solidFill>
                <a:latin typeface="+mj-lt"/>
                <a:ea typeface="+mj-ea"/>
                <a:cs typeface="+mj-cs"/>
              </a:rPr>
              <a:t>¡No! </a:t>
            </a:r>
            <a:r>
              <a:rPr lang="es-MX" dirty="0">
                <a:latin typeface="+mj-lt"/>
                <a:ea typeface="+mj-ea"/>
                <a:cs typeface="+mj-cs"/>
              </a:rPr>
              <a:t>Hay números que son múltiplos de 3 y 5 que no son impares, como los siguientes: 30, 60, 90, ...</a:t>
            </a:r>
          </a:p>
          <a:p>
            <a:pPr algn="just"/>
            <a:endParaRPr lang="es-MX" sz="1200" dirty="0">
              <a:latin typeface="+mj-lt"/>
              <a:ea typeface="+mj-ea"/>
              <a:cs typeface="+mj-cs"/>
            </a:endParaRPr>
          </a:p>
          <a:p>
            <a:pPr algn="just"/>
            <a:r>
              <a:rPr lang="es-MX" dirty="0">
                <a:latin typeface="+mj-lt"/>
                <a:ea typeface="+mj-ea"/>
                <a:cs typeface="+mj-cs"/>
              </a:rPr>
              <a:t>Estos son números pares, por lo que las afirmaciones 1-4 podrían ser ciertas y n podría seguir siendo un número par, es decir, la afirmación 5 es falsa. En otras palabras, es posible que todas las premisas del argumento (afirmaciones 1-4) sean verdaderas pero que la conclusión del argumento (afirmación 5) sea falsa simultáneamente, por lo que este argumento no es válido. Un argumento válido no siempre es un buen argumento en la práctica. </a:t>
            </a:r>
            <a:endParaRPr lang="es-PE" dirty="0"/>
          </a:p>
        </p:txBody>
      </p:sp>
    </p:spTree>
    <p:extLst>
      <p:ext uri="{BB962C8B-B14F-4D97-AF65-F5344CB8AC3E}">
        <p14:creationId xmlns:p14="http://schemas.microsoft.com/office/powerpoint/2010/main" val="4039732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36871"/>
                                        </p:tgtEl>
                                        <p:attrNameLst>
                                          <p:attrName>style.visibility</p:attrName>
                                        </p:attrNameLst>
                                      </p:cBhvr>
                                      <p:to>
                                        <p:strVal val="visible"/>
                                      </p:to>
                                    </p:set>
                                    <p:anim calcmode="lin" valueType="num">
                                      <p:cBhvr additive="base">
                                        <p:cTn id="7" dur="500" fill="hold"/>
                                        <p:tgtEl>
                                          <p:spTgt spid="36871"/>
                                        </p:tgtEl>
                                        <p:attrNameLst>
                                          <p:attrName>ppt_x</p:attrName>
                                        </p:attrNameLst>
                                      </p:cBhvr>
                                      <p:tavLst>
                                        <p:tav tm="0">
                                          <p:val>
                                            <p:strVal val="#ppt_x"/>
                                          </p:val>
                                        </p:tav>
                                        <p:tav tm="100000">
                                          <p:val>
                                            <p:strVal val="#ppt_x"/>
                                          </p:val>
                                        </p:tav>
                                      </p:tavLst>
                                    </p:anim>
                                    <p:anim calcmode="lin" valueType="num">
                                      <p:cBhvr additive="base">
                                        <p:cTn id="8" dur="500" fill="hold"/>
                                        <p:tgtEl>
                                          <p:spTgt spid="368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D498F9-27BA-0821-44E5-21A0E9FD5D86}"/>
              </a:ext>
            </a:extLst>
          </p:cNvPr>
          <p:cNvSpPr>
            <a:spLocks noGrp="1"/>
          </p:cNvSpPr>
          <p:nvPr>
            <p:ph type="title"/>
          </p:nvPr>
        </p:nvSpPr>
        <p:spPr>
          <a:xfrm>
            <a:off x="252705" y="82513"/>
            <a:ext cx="9969271" cy="677108"/>
          </a:xfrm>
        </p:spPr>
        <p:txBody>
          <a:bodyPr>
            <a:noAutofit/>
          </a:bodyPr>
          <a:lstStyle/>
          <a:p>
            <a:r>
              <a:rPr lang="es-PE" sz="4400" b="1" dirty="0">
                <a:ln w="9525">
                  <a:solidFill>
                    <a:schemeClr val="bg1">
                      <a:lumMod val="50000"/>
                    </a:schemeClr>
                  </a:solidFill>
                  <a:prstDash val="solid"/>
                </a:ln>
                <a:solidFill>
                  <a:srgbClr val="C00000"/>
                </a:solidFill>
                <a:effectLst>
                  <a:outerShdw blurRad="50800" dist="38100" dir="10800000" algn="r" rotWithShape="0">
                    <a:prstClr val="black">
                      <a:alpha val="40000"/>
                    </a:prstClr>
                  </a:outerShdw>
                </a:effectLst>
                <a:latin typeface="+mn-lt"/>
              </a:rPr>
              <a:t>Dados los siguientes enunciados:</a:t>
            </a:r>
          </a:p>
        </p:txBody>
      </p:sp>
      <p:sp>
        <p:nvSpPr>
          <p:cNvPr id="10" name="CuadroTexto 9">
            <a:extLst>
              <a:ext uri="{FF2B5EF4-FFF2-40B4-BE49-F238E27FC236}">
                <a16:creationId xmlns:a16="http://schemas.microsoft.com/office/drawing/2014/main" id="{E2EE8368-58FB-F546-0F2B-7488A6835ED0}"/>
              </a:ext>
            </a:extLst>
          </p:cNvPr>
          <p:cNvSpPr txBox="1"/>
          <p:nvPr/>
        </p:nvSpPr>
        <p:spPr>
          <a:xfrm>
            <a:off x="0" y="1217220"/>
            <a:ext cx="6225702" cy="5636608"/>
          </a:xfrm>
          <a:prstGeom prst="rect">
            <a:avLst/>
          </a:prstGeom>
          <a:noFill/>
        </p:spPr>
        <p:txBody>
          <a:bodyPr wrap="square">
            <a:spAutoFit/>
          </a:bodyPr>
          <a:lstStyle/>
          <a:p>
            <a:pPr marL="342900" lvl="1" indent="-342900" algn="l" rtl="0">
              <a:spcAft>
                <a:spcPts val="600"/>
              </a:spcAft>
              <a:buFont typeface="Arial" panose="020B0604020202020204" pitchFamily="34" charset="0"/>
              <a:buChar char="•"/>
            </a:pPr>
            <a:r>
              <a:rPr kumimoji="0" lang="es-PE" altLang="es-PE" sz="2800" b="1"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Argumento 1:</a:t>
            </a:r>
          </a:p>
          <a:p>
            <a:pPr marL="360000" lvl="5" algn="l" rtl="0">
              <a:lnSpc>
                <a:spcPct val="150000"/>
              </a:lnSpc>
              <a:spcAft>
                <a:spcPts val="1200"/>
              </a:spcAft>
            </a:pPr>
            <a:r>
              <a:rPr kumimoji="0" lang="es-PE" altLang="es-PE" sz="2400" i="1"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Todos los cuadrados tienen cuatro lados.</a:t>
            </a:r>
            <a:br>
              <a:rPr kumimoji="0" lang="es-PE" altLang="es-PE" sz="2400" i="1"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br>
            <a:r>
              <a:rPr kumimoji="0" lang="es-PE" altLang="es-PE" sz="2400" i="1"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Todos los rectángulos tienen cuatro lados.</a:t>
            </a:r>
            <a:br>
              <a:rPr kumimoji="0" lang="es-PE" altLang="es-PE" sz="2400" i="1"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br>
            <a:r>
              <a:rPr kumimoji="0" lang="es-PE" altLang="es-PE" sz="2400" b="1" i="1" u="none" strike="noStrike" cap="none" normalizeH="0" baseline="0" dirty="0">
                <a:ln>
                  <a:noFill/>
                </a:ln>
                <a:solidFill>
                  <a:schemeClr val="accent2"/>
                </a:solidFill>
                <a:effectLst/>
                <a:latin typeface="Calibri Light" panose="020F0302020204030204" pitchFamily="34" charset="0"/>
                <a:ea typeface="Calibri Light" panose="020F0302020204030204" pitchFamily="34" charset="0"/>
                <a:cs typeface="Calibri Light" panose="020F0302020204030204" pitchFamily="34" charset="0"/>
              </a:rPr>
              <a:t>Por lo tanto, todos los cuadrados son rectángulos</a:t>
            </a:r>
            <a:r>
              <a:rPr kumimoji="0" lang="es-PE" altLang="es-PE" sz="2400" b="1" i="0" u="none" strike="noStrike" cap="none" normalizeH="0" baseline="0" dirty="0">
                <a:ln>
                  <a:noFill/>
                </a:ln>
                <a:solidFill>
                  <a:schemeClr val="accent2"/>
                </a:solidFill>
                <a:effectLst/>
                <a:latin typeface="Calibri Light" panose="020F0302020204030204" pitchFamily="34" charset="0"/>
                <a:ea typeface="Calibri Light" panose="020F0302020204030204" pitchFamily="34" charset="0"/>
                <a:cs typeface="Calibri Light" panose="020F0302020204030204" pitchFamily="34" charset="0"/>
              </a:rPr>
              <a:t>.</a:t>
            </a:r>
            <a:endParaRPr lang="es-ES" sz="2400" b="1" dirty="0">
              <a:solidFill>
                <a:schemeClr val="accent2"/>
              </a:solidFill>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spcAft>
                <a:spcPts val="600"/>
              </a:spcAft>
              <a:buFont typeface="Arial" panose="020B0604020202020204" pitchFamily="34" charset="0"/>
              <a:buChar char="•"/>
            </a:pPr>
            <a:r>
              <a:rPr lang="es-ES" sz="2800" b="1" dirty="0">
                <a:latin typeface="Calibri Light" panose="020F0302020204030204" pitchFamily="34" charset="0"/>
                <a:ea typeface="Calibri Light" panose="020F0302020204030204" pitchFamily="34" charset="0"/>
                <a:cs typeface="Calibri Light" panose="020F0302020204030204" pitchFamily="34" charset="0"/>
              </a:rPr>
              <a:t>Argumento 2:</a:t>
            </a:r>
          </a:p>
          <a:p>
            <a:pPr marL="360000">
              <a:lnSpc>
                <a:spcPct val="150000"/>
              </a:lnSpc>
            </a:pPr>
            <a:r>
              <a:rPr lang="es-ES" sz="2400" i="1" dirty="0">
                <a:latin typeface="Calibri Light" panose="020F0302020204030204" pitchFamily="34" charset="0"/>
                <a:ea typeface="Calibri Light" panose="020F0302020204030204" pitchFamily="34" charset="0"/>
                <a:cs typeface="Calibri Light" panose="020F0302020204030204" pitchFamily="34" charset="0"/>
              </a:rPr>
              <a:t>María es estudiante de universidad.</a:t>
            </a:r>
            <a:br>
              <a:rPr lang="es-ES" sz="2400" i="1" dirty="0">
                <a:latin typeface="Calibri Light" panose="020F0302020204030204" pitchFamily="34" charset="0"/>
                <a:ea typeface="Calibri Light" panose="020F0302020204030204" pitchFamily="34" charset="0"/>
                <a:cs typeface="Calibri Light" panose="020F0302020204030204" pitchFamily="34" charset="0"/>
              </a:rPr>
            </a:br>
            <a:r>
              <a:rPr lang="es-ES" sz="2400" i="1" dirty="0">
                <a:latin typeface="Calibri Light" panose="020F0302020204030204" pitchFamily="34" charset="0"/>
                <a:ea typeface="Calibri Light" panose="020F0302020204030204" pitchFamily="34" charset="0"/>
                <a:cs typeface="Calibri Light" panose="020F0302020204030204" pitchFamily="34" charset="0"/>
              </a:rPr>
              <a:t>Pedro es estudiante de universidad.</a:t>
            </a:r>
            <a:br>
              <a:rPr lang="es-ES" sz="2400" i="1" dirty="0">
                <a:latin typeface="Calibri Light" panose="020F0302020204030204" pitchFamily="34" charset="0"/>
                <a:ea typeface="Calibri Light" panose="020F0302020204030204" pitchFamily="34" charset="0"/>
                <a:cs typeface="Calibri Light" panose="020F0302020204030204" pitchFamily="34" charset="0"/>
              </a:rPr>
            </a:br>
            <a:r>
              <a:rPr lang="es-ES" sz="2400" i="1" dirty="0">
                <a:latin typeface="Calibri Light" panose="020F0302020204030204" pitchFamily="34" charset="0"/>
                <a:ea typeface="Calibri Light" panose="020F0302020204030204" pitchFamily="34" charset="0"/>
                <a:cs typeface="Calibri Light" panose="020F0302020204030204" pitchFamily="34" charset="0"/>
              </a:rPr>
              <a:t>María estudia ingeniería.</a:t>
            </a:r>
            <a:br>
              <a:rPr lang="es-ES" sz="2400" i="1" dirty="0">
                <a:latin typeface="Calibri Light" panose="020F0302020204030204" pitchFamily="34" charset="0"/>
                <a:ea typeface="Calibri Light" panose="020F0302020204030204" pitchFamily="34" charset="0"/>
                <a:cs typeface="Calibri Light" panose="020F0302020204030204" pitchFamily="34" charset="0"/>
              </a:rPr>
            </a:br>
            <a:r>
              <a:rPr lang="es-ES" sz="2400" b="1" i="1" dirty="0">
                <a:solidFill>
                  <a:schemeClr val="accent2"/>
                </a:solidFill>
                <a:latin typeface="Calibri Light" panose="020F0302020204030204" pitchFamily="34" charset="0"/>
                <a:ea typeface="Calibri Light" panose="020F0302020204030204" pitchFamily="34" charset="0"/>
                <a:cs typeface="Calibri Light" panose="020F0302020204030204" pitchFamily="34" charset="0"/>
              </a:rPr>
              <a:t>Por lo tanto, Pedro también estudia ingeniería.</a:t>
            </a:r>
          </a:p>
        </p:txBody>
      </p:sp>
      <p:sp>
        <p:nvSpPr>
          <p:cNvPr id="18" name="CuadroTexto 17">
            <a:extLst>
              <a:ext uri="{FF2B5EF4-FFF2-40B4-BE49-F238E27FC236}">
                <a16:creationId xmlns:a16="http://schemas.microsoft.com/office/drawing/2014/main" id="{6F9D24D8-BA2E-6380-7B86-FBD80A8C2461}"/>
              </a:ext>
            </a:extLst>
          </p:cNvPr>
          <p:cNvSpPr txBox="1"/>
          <p:nvPr/>
        </p:nvSpPr>
        <p:spPr>
          <a:xfrm>
            <a:off x="5796642" y="1263684"/>
            <a:ext cx="6068008" cy="3312895"/>
          </a:xfrm>
          <a:prstGeom prst="rect">
            <a:avLst/>
          </a:prstGeom>
          <a:noFill/>
        </p:spPr>
        <p:txBody>
          <a:bodyPr wrap="square">
            <a:spAutoFit/>
          </a:bodyPr>
          <a:lstStyle/>
          <a:p>
            <a:pPr marL="342900" lvl="1" indent="-342900" algn="l" rtl="0">
              <a:spcAft>
                <a:spcPts val="600"/>
              </a:spcAft>
              <a:buFont typeface="Arial" panose="020B0604020202020204" pitchFamily="34" charset="0"/>
              <a:buChar char="•"/>
            </a:pPr>
            <a:r>
              <a:rPr kumimoji="0" lang="es-PE" altLang="es-PE" sz="2800" b="1"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Argumento 3:</a:t>
            </a:r>
          </a:p>
          <a:p>
            <a:pPr marL="360000" lvl="1" algn="l" rtl="0">
              <a:lnSpc>
                <a:spcPct val="150000"/>
              </a:lnSpc>
              <a:spcAft>
                <a:spcPts val="1200"/>
              </a:spcAft>
            </a:pPr>
            <a:r>
              <a:rPr lang="es-ES" sz="2400" i="1" dirty="0">
                <a:latin typeface="Calibri Light" panose="020F0302020204030204" pitchFamily="34" charset="0"/>
                <a:ea typeface="Calibri Light" panose="020F0302020204030204" pitchFamily="34" charset="0"/>
                <a:cs typeface="Calibri Light" panose="020F0302020204030204" pitchFamily="34" charset="0"/>
              </a:rPr>
              <a:t>Todo lo que percibimos con nuestros sentidos puede ser una ilusión.</a:t>
            </a:r>
            <a:br>
              <a:rPr lang="es-ES" sz="2400" i="1" dirty="0">
                <a:latin typeface="Calibri Light" panose="020F0302020204030204" pitchFamily="34" charset="0"/>
                <a:ea typeface="Calibri Light" panose="020F0302020204030204" pitchFamily="34" charset="0"/>
                <a:cs typeface="Calibri Light" panose="020F0302020204030204" pitchFamily="34" charset="0"/>
              </a:rPr>
            </a:br>
            <a:r>
              <a:rPr lang="es-ES" sz="2400" i="1" dirty="0">
                <a:latin typeface="Calibri Light" panose="020F0302020204030204" pitchFamily="34" charset="0"/>
                <a:ea typeface="Calibri Light" panose="020F0302020204030204" pitchFamily="34" charset="0"/>
                <a:cs typeface="Calibri Light" panose="020F0302020204030204" pitchFamily="34" charset="0"/>
              </a:rPr>
              <a:t>Sócrates se percibe a sí mismo con sus sentidos.</a:t>
            </a:r>
            <a:br>
              <a:rPr lang="es-ES" sz="2400" i="1" dirty="0">
                <a:latin typeface="Calibri Light" panose="020F0302020204030204" pitchFamily="34" charset="0"/>
                <a:ea typeface="Calibri Light" panose="020F0302020204030204" pitchFamily="34" charset="0"/>
                <a:cs typeface="Calibri Light" panose="020F0302020204030204" pitchFamily="34" charset="0"/>
              </a:rPr>
            </a:br>
            <a:r>
              <a:rPr lang="es-ES" sz="2400" b="1" i="1" dirty="0">
                <a:solidFill>
                  <a:schemeClr val="accent2"/>
                </a:solidFill>
                <a:latin typeface="Calibri Light" panose="020F0302020204030204" pitchFamily="34" charset="0"/>
                <a:ea typeface="Calibri Light" panose="020F0302020204030204" pitchFamily="34" charset="0"/>
                <a:cs typeface="Calibri Light" panose="020F0302020204030204" pitchFamily="34" charset="0"/>
              </a:rPr>
              <a:t>Por lo tanto, Sócrates podría ser una ilusión.</a:t>
            </a:r>
          </a:p>
        </p:txBody>
      </p:sp>
      <p:sp>
        <p:nvSpPr>
          <p:cNvPr id="4" name="CuadroTexto 3">
            <a:extLst>
              <a:ext uri="{FF2B5EF4-FFF2-40B4-BE49-F238E27FC236}">
                <a16:creationId xmlns:a16="http://schemas.microsoft.com/office/drawing/2014/main" id="{13620479-0462-FB53-40D1-EFAFA6DDC143}"/>
              </a:ext>
            </a:extLst>
          </p:cNvPr>
          <p:cNvSpPr txBox="1"/>
          <p:nvPr/>
        </p:nvSpPr>
        <p:spPr>
          <a:xfrm>
            <a:off x="8841628" y="1247373"/>
            <a:ext cx="1204037" cy="461665"/>
          </a:xfrm>
          <a:prstGeom prst="rect">
            <a:avLst/>
          </a:prstGeom>
          <a:noFill/>
        </p:spPr>
        <p:txBody>
          <a:bodyPr wrap="square" rtlCol="0">
            <a:spAutoFit/>
          </a:bodyPr>
          <a:lstStyle/>
          <a:p>
            <a:r>
              <a:rPr lang="es-PE" sz="2400" b="1" dirty="0">
                <a:solidFill>
                  <a:schemeClr val="accent6"/>
                </a:solidFill>
              </a:rPr>
              <a:t>(Válido)</a:t>
            </a:r>
          </a:p>
        </p:txBody>
      </p:sp>
      <p:sp>
        <p:nvSpPr>
          <p:cNvPr id="5" name="CuadroTexto 4">
            <a:extLst>
              <a:ext uri="{FF2B5EF4-FFF2-40B4-BE49-F238E27FC236}">
                <a16:creationId xmlns:a16="http://schemas.microsoft.com/office/drawing/2014/main" id="{9C423C08-8C2E-1840-D5C8-4B37424B5EEA}"/>
              </a:ext>
            </a:extLst>
          </p:cNvPr>
          <p:cNvSpPr txBox="1"/>
          <p:nvPr/>
        </p:nvSpPr>
        <p:spPr>
          <a:xfrm>
            <a:off x="2894141" y="4143441"/>
            <a:ext cx="1605255" cy="461665"/>
          </a:xfrm>
          <a:prstGeom prst="rect">
            <a:avLst/>
          </a:prstGeom>
          <a:noFill/>
        </p:spPr>
        <p:txBody>
          <a:bodyPr wrap="square" rtlCol="0">
            <a:spAutoFit/>
          </a:bodyPr>
          <a:lstStyle/>
          <a:p>
            <a:r>
              <a:rPr lang="es-PE" sz="2400" b="1" dirty="0">
                <a:solidFill>
                  <a:srgbClr val="FF0000"/>
                </a:solidFill>
              </a:rPr>
              <a:t>(Inválido)</a:t>
            </a:r>
          </a:p>
        </p:txBody>
      </p:sp>
      <p:sp>
        <p:nvSpPr>
          <p:cNvPr id="6" name="CuadroTexto 5">
            <a:extLst>
              <a:ext uri="{FF2B5EF4-FFF2-40B4-BE49-F238E27FC236}">
                <a16:creationId xmlns:a16="http://schemas.microsoft.com/office/drawing/2014/main" id="{57843BE6-0A98-A62B-56C1-31404CCEB439}"/>
              </a:ext>
            </a:extLst>
          </p:cNvPr>
          <p:cNvSpPr txBox="1"/>
          <p:nvPr/>
        </p:nvSpPr>
        <p:spPr>
          <a:xfrm>
            <a:off x="2894141" y="1263684"/>
            <a:ext cx="1605255" cy="461665"/>
          </a:xfrm>
          <a:prstGeom prst="rect">
            <a:avLst/>
          </a:prstGeom>
          <a:noFill/>
        </p:spPr>
        <p:txBody>
          <a:bodyPr wrap="square" rtlCol="0">
            <a:spAutoFit/>
          </a:bodyPr>
          <a:lstStyle/>
          <a:p>
            <a:r>
              <a:rPr lang="es-PE" sz="2400" b="1" dirty="0">
                <a:solidFill>
                  <a:srgbClr val="FF0000"/>
                </a:solidFill>
              </a:rPr>
              <a:t>(Inválido)</a:t>
            </a:r>
          </a:p>
        </p:txBody>
      </p:sp>
      <p:sp>
        <p:nvSpPr>
          <p:cNvPr id="9" name="Marcador de texto 2">
            <a:extLst>
              <a:ext uri="{FF2B5EF4-FFF2-40B4-BE49-F238E27FC236}">
                <a16:creationId xmlns:a16="http://schemas.microsoft.com/office/drawing/2014/main" id="{EBF349AE-FAA5-566E-05DC-BA6ECD49FE3B}"/>
              </a:ext>
            </a:extLst>
          </p:cNvPr>
          <p:cNvSpPr txBox="1">
            <a:spLocks/>
          </p:cNvSpPr>
          <p:nvPr/>
        </p:nvSpPr>
        <p:spPr>
          <a:xfrm>
            <a:off x="252705" y="775932"/>
            <a:ext cx="9285021" cy="3693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PE" sz="2400" dirty="0">
                <a:latin typeface="Calibri Light" panose="020F0302020204030204" pitchFamily="34" charset="0"/>
                <a:ea typeface="Calibri Light" panose="020F0302020204030204" pitchFamily="34" charset="0"/>
                <a:cs typeface="Calibri Light" panose="020F0302020204030204" pitchFamily="34" charset="0"/>
              </a:rPr>
              <a:t>Determine si son válidos o inválidos</a:t>
            </a:r>
          </a:p>
        </p:txBody>
      </p:sp>
    </p:spTree>
    <p:extLst>
      <p:ext uri="{BB962C8B-B14F-4D97-AF65-F5344CB8AC3E}">
        <p14:creationId xmlns:p14="http://schemas.microsoft.com/office/powerpoint/2010/main" val="146241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P spid="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ECB91-EEB6-3C4F-DFE9-6055AFA859D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DFC51CF-AAB5-9508-BF0A-75D9D6760B50}"/>
              </a:ext>
            </a:extLst>
          </p:cNvPr>
          <p:cNvSpPr>
            <a:spLocks noGrp="1"/>
          </p:cNvSpPr>
          <p:nvPr>
            <p:ph type="title"/>
          </p:nvPr>
        </p:nvSpPr>
        <p:spPr>
          <a:xfrm>
            <a:off x="380226" y="275392"/>
            <a:ext cx="9969271" cy="677108"/>
          </a:xfrm>
        </p:spPr>
        <p:txBody>
          <a:bodyPr>
            <a:noAutofit/>
          </a:bodyPr>
          <a:lstStyle/>
          <a:p>
            <a:r>
              <a:rPr lang="es-PE" b="1" dirty="0">
                <a:ln w="9525">
                  <a:solidFill>
                    <a:schemeClr val="bg1">
                      <a:lumMod val="50000"/>
                    </a:schemeClr>
                  </a:solidFill>
                  <a:prstDash val="solid"/>
                </a:ln>
                <a:solidFill>
                  <a:srgbClr val="C00000"/>
                </a:solidFill>
                <a:effectLst>
                  <a:outerShdw blurRad="50800" dist="38100" dir="10800000" algn="r" rotWithShape="0">
                    <a:prstClr val="black">
                      <a:alpha val="40000"/>
                    </a:prstClr>
                  </a:outerShdw>
                </a:effectLst>
                <a:latin typeface="+mn-lt"/>
              </a:rPr>
              <a:t>Dados los siguientes enunciados:</a:t>
            </a:r>
          </a:p>
        </p:txBody>
      </p:sp>
      <p:sp>
        <p:nvSpPr>
          <p:cNvPr id="3" name="Marcador de texto 2">
            <a:extLst>
              <a:ext uri="{FF2B5EF4-FFF2-40B4-BE49-F238E27FC236}">
                <a16:creationId xmlns:a16="http://schemas.microsoft.com/office/drawing/2014/main" id="{65644C85-BCC0-71A6-F7C4-C885FCD8615D}"/>
              </a:ext>
            </a:extLst>
          </p:cNvPr>
          <p:cNvSpPr>
            <a:spLocks noGrp="1"/>
          </p:cNvSpPr>
          <p:nvPr>
            <p:ph type="body" idx="1"/>
          </p:nvPr>
        </p:nvSpPr>
        <p:spPr>
          <a:xfrm>
            <a:off x="380226" y="1172230"/>
            <a:ext cx="9285021" cy="369332"/>
          </a:xfrm>
        </p:spPr>
        <p:txBody>
          <a:bodyPr>
            <a:noAutofit/>
          </a:bodyPr>
          <a:lstStyle/>
          <a:p>
            <a:pPr marL="0" indent="0">
              <a:buNone/>
            </a:pPr>
            <a:r>
              <a:rPr lang="es-PE" sz="2400" dirty="0">
                <a:latin typeface="Calibri Light" panose="020F0302020204030204" pitchFamily="34" charset="0"/>
                <a:ea typeface="Calibri Light" panose="020F0302020204030204" pitchFamily="34" charset="0"/>
                <a:cs typeface="Calibri Light" panose="020F0302020204030204" pitchFamily="34" charset="0"/>
              </a:rPr>
              <a:t>Saca la conclusión a partir de los siguientes argumentos.</a:t>
            </a:r>
          </a:p>
        </p:txBody>
      </p:sp>
      <p:sp>
        <p:nvSpPr>
          <p:cNvPr id="4" name="CuadroTexto 3">
            <a:extLst>
              <a:ext uri="{FF2B5EF4-FFF2-40B4-BE49-F238E27FC236}">
                <a16:creationId xmlns:a16="http://schemas.microsoft.com/office/drawing/2014/main" id="{BAD110F0-0D82-881B-B805-579EE416C165}"/>
              </a:ext>
            </a:extLst>
          </p:cNvPr>
          <p:cNvSpPr txBox="1"/>
          <p:nvPr/>
        </p:nvSpPr>
        <p:spPr>
          <a:xfrm>
            <a:off x="152400" y="1674213"/>
            <a:ext cx="11488994" cy="4970591"/>
          </a:xfrm>
          <a:prstGeom prst="rect">
            <a:avLst/>
          </a:prstGeom>
          <a:noFill/>
        </p:spPr>
        <p:txBody>
          <a:bodyPr wrap="square">
            <a:spAutoFit/>
          </a:bodyPr>
          <a:lstStyle/>
          <a:p>
            <a:pPr marL="342900" indent="-342900">
              <a:spcAft>
                <a:spcPts val="600"/>
              </a:spcAft>
              <a:buFont typeface="Arial" panose="020B0604020202020204" pitchFamily="34" charset="0"/>
              <a:buChar char="•"/>
            </a:pPr>
            <a:r>
              <a:rPr lang="es-ES" sz="2400" b="1" dirty="0">
                <a:latin typeface="Calibri Light" panose="020F0302020204030204" pitchFamily="34" charset="0"/>
                <a:ea typeface="Calibri Light" panose="020F0302020204030204" pitchFamily="34" charset="0"/>
                <a:cs typeface="Calibri Light" panose="020F0302020204030204" pitchFamily="34" charset="0"/>
              </a:rPr>
              <a:t>Caso 1:</a:t>
            </a:r>
            <a:br>
              <a:rPr lang="es-ES" sz="2400" dirty="0">
                <a:latin typeface="Calibri Light" panose="020F0302020204030204" pitchFamily="34" charset="0"/>
                <a:ea typeface="Calibri Light" panose="020F0302020204030204" pitchFamily="34" charset="0"/>
                <a:cs typeface="Calibri Light" panose="020F0302020204030204" pitchFamily="34" charset="0"/>
              </a:rPr>
            </a:br>
            <a:r>
              <a:rPr lang="es-ES" sz="2400" i="1" dirty="0">
                <a:latin typeface="Calibri Light" panose="020F0302020204030204" pitchFamily="34" charset="0"/>
                <a:ea typeface="Calibri Light" panose="020F0302020204030204" pitchFamily="34" charset="0"/>
                <a:cs typeface="Calibri Light" panose="020F0302020204030204" pitchFamily="34" charset="0"/>
              </a:rPr>
              <a:t>Los lenguajes de alto nivel gestionan la memoria de forma automática.</a:t>
            </a:r>
            <a:br>
              <a:rPr lang="es-ES" sz="2400" i="1" dirty="0">
                <a:latin typeface="Calibri Light" panose="020F0302020204030204" pitchFamily="34" charset="0"/>
                <a:ea typeface="Calibri Light" panose="020F0302020204030204" pitchFamily="34" charset="0"/>
                <a:cs typeface="Calibri Light" panose="020F0302020204030204" pitchFamily="34" charset="0"/>
              </a:rPr>
            </a:br>
            <a:r>
              <a:rPr lang="es-ES" sz="2400" i="1" dirty="0">
                <a:latin typeface="Calibri Light" panose="020F0302020204030204" pitchFamily="34" charset="0"/>
                <a:ea typeface="Calibri Light" panose="020F0302020204030204" pitchFamily="34" charset="0"/>
                <a:cs typeface="Calibri Light" panose="020F0302020204030204" pitchFamily="34" charset="0"/>
              </a:rPr>
              <a:t>Python es un lenguaje de alto nivel.</a:t>
            </a:r>
            <a:br>
              <a:rPr lang="es-ES" sz="2400" dirty="0">
                <a:latin typeface="Calibri Light" panose="020F0302020204030204" pitchFamily="34" charset="0"/>
                <a:ea typeface="Calibri Light" panose="020F0302020204030204" pitchFamily="34" charset="0"/>
                <a:cs typeface="Calibri Light" panose="020F0302020204030204" pitchFamily="34" charset="0"/>
              </a:rPr>
            </a:br>
            <a:r>
              <a:rPr lang="es-ES" sz="2400" b="1" dirty="0">
                <a:latin typeface="Calibri Light" panose="020F0302020204030204" pitchFamily="34" charset="0"/>
                <a:ea typeface="Calibri Light" panose="020F0302020204030204" pitchFamily="34" charset="0"/>
                <a:cs typeface="Calibri Light" panose="020F0302020204030204" pitchFamily="34" charset="0"/>
              </a:rPr>
              <a:t>Conclusión:</a:t>
            </a:r>
            <a:r>
              <a:rPr lang="es-ES" sz="2400" dirty="0">
                <a:latin typeface="Calibri Light" panose="020F0302020204030204" pitchFamily="34" charset="0"/>
                <a:ea typeface="Calibri Light" panose="020F0302020204030204" pitchFamily="34" charset="0"/>
                <a:cs typeface="Calibri Light" panose="020F0302020204030204" pitchFamily="34" charset="0"/>
              </a:rPr>
              <a:t> ________________________________________</a:t>
            </a:r>
          </a:p>
          <a:p>
            <a:pPr marL="342900" indent="-342900">
              <a:buFont typeface="Arial" panose="020B0604020202020204" pitchFamily="34" charset="0"/>
              <a:buChar char="•"/>
            </a:pPr>
            <a:r>
              <a:rPr lang="es-ES" sz="2400" b="1" dirty="0">
                <a:latin typeface="Calibri Light" panose="020F0302020204030204" pitchFamily="34" charset="0"/>
                <a:ea typeface="Calibri Light" panose="020F0302020204030204" pitchFamily="34" charset="0"/>
                <a:cs typeface="Calibri Light" panose="020F0302020204030204" pitchFamily="34" charset="0"/>
              </a:rPr>
              <a:t>Caso 2:</a:t>
            </a:r>
          </a:p>
          <a:p>
            <a:pPr marL="360000"/>
            <a:r>
              <a:rPr lang="es-ES" sz="2400" i="1" dirty="0">
                <a:latin typeface="+mj-lt"/>
              </a:rPr>
              <a:t>Si un dispositivo está encendido, entonces tiene energía.</a:t>
            </a:r>
            <a:br>
              <a:rPr lang="es-ES" sz="2400" i="1" dirty="0">
                <a:latin typeface="+mj-lt"/>
                <a:ea typeface="Calibri Light" panose="020F0302020204030204" pitchFamily="34" charset="0"/>
                <a:cs typeface="Calibri Light" panose="020F0302020204030204" pitchFamily="34" charset="0"/>
              </a:rPr>
            </a:br>
            <a:r>
              <a:rPr lang="es-ES" sz="2400" i="1" dirty="0">
                <a:latin typeface="+mj-lt"/>
              </a:rPr>
              <a:t>Este dispositivo no tiene energía.</a:t>
            </a:r>
            <a:br>
              <a:rPr lang="es-ES" sz="2400" dirty="0">
                <a:latin typeface="Calibri Light" panose="020F0302020204030204" pitchFamily="34" charset="0"/>
                <a:ea typeface="Calibri Light" panose="020F0302020204030204" pitchFamily="34" charset="0"/>
                <a:cs typeface="Calibri Light" panose="020F0302020204030204" pitchFamily="34" charset="0"/>
              </a:rPr>
            </a:br>
            <a:r>
              <a:rPr lang="es-ES" sz="2400" b="1" dirty="0">
                <a:latin typeface="Calibri Light" panose="020F0302020204030204" pitchFamily="34" charset="0"/>
                <a:ea typeface="Calibri Light" panose="020F0302020204030204" pitchFamily="34" charset="0"/>
                <a:cs typeface="Calibri Light" panose="020F0302020204030204" pitchFamily="34" charset="0"/>
              </a:rPr>
              <a:t>Conclusión:</a:t>
            </a:r>
            <a:r>
              <a:rPr lang="es-ES" sz="2400" dirty="0">
                <a:latin typeface="Calibri Light" panose="020F0302020204030204" pitchFamily="34" charset="0"/>
                <a:ea typeface="Calibri Light" panose="020F0302020204030204" pitchFamily="34" charset="0"/>
                <a:cs typeface="Calibri Light" panose="020F0302020204030204" pitchFamily="34" charset="0"/>
              </a:rPr>
              <a:t> ____________________________</a:t>
            </a:r>
          </a:p>
          <a:p>
            <a:pPr marL="342900" indent="-342900">
              <a:buFont typeface="Arial" panose="020B0604020202020204" pitchFamily="34" charset="0"/>
              <a:buChar char="•"/>
            </a:pPr>
            <a:r>
              <a:rPr lang="es-ES" sz="2400" b="1" dirty="0">
                <a:latin typeface="Calibri Light" panose="020F0302020204030204" pitchFamily="34" charset="0"/>
                <a:ea typeface="Calibri Light" panose="020F0302020204030204" pitchFamily="34" charset="0"/>
                <a:cs typeface="Calibri Light" panose="020F0302020204030204" pitchFamily="34" charset="0"/>
              </a:rPr>
              <a:t>Caso 3:</a:t>
            </a:r>
            <a:br>
              <a:rPr lang="es-ES" sz="2400" dirty="0">
                <a:latin typeface="Calibri Light" panose="020F0302020204030204" pitchFamily="34" charset="0"/>
                <a:ea typeface="Calibri Light" panose="020F0302020204030204" pitchFamily="34" charset="0"/>
                <a:cs typeface="Calibri Light" panose="020F0302020204030204" pitchFamily="34" charset="0"/>
              </a:rPr>
            </a:br>
            <a:r>
              <a:rPr lang="es-PE" sz="2400" i="1" dirty="0">
                <a:latin typeface="+mj-lt"/>
              </a:rPr>
              <a:t>Si la resistencia en un circuito aumenta, la corriente disminuye.</a:t>
            </a:r>
            <a:br>
              <a:rPr lang="es-ES" sz="2400" i="1" dirty="0">
                <a:latin typeface="+mj-lt"/>
                <a:ea typeface="Calibri Light" panose="020F0302020204030204" pitchFamily="34" charset="0"/>
                <a:cs typeface="Calibri Light" panose="020F0302020204030204" pitchFamily="34" charset="0"/>
              </a:rPr>
            </a:br>
            <a:r>
              <a:rPr lang="es-PE" sz="2400" i="1" dirty="0">
                <a:latin typeface="+mj-lt"/>
              </a:rPr>
              <a:t>Si la resistencia en un circuito disminuye, la corriente aumenta.</a:t>
            </a:r>
            <a:endParaRPr lang="es-ES" sz="2400" b="1" i="1" dirty="0">
              <a:latin typeface="+mj-lt"/>
              <a:ea typeface="Calibri Light" panose="020F0302020204030204" pitchFamily="34" charset="0"/>
              <a:cs typeface="Calibri Light" panose="020F0302020204030204" pitchFamily="34" charset="0"/>
            </a:endParaRPr>
          </a:p>
          <a:p>
            <a:r>
              <a:rPr lang="es-ES" sz="2400" b="1" i="1" dirty="0">
                <a:latin typeface="+mj-lt"/>
                <a:ea typeface="Calibri Light" panose="020F0302020204030204" pitchFamily="34" charset="0"/>
                <a:cs typeface="Calibri Light" panose="020F0302020204030204" pitchFamily="34" charset="0"/>
              </a:rPr>
              <a:t>     </a:t>
            </a:r>
            <a:r>
              <a:rPr lang="es-PE" sz="2400" i="1" dirty="0">
                <a:latin typeface="+mj-lt"/>
              </a:rPr>
              <a:t>O la resistencia aumenta o la resistencia disminuye.</a:t>
            </a:r>
            <a:endParaRPr lang="es-ES" sz="2400" b="1" i="1" dirty="0">
              <a:latin typeface="+mj-lt"/>
              <a:ea typeface="Calibri Light" panose="020F0302020204030204" pitchFamily="34" charset="0"/>
              <a:cs typeface="Calibri Light" panose="020F0302020204030204" pitchFamily="34" charset="0"/>
            </a:endParaRPr>
          </a:p>
          <a:p>
            <a:r>
              <a:rPr lang="es-ES" sz="2400" b="1" dirty="0">
                <a:latin typeface="Calibri Light" panose="020F0302020204030204" pitchFamily="34" charset="0"/>
                <a:ea typeface="Calibri Light" panose="020F0302020204030204" pitchFamily="34" charset="0"/>
                <a:cs typeface="Calibri Light" panose="020F0302020204030204" pitchFamily="34" charset="0"/>
              </a:rPr>
              <a:t>     Conclusión:</a:t>
            </a:r>
            <a:r>
              <a:rPr lang="es-ES" sz="2400" dirty="0">
                <a:latin typeface="Calibri Light" panose="020F0302020204030204" pitchFamily="34" charset="0"/>
                <a:ea typeface="Calibri Light" panose="020F0302020204030204" pitchFamily="34" charset="0"/>
                <a:cs typeface="Calibri Light" panose="020F0302020204030204" pitchFamily="34" charset="0"/>
              </a:rPr>
              <a:t> _______________________________________</a:t>
            </a:r>
          </a:p>
        </p:txBody>
      </p:sp>
      <p:sp>
        <p:nvSpPr>
          <p:cNvPr id="6" name="CuadroTexto 5">
            <a:extLst>
              <a:ext uri="{FF2B5EF4-FFF2-40B4-BE49-F238E27FC236}">
                <a16:creationId xmlns:a16="http://schemas.microsoft.com/office/drawing/2014/main" id="{9F01C038-B7AE-27F0-1FF7-E5A10743E240}"/>
              </a:ext>
            </a:extLst>
          </p:cNvPr>
          <p:cNvSpPr txBox="1"/>
          <p:nvPr/>
        </p:nvSpPr>
        <p:spPr>
          <a:xfrm>
            <a:off x="2029941" y="2749813"/>
            <a:ext cx="7207363" cy="461665"/>
          </a:xfrm>
          <a:prstGeom prst="rect">
            <a:avLst/>
          </a:prstGeom>
          <a:noFill/>
        </p:spPr>
        <p:txBody>
          <a:bodyPr wrap="square">
            <a:spAutoFit/>
          </a:bodyPr>
          <a:lstStyle/>
          <a:p>
            <a:r>
              <a:rPr lang="es-PE" sz="2400" b="1" dirty="0">
                <a:solidFill>
                  <a:srgbClr val="FF0000"/>
                </a:solidFill>
                <a:latin typeface="+mj-lt"/>
              </a:rPr>
              <a:t>Python gestiona la memoria de forma automática.</a:t>
            </a:r>
          </a:p>
        </p:txBody>
      </p:sp>
      <p:sp>
        <p:nvSpPr>
          <p:cNvPr id="7" name="CuadroTexto 6">
            <a:extLst>
              <a:ext uri="{FF2B5EF4-FFF2-40B4-BE49-F238E27FC236}">
                <a16:creationId xmlns:a16="http://schemas.microsoft.com/office/drawing/2014/main" id="{CD5BB4E0-1826-9F0D-B39C-A51429AA069C}"/>
              </a:ext>
            </a:extLst>
          </p:cNvPr>
          <p:cNvSpPr txBox="1"/>
          <p:nvPr/>
        </p:nvSpPr>
        <p:spPr>
          <a:xfrm>
            <a:off x="1949075" y="4287078"/>
            <a:ext cx="7207363" cy="461665"/>
          </a:xfrm>
          <a:prstGeom prst="rect">
            <a:avLst/>
          </a:prstGeom>
          <a:noFill/>
        </p:spPr>
        <p:txBody>
          <a:bodyPr wrap="square">
            <a:spAutoFit/>
          </a:bodyPr>
          <a:lstStyle/>
          <a:p>
            <a:r>
              <a:rPr lang="es-PE" sz="2400" b="1" dirty="0">
                <a:solidFill>
                  <a:srgbClr val="FF0000"/>
                </a:solidFill>
                <a:latin typeface="+mj-lt"/>
              </a:rPr>
              <a:t>Este dispositivo no está encendido.</a:t>
            </a:r>
          </a:p>
        </p:txBody>
      </p:sp>
      <p:sp>
        <p:nvSpPr>
          <p:cNvPr id="8" name="CuadroTexto 7">
            <a:extLst>
              <a:ext uri="{FF2B5EF4-FFF2-40B4-BE49-F238E27FC236}">
                <a16:creationId xmlns:a16="http://schemas.microsoft.com/office/drawing/2014/main" id="{7BC2CF08-DABF-FBCB-9052-39A8CA8F768B}"/>
              </a:ext>
            </a:extLst>
          </p:cNvPr>
          <p:cNvSpPr txBox="1"/>
          <p:nvPr/>
        </p:nvSpPr>
        <p:spPr>
          <a:xfrm>
            <a:off x="1949074" y="6103766"/>
            <a:ext cx="7207363" cy="461665"/>
          </a:xfrm>
          <a:prstGeom prst="rect">
            <a:avLst/>
          </a:prstGeom>
          <a:noFill/>
        </p:spPr>
        <p:txBody>
          <a:bodyPr wrap="square">
            <a:spAutoFit/>
          </a:bodyPr>
          <a:lstStyle/>
          <a:p>
            <a:r>
              <a:rPr lang="es-PE" sz="2400" b="1" dirty="0">
                <a:solidFill>
                  <a:srgbClr val="FF0000"/>
                </a:solidFill>
                <a:latin typeface="+mj-lt"/>
              </a:rPr>
              <a:t>O la corriente disminuye o la corriente aumenta.</a:t>
            </a:r>
          </a:p>
        </p:txBody>
      </p:sp>
    </p:spTree>
    <p:extLst>
      <p:ext uri="{BB962C8B-B14F-4D97-AF65-F5344CB8AC3E}">
        <p14:creationId xmlns:p14="http://schemas.microsoft.com/office/powerpoint/2010/main" val="65997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número de diapositiva"/>
          <p:cNvSpPr>
            <a:spLocks noGrp="1"/>
          </p:cNvSpPr>
          <p:nvPr>
            <p:ph type="sldNum" sz="quarter" idx="12"/>
          </p:nvPr>
        </p:nvSpPr>
        <p:spPr/>
        <p:txBody>
          <a:bodyPr/>
          <a:lstStyle/>
          <a:p>
            <a:fld id="{81FE53D1-B84E-4AAE-BEC0-0E3C29A37AA5}" type="slidenum">
              <a:rPr lang="es-ES"/>
              <a:pPr/>
              <a:t>15</a:t>
            </a:fld>
            <a:endParaRPr lang="es-ES" dirty="0"/>
          </a:p>
        </p:txBody>
      </p:sp>
      <p:sp>
        <p:nvSpPr>
          <p:cNvPr id="36868" name="Text Box 4"/>
          <p:cNvSpPr txBox="1">
            <a:spLocks noChangeArrowheads="1"/>
          </p:cNvSpPr>
          <p:nvPr/>
        </p:nvSpPr>
        <p:spPr bwMode="auto">
          <a:xfrm>
            <a:off x="579005" y="287850"/>
            <a:ext cx="37098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C" sz="2800" b="1" dirty="0">
                <a:solidFill>
                  <a:srgbClr val="C00000"/>
                </a:solidFill>
                <a:effectLst>
                  <a:outerShdw blurRad="38100" dist="38100" dir="2700000" algn="tl">
                    <a:srgbClr val="000000">
                      <a:alpha val="43137"/>
                    </a:srgbClr>
                  </a:outerShdw>
                </a:effectLst>
              </a:rPr>
              <a:t>Variable Proposicional</a:t>
            </a:r>
          </a:p>
        </p:txBody>
      </p:sp>
      <p:sp>
        <p:nvSpPr>
          <p:cNvPr id="36869" name="Text Box 5"/>
          <p:cNvSpPr txBox="1">
            <a:spLocks noChangeArrowheads="1"/>
          </p:cNvSpPr>
          <p:nvPr/>
        </p:nvSpPr>
        <p:spPr bwMode="auto">
          <a:xfrm>
            <a:off x="579005" y="900328"/>
            <a:ext cx="1103398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158115" algn="just">
              <a:lnSpc>
                <a:spcPct val="90000"/>
              </a:lnSpc>
              <a:spcBef>
                <a:spcPct val="0"/>
              </a:spcBef>
              <a:tabLst>
                <a:tab pos="179388" algn="l"/>
              </a:tabLst>
            </a:pPr>
            <a:r>
              <a:rPr lang="es-EC" sz="2400" dirty="0">
                <a:latin typeface="+mj-lt"/>
                <a:ea typeface="+mj-ea"/>
                <a:cs typeface="+mj-cs"/>
              </a:rPr>
              <a:t>Representa a una </a:t>
            </a:r>
            <a:r>
              <a:rPr lang="es-EC" sz="2400" b="1" dirty="0">
                <a:latin typeface="+mj-lt"/>
                <a:ea typeface="+mj-ea"/>
                <a:cs typeface="+mj-cs"/>
              </a:rPr>
              <a:t>proposición simple </a:t>
            </a:r>
            <a:r>
              <a:rPr lang="es-EC" sz="2400" dirty="0">
                <a:latin typeface="+mj-lt"/>
                <a:ea typeface="+mj-ea"/>
                <a:cs typeface="+mj-cs"/>
              </a:rPr>
              <a:t>o </a:t>
            </a:r>
            <a:r>
              <a:rPr lang="es-EC" sz="2400" b="1" dirty="0">
                <a:latin typeface="+mj-lt"/>
                <a:ea typeface="+mj-ea"/>
                <a:cs typeface="+mj-cs"/>
              </a:rPr>
              <a:t>compuesta</a:t>
            </a:r>
            <a:r>
              <a:rPr lang="es-EC" sz="2400" dirty="0">
                <a:latin typeface="+mj-lt"/>
                <a:ea typeface="+mj-ea"/>
                <a:cs typeface="+mj-cs"/>
              </a:rPr>
              <a:t> pero su  </a:t>
            </a:r>
            <a:r>
              <a:rPr lang="es-EC" sz="2400" b="1" dirty="0">
                <a:latin typeface="+mj-lt"/>
                <a:ea typeface="+mj-ea"/>
                <a:cs typeface="+mj-cs"/>
              </a:rPr>
              <a:t>valor de verdad</a:t>
            </a:r>
            <a:r>
              <a:rPr lang="es-EC" sz="2400" dirty="0">
                <a:latin typeface="+mj-lt"/>
                <a:ea typeface="+mj-ea"/>
                <a:cs typeface="+mj-cs"/>
              </a:rPr>
              <a:t> es desconocido, mientras no se especifiquen los </a:t>
            </a:r>
            <a:r>
              <a:rPr lang="es-EC" sz="2400" b="1" dirty="0">
                <a:latin typeface="+mj-lt"/>
                <a:ea typeface="+mj-ea"/>
                <a:cs typeface="+mj-cs"/>
              </a:rPr>
              <a:t>valores de verdad </a:t>
            </a:r>
            <a:r>
              <a:rPr lang="es-EC" sz="2400" dirty="0">
                <a:latin typeface="+mj-lt"/>
                <a:ea typeface="+mj-ea"/>
                <a:cs typeface="+mj-cs"/>
              </a:rPr>
              <a:t>de las </a:t>
            </a:r>
            <a:r>
              <a:rPr lang="es-EC" sz="2400" b="1" dirty="0">
                <a:latin typeface="+mj-lt"/>
                <a:ea typeface="+mj-ea"/>
                <a:cs typeface="+mj-cs"/>
              </a:rPr>
              <a:t>proposiciones</a:t>
            </a:r>
            <a:r>
              <a:rPr lang="es-EC" sz="2400" dirty="0">
                <a:latin typeface="+mj-lt"/>
                <a:ea typeface="+mj-ea"/>
                <a:cs typeface="+mj-cs"/>
              </a:rPr>
              <a:t> involucradas.</a:t>
            </a:r>
          </a:p>
          <a:p>
            <a:pPr marR="158115" algn="just">
              <a:lnSpc>
                <a:spcPct val="90000"/>
              </a:lnSpc>
              <a:spcBef>
                <a:spcPct val="0"/>
              </a:spcBef>
              <a:tabLst>
                <a:tab pos="179388" algn="l"/>
              </a:tabLst>
            </a:pPr>
            <a:r>
              <a:rPr lang="es-EC" sz="2400" dirty="0">
                <a:latin typeface="+mj-lt"/>
                <a:ea typeface="+mj-ea"/>
                <a:cs typeface="+mj-cs"/>
              </a:rPr>
              <a:t>La </a:t>
            </a:r>
            <a:r>
              <a:rPr lang="es-EC" sz="2400" b="1" dirty="0">
                <a:latin typeface="+mj-lt"/>
                <a:ea typeface="+mj-ea"/>
                <a:cs typeface="+mj-cs"/>
              </a:rPr>
              <a:t>variable proposicional </a:t>
            </a:r>
            <a:r>
              <a:rPr lang="es-EC" sz="2400" dirty="0">
                <a:latin typeface="+mj-lt"/>
                <a:ea typeface="+mj-ea"/>
                <a:cs typeface="+mj-cs"/>
              </a:rPr>
              <a:t>se representa con las ultimas letras minúsculas del alfabeto español, ejemplo: p, q, r, etc.</a:t>
            </a:r>
          </a:p>
        </p:txBody>
      </p:sp>
      <p:sp>
        <p:nvSpPr>
          <p:cNvPr id="36871"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p:sp>
        <p:nvSpPr>
          <p:cNvPr id="2" name="Text Box 4">
            <a:extLst>
              <a:ext uri="{FF2B5EF4-FFF2-40B4-BE49-F238E27FC236}">
                <a16:creationId xmlns:a16="http://schemas.microsoft.com/office/drawing/2014/main" id="{E06D69F2-D918-2345-C07F-A47BDBF32959}"/>
              </a:ext>
            </a:extLst>
          </p:cNvPr>
          <p:cNvSpPr txBox="1">
            <a:spLocks noChangeArrowheads="1"/>
          </p:cNvSpPr>
          <p:nvPr/>
        </p:nvSpPr>
        <p:spPr bwMode="auto">
          <a:xfrm>
            <a:off x="579005" y="2757838"/>
            <a:ext cx="34319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C" sz="2800" b="1" dirty="0">
                <a:solidFill>
                  <a:srgbClr val="C00000"/>
                </a:solidFill>
                <a:effectLst>
                  <a:outerShdw blurRad="38100" dist="38100" dir="2700000" algn="tl">
                    <a:srgbClr val="000000">
                      <a:alpha val="43137"/>
                    </a:srgbClr>
                  </a:outerShdw>
                </a:effectLst>
              </a:rPr>
              <a:t>Forma Proposicional</a:t>
            </a:r>
          </a:p>
        </p:txBody>
      </p:sp>
      <p:sp>
        <p:nvSpPr>
          <p:cNvPr id="3" name="Text Box 5">
            <a:extLst>
              <a:ext uri="{FF2B5EF4-FFF2-40B4-BE49-F238E27FC236}">
                <a16:creationId xmlns:a16="http://schemas.microsoft.com/office/drawing/2014/main" id="{D1F31A04-576A-9520-ED84-ADA9679341B4}"/>
              </a:ext>
            </a:extLst>
          </p:cNvPr>
          <p:cNvSpPr txBox="1">
            <a:spLocks noChangeArrowheads="1"/>
          </p:cNvSpPr>
          <p:nvPr/>
        </p:nvSpPr>
        <p:spPr bwMode="auto">
          <a:xfrm>
            <a:off x="579005" y="3384242"/>
            <a:ext cx="11033987" cy="1889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158115" algn="just">
              <a:lnSpc>
                <a:spcPct val="90000"/>
              </a:lnSpc>
              <a:spcBef>
                <a:spcPct val="0"/>
              </a:spcBef>
              <a:tabLst>
                <a:tab pos="179388" algn="l"/>
              </a:tabLst>
            </a:pPr>
            <a:r>
              <a:rPr lang="es-EC" sz="2400" dirty="0">
                <a:latin typeface="+mj-lt"/>
                <a:ea typeface="+mj-ea"/>
                <a:cs typeface="+mj-cs"/>
              </a:rPr>
              <a:t>Son estructuras constituidas por </a:t>
            </a:r>
            <a:r>
              <a:rPr lang="es-EC" sz="2400" b="1" dirty="0">
                <a:latin typeface="+mj-lt"/>
                <a:ea typeface="+mj-ea"/>
                <a:cs typeface="+mj-cs"/>
              </a:rPr>
              <a:t>variables proposicionales </a:t>
            </a:r>
            <a:r>
              <a:rPr lang="es-EC" sz="2400" dirty="0">
                <a:latin typeface="+mj-lt"/>
                <a:ea typeface="+mj-ea"/>
                <a:cs typeface="+mj-cs"/>
              </a:rPr>
              <a:t>y relacionadas con los </a:t>
            </a:r>
            <a:r>
              <a:rPr lang="es-EC" sz="2400" b="1" dirty="0">
                <a:latin typeface="+mj-lt"/>
                <a:ea typeface="+mj-ea"/>
                <a:cs typeface="+mj-cs"/>
              </a:rPr>
              <a:t>operadores lógicos. </a:t>
            </a:r>
            <a:r>
              <a:rPr lang="es-EC" sz="2400" dirty="0">
                <a:latin typeface="+mj-lt"/>
                <a:ea typeface="+mj-ea"/>
                <a:cs typeface="+mj-cs"/>
              </a:rPr>
              <a:t>Se representan con las letras mayúsculas del alfabeto español A,B, C….D.</a:t>
            </a:r>
          </a:p>
          <a:p>
            <a:pPr algn="just"/>
            <a:r>
              <a:rPr lang="es-EC" sz="2800" b="1" dirty="0">
                <a:solidFill>
                  <a:srgbClr val="C00000"/>
                </a:solidFill>
                <a:effectLst>
                  <a:outerShdw blurRad="38100" dist="38100" dir="2700000" algn="tl">
                    <a:srgbClr val="000000">
                      <a:alpha val="43137"/>
                    </a:srgbClr>
                  </a:outerShdw>
                </a:effectLst>
              </a:rPr>
              <a:t>Ejemplo:</a:t>
            </a:r>
          </a:p>
          <a:p>
            <a:pPr algn="just"/>
            <a:endParaRPr lang="es-EC" sz="2400" b="1" dirty="0"/>
          </a:p>
        </p:txBody>
      </p:sp>
      <mc:AlternateContent xmlns:mc="http://schemas.openxmlformats.org/markup-compatibility/2006">
        <mc:Choice xmlns:a14="http://schemas.microsoft.com/office/drawing/2010/main" Requires="a14">
          <p:sp>
            <p:nvSpPr>
              <p:cNvPr id="4" name="Object 124">
                <a:extLst>
                  <a:ext uri="{FF2B5EF4-FFF2-40B4-BE49-F238E27FC236}">
                    <a16:creationId xmlns:a16="http://schemas.microsoft.com/office/drawing/2014/main" id="{B252BDB4-D931-FDFC-9C48-6C1204E71B90}"/>
                  </a:ext>
                </a:extLst>
              </p:cNvPr>
              <p:cNvSpPr txBox="1"/>
              <p:nvPr/>
            </p:nvSpPr>
            <p:spPr bwMode="auto">
              <a:xfrm>
                <a:off x="3223276" y="4315297"/>
                <a:ext cx="5745444" cy="83502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s-MX" sz="3600" b="0" i="1" smtClean="0">
                          <a:solidFill>
                            <a:srgbClr val="000000"/>
                          </a:solidFill>
                          <a:latin typeface="Cambria Math" panose="02040503050406030204" pitchFamily="18" charset="0"/>
                        </a:rPr>
                        <m:t>𝐴</m:t>
                      </m:r>
                      <m:r>
                        <a:rPr lang="es-PE" sz="3600" i="1">
                          <a:solidFill>
                            <a:srgbClr val="000000"/>
                          </a:solidFill>
                          <a:latin typeface="Cambria Math" panose="02040503050406030204" pitchFamily="18" charset="0"/>
                        </a:rPr>
                        <m:t>:  </m:t>
                      </m:r>
                      <m:d>
                        <m:dPr>
                          <m:begChr m:val="["/>
                          <m:endChr m:val="]"/>
                          <m:ctrlPr>
                            <a:rPr lang="es-PE" sz="3600" i="1">
                              <a:solidFill>
                                <a:srgbClr val="000000"/>
                              </a:solidFill>
                              <a:latin typeface="Cambria Math" panose="02040503050406030204" pitchFamily="18" charset="0"/>
                            </a:rPr>
                          </m:ctrlPr>
                        </m:dPr>
                        <m:e>
                          <m:r>
                            <a:rPr lang="es-PE" sz="3600" i="1" smtClean="0">
                              <a:solidFill>
                                <a:srgbClr val="000000"/>
                              </a:solidFill>
                              <a:latin typeface="Cambria Math" panose="02040503050406030204" pitchFamily="18" charset="0"/>
                            </a:rPr>
                            <m:t>(</m:t>
                          </m:r>
                          <m:r>
                            <a:rPr lang="es-MX" sz="3600" b="0" i="1" smtClean="0">
                              <a:solidFill>
                                <a:srgbClr val="000000"/>
                              </a:solidFill>
                              <a:latin typeface="Cambria Math" panose="02040503050406030204" pitchFamily="18" charset="0"/>
                            </a:rPr>
                            <m:t>𝑝</m:t>
                          </m:r>
                          <m:r>
                            <a:rPr lang="es-PE" sz="3600" i="1" smtClean="0">
                              <a:solidFill>
                                <a:srgbClr val="000000"/>
                              </a:solidFill>
                              <a:latin typeface="Cambria Math" panose="02040503050406030204" pitchFamily="18" charset="0"/>
                            </a:rPr>
                            <m:t>∧</m:t>
                          </m:r>
                          <m:r>
                            <a:rPr lang="es-MX" sz="3600" b="0" i="1" smtClean="0">
                              <a:solidFill>
                                <a:srgbClr val="000000"/>
                              </a:solidFill>
                              <a:latin typeface="Cambria Math" panose="02040503050406030204" pitchFamily="18" charset="0"/>
                            </a:rPr>
                            <m:t>𝑞</m:t>
                          </m:r>
                          <m:r>
                            <a:rPr lang="es-MX" sz="3600" b="0" i="1" smtClean="0">
                              <a:solidFill>
                                <a:srgbClr val="000000"/>
                              </a:solidFill>
                              <a:latin typeface="Cambria Math" panose="02040503050406030204" pitchFamily="18" charset="0"/>
                            </a:rPr>
                            <m:t>)</m:t>
                          </m:r>
                          <m:r>
                            <m:rPr>
                              <m:nor/>
                            </m:rPr>
                            <a:rPr lang="es-ES_tradnl" sz="3600" dirty="0" smtClean="0">
                              <a:effectLst>
                                <a:outerShdw blurRad="38100" dist="38100" dir="2700000" algn="tl">
                                  <a:srgbClr val="000000">
                                    <a:alpha val="43137"/>
                                  </a:srgbClr>
                                </a:outerShdw>
                              </a:effectLst>
                              <a:sym typeface="Symbol" pitchFamily="18" charset="2"/>
                            </a:rPr>
                            <m:t></m:t>
                          </m:r>
                          <m:r>
                            <a:rPr lang="es-PE" sz="3600" i="1">
                              <a:solidFill>
                                <a:srgbClr val="000000"/>
                              </a:solidFill>
                              <a:latin typeface="Cambria Math" panose="02040503050406030204" pitchFamily="18" charset="0"/>
                            </a:rPr>
                            <m:t>(</m:t>
                          </m:r>
                          <m:r>
                            <a:rPr lang="es-MX" sz="3600" b="0" i="1" smtClean="0">
                              <a:solidFill>
                                <a:srgbClr val="000000"/>
                              </a:solidFill>
                              <a:latin typeface="Cambria Math" panose="02040503050406030204" pitchFamily="18" charset="0"/>
                            </a:rPr>
                            <m:t>𝑟</m:t>
                          </m:r>
                          <m:r>
                            <a:rPr lang="es-MX" sz="3600" b="0" i="1" smtClean="0">
                              <a:solidFill>
                                <a:srgbClr val="000000"/>
                              </a:solidFill>
                              <a:latin typeface="Cambria Math" panose="02040503050406030204" pitchFamily="18" charset="0"/>
                            </a:rPr>
                            <m:t> </m:t>
                          </m:r>
                          <m:r>
                            <m:rPr>
                              <m:nor/>
                            </m:rPr>
                            <a:rPr lang="es-ES_tradnl" sz="3600" dirty="0" smtClean="0">
                              <a:effectLst/>
                              <a:sym typeface="Symbol" pitchFamily="18" charset="2"/>
                            </a:rPr>
                            <m:t>V</m:t>
                          </m:r>
                          <m:r>
                            <a:rPr lang="es-PE" sz="3600" i="1" smtClean="0">
                              <a:solidFill>
                                <a:srgbClr val="000000"/>
                              </a:solidFill>
                              <a:latin typeface="Cambria Math" panose="02040503050406030204" pitchFamily="18" charset="0"/>
                            </a:rPr>
                            <m:t>−</m:t>
                          </m:r>
                          <m:r>
                            <a:rPr lang="es-PE" sz="3600" i="1">
                              <a:solidFill>
                                <a:srgbClr val="000000"/>
                              </a:solidFill>
                              <a:latin typeface="Cambria Math" panose="02040503050406030204" pitchFamily="18" charset="0"/>
                            </a:rPr>
                            <m:t>𝑝</m:t>
                          </m:r>
                          <m:r>
                            <a:rPr lang="es-MX" sz="3600" b="0" i="1" smtClean="0">
                              <a:solidFill>
                                <a:srgbClr val="000000"/>
                              </a:solidFill>
                              <a:latin typeface="Cambria Math" panose="02040503050406030204" pitchFamily="18" charset="0"/>
                            </a:rPr>
                            <m:t>)</m:t>
                          </m:r>
                        </m:e>
                      </m:d>
                      <m:r>
                        <a:rPr lang="es-PE" sz="3600" i="1" smtClean="0">
                          <a:solidFill>
                            <a:srgbClr val="000000"/>
                          </a:solidFill>
                          <a:latin typeface="Cambria Math" panose="02040503050406030204" pitchFamily="18" charset="0"/>
                        </a:rPr>
                        <m:t>∧</m:t>
                      </m:r>
                      <m:r>
                        <a:rPr lang="es-MX" sz="3600" b="0" i="1" smtClean="0">
                          <a:solidFill>
                            <a:srgbClr val="000000"/>
                          </a:solidFill>
                          <a:latin typeface="Cambria Math" panose="02040503050406030204" pitchFamily="18" charset="0"/>
                        </a:rPr>
                        <m:t>𝑟</m:t>
                      </m:r>
                    </m:oMath>
                  </m:oMathPara>
                </a14:m>
                <a:endParaRPr lang="es-PE" sz="3600" dirty="0"/>
              </a:p>
            </p:txBody>
          </p:sp>
        </mc:Choice>
        <mc:Fallback>
          <p:sp>
            <p:nvSpPr>
              <p:cNvPr id="4" name="Object 124">
                <a:extLst>
                  <a:ext uri="{FF2B5EF4-FFF2-40B4-BE49-F238E27FC236}">
                    <a16:creationId xmlns:a16="http://schemas.microsoft.com/office/drawing/2014/main" id="{B252BDB4-D931-FDFC-9C48-6C1204E71B90}"/>
                  </a:ext>
                </a:extLst>
              </p:cNvPr>
              <p:cNvSpPr txBox="1">
                <a:spLocks noRot="1" noChangeAspect="1" noMove="1" noResize="1" noEditPoints="1" noAdjustHandles="1" noChangeArrowheads="1" noChangeShapeType="1" noTextEdit="1"/>
              </p:cNvSpPr>
              <p:nvPr/>
            </p:nvSpPr>
            <p:spPr bwMode="auto">
              <a:xfrm>
                <a:off x="3223276" y="4315297"/>
                <a:ext cx="5745444" cy="835026"/>
              </a:xfrm>
              <a:prstGeom prst="rect">
                <a:avLst/>
              </a:prstGeom>
              <a:blipFill>
                <a:blip r:embed="rId2"/>
                <a:stretch>
                  <a:fillRect/>
                </a:stretch>
              </a:blipFill>
            </p:spPr>
            <p:txBody>
              <a:bodyPr/>
              <a:lstStyle/>
              <a:p>
                <a:r>
                  <a:rPr lang="es-PE">
                    <a:noFill/>
                  </a:rPr>
                  <a:t> </a:t>
                </a:r>
              </a:p>
            </p:txBody>
          </p:sp>
        </mc:Fallback>
      </mc:AlternateContent>
      <p:sp>
        <p:nvSpPr>
          <p:cNvPr id="7" name="CuadroTexto 6">
            <a:extLst>
              <a:ext uri="{FF2B5EF4-FFF2-40B4-BE49-F238E27FC236}">
                <a16:creationId xmlns:a16="http://schemas.microsoft.com/office/drawing/2014/main" id="{C936EA04-CBD1-97F3-CE3A-D5C8098D306B}"/>
              </a:ext>
            </a:extLst>
          </p:cNvPr>
          <p:cNvSpPr txBox="1"/>
          <p:nvPr/>
        </p:nvSpPr>
        <p:spPr>
          <a:xfrm>
            <a:off x="579005" y="5150323"/>
            <a:ext cx="11033987" cy="1569660"/>
          </a:xfrm>
          <a:prstGeom prst="rect">
            <a:avLst/>
          </a:prstGeom>
          <a:noFill/>
        </p:spPr>
        <p:txBody>
          <a:bodyPr wrap="square">
            <a:spAutoFit/>
          </a:bodyPr>
          <a:lstStyle/>
          <a:p>
            <a:pPr lvl="0" algn="just"/>
            <a:r>
              <a:rPr lang="es-EC" sz="2400" dirty="0">
                <a:latin typeface="+mj-lt"/>
                <a:ea typeface="+mj-ea"/>
                <a:cs typeface="+mj-cs"/>
              </a:rPr>
              <a:t>Las </a:t>
            </a:r>
            <a:r>
              <a:rPr lang="es-EC" sz="2400" b="1" dirty="0">
                <a:latin typeface="+mj-lt"/>
                <a:ea typeface="+mj-ea"/>
                <a:cs typeface="+mj-cs"/>
              </a:rPr>
              <a:t>formas proposicionales </a:t>
            </a:r>
            <a:r>
              <a:rPr lang="es-EC" sz="2400" dirty="0">
                <a:latin typeface="+mj-lt"/>
                <a:ea typeface="+mj-ea"/>
                <a:cs typeface="+mj-cs"/>
              </a:rPr>
              <a:t>no tienen </a:t>
            </a:r>
            <a:r>
              <a:rPr lang="es-EC" sz="2400" b="1" dirty="0">
                <a:latin typeface="+mj-lt"/>
                <a:ea typeface="+mj-ea"/>
                <a:cs typeface="+mj-cs"/>
              </a:rPr>
              <a:t>valor de verdad </a:t>
            </a:r>
            <a:r>
              <a:rPr lang="es-EC" sz="2400" dirty="0">
                <a:latin typeface="+mj-lt"/>
                <a:ea typeface="+mj-ea"/>
                <a:cs typeface="+mj-cs"/>
              </a:rPr>
              <a:t>conocido y, por lo tanto, no serán consideradas </a:t>
            </a:r>
            <a:r>
              <a:rPr lang="es-EC" sz="2400" b="1" dirty="0">
                <a:latin typeface="+mj-lt"/>
                <a:ea typeface="+mj-ea"/>
                <a:cs typeface="+mj-cs"/>
              </a:rPr>
              <a:t>proposiciones</a:t>
            </a:r>
            <a:r>
              <a:rPr lang="es-EC" sz="2400" dirty="0">
                <a:latin typeface="+mj-lt"/>
                <a:ea typeface="+mj-ea"/>
                <a:cs typeface="+mj-cs"/>
              </a:rPr>
              <a:t>.</a:t>
            </a:r>
          </a:p>
          <a:p>
            <a:pPr lvl="0" algn="just"/>
            <a:r>
              <a:rPr lang="es-EC" sz="2400" dirty="0">
                <a:latin typeface="+mj-lt"/>
                <a:ea typeface="+mj-ea"/>
                <a:cs typeface="+mj-cs"/>
              </a:rPr>
              <a:t>Si cada </a:t>
            </a:r>
            <a:r>
              <a:rPr lang="es-EC" sz="2400" b="1" dirty="0">
                <a:latin typeface="+mj-lt"/>
                <a:ea typeface="+mj-ea"/>
                <a:cs typeface="+mj-cs"/>
              </a:rPr>
              <a:t>variable proposicional </a:t>
            </a:r>
            <a:r>
              <a:rPr lang="es-EC" sz="2400" dirty="0">
                <a:latin typeface="+mj-lt"/>
                <a:ea typeface="+mj-ea"/>
                <a:cs typeface="+mj-cs"/>
              </a:rPr>
              <a:t>es reemplazada por una </a:t>
            </a:r>
            <a:r>
              <a:rPr lang="es-EC" sz="2400" b="1" dirty="0">
                <a:latin typeface="+mj-lt"/>
                <a:ea typeface="+mj-ea"/>
                <a:cs typeface="+mj-cs"/>
              </a:rPr>
              <a:t>proposición simple </a:t>
            </a:r>
            <a:r>
              <a:rPr lang="es-EC" sz="2400" dirty="0">
                <a:latin typeface="+mj-lt"/>
                <a:ea typeface="+mj-ea"/>
                <a:cs typeface="+mj-cs"/>
              </a:rPr>
              <a:t>o </a:t>
            </a:r>
            <a:r>
              <a:rPr lang="es-EC" sz="2400" b="1" dirty="0">
                <a:latin typeface="+mj-lt"/>
                <a:ea typeface="+mj-ea"/>
                <a:cs typeface="+mj-cs"/>
              </a:rPr>
              <a:t>compuesta</a:t>
            </a:r>
            <a:r>
              <a:rPr lang="es-EC" sz="2400" dirty="0">
                <a:latin typeface="+mj-lt"/>
                <a:ea typeface="+mj-ea"/>
                <a:cs typeface="+mj-cs"/>
              </a:rPr>
              <a:t>, la </a:t>
            </a:r>
            <a:r>
              <a:rPr lang="es-EC" sz="2400" b="1" dirty="0">
                <a:latin typeface="+mj-lt"/>
                <a:ea typeface="+mj-ea"/>
                <a:cs typeface="+mj-cs"/>
              </a:rPr>
              <a:t>forma proposicional</a:t>
            </a:r>
            <a:r>
              <a:rPr lang="es-EC" sz="2400" dirty="0">
                <a:latin typeface="+mj-lt"/>
                <a:ea typeface="+mj-ea"/>
                <a:cs typeface="+mj-cs"/>
              </a:rPr>
              <a:t> se convierte en una </a:t>
            </a:r>
            <a:r>
              <a:rPr lang="es-EC" sz="2400" b="1" dirty="0">
                <a:latin typeface="+mj-lt"/>
                <a:ea typeface="+mj-ea"/>
                <a:cs typeface="+mj-cs"/>
              </a:rPr>
              <a:t>proposición</a:t>
            </a:r>
            <a:r>
              <a:rPr lang="es-EC" sz="2400" dirty="0">
                <a:latin typeface="+mj-lt"/>
                <a:ea typeface="+mj-ea"/>
                <a:cs typeface="+mj-cs"/>
              </a:rPr>
              <a:t>.</a:t>
            </a:r>
          </a:p>
        </p:txBody>
      </p:sp>
    </p:spTree>
    <p:extLst>
      <p:ext uri="{BB962C8B-B14F-4D97-AF65-F5344CB8AC3E}">
        <p14:creationId xmlns:p14="http://schemas.microsoft.com/office/powerpoint/2010/main" val="1882463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ppt_x"/>
                                          </p:val>
                                        </p:tav>
                                        <p:tav tm="100000">
                                          <p:val>
                                            <p:strVal val="#ppt_x"/>
                                          </p:val>
                                        </p:tav>
                                      </p:tavLst>
                                    </p:anim>
                                    <p:anim calcmode="lin" valueType="num">
                                      <p:cBhvr additive="base">
                                        <p:cTn id="8" dur="500" fill="hold"/>
                                        <p:tgtEl>
                                          <p:spTgt spid="3686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869"/>
                                        </p:tgtEl>
                                        <p:attrNameLst>
                                          <p:attrName>style.visibility</p:attrName>
                                        </p:attrNameLst>
                                      </p:cBhvr>
                                      <p:to>
                                        <p:strVal val="visible"/>
                                      </p:to>
                                    </p:set>
                                    <p:anim calcmode="lin" valueType="num">
                                      <p:cBhvr additive="base">
                                        <p:cTn id="11" dur="500" fill="hold"/>
                                        <p:tgtEl>
                                          <p:spTgt spid="36869"/>
                                        </p:tgtEl>
                                        <p:attrNameLst>
                                          <p:attrName>ppt_x</p:attrName>
                                        </p:attrNameLst>
                                      </p:cBhvr>
                                      <p:tavLst>
                                        <p:tav tm="0">
                                          <p:val>
                                            <p:strVal val="#ppt_x"/>
                                          </p:val>
                                        </p:tav>
                                        <p:tav tm="100000">
                                          <p:val>
                                            <p:strVal val="#ppt_x"/>
                                          </p:val>
                                        </p:tav>
                                      </p:tavLst>
                                    </p:anim>
                                    <p:anim calcmode="lin" valueType="num">
                                      <p:cBhvr additive="base">
                                        <p:cTn id="12" dur="500" fill="hold"/>
                                        <p:tgtEl>
                                          <p:spTgt spid="3686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nodePh="1">
                                  <p:stCondLst>
                                    <p:cond delay="0"/>
                                  </p:stCondLst>
                                  <p:endCondLst>
                                    <p:cond evt="begin" delay="0">
                                      <p:tn val="13"/>
                                    </p:cond>
                                  </p:endCondLst>
                                  <p:childTnLst>
                                    <p:set>
                                      <p:cBhvr>
                                        <p:cTn id="14" dur="1" fill="hold">
                                          <p:stCondLst>
                                            <p:cond delay="0"/>
                                          </p:stCondLst>
                                        </p:cTn>
                                        <p:tgtEl>
                                          <p:spTgt spid="36871"/>
                                        </p:tgtEl>
                                        <p:attrNameLst>
                                          <p:attrName>style.visibility</p:attrName>
                                        </p:attrNameLst>
                                      </p:cBhvr>
                                      <p:to>
                                        <p:strVal val="visible"/>
                                      </p:to>
                                    </p:set>
                                    <p:anim calcmode="lin" valueType="num">
                                      <p:cBhvr additive="base">
                                        <p:cTn id="15" dur="500" fill="hold"/>
                                        <p:tgtEl>
                                          <p:spTgt spid="36871"/>
                                        </p:tgtEl>
                                        <p:attrNameLst>
                                          <p:attrName>ppt_x</p:attrName>
                                        </p:attrNameLst>
                                      </p:cBhvr>
                                      <p:tavLst>
                                        <p:tav tm="0">
                                          <p:val>
                                            <p:strVal val="#ppt_x"/>
                                          </p:val>
                                        </p:tav>
                                        <p:tav tm="100000">
                                          <p:val>
                                            <p:strVal val="#ppt_x"/>
                                          </p:val>
                                        </p:tav>
                                      </p:tavLst>
                                    </p:anim>
                                    <p:anim calcmode="lin" valueType="num">
                                      <p:cBhvr additive="base">
                                        <p:cTn id="16" dur="500" fill="hold"/>
                                        <p:tgtEl>
                                          <p:spTgt spid="3687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P spid="36869" grpId="0"/>
      <p:bldP spid="36871" grpId="0" animBg="1"/>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número de diapositiva"/>
          <p:cNvSpPr>
            <a:spLocks noGrp="1"/>
          </p:cNvSpPr>
          <p:nvPr>
            <p:ph type="sldNum" sz="quarter" idx="12"/>
          </p:nvPr>
        </p:nvSpPr>
        <p:spPr/>
        <p:txBody>
          <a:bodyPr/>
          <a:lstStyle/>
          <a:p>
            <a:fld id="{81FE53D1-B84E-4AAE-BEC0-0E3C29A37AA5}" type="slidenum">
              <a:rPr lang="es-ES"/>
              <a:pPr/>
              <a:t>16</a:t>
            </a:fld>
            <a:endParaRPr lang="es-ES" dirty="0"/>
          </a:p>
        </p:txBody>
      </p:sp>
      <p:sp>
        <p:nvSpPr>
          <p:cNvPr id="36868" name="Text Box 4"/>
          <p:cNvSpPr txBox="1">
            <a:spLocks noChangeArrowheads="1"/>
          </p:cNvSpPr>
          <p:nvPr/>
        </p:nvSpPr>
        <p:spPr bwMode="auto">
          <a:xfrm>
            <a:off x="602202" y="287765"/>
            <a:ext cx="52965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C" sz="2800" b="1" dirty="0">
                <a:solidFill>
                  <a:srgbClr val="C00000"/>
                </a:solidFill>
                <a:effectLst>
                  <a:outerShdw blurRad="38100" dist="38100" dir="2700000" algn="tl">
                    <a:srgbClr val="000000">
                      <a:alpha val="43137"/>
                    </a:srgbClr>
                  </a:outerShdw>
                </a:effectLst>
              </a:rPr>
              <a:t>Ejercicio de Forma Proposicional</a:t>
            </a:r>
          </a:p>
        </p:txBody>
      </p:sp>
      <p:sp>
        <p:nvSpPr>
          <p:cNvPr id="36871"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p:sp>
        <p:nvSpPr>
          <p:cNvPr id="2" name="1 Rectángulo"/>
          <p:cNvSpPr/>
          <p:nvPr/>
        </p:nvSpPr>
        <p:spPr>
          <a:xfrm>
            <a:off x="602202" y="873422"/>
            <a:ext cx="10919012" cy="830997"/>
          </a:xfrm>
          <a:prstGeom prst="rect">
            <a:avLst/>
          </a:prstGeom>
        </p:spPr>
        <p:txBody>
          <a:bodyPr wrap="square">
            <a:spAutoFit/>
          </a:bodyPr>
          <a:lstStyle/>
          <a:p>
            <a:pPr algn="just"/>
            <a:r>
              <a:rPr lang="es-EC" sz="2400" dirty="0">
                <a:latin typeface="+mj-lt"/>
                <a:ea typeface="+mj-ea"/>
                <a:cs typeface="+mj-cs"/>
              </a:rPr>
              <a:t>Dada la siguiente forma proposicional. Construya la Tabla de verdad de una forma proposicional. </a:t>
            </a:r>
          </a:p>
        </p:txBody>
      </p:sp>
      <mc:AlternateContent xmlns:mc="http://schemas.openxmlformats.org/markup-compatibility/2006">
        <mc:Choice xmlns:a14="http://schemas.microsoft.com/office/drawing/2010/main" Requires="a14">
          <p:sp>
            <p:nvSpPr>
              <p:cNvPr id="3" name="Object 124">
                <a:extLst>
                  <a:ext uri="{FF2B5EF4-FFF2-40B4-BE49-F238E27FC236}">
                    <a16:creationId xmlns:a16="http://schemas.microsoft.com/office/drawing/2014/main" id="{FD7C56EA-04C5-CECD-F488-7983B503AA6B}"/>
                  </a:ext>
                </a:extLst>
              </p:cNvPr>
              <p:cNvSpPr txBox="1"/>
              <p:nvPr/>
            </p:nvSpPr>
            <p:spPr bwMode="auto">
              <a:xfrm>
                <a:off x="3270676" y="1540016"/>
                <a:ext cx="5745444" cy="83502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s-MX" sz="3600" b="0" i="1" smtClean="0">
                          <a:solidFill>
                            <a:srgbClr val="000000"/>
                          </a:solidFill>
                          <a:latin typeface="Cambria Math" panose="02040503050406030204" pitchFamily="18" charset="0"/>
                        </a:rPr>
                        <m:t>𝐴</m:t>
                      </m:r>
                      <m:r>
                        <a:rPr lang="es-PE" sz="3600" i="1">
                          <a:solidFill>
                            <a:srgbClr val="000000"/>
                          </a:solidFill>
                          <a:latin typeface="Cambria Math" panose="02040503050406030204" pitchFamily="18" charset="0"/>
                        </a:rPr>
                        <m:t>:  </m:t>
                      </m:r>
                      <m:d>
                        <m:dPr>
                          <m:begChr m:val="["/>
                          <m:endChr m:val="]"/>
                          <m:ctrlPr>
                            <a:rPr lang="es-PE" sz="3600" i="1">
                              <a:solidFill>
                                <a:srgbClr val="000000"/>
                              </a:solidFill>
                              <a:latin typeface="Cambria Math" panose="02040503050406030204" pitchFamily="18" charset="0"/>
                            </a:rPr>
                          </m:ctrlPr>
                        </m:dPr>
                        <m:e>
                          <m:r>
                            <a:rPr lang="es-PE" sz="3600" i="1" smtClean="0">
                              <a:solidFill>
                                <a:srgbClr val="000000"/>
                              </a:solidFill>
                              <a:latin typeface="Cambria Math" panose="02040503050406030204" pitchFamily="18" charset="0"/>
                            </a:rPr>
                            <m:t>(</m:t>
                          </m:r>
                          <m:r>
                            <a:rPr lang="es-MX" sz="3600" b="0" i="1" smtClean="0">
                              <a:solidFill>
                                <a:srgbClr val="000000"/>
                              </a:solidFill>
                              <a:latin typeface="Cambria Math" panose="02040503050406030204" pitchFamily="18" charset="0"/>
                            </a:rPr>
                            <m:t>𝑝</m:t>
                          </m:r>
                          <m:r>
                            <a:rPr lang="es-PE" sz="3600" i="1" smtClean="0">
                              <a:solidFill>
                                <a:srgbClr val="000000"/>
                              </a:solidFill>
                              <a:latin typeface="Cambria Math" panose="02040503050406030204" pitchFamily="18" charset="0"/>
                            </a:rPr>
                            <m:t>∧</m:t>
                          </m:r>
                          <m:r>
                            <a:rPr lang="es-MX" sz="3600" b="0" i="1" smtClean="0">
                              <a:solidFill>
                                <a:srgbClr val="000000"/>
                              </a:solidFill>
                              <a:latin typeface="Cambria Math" panose="02040503050406030204" pitchFamily="18" charset="0"/>
                            </a:rPr>
                            <m:t>𝑞</m:t>
                          </m:r>
                          <m:r>
                            <a:rPr lang="es-MX" sz="3600" b="0" i="1" smtClean="0">
                              <a:solidFill>
                                <a:srgbClr val="000000"/>
                              </a:solidFill>
                              <a:latin typeface="Cambria Math" panose="02040503050406030204" pitchFamily="18" charset="0"/>
                            </a:rPr>
                            <m:t>)</m:t>
                          </m:r>
                          <m:r>
                            <m:rPr>
                              <m:nor/>
                            </m:rPr>
                            <a:rPr lang="es-ES_tradnl" sz="3600" dirty="0" smtClean="0">
                              <a:effectLst>
                                <a:outerShdw blurRad="38100" dist="38100" dir="2700000" algn="tl">
                                  <a:srgbClr val="000000">
                                    <a:alpha val="43137"/>
                                  </a:srgbClr>
                                </a:outerShdw>
                              </a:effectLst>
                              <a:sym typeface="Symbol" pitchFamily="18" charset="2"/>
                            </a:rPr>
                            <m:t></m:t>
                          </m:r>
                          <m:r>
                            <a:rPr lang="es-PE" sz="3600" i="1">
                              <a:solidFill>
                                <a:srgbClr val="000000"/>
                              </a:solidFill>
                              <a:latin typeface="Cambria Math" panose="02040503050406030204" pitchFamily="18" charset="0"/>
                            </a:rPr>
                            <m:t>(</m:t>
                          </m:r>
                          <m:r>
                            <a:rPr lang="es-MX" sz="3600" b="0" i="1" smtClean="0">
                              <a:solidFill>
                                <a:srgbClr val="000000"/>
                              </a:solidFill>
                              <a:latin typeface="Cambria Math" panose="02040503050406030204" pitchFamily="18" charset="0"/>
                            </a:rPr>
                            <m:t>𝑟</m:t>
                          </m:r>
                          <m:r>
                            <a:rPr lang="es-MX" sz="3600" b="0" i="1" smtClean="0">
                              <a:solidFill>
                                <a:srgbClr val="000000"/>
                              </a:solidFill>
                              <a:latin typeface="Cambria Math" panose="02040503050406030204" pitchFamily="18" charset="0"/>
                            </a:rPr>
                            <m:t> </m:t>
                          </m:r>
                          <m:r>
                            <m:rPr>
                              <m:nor/>
                            </m:rPr>
                            <a:rPr lang="es-ES_tradnl" sz="3600" dirty="0" smtClean="0">
                              <a:effectLst/>
                              <a:sym typeface="Symbol" pitchFamily="18" charset="2"/>
                            </a:rPr>
                            <m:t>V</m:t>
                          </m:r>
                          <m:r>
                            <a:rPr lang="es-PE" sz="3600" i="1" smtClean="0">
                              <a:solidFill>
                                <a:srgbClr val="000000"/>
                              </a:solidFill>
                              <a:latin typeface="Cambria Math" panose="02040503050406030204" pitchFamily="18" charset="0"/>
                            </a:rPr>
                            <m:t>−</m:t>
                          </m:r>
                          <m:r>
                            <a:rPr lang="es-PE" sz="3600" i="1">
                              <a:solidFill>
                                <a:srgbClr val="000000"/>
                              </a:solidFill>
                              <a:latin typeface="Cambria Math" panose="02040503050406030204" pitchFamily="18" charset="0"/>
                            </a:rPr>
                            <m:t>𝑝</m:t>
                          </m:r>
                          <m:r>
                            <a:rPr lang="es-MX" sz="3600" b="0" i="1" smtClean="0">
                              <a:solidFill>
                                <a:srgbClr val="000000"/>
                              </a:solidFill>
                              <a:latin typeface="Cambria Math" panose="02040503050406030204" pitchFamily="18" charset="0"/>
                            </a:rPr>
                            <m:t>)</m:t>
                          </m:r>
                        </m:e>
                      </m:d>
                      <m:r>
                        <a:rPr lang="es-PE" sz="3600" i="1" smtClean="0">
                          <a:solidFill>
                            <a:srgbClr val="000000"/>
                          </a:solidFill>
                          <a:latin typeface="Cambria Math" panose="02040503050406030204" pitchFamily="18" charset="0"/>
                        </a:rPr>
                        <m:t>∧</m:t>
                      </m:r>
                      <m:r>
                        <a:rPr lang="es-MX" sz="3600" b="0" i="1" smtClean="0">
                          <a:solidFill>
                            <a:srgbClr val="000000"/>
                          </a:solidFill>
                          <a:latin typeface="Cambria Math" panose="02040503050406030204" pitchFamily="18" charset="0"/>
                        </a:rPr>
                        <m:t>𝑟</m:t>
                      </m:r>
                    </m:oMath>
                  </m:oMathPara>
                </a14:m>
                <a:endParaRPr lang="es-PE" sz="3600" dirty="0"/>
              </a:p>
            </p:txBody>
          </p:sp>
        </mc:Choice>
        <mc:Fallback>
          <p:sp>
            <p:nvSpPr>
              <p:cNvPr id="3" name="Object 124">
                <a:extLst>
                  <a:ext uri="{FF2B5EF4-FFF2-40B4-BE49-F238E27FC236}">
                    <a16:creationId xmlns:a16="http://schemas.microsoft.com/office/drawing/2014/main" id="{FD7C56EA-04C5-CECD-F488-7983B503AA6B}"/>
                  </a:ext>
                </a:extLst>
              </p:cNvPr>
              <p:cNvSpPr txBox="1">
                <a:spLocks noRot="1" noChangeAspect="1" noMove="1" noResize="1" noEditPoints="1" noAdjustHandles="1" noChangeArrowheads="1" noChangeShapeType="1" noTextEdit="1"/>
              </p:cNvSpPr>
              <p:nvPr/>
            </p:nvSpPr>
            <p:spPr bwMode="auto">
              <a:xfrm>
                <a:off x="3270676" y="1540016"/>
                <a:ext cx="5745444" cy="835026"/>
              </a:xfrm>
              <a:prstGeom prst="rect">
                <a:avLst/>
              </a:prstGeom>
              <a:blipFill>
                <a:blip r:embed="rId2"/>
                <a:stretch>
                  <a:fillRect/>
                </a:stretch>
              </a:blipFill>
            </p:spPr>
            <p:txBody>
              <a:bodyPr/>
              <a:lstStyle/>
              <a:p>
                <a:r>
                  <a:rPr lang="es-PE">
                    <a:noFill/>
                  </a:rPr>
                  <a:t> </a:t>
                </a:r>
              </a:p>
            </p:txBody>
          </p:sp>
        </mc:Fallback>
      </mc:AlternateContent>
      <p:sp>
        <p:nvSpPr>
          <p:cNvPr id="4" name="3 Marcador de número de diapositiva">
            <a:extLst>
              <a:ext uri="{FF2B5EF4-FFF2-40B4-BE49-F238E27FC236}">
                <a16:creationId xmlns:a16="http://schemas.microsoft.com/office/drawing/2014/main" id="{6310126F-24EB-0640-575F-A99EA51C140B}"/>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s-P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FE53D1-B84E-4AAE-BEC0-0E3C29A37AA5}" type="slidenum">
              <a:rPr lang="es-ES" smtClean="0"/>
              <a:pPr/>
              <a:t>16</a:t>
            </a:fld>
            <a:endParaRPr lang="es-ES"/>
          </a:p>
        </p:txBody>
      </p:sp>
      <p:pic>
        <p:nvPicPr>
          <p:cNvPr id="6" name="Picture 2">
            <a:extLst>
              <a:ext uri="{FF2B5EF4-FFF2-40B4-BE49-F238E27FC236}">
                <a16:creationId xmlns:a16="http://schemas.microsoft.com/office/drawing/2014/main" id="{1CF6F334-54FB-28EB-E901-4FA14E3100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20" t="3669" r="1655" b="82711"/>
          <a:stretch/>
        </p:blipFill>
        <p:spPr bwMode="auto">
          <a:xfrm>
            <a:off x="734389" y="3430402"/>
            <a:ext cx="7028284" cy="496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2 Rectángulo">
            <a:extLst>
              <a:ext uri="{FF2B5EF4-FFF2-40B4-BE49-F238E27FC236}">
                <a16:creationId xmlns:a16="http://schemas.microsoft.com/office/drawing/2014/main" id="{8C77D8C2-8163-BA02-0671-DDF9BD9EE196}"/>
              </a:ext>
            </a:extLst>
          </p:cNvPr>
          <p:cNvSpPr/>
          <p:nvPr/>
        </p:nvSpPr>
        <p:spPr>
          <a:xfrm>
            <a:off x="602201" y="2571062"/>
            <a:ext cx="11082393" cy="830997"/>
          </a:xfrm>
          <a:prstGeom prst="rect">
            <a:avLst/>
          </a:prstGeom>
        </p:spPr>
        <p:txBody>
          <a:bodyPr wrap="square">
            <a:spAutoFit/>
          </a:bodyPr>
          <a:lstStyle/>
          <a:p>
            <a:pPr algn="just"/>
            <a:r>
              <a:rPr lang="es-EC" sz="2400" dirty="0">
                <a:latin typeface="+mj-lt"/>
                <a:ea typeface="+mj-ea"/>
                <a:cs typeface="+mj-cs"/>
              </a:rPr>
              <a:t>Hay 3 </a:t>
            </a:r>
            <a:r>
              <a:rPr lang="es-EC" sz="2400" b="1" dirty="0">
                <a:latin typeface="+mj-lt"/>
                <a:ea typeface="+mj-ea"/>
                <a:cs typeface="+mj-cs"/>
              </a:rPr>
              <a:t>variables proposicionales </a:t>
            </a:r>
            <a:r>
              <a:rPr lang="es-EC" sz="2400" i="1" dirty="0">
                <a:latin typeface="+mj-lt"/>
                <a:ea typeface="+mj-ea"/>
                <a:cs typeface="+mj-cs"/>
              </a:rPr>
              <a:t>p, q </a:t>
            </a:r>
            <a:r>
              <a:rPr lang="es-EC" sz="2400" dirty="0">
                <a:latin typeface="+mj-lt"/>
                <a:ea typeface="+mj-ea"/>
                <a:cs typeface="+mj-cs"/>
              </a:rPr>
              <a:t>y</a:t>
            </a:r>
            <a:r>
              <a:rPr lang="es-EC" sz="2400" i="1" dirty="0">
                <a:latin typeface="+mj-lt"/>
                <a:ea typeface="+mj-ea"/>
                <a:cs typeface="+mj-cs"/>
              </a:rPr>
              <a:t> r</a:t>
            </a:r>
            <a:r>
              <a:rPr lang="es-EC" sz="2400" dirty="0">
                <a:latin typeface="+mj-lt"/>
                <a:ea typeface="+mj-ea"/>
                <a:cs typeface="+mj-cs"/>
              </a:rPr>
              <a:t>, existirán 2</a:t>
            </a:r>
            <a:r>
              <a:rPr lang="es-EC" sz="2400" baseline="30000" dirty="0">
                <a:latin typeface="+mj-lt"/>
                <a:ea typeface="+mj-ea"/>
                <a:cs typeface="+mj-cs"/>
              </a:rPr>
              <a:t>3</a:t>
            </a:r>
            <a:r>
              <a:rPr lang="es-EC" sz="2400" dirty="0">
                <a:latin typeface="+mj-lt"/>
                <a:ea typeface="+mj-ea"/>
                <a:cs typeface="+mj-cs"/>
              </a:rPr>
              <a:t> </a:t>
            </a:r>
            <a:r>
              <a:rPr lang="es-EC" sz="2400" b="1" dirty="0">
                <a:latin typeface="+mj-lt"/>
                <a:ea typeface="+mj-ea"/>
                <a:cs typeface="+mj-cs"/>
              </a:rPr>
              <a:t>proposiciones</a:t>
            </a:r>
            <a:r>
              <a:rPr lang="es-EC" sz="2400" dirty="0">
                <a:latin typeface="+mj-lt"/>
                <a:ea typeface="+mj-ea"/>
                <a:cs typeface="+mj-cs"/>
              </a:rPr>
              <a:t> en la tabla de verdad de </a:t>
            </a:r>
            <a:r>
              <a:rPr lang="es-EC" sz="2400" b="1" i="1" dirty="0">
                <a:latin typeface="+mj-lt"/>
                <a:ea typeface="+mj-ea"/>
                <a:cs typeface="+mj-cs"/>
              </a:rPr>
              <a:t>A</a:t>
            </a:r>
            <a:r>
              <a:rPr lang="es-EC" sz="2400" dirty="0">
                <a:latin typeface="+mj-lt"/>
                <a:ea typeface="+mj-ea"/>
                <a:cs typeface="+mj-cs"/>
              </a:rPr>
              <a:t>. </a:t>
            </a:r>
          </a:p>
        </p:txBody>
      </p:sp>
      <p:sp>
        <p:nvSpPr>
          <p:cNvPr id="8" name="3 Rectángulo">
            <a:extLst>
              <a:ext uri="{FF2B5EF4-FFF2-40B4-BE49-F238E27FC236}">
                <a16:creationId xmlns:a16="http://schemas.microsoft.com/office/drawing/2014/main" id="{386AD90A-9AA2-8226-1D42-DF8FEEBEA883}"/>
              </a:ext>
            </a:extLst>
          </p:cNvPr>
          <p:cNvSpPr/>
          <p:nvPr/>
        </p:nvSpPr>
        <p:spPr>
          <a:xfrm>
            <a:off x="8001000" y="4025749"/>
            <a:ext cx="3962400" cy="1938992"/>
          </a:xfrm>
          <a:prstGeom prst="rect">
            <a:avLst/>
          </a:prstGeom>
        </p:spPr>
        <p:txBody>
          <a:bodyPr wrap="square">
            <a:spAutoFit/>
          </a:bodyPr>
          <a:lstStyle/>
          <a:p>
            <a:pPr algn="just"/>
            <a:r>
              <a:rPr lang="es-EC" sz="2400" dirty="0">
                <a:latin typeface="+mj-lt"/>
                <a:ea typeface="+mj-ea"/>
                <a:cs typeface="+mj-cs"/>
              </a:rPr>
              <a:t>Las </a:t>
            </a:r>
            <a:r>
              <a:rPr lang="es-EC" sz="2400" b="1" dirty="0">
                <a:latin typeface="+mj-lt"/>
                <a:ea typeface="+mj-ea"/>
                <a:cs typeface="+mj-cs"/>
              </a:rPr>
              <a:t>variables proposicionales </a:t>
            </a:r>
            <a:r>
              <a:rPr lang="es-EC" sz="2400" i="1" dirty="0">
                <a:latin typeface="+mj-lt"/>
                <a:ea typeface="+mj-ea"/>
                <a:cs typeface="+mj-cs"/>
              </a:rPr>
              <a:t>p, q </a:t>
            </a:r>
            <a:r>
              <a:rPr lang="es-EC" sz="2400" dirty="0">
                <a:latin typeface="+mj-lt"/>
                <a:ea typeface="+mj-ea"/>
                <a:cs typeface="+mj-cs"/>
              </a:rPr>
              <a:t>y</a:t>
            </a:r>
            <a:r>
              <a:rPr lang="es-EC" sz="2400" i="1" dirty="0">
                <a:latin typeface="+mj-lt"/>
                <a:ea typeface="+mj-ea"/>
                <a:cs typeface="+mj-cs"/>
              </a:rPr>
              <a:t> r </a:t>
            </a:r>
            <a:r>
              <a:rPr lang="es-EC" sz="2400" dirty="0">
                <a:latin typeface="+mj-lt"/>
                <a:ea typeface="+mj-ea"/>
                <a:cs typeface="+mj-cs"/>
              </a:rPr>
              <a:t>toman los </a:t>
            </a:r>
            <a:r>
              <a:rPr lang="es-EC" sz="2400" b="1" dirty="0">
                <a:latin typeface="+mj-lt"/>
                <a:ea typeface="+mj-ea"/>
                <a:cs typeface="+mj-cs"/>
              </a:rPr>
              <a:t>valores de verdad </a:t>
            </a:r>
            <a:r>
              <a:rPr lang="es-EC" sz="2400" dirty="0">
                <a:latin typeface="+mj-lt"/>
                <a:ea typeface="+mj-ea"/>
                <a:cs typeface="+mj-cs"/>
              </a:rPr>
              <a:t> 0 y 1.</a:t>
            </a:r>
          </a:p>
          <a:p>
            <a:pPr algn="just"/>
            <a:r>
              <a:rPr lang="es-EC" sz="2400" dirty="0">
                <a:latin typeface="+mj-lt"/>
                <a:ea typeface="+mj-ea"/>
                <a:cs typeface="+mj-cs"/>
              </a:rPr>
              <a:t>El resultado la </a:t>
            </a:r>
            <a:r>
              <a:rPr lang="es-EC" sz="2400" b="1" dirty="0">
                <a:latin typeface="+mj-lt"/>
                <a:ea typeface="+mj-ea"/>
                <a:cs typeface="+mj-cs"/>
              </a:rPr>
              <a:t>proposición resultante </a:t>
            </a:r>
            <a:r>
              <a:rPr lang="es-EC" sz="2400" dirty="0">
                <a:latin typeface="+mj-lt"/>
                <a:ea typeface="+mj-ea"/>
                <a:cs typeface="+mj-cs"/>
              </a:rPr>
              <a:t>es verdadera. </a:t>
            </a:r>
          </a:p>
        </p:txBody>
      </p:sp>
      <p:pic>
        <p:nvPicPr>
          <p:cNvPr id="9" name="Picture 2">
            <a:extLst>
              <a:ext uri="{FF2B5EF4-FFF2-40B4-BE49-F238E27FC236}">
                <a16:creationId xmlns:a16="http://schemas.microsoft.com/office/drawing/2014/main" id="{1AF210FA-B2F1-351F-9FEB-4F6A8011A6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20" t="17288" r="80725" b="4396"/>
          <a:stretch/>
        </p:blipFill>
        <p:spPr bwMode="auto">
          <a:xfrm>
            <a:off x="734389" y="3926727"/>
            <a:ext cx="1290663" cy="2844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4">
            <a:extLst>
              <a:ext uri="{FF2B5EF4-FFF2-40B4-BE49-F238E27FC236}">
                <a16:creationId xmlns:a16="http://schemas.microsoft.com/office/drawing/2014/main" id="{E039ED4F-11D7-118E-0385-E27AA72F04FB}"/>
              </a:ext>
            </a:extLst>
          </p:cNvPr>
          <p:cNvSpPr txBox="1">
            <a:spLocks noChangeArrowheads="1"/>
          </p:cNvSpPr>
          <p:nvPr/>
        </p:nvSpPr>
        <p:spPr bwMode="auto">
          <a:xfrm>
            <a:off x="596578" y="2188353"/>
            <a:ext cx="15851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C" sz="2800" b="1" dirty="0">
                <a:solidFill>
                  <a:srgbClr val="C00000"/>
                </a:solidFill>
                <a:effectLst>
                  <a:outerShdw blurRad="38100" dist="38100" dir="2700000" algn="tl">
                    <a:srgbClr val="000000">
                      <a:alpha val="43137"/>
                    </a:srgbClr>
                  </a:outerShdw>
                </a:effectLst>
              </a:rPr>
              <a:t>Solución</a:t>
            </a:r>
          </a:p>
        </p:txBody>
      </p:sp>
      <p:pic>
        <p:nvPicPr>
          <p:cNvPr id="11" name="Picture 2">
            <a:extLst>
              <a:ext uri="{FF2B5EF4-FFF2-40B4-BE49-F238E27FC236}">
                <a16:creationId xmlns:a16="http://schemas.microsoft.com/office/drawing/2014/main" id="{907F9B99-7336-8761-A477-CD024C2798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786" t="17288" r="1655" b="4396"/>
          <a:stretch/>
        </p:blipFill>
        <p:spPr bwMode="auto">
          <a:xfrm>
            <a:off x="2011589" y="3925983"/>
            <a:ext cx="5751084" cy="2844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0058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ppt_x"/>
                                          </p:val>
                                        </p:tav>
                                        <p:tav tm="100000">
                                          <p:val>
                                            <p:strVal val="#ppt_x"/>
                                          </p:val>
                                        </p:tav>
                                      </p:tavLst>
                                    </p:anim>
                                    <p:anim calcmode="lin" valueType="num">
                                      <p:cBhvr additive="base">
                                        <p:cTn id="8" dur="500" fill="hold"/>
                                        <p:tgtEl>
                                          <p:spTgt spid="3686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nodePh="1">
                                  <p:stCondLst>
                                    <p:cond delay="0"/>
                                  </p:stCondLst>
                                  <p:endCondLst>
                                    <p:cond evt="begin" delay="0">
                                      <p:tn val="9"/>
                                    </p:cond>
                                  </p:endCondLst>
                                  <p:childTnLst>
                                    <p:set>
                                      <p:cBhvr>
                                        <p:cTn id="10" dur="1" fill="hold">
                                          <p:stCondLst>
                                            <p:cond delay="0"/>
                                          </p:stCondLst>
                                        </p:cTn>
                                        <p:tgtEl>
                                          <p:spTgt spid="36871"/>
                                        </p:tgtEl>
                                        <p:attrNameLst>
                                          <p:attrName>style.visibility</p:attrName>
                                        </p:attrNameLst>
                                      </p:cBhvr>
                                      <p:to>
                                        <p:strVal val="visible"/>
                                      </p:to>
                                    </p:set>
                                    <p:anim calcmode="lin" valueType="num">
                                      <p:cBhvr additive="base">
                                        <p:cTn id="11" dur="500" fill="hold"/>
                                        <p:tgtEl>
                                          <p:spTgt spid="36871"/>
                                        </p:tgtEl>
                                        <p:attrNameLst>
                                          <p:attrName>ppt_x</p:attrName>
                                        </p:attrNameLst>
                                      </p:cBhvr>
                                      <p:tavLst>
                                        <p:tav tm="0">
                                          <p:val>
                                            <p:strVal val="#ppt_x"/>
                                          </p:val>
                                        </p:tav>
                                        <p:tav tm="100000">
                                          <p:val>
                                            <p:strVal val="#ppt_x"/>
                                          </p:val>
                                        </p:tav>
                                      </p:tavLst>
                                    </p:anim>
                                    <p:anim calcmode="lin" valueType="num">
                                      <p:cBhvr additive="base">
                                        <p:cTn id="12" dur="500" fill="hold"/>
                                        <p:tgtEl>
                                          <p:spTgt spid="3687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P spid="36871" grpId="0" animBg="1"/>
      <p:bldP spid="7" grpId="0"/>
      <p:bldP spid="8"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3 Marcador de número de diapositiva"/>
          <p:cNvSpPr>
            <a:spLocks noGrp="1"/>
          </p:cNvSpPr>
          <p:nvPr>
            <p:ph type="sldNum" sz="quarter" idx="12"/>
          </p:nvPr>
        </p:nvSpPr>
        <p:spPr/>
        <p:txBody>
          <a:bodyPr/>
          <a:lstStyle/>
          <a:p>
            <a:fld id="{F9FB481C-F5B1-4682-B781-DD2FCB70E044}" type="slidenum">
              <a:rPr lang="es-ES"/>
              <a:pPr/>
              <a:t>17</a:t>
            </a:fld>
            <a:endParaRPr lang="es-ES"/>
          </a:p>
        </p:txBody>
      </p:sp>
      <p:sp>
        <p:nvSpPr>
          <p:cNvPr id="37892" name="Text Box 4"/>
          <p:cNvSpPr txBox="1">
            <a:spLocks noChangeArrowheads="1"/>
          </p:cNvSpPr>
          <p:nvPr/>
        </p:nvSpPr>
        <p:spPr bwMode="auto">
          <a:xfrm>
            <a:off x="2279651" y="1125538"/>
            <a:ext cx="287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C"/>
          </a:p>
        </p:txBody>
      </p:sp>
      <p:sp>
        <p:nvSpPr>
          <p:cNvPr id="37893" name="Text Box 5"/>
          <p:cNvSpPr txBox="1">
            <a:spLocks noChangeArrowheads="1"/>
          </p:cNvSpPr>
          <p:nvPr/>
        </p:nvSpPr>
        <p:spPr bwMode="auto">
          <a:xfrm>
            <a:off x="3987800" y="2651126"/>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EC"/>
          </a:p>
        </p:txBody>
      </p:sp>
      <p:sp>
        <p:nvSpPr>
          <p:cNvPr id="37895"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p:sp>
        <p:nvSpPr>
          <p:cNvPr id="37899" name="Rectangle 11"/>
          <p:cNvSpPr>
            <a:spLocks noChangeArrowheads="1"/>
          </p:cNvSpPr>
          <p:nvPr/>
        </p:nvSpPr>
        <p:spPr bwMode="auto">
          <a:xfrm>
            <a:off x="1524001" y="1862139"/>
            <a:ext cx="2571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sz="1200">
                <a:latin typeface="Times New Roman" pitchFamily="18" charset="0"/>
                <a:cs typeface="Times New Roman" pitchFamily="18" charset="0"/>
              </a:rPr>
              <a:t> </a:t>
            </a:r>
            <a:r>
              <a:rPr lang="es-ES" sz="1100">
                <a:solidFill>
                  <a:srgbClr val="000000"/>
                </a:solidFill>
                <a:latin typeface="Times New Roman" pitchFamily="18" charset="0"/>
                <a:cs typeface="Times New Roman" pitchFamily="18" charset="0"/>
              </a:rPr>
              <a:t> </a:t>
            </a:r>
            <a:endParaRPr lang="es-ES">
              <a:latin typeface="Arial" charset="0"/>
            </a:endParaRPr>
          </a:p>
        </p:txBody>
      </p:sp>
      <mc:AlternateContent xmlns:mc="http://schemas.openxmlformats.org/markup-compatibility/2006">
        <mc:Choice xmlns:a14="http://schemas.microsoft.com/office/drawing/2010/main" Requires="a14">
          <p:sp>
            <p:nvSpPr>
              <p:cNvPr id="37896" name="Object 8"/>
              <p:cNvSpPr txBox="1"/>
              <p:nvPr/>
            </p:nvSpPr>
            <p:spPr bwMode="auto">
              <a:xfrm>
                <a:off x="5414963" y="3624263"/>
                <a:ext cx="3195637" cy="523875"/>
              </a:xfrm>
              <a:prstGeom prst="rect">
                <a:avLst/>
              </a:prstGeom>
              <a:noFill/>
            </p:spPr>
            <p:txBody>
              <a:bodyPr>
                <a:normAutofit fontScale="70000" lnSpcReduction="20000"/>
              </a:bodyPr>
              <a:lstStyle/>
              <a:p>
                <a:pPr/>
                <a14:m>
                  <m:oMathPara xmlns:m="http://schemas.openxmlformats.org/officeDocument/2006/math">
                    <m:oMathParaPr>
                      <m:jc m:val="left"/>
                    </m:oMathParaPr>
                    <m:oMath xmlns:m="http://schemas.openxmlformats.org/officeDocument/2006/math">
                      <m:d>
                        <m:dPr>
                          <m:begChr m:val="["/>
                          <m:endChr m:val="]"/>
                          <m:ctrlPr>
                            <a:rPr lang="es-PE" sz="3400" i="1">
                              <a:solidFill>
                                <a:srgbClr val="000000"/>
                              </a:solidFill>
                              <a:latin typeface="Cambria Math" panose="02040503050406030204" pitchFamily="18" charset="0"/>
                            </a:rPr>
                          </m:ctrlPr>
                        </m:dPr>
                        <m:e>
                          <m:r>
                            <a:rPr lang="es-PE" sz="3400" i="1">
                              <a:solidFill>
                                <a:srgbClr val="000000"/>
                              </a:solidFill>
                              <a:latin typeface="Cambria Math" panose="02040503050406030204" pitchFamily="18" charset="0"/>
                            </a:rPr>
                            <m:t>−</m:t>
                          </m:r>
                          <m:r>
                            <a:rPr lang="es-PE" sz="3400" i="1">
                              <a:solidFill>
                                <a:srgbClr val="000000"/>
                              </a:solidFill>
                              <a:latin typeface="Cambria Math" panose="02040503050406030204" pitchFamily="18" charset="0"/>
                            </a:rPr>
                            <m:t>𝑝</m:t>
                          </m:r>
                          <m:r>
                            <a:rPr lang="es-PE" sz="3400" i="1">
                              <a:solidFill>
                                <a:srgbClr val="000000"/>
                              </a:solidFill>
                              <a:latin typeface="Cambria Math" panose="02040503050406030204" pitchFamily="18" charset="0"/>
                            </a:rPr>
                            <m:t>⇒(</m:t>
                          </m:r>
                          <m:r>
                            <a:rPr lang="es-PE" sz="3400" i="1">
                              <a:solidFill>
                                <a:srgbClr val="000000"/>
                              </a:solidFill>
                              <a:latin typeface="Cambria Math" panose="02040503050406030204" pitchFamily="18" charset="0"/>
                            </a:rPr>
                            <m:t>𝑞</m:t>
                          </m:r>
                          <m:r>
                            <a:rPr lang="es-PE" sz="3400" i="1">
                              <a:solidFill>
                                <a:srgbClr val="000000"/>
                              </a:solidFill>
                              <a:latin typeface="Cambria Math" panose="02040503050406030204" pitchFamily="18" charset="0"/>
                            </a:rPr>
                            <m:t>∧</m:t>
                          </m:r>
                          <m:r>
                            <a:rPr lang="es-PE" sz="3400" i="1">
                              <a:solidFill>
                                <a:srgbClr val="000000"/>
                              </a:solidFill>
                              <a:latin typeface="Cambria Math" panose="02040503050406030204" pitchFamily="18" charset="0"/>
                            </a:rPr>
                            <m:t>𝑝</m:t>
                          </m:r>
                          <m:r>
                            <a:rPr lang="es-PE" sz="3400" i="1">
                              <a:solidFill>
                                <a:srgbClr val="000000"/>
                              </a:solidFill>
                              <a:latin typeface="Cambria Math" panose="02040503050406030204" pitchFamily="18" charset="0"/>
                            </a:rPr>
                            <m:t>)</m:t>
                          </m:r>
                        </m:e>
                      </m:d>
                      <m:r>
                        <a:rPr lang="es-PE" sz="3400" i="1">
                          <a:solidFill>
                            <a:srgbClr val="000000"/>
                          </a:solidFill>
                          <a:latin typeface="Cambria Math" panose="02040503050406030204" pitchFamily="18" charset="0"/>
                        </a:rPr>
                        <m:t>⇔−</m:t>
                      </m:r>
                      <m:r>
                        <a:rPr lang="es-PE" sz="3400" i="1">
                          <a:solidFill>
                            <a:srgbClr val="000000"/>
                          </a:solidFill>
                          <a:latin typeface="Cambria Math" panose="02040503050406030204" pitchFamily="18" charset="0"/>
                        </a:rPr>
                        <m:t>𝑞</m:t>
                      </m:r>
                    </m:oMath>
                  </m:oMathPara>
                </a14:m>
                <a:endParaRPr lang="es-PE" dirty="0"/>
              </a:p>
            </p:txBody>
          </p:sp>
        </mc:Choice>
        <mc:Fallback>
          <p:sp>
            <p:nvSpPr>
              <p:cNvPr id="37896" name="Object 8"/>
              <p:cNvSpPr txBox="1">
                <a:spLocks noRot="1" noChangeAspect="1" noMove="1" noResize="1" noEditPoints="1" noAdjustHandles="1" noChangeArrowheads="1" noChangeShapeType="1" noTextEdit="1"/>
              </p:cNvSpPr>
              <p:nvPr/>
            </p:nvSpPr>
            <p:spPr bwMode="auto">
              <a:xfrm>
                <a:off x="5414963" y="3624263"/>
                <a:ext cx="3195637" cy="523875"/>
              </a:xfrm>
              <a:prstGeom prst="rect">
                <a:avLst/>
              </a:prstGeom>
              <a:blipFill>
                <a:blip r:embed="rId2"/>
                <a:stretch>
                  <a:fillRect b="-4706"/>
                </a:stretch>
              </a:blipFill>
            </p:spPr>
            <p:txBody>
              <a:bodyPr/>
              <a:lstStyle/>
              <a:p>
                <a:r>
                  <a:rPr lang="es-PE">
                    <a:noFill/>
                  </a:rPr>
                  <a:t> </a:t>
                </a:r>
              </a:p>
            </p:txBody>
          </p:sp>
        </mc:Fallback>
      </mc:AlternateContent>
      <p:graphicFrame>
        <p:nvGraphicFramePr>
          <p:cNvPr id="38009" name="Group 121"/>
          <p:cNvGraphicFramePr>
            <a:graphicFrameLocks noGrp="1"/>
          </p:cNvGraphicFramePr>
          <p:nvPr>
            <p:extLst>
              <p:ext uri="{D42A27DB-BD31-4B8C-83A1-F6EECF244321}">
                <p14:modId xmlns:p14="http://schemas.microsoft.com/office/powerpoint/2010/main" val="1979107548"/>
              </p:ext>
            </p:extLst>
          </p:nvPr>
        </p:nvGraphicFramePr>
        <p:xfrm>
          <a:off x="3359404" y="3515881"/>
          <a:ext cx="5375137" cy="2286000"/>
        </p:xfrm>
        <a:graphic>
          <a:graphicData uri="http://schemas.openxmlformats.org/drawingml/2006/table">
            <a:tbl>
              <a:tblPr/>
              <a:tblGrid>
                <a:gridCol w="914139">
                  <a:extLst>
                    <a:ext uri="{9D8B030D-6E8A-4147-A177-3AD203B41FA5}">
                      <a16:colId xmlns:a16="http://schemas.microsoft.com/office/drawing/2014/main" val="20000"/>
                    </a:ext>
                  </a:extLst>
                </a:gridCol>
                <a:gridCol w="858660">
                  <a:extLst>
                    <a:ext uri="{9D8B030D-6E8A-4147-A177-3AD203B41FA5}">
                      <a16:colId xmlns:a16="http://schemas.microsoft.com/office/drawing/2014/main" val="20001"/>
                    </a:ext>
                  </a:extLst>
                </a:gridCol>
                <a:gridCol w="3602338">
                  <a:extLst>
                    <a:ext uri="{9D8B030D-6E8A-4147-A177-3AD203B41FA5}">
                      <a16:colId xmlns:a16="http://schemas.microsoft.com/office/drawing/2014/main" val="20002"/>
                    </a:ext>
                  </a:extLst>
                </a:gridCol>
              </a:tblGrid>
              <a:tr h="0">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s-ES" sz="2000" b="1" i="0" u="none" strike="noStrike" cap="none" normalizeH="0" baseline="0" dirty="0">
                          <a:ln>
                            <a:noFill/>
                          </a:ln>
                          <a:solidFill>
                            <a:schemeClr val="tx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s-ES" sz="2000" b="1" i="0" u="none" strike="noStrike" cap="none" normalizeH="0" baseline="0" dirty="0">
                          <a:ln>
                            <a:noFill/>
                          </a:ln>
                          <a:solidFill>
                            <a:schemeClr val="tx1"/>
                          </a:solidFill>
                          <a:effectLst/>
                          <a:latin typeface="Times New Roman" pitchFamily="18" charset="0"/>
                          <a:cs typeface="Times New Roman" pitchFamily="18" charset="0"/>
                        </a:rPr>
                        <a:t>   p</a:t>
                      </a:r>
                      <a:endParaRPr kumimoji="0" lang="es-ES" sz="20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s-ES" sz="2000" b="1" i="0" u="none" strike="noStrike" cap="none" normalizeH="0" baseline="0" dirty="0">
                          <a:ln>
                            <a:noFill/>
                          </a:ln>
                          <a:solidFill>
                            <a:schemeClr val="tx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s-ES" sz="2000" b="1" i="0" u="none" strike="noStrike" cap="none" normalizeH="0" baseline="0" dirty="0">
                          <a:ln>
                            <a:noFill/>
                          </a:ln>
                          <a:solidFill>
                            <a:schemeClr val="tx1"/>
                          </a:solidFill>
                          <a:effectLst/>
                          <a:latin typeface="Times New Roman" pitchFamily="18" charset="0"/>
                          <a:cs typeface="Times New Roman" pitchFamily="18" charset="0"/>
                        </a:rPr>
                        <a:t>  q    </a:t>
                      </a:r>
                      <a:endParaRPr kumimoji="0" lang="es-ES" sz="20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C" sz="2000" b="1" i="0" u="none" strike="noStrike" cap="none" normalizeH="0" baseline="0" dirty="0">
                          <a:ln>
                            <a:noFill/>
                          </a:ln>
                          <a:solidFill>
                            <a:schemeClr val="tx1"/>
                          </a:solidFill>
                          <a:effectLst/>
                          <a:latin typeface="Verdan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6538">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s-ES" sz="2000" b="1" i="0" u="none" strike="noStrike" cap="none" normalizeH="0" baseline="0" dirty="0">
                          <a:ln>
                            <a:noFill/>
                          </a:ln>
                          <a:solidFill>
                            <a:schemeClr val="tx1"/>
                          </a:solidFill>
                          <a:effectLst/>
                          <a:latin typeface="Times New Roman" pitchFamily="18" charset="0"/>
                          <a:cs typeface="Times New Roman" pitchFamily="18" charset="0"/>
                        </a:rPr>
                        <a:t>  V        </a:t>
                      </a:r>
                      <a:endParaRPr kumimoji="0" lang="es-ES" sz="20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s-ES" sz="2000" b="1" i="0" u="none" strike="noStrike" cap="none" normalizeH="0" baseline="0" dirty="0">
                          <a:ln>
                            <a:noFill/>
                          </a:ln>
                          <a:solidFill>
                            <a:schemeClr val="tx1"/>
                          </a:solidFill>
                          <a:effectLst/>
                          <a:latin typeface="Times New Roman" pitchFamily="18" charset="0"/>
                          <a:cs typeface="Times New Roman" pitchFamily="18" charset="0"/>
                        </a:rPr>
                        <a:t>  V</a:t>
                      </a:r>
                      <a:endParaRPr kumimoji="0" lang="es-ES" sz="20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s-ES" sz="2000" b="1" i="0" u="none" strike="noStrike" cap="none" normalizeH="0" baseline="0">
                          <a:ln>
                            <a:noFill/>
                          </a:ln>
                          <a:solidFill>
                            <a:schemeClr val="tx1"/>
                          </a:solidFill>
                          <a:effectLst/>
                          <a:latin typeface="Times New Roman" pitchFamily="18" charset="0"/>
                          <a:cs typeface="Times New Roman" pitchFamily="18" charset="0"/>
                        </a:rPr>
                        <a:t>   F        V           V          F     F</a:t>
                      </a:r>
                      <a:endParaRPr kumimoji="0" lang="es-ES" sz="20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8125">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s-ES" sz="2000" b="1" i="0" u="none" strike="noStrike" cap="none" normalizeH="0" baseline="0">
                          <a:ln>
                            <a:noFill/>
                          </a:ln>
                          <a:solidFill>
                            <a:schemeClr val="tx1"/>
                          </a:solidFill>
                          <a:effectLst/>
                          <a:latin typeface="Times New Roman" pitchFamily="18" charset="0"/>
                          <a:cs typeface="Times New Roman" pitchFamily="18" charset="0"/>
                        </a:rPr>
                        <a:t>  V</a:t>
                      </a:r>
                      <a:endParaRPr kumimoji="0" lang="es-ES" sz="20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s-ES" sz="2000" b="1" i="0" u="none" strike="noStrike" cap="none" normalizeH="0" baseline="0">
                          <a:ln>
                            <a:noFill/>
                          </a:ln>
                          <a:solidFill>
                            <a:schemeClr val="tx1"/>
                          </a:solidFill>
                          <a:effectLst/>
                          <a:latin typeface="Times New Roman" pitchFamily="18" charset="0"/>
                          <a:cs typeface="Times New Roman" pitchFamily="18" charset="0"/>
                        </a:rPr>
                        <a:t>  F</a:t>
                      </a:r>
                      <a:endParaRPr kumimoji="0" lang="es-ES" sz="20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s-ES" sz="2000" b="1" i="0" u="none" strike="noStrike" cap="none" normalizeH="0" baseline="0" dirty="0">
                          <a:ln>
                            <a:noFill/>
                          </a:ln>
                          <a:solidFill>
                            <a:schemeClr val="tx1"/>
                          </a:solidFill>
                          <a:effectLst/>
                          <a:latin typeface="Times New Roman" pitchFamily="18" charset="0"/>
                          <a:cs typeface="Times New Roman" pitchFamily="18" charset="0"/>
                        </a:rPr>
                        <a:t>   F        V           F          V     </a:t>
                      </a:r>
                      <a:r>
                        <a:rPr kumimoji="0" lang="es-ES" sz="2000" b="1" i="0" u="none" strike="noStrike" cap="none" normalizeH="0" baseline="0" dirty="0" err="1">
                          <a:ln>
                            <a:noFill/>
                          </a:ln>
                          <a:solidFill>
                            <a:schemeClr val="tx1"/>
                          </a:solidFill>
                          <a:effectLst/>
                          <a:latin typeface="Times New Roman" pitchFamily="18" charset="0"/>
                          <a:cs typeface="Times New Roman" pitchFamily="18" charset="0"/>
                        </a:rPr>
                        <a:t>V</a:t>
                      </a:r>
                      <a:endParaRPr kumimoji="0" lang="es-ES" sz="20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s-ES" sz="2000" b="1" i="0" u="none" strike="noStrike" cap="none" normalizeH="0" baseline="0">
                          <a:ln>
                            <a:noFill/>
                          </a:ln>
                          <a:solidFill>
                            <a:schemeClr val="tx1"/>
                          </a:solidFill>
                          <a:effectLst/>
                          <a:latin typeface="Times New Roman" pitchFamily="18" charset="0"/>
                          <a:cs typeface="Times New Roman" pitchFamily="18" charset="0"/>
                        </a:rPr>
                        <a:t>  F</a:t>
                      </a:r>
                      <a:endParaRPr kumimoji="0" lang="es-ES" sz="20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s-ES" sz="2000" b="1" i="0" u="none" strike="noStrike" cap="none" normalizeH="0" baseline="0">
                          <a:ln>
                            <a:noFill/>
                          </a:ln>
                          <a:solidFill>
                            <a:schemeClr val="tx1"/>
                          </a:solidFill>
                          <a:effectLst/>
                          <a:latin typeface="Times New Roman" pitchFamily="18" charset="0"/>
                          <a:cs typeface="Times New Roman" pitchFamily="18" charset="0"/>
                        </a:rPr>
                        <a:t>  V</a:t>
                      </a:r>
                      <a:endParaRPr kumimoji="0" lang="es-ES" sz="20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s-ES" sz="2000" b="1" i="0" u="none" strike="noStrike" cap="none" normalizeH="0" baseline="0" dirty="0">
                          <a:ln>
                            <a:noFill/>
                          </a:ln>
                          <a:solidFill>
                            <a:schemeClr val="tx1"/>
                          </a:solidFill>
                          <a:effectLst/>
                          <a:latin typeface="Times New Roman" pitchFamily="18" charset="0"/>
                          <a:cs typeface="Times New Roman" pitchFamily="18" charset="0"/>
                        </a:rPr>
                        <a:t>   V        F           </a:t>
                      </a:r>
                      <a:r>
                        <a:rPr kumimoji="0" lang="es-ES" sz="2000" b="1" i="0" u="none" strike="noStrike" cap="none" normalizeH="0" baseline="0" dirty="0" err="1">
                          <a:ln>
                            <a:noFill/>
                          </a:ln>
                          <a:solidFill>
                            <a:schemeClr val="tx1"/>
                          </a:solidFill>
                          <a:effectLst/>
                          <a:latin typeface="Times New Roman" pitchFamily="18" charset="0"/>
                          <a:cs typeface="Times New Roman" pitchFamily="18" charset="0"/>
                        </a:rPr>
                        <a:t>F</a:t>
                      </a:r>
                      <a:r>
                        <a:rPr kumimoji="0" lang="es-ES" sz="2000" b="1" i="0" u="none" strike="noStrike" cap="none" normalizeH="0" baseline="0" dirty="0">
                          <a:ln>
                            <a:noFill/>
                          </a:ln>
                          <a:solidFill>
                            <a:schemeClr val="tx1"/>
                          </a:solidFill>
                          <a:effectLst/>
                          <a:latin typeface="Times New Roman" pitchFamily="18" charset="0"/>
                          <a:cs typeface="Times New Roman" pitchFamily="18" charset="0"/>
                        </a:rPr>
                        <a:t>          V     F     </a:t>
                      </a:r>
                      <a:endParaRPr kumimoji="0" lang="es-ES" sz="20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8125">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s-ES" sz="2000" b="1" i="0" u="none" strike="noStrike" cap="none" normalizeH="0" baseline="0">
                          <a:ln>
                            <a:noFill/>
                          </a:ln>
                          <a:solidFill>
                            <a:schemeClr val="tx1"/>
                          </a:solidFill>
                          <a:effectLst/>
                          <a:latin typeface="Times New Roman" pitchFamily="18" charset="0"/>
                          <a:cs typeface="Times New Roman" pitchFamily="18" charset="0"/>
                        </a:rPr>
                        <a:t>  F</a:t>
                      </a:r>
                      <a:endParaRPr kumimoji="0" lang="es-ES" sz="20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s-ES" sz="2000" b="1" i="0" u="none" strike="noStrike" cap="none" normalizeH="0" baseline="0">
                          <a:ln>
                            <a:noFill/>
                          </a:ln>
                          <a:solidFill>
                            <a:schemeClr val="tx1"/>
                          </a:solidFill>
                          <a:effectLst/>
                          <a:latin typeface="Times New Roman" pitchFamily="18" charset="0"/>
                          <a:cs typeface="Times New Roman" pitchFamily="18" charset="0"/>
                        </a:rPr>
                        <a:t>  F</a:t>
                      </a:r>
                      <a:endParaRPr kumimoji="0" lang="es-ES" sz="20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s-ES" sz="2000" b="1" i="0" u="none" strike="noStrike" cap="none" normalizeH="0" baseline="0" dirty="0">
                          <a:ln>
                            <a:noFill/>
                          </a:ln>
                          <a:solidFill>
                            <a:schemeClr val="tx1"/>
                          </a:solidFill>
                          <a:effectLst/>
                          <a:latin typeface="Times New Roman" pitchFamily="18" charset="0"/>
                          <a:cs typeface="Times New Roman" pitchFamily="18" charset="0"/>
                        </a:rPr>
                        <a:t>   V        F           </a:t>
                      </a:r>
                      <a:r>
                        <a:rPr kumimoji="0" lang="es-ES" sz="2000" b="1" i="0" u="none" strike="noStrike" cap="none" normalizeH="0" baseline="0" dirty="0" err="1">
                          <a:ln>
                            <a:noFill/>
                          </a:ln>
                          <a:solidFill>
                            <a:schemeClr val="tx1"/>
                          </a:solidFill>
                          <a:effectLst/>
                          <a:latin typeface="Times New Roman" pitchFamily="18" charset="0"/>
                          <a:cs typeface="Times New Roman" pitchFamily="18" charset="0"/>
                        </a:rPr>
                        <a:t>F</a:t>
                      </a:r>
                      <a:r>
                        <a:rPr kumimoji="0" lang="es-ES" sz="2000" b="1" i="0" u="none" strike="noStrike" cap="none" normalizeH="0" baseline="0" dirty="0">
                          <a:ln>
                            <a:noFill/>
                          </a:ln>
                          <a:solidFill>
                            <a:schemeClr val="tx1"/>
                          </a:solidFill>
                          <a:effectLst/>
                          <a:latin typeface="Times New Roman" pitchFamily="18" charset="0"/>
                          <a:cs typeface="Times New Roman" pitchFamily="18" charset="0"/>
                        </a:rPr>
                        <a:t>          </a:t>
                      </a:r>
                      <a:r>
                        <a:rPr kumimoji="0" lang="es-ES" sz="2000" b="1" i="0" u="none" strike="noStrike" cap="none" normalizeH="0" baseline="0" dirty="0" err="1">
                          <a:ln>
                            <a:noFill/>
                          </a:ln>
                          <a:solidFill>
                            <a:schemeClr val="tx1"/>
                          </a:solidFill>
                          <a:effectLst/>
                          <a:latin typeface="Times New Roman" pitchFamily="18" charset="0"/>
                          <a:cs typeface="Times New Roman" pitchFamily="18" charset="0"/>
                        </a:rPr>
                        <a:t>F</a:t>
                      </a:r>
                      <a:r>
                        <a:rPr kumimoji="0" lang="es-ES" sz="2000" b="1" i="0" u="none" strike="noStrike" cap="none" normalizeH="0" baseline="0" dirty="0">
                          <a:ln>
                            <a:noFill/>
                          </a:ln>
                          <a:solidFill>
                            <a:schemeClr val="tx1"/>
                          </a:solidFill>
                          <a:effectLst/>
                          <a:latin typeface="Times New Roman" pitchFamily="18" charset="0"/>
                          <a:cs typeface="Times New Roman" pitchFamily="18" charset="0"/>
                        </a:rPr>
                        <a:t>     V</a:t>
                      </a:r>
                      <a:endParaRPr kumimoji="0" lang="es-ES" sz="20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8004" name="Rectangle 116"/>
          <p:cNvSpPr>
            <a:spLocks noChangeArrowheads="1"/>
          </p:cNvSpPr>
          <p:nvPr/>
        </p:nvSpPr>
        <p:spPr bwMode="auto">
          <a:xfrm>
            <a:off x="547407" y="568317"/>
            <a:ext cx="1099913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 sz="2800" b="1" dirty="0">
                <a:solidFill>
                  <a:srgbClr val="C00000"/>
                </a:solidFill>
                <a:effectLst>
                  <a:outerShdw blurRad="38100" dist="38100" dir="2700000" algn="tl">
                    <a:srgbClr val="000000">
                      <a:alpha val="43137"/>
                    </a:srgbClr>
                  </a:outerShdw>
                </a:effectLst>
              </a:rPr>
              <a:t>Ejercicio: </a:t>
            </a:r>
          </a:p>
          <a:p>
            <a:pPr algn="just"/>
            <a:r>
              <a:rPr lang="es-ES" sz="2200" dirty="0">
                <a:latin typeface="+mj-lt"/>
                <a:ea typeface="+mj-ea"/>
                <a:cs typeface="+mj-cs"/>
              </a:rPr>
              <a:t>Construir la tabla de vedad para la siguiente forma proporcional</a:t>
            </a:r>
          </a:p>
        </p:txBody>
      </p:sp>
      <p:sp>
        <p:nvSpPr>
          <p:cNvPr id="38011" name="Text Box 123"/>
          <p:cNvSpPr txBox="1">
            <a:spLocks noChangeArrowheads="1"/>
          </p:cNvSpPr>
          <p:nvPr/>
        </p:nvSpPr>
        <p:spPr bwMode="auto">
          <a:xfrm>
            <a:off x="717154" y="2819401"/>
            <a:ext cx="1706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ES" sz="2800" b="1" dirty="0">
                <a:solidFill>
                  <a:srgbClr val="C00000"/>
                </a:solidFill>
                <a:effectLst>
                  <a:outerShdw blurRad="38100" dist="38100" dir="2700000" algn="tl">
                    <a:srgbClr val="000000">
                      <a:alpha val="43137"/>
                    </a:srgbClr>
                  </a:outerShdw>
                </a:effectLst>
              </a:rPr>
              <a:t>Solución:</a:t>
            </a:r>
          </a:p>
        </p:txBody>
      </p:sp>
      <mc:AlternateContent xmlns:mc="http://schemas.openxmlformats.org/markup-compatibility/2006" xmlns:a14="http://schemas.microsoft.com/office/drawing/2010/main">
        <mc:Choice Requires="a14">
          <p:sp>
            <p:nvSpPr>
              <p:cNvPr id="38012" name="Object 124"/>
              <p:cNvSpPr txBox="1"/>
              <p:nvPr/>
            </p:nvSpPr>
            <p:spPr bwMode="auto">
              <a:xfrm>
                <a:off x="3559922" y="1615643"/>
                <a:ext cx="5513482" cy="83502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s-PE" sz="3600" i="1">
                          <a:solidFill>
                            <a:srgbClr val="000000"/>
                          </a:solidFill>
                          <a:latin typeface="Cambria Math" panose="02040503050406030204" pitchFamily="18" charset="0"/>
                        </a:rPr>
                        <m:t>𝐵</m:t>
                      </m:r>
                      <m:r>
                        <a:rPr lang="es-PE" sz="3600" i="1">
                          <a:solidFill>
                            <a:srgbClr val="000000"/>
                          </a:solidFill>
                          <a:latin typeface="Cambria Math" panose="02040503050406030204" pitchFamily="18" charset="0"/>
                        </a:rPr>
                        <m:t>:  </m:t>
                      </m:r>
                      <m:d>
                        <m:dPr>
                          <m:begChr m:val="["/>
                          <m:endChr m:val="]"/>
                          <m:ctrlPr>
                            <a:rPr lang="es-PE" sz="3600" i="1">
                              <a:solidFill>
                                <a:srgbClr val="000000"/>
                              </a:solidFill>
                              <a:latin typeface="Cambria Math" panose="02040503050406030204" pitchFamily="18" charset="0"/>
                            </a:rPr>
                          </m:ctrlPr>
                        </m:dPr>
                        <m:e>
                          <m:r>
                            <a:rPr lang="es-PE" sz="3600" i="1">
                              <a:solidFill>
                                <a:srgbClr val="000000"/>
                              </a:solidFill>
                              <a:latin typeface="Cambria Math" panose="02040503050406030204" pitchFamily="18" charset="0"/>
                            </a:rPr>
                            <m:t>−</m:t>
                          </m:r>
                          <m:r>
                            <a:rPr lang="es-PE" sz="3600" i="1">
                              <a:solidFill>
                                <a:srgbClr val="000000"/>
                              </a:solidFill>
                              <a:latin typeface="Cambria Math" panose="02040503050406030204" pitchFamily="18" charset="0"/>
                            </a:rPr>
                            <m:t>𝑝</m:t>
                          </m:r>
                          <m:r>
                            <a:rPr lang="es-PE" sz="3600" i="1">
                              <a:solidFill>
                                <a:srgbClr val="000000"/>
                              </a:solidFill>
                              <a:latin typeface="Cambria Math" panose="02040503050406030204" pitchFamily="18" charset="0"/>
                            </a:rPr>
                            <m:t>⇒(</m:t>
                          </m:r>
                          <m:r>
                            <a:rPr lang="es-PE" sz="3600" i="1">
                              <a:solidFill>
                                <a:srgbClr val="000000"/>
                              </a:solidFill>
                              <a:latin typeface="Cambria Math" panose="02040503050406030204" pitchFamily="18" charset="0"/>
                            </a:rPr>
                            <m:t>𝑞</m:t>
                          </m:r>
                          <m:r>
                            <a:rPr lang="es-PE" sz="3600" i="1">
                              <a:solidFill>
                                <a:srgbClr val="000000"/>
                              </a:solidFill>
                              <a:latin typeface="Cambria Math" panose="02040503050406030204" pitchFamily="18" charset="0"/>
                            </a:rPr>
                            <m:t>∧</m:t>
                          </m:r>
                          <m:r>
                            <a:rPr lang="es-PE" sz="3600" i="1">
                              <a:solidFill>
                                <a:srgbClr val="000000"/>
                              </a:solidFill>
                              <a:latin typeface="Cambria Math" panose="02040503050406030204" pitchFamily="18" charset="0"/>
                            </a:rPr>
                            <m:t>𝑝</m:t>
                          </m:r>
                        </m:e>
                      </m:d>
                      <m:r>
                        <a:rPr lang="es-PE" sz="3600" i="1">
                          <a:solidFill>
                            <a:srgbClr val="000000"/>
                          </a:solidFill>
                          <a:latin typeface="Cambria Math" panose="02040503050406030204" pitchFamily="18" charset="0"/>
                        </a:rPr>
                        <m:t>⇔−</m:t>
                      </m:r>
                      <m:r>
                        <a:rPr lang="es-PE" sz="3600" i="1">
                          <a:solidFill>
                            <a:srgbClr val="000000"/>
                          </a:solidFill>
                          <a:latin typeface="Cambria Math" panose="02040503050406030204" pitchFamily="18" charset="0"/>
                        </a:rPr>
                        <m:t>𝑞</m:t>
                      </m:r>
                    </m:oMath>
                  </m:oMathPara>
                </a14:m>
                <a:endParaRPr lang="es-PE" sz="3600" dirty="0"/>
              </a:p>
            </p:txBody>
          </p:sp>
        </mc:Choice>
        <mc:Fallback xmlns="">
          <p:sp>
            <p:nvSpPr>
              <p:cNvPr id="38012" name="Object 124"/>
              <p:cNvSpPr txBox="1">
                <a:spLocks noRot="1" noChangeAspect="1" noMove="1" noResize="1" noEditPoints="1" noAdjustHandles="1" noChangeArrowheads="1" noChangeShapeType="1" noTextEdit="1"/>
              </p:cNvSpPr>
              <p:nvPr/>
            </p:nvSpPr>
            <p:spPr bwMode="auto">
              <a:xfrm>
                <a:off x="3559922" y="1615643"/>
                <a:ext cx="5513482" cy="835026"/>
              </a:xfrm>
              <a:prstGeom prst="rect">
                <a:avLst/>
              </a:prstGeom>
              <a:blipFill>
                <a:blip r:embed="rId4"/>
                <a:stretch>
                  <a:fillRect/>
                </a:stretch>
              </a:blipFill>
            </p:spPr>
            <p:txBody>
              <a:bodyPr/>
              <a:lstStyle/>
              <a:p>
                <a:r>
                  <a:rPr lang="es-PE">
                    <a:noFill/>
                  </a:rPr>
                  <a:t> </a:t>
                </a:r>
              </a:p>
            </p:txBody>
          </p:sp>
        </mc:Fallback>
      </mc:AlternateContent>
      <p:sp>
        <p:nvSpPr>
          <p:cNvPr id="38013" name="Line 125"/>
          <p:cNvSpPr>
            <a:spLocks noChangeShapeType="1"/>
          </p:cNvSpPr>
          <p:nvPr/>
        </p:nvSpPr>
        <p:spPr bwMode="auto">
          <a:xfrm>
            <a:off x="8033865" y="4217556"/>
            <a:ext cx="0" cy="1584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38014" name="Line 126"/>
          <p:cNvSpPr>
            <a:spLocks noChangeShapeType="1"/>
          </p:cNvSpPr>
          <p:nvPr/>
        </p:nvSpPr>
        <p:spPr bwMode="auto">
          <a:xfrm>
            <a:off x="7463717" y="4217555"/>
            <a:ext cx="0" cy="1584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37892"/>
                                        </p:tgtEl>
                                        <p:attrNameLst>
                                          <p:attrName>style.visibility</p:attrName>
                                        </p:attrNameLst>
                                      </p:cBhvr>
                                      <p:to>
                                        <p:strVal val="visible"/>
                                      </p:to>
                                    </p:set>
                                    <p:anim calcmode="lin" valueType="num">
                                      <p:cBhvr additive="base">
                                        <p:cTn id="7" dur="500" fill="hold"/>
                                        <p:tgtEl>
                                          <p:spTgt spid="37892"/>
                                        </p:tgtEl>
                                        <p:attrNameLst>
                                          <p:attrName>ppt_x</p:attrName>
                                        </p:attrNameLst>
                                      </p:cBhvr>
                                      <p:tavLst>
                                        <p:tav tm="0">
                                          <p:val>
                                            <p:strVal val="#ppt_x"/>
                                          </p:val>
                                        </p:tav>
                                        <p:tav tm="100000">
                                          <p:val>
                                            <p:strVal val="#ppt_x"/>
                                          </p:val>
                                        </p:tav>
                                      </p:tavLst>
                                    </p:anim>
                                    <p:anim calcmode="lin" valueType="num">
                                      <p:cBhvr additive="base">
                                        <p:cTn id="8" dur="500" fill="hold"/>
                                        <p:tgtEl>
                                          <p:spTgt spid="3789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nodePh="1">
                                  <p:stCondLst>
                                    <p:cond delay="0"/>
                                  </p:stCondLst>
                                  <p:endCondLst>
                                    <p:cond evt="begin" delay="0">
                                      <p:tn val="9"/>
                                    </p:cond>
                                  </p:endCondLst>
                                  <p:childTnLst>
                                    <p:set>
                                      <p:cBhvr>
                                        <p:cTn id="10" dur="1" fill="hold">
                                          <p:stCondLst>
                                            <p:cond delay="0"/>
                                          </p:stCondLst>
                                        </p:cTn>
                                        <p:tgtEl>
                                          <p:spTgt spid="37893"/>
                                        </p:tgtEl>
                                        <p:attrNameLst>
                                          <p:attrName>style.visibility</p:attrName>
                                        </p:attrNameLst>
                                      </p:cBhvr>
                                      <p:to>
                                        <p:strVal val="visible"/>
                                      </p:to>
                                    </p:set>
                                    <p:anim calcmode="lin" valueType="num">
                                      <p:cBhvr additive="base">
                                        <p:cTn id="11" dur="500" fill="hold"/>
                                        <p:tgtEl>
                                          <p:spTgt spid="37893"/>
                                        </p:tgtEl>
                                        <p:attrNameLst>
                                          <p:attrName>ppt_x</p:attrName>
                                        </p:attrNameLst>
                                      </p:cBhvr>
                                      <p:tavLst>
                                        <p:tav tm="0">
                                          <p:val>
                                            <p:strVal val="#ppt_x"/>
                                          </p:val>
                                        </p:tav>
                                        <p:tav tm="100000">
                                          <p:val>
                                            <p:strVal val="#ppt_x"/>
                                          </p:val>
                                        </p:tav>
                                      </p:tavLst>
                                    </p:anim>
                                    <p:anim calcmode="lin" valueType="num">
                                      <p:cBhvr additive="base">
                                        <p:cTn id="12" dur="500" fill="hold"/>
                                        <p:tgtEl>
                                          <p:spTgt spid="3789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nodePh="1">
                                  <p:stCondLst>
                                    <p:cond delay="0"/>
                                  </p:stCondLst>
                                  <p:endCondLst>
                                    <p:cond evt="begin" delay="0">
                                      <p:tn val="13"/>
                                    </p:cond>
                                  </p:endCondLst>
                                  <p:childTnLst>
                                    <p:set>
                                      <p:cBhvr>
                                        <p:cTn id="14" dur="1" fill="hold">
                                          <p:stCondLst>
                                            <p:cond delay="0"/>
                                          </p:stCondLst>
                                        </p:cTn>
                                        <p:tgtEl>
                                          <p:spTgt spid="37895"/>
                                        </p:tgtEl>
                                        <p:attrNameLst>
                                          <p:attrName>style.visibility</p:attrName>
                                        </p:attrNameLst>
                                      </p:cBhvr>
                                      <p:to>
                                        <p:strVal val="visible"/>
                                      </p:to>
                                    </p:set>
                                    <p:anim calcmode="lin" valueType="num">
                                      <p:cBhvr additive="base">
                                        <p:cTn id="15" dur="500" fill="hold"/>
                                        <p:tgtEl>
                                          <p:spTgt spid="37895"/>
                                        </p:tgtEl>
                                        <p:attrNameLst>
                                          <p:attrName>ppt_x</p:attrName>
                                        </p:attrNameLst>
                                      </p:cBhvr>
                                      <p:tavLst>
                                        <p:tav tm="0">
                                          <p:val>
                                            <p:strVal val="#ppt_x"/>
                                          </p:val>
                                        </p:tav>
                                        <p:tav tm="100000">
                                          <p:val>
                                            <p:strVal val="#ppt_x"/>
                                          </p:val>
                                        </p:tav>
                                      </p:tavLst>
                                    </p:anim>
                                    <p:anim calcmode="lin" valueType="num">
                                      <p:cBhvr additive="base">
                                        <p:cTn id="16" dur="500" fill="hold"/>
                                        <p:tgtEl>
                                          <p:spTgt spid="3789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899"/>
                                        </p:tgtEl>
                                        <p:attrNameLst>
                                          <p:attrName>style.visibility</p:attrName>
                                        </p:attrNameLst>
                                      </p:cBhvr>
                                      <p:to>
                                        <p:strVal val="visible"/>
                                      </p:to>
                                    </p:set>
                                    <p:anim calcmode="lin" valueType="num">
                                      <p:cBhvr additive="base">
                                        <p:cTn id="19" dur="500" fill="hold"/>
                                        <p:tgtEl>
                                          <p:spTgt spid="37899"/>
                                        </p:tgtEl>
                                        <p:attrNameLst>
                                          <p:attrName>ppt_x</p:attrName>
                                        </p:attrNameLst>
                                      </p:cBhvr>
                                      <p:tavLst>
                                        <p:tav tm="0">
                                          <p:val>
                                            <p:strVal val="#ppt_x"/>
                                          </p:val>
                                        </p:tav>
                                        <p:tav tm="100000">
                                          <p:val>
                                            <p:strVal val="#ppt_x"/>
                                          </p:val>
                                        </p:tav>
                                      </p:tavLst>
                                    </p:anim>
                                    <p:anim calcmode="lin" valueType="num">
                                      <p:cBhvr additive="base">
                                        <p:cTn id="20" dur="500" fill="hold"/>
                                        <p:tgtEl>
                                          <p:spTgt spid="3789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8004"/>
                                        </p:tgtEl>
                                        <p:attrNameLst>
                                          <p:attrName>style.visibility</p:attrName>
                                        </p:attrNameLst>
                                      </p:cBhvr>
                                      <p:to>
                                        <p:strVal val="visible"/>
                                      </p:to>
                                    </p:set>
                                    <p:anim calcmode="lin" valueType="num">
                                      <p:cBhvr additive="base">
                                        <p:cTn id="23" dur="500" fill="hold"/>
                                        <p:tgtEl>
                                          <p:spTgt spid="38004"/>
                                        </p:tgtEl>
                                        <p:attrNameLst>
                                          <p:attrName>ppt_x</p:attrName>
                                        </p:attrNameLst>
                                      </p:cBhvr>
                                      <p:tavLst>
                                        <p:tav tm="0">
                                          <p:val>
                                            <p:strVal val="#ppt_x"/>
                                          </p:val>
                                        </p:tav>
                                        <p:tav tm="100000">
                                          <p:val>
                                            <p:strVal val="#ppt_x"/>
                                          </p:val>
                                        </p:tav>
                                      </p:tavLst>
                                    </p:anim>
                                    <p:anim calcmode="lin" valueType="num">
                                      <p:cBhvr additive="base">
                                        <p:cTn id="24" dur="500" fill="hold"/>
                                        <p:tgtEl>
                                          <p:spTgt spid="3800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0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00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0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0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P spid="37893" grpId="0"/>
      <p:bldP spid="37895" grpId="0" animBg="1"/>
      <p:bldP spid="37899" grpId="0"/>
      <p:bldP spid="38004" grpId="0"/>
      <p:bldP spid="38011" grpId="0"/>
      <p:bldP spid="38013" grpId="0" animBg="1"/>
      <p:bldP spid="380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3 Marcador de número de diapositiva"/>
          <p:cNvSpPr>
            <a:spLocks noGrp="1"/>
          </p:cNvSpPr>
          <p:nvPr>
            <p:ph type="sldNum" sz="quarter" idx="12"/>
          </p:nvPr>
        </p:nvSpPr>
        <p:spPr/>
        <p:txBody>
          <a:bodyPr/>
          <a:lstStyle/>
          <a:p>
            <a:fld id="{6F794112-AD14-4D46-9F00-60725606A8BF}" type="slidenum">
              <a:rPr lang="es-ES"/>
              <a:pPr/>
              <a:t>18</a:t>
            </a:fld>
            <a:endParaRPr lang="es-ES"/>
          </a:p>
        </p:txBody>
      </p:sp>
      <mc:AlternateContent xmlns:mc="http://schemas.openxmlformats.org/markup-compatibility/2006" xmlns:a14="http://schemas.microsoft.com/office/drawing/2010/main">
        <mc:Choice Requires="a14">
          <p:sp>
            <p:nvSpPr>
              <p:cNvPr id="38916" name="Object 4"/>
              <p:cNvSpPr txBox="1"/>
              <p:nvPr/>
            </p:nvSpPr>
            <p:spPr bwMode="auto">
              <a:xfrm>
                <a:off x="2680447" y="2036857"/>
                <a:ext cx="7440706" cy="46355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s-PE" sz="3600" i="1">
                          <a:solidFill>
                            <a:srgbClr val="000000"/>
                          </a:solidFill>
                          <a:latin typeface="Cambria Math" panose="02040503050406030204" pitchFamily="18" charset="0"/>
                        </a:rPr>
                        <m:t>𝐶</m:t>
                      </m:r>
                      <m:r>
                        <a:rPr lang="es-PE" sz="3600" i="1">
                          <a:solidFill>
                            <a:srgbClr val="000000"/>
                          </a:solidFill>
                          <a:latin typeface="Cambria Math" panose="02040503050406030204" pitchFamily="18" charset="0"/>
                        </a:rPr>
                        <m:t>:  </m:t>
                      </m:r>
                      <m:d>
                        <m:dPr>
                          <m:begChr m:val="["/>
                          <m:endChr m:val="]"/>
                          <m:ctrlPr>
                            <a:rPr lang="es-PE" sz="3600" i="1">
                              <a:solidFill>
                                <a:srgbClr val="000000"/>
                              </a:solidFill>
                              <a:latin typeface="Cambria Math" panose="02040503050406030204" pitchFamily="18" charset="0"/>
                            </a:rPr>
                          </m:ctrlPr>
                        </m:dPr>
                        <m:e>
                          <m:r>
                            <a:rPr lang="es-PE" sz="3600" i="1">
                              <a:solidFill>
                                <a:srgbClr val="000000"/>
                              </a:solidFill>
                              <a:latin typeface="Cambria Math" panose="02040503050406030204" pitchFamily="18" charset="0"/>
                            </a:rPr>
                            <m:t>−</m:t>
                          </m:r>
                          <m:r>
                            <a:rPr lang="es-PE" sz="3600" i="1">
                              <a:solidFill>
                                <a:srgbClr val="000000"/>
                              </a:solidFill>
                              <a:latin typeface="Cambria Math" panose="02040503050406030204" pitchFamily="18" charset="0"/>
                            </a:rPr>
                            <m:t>𝑝</m:t>
                          </m:r>
                          <m:r>
                            <a:rPr lang="es-PE" sz="3600" i="1">
                              <a:solidFill>
                                <a:srgbClr val="000000"/>
                              </a:solidFill>
                              <a:latin typeface="Cambria Math" panose="02040503050406030204" pitchFamily="18" charset="0"/>
                            </a:rPr>
                            <m:t>∧(</m:t>
                          </m:r>
                          <m:r>
                            <a:rPr lang="es-PE" sz="3600" i="1">
                              <a:solidFill>
                                <a:srgbClr val="000000"/>
                              </a:solidFill>
                              <a:latin typeface="Cambria Math" panose="02040503050406030204" pitchFamily="18" charset="0"/>
                            </a:rPr>
                            <m:t>𝑞</m:t>
                          </m:r>
                          <m:r>
                            <a:rPr lang="es-PE" sz="3600" i="1">
                              <a:solidFill>
                                <a:srgbClr val="000000"/>
                              </a:solidFill>
                              <a:latin typeface="Cambria Math" panose="02040503050406030204" pitchFamily="18" charset="0"/>
                            </a:rPr>
                            <m:t>∨</m:t>
                          </m:r>
                          <m:r>
                            <a:rPr lang="es-PE" sz="3600" i="1">
                              <a:solidFill>
                                <a:srgbClr val="000000"/>
                              </a:solidFill>
                              <a:latin typeface="Cambria Math" panose="02040503050406030204" pitchFamily="18" charset="0"/>
                            </a:rPr>
                            <m:t>𝑟</m:t>
                          </m:r>
                          <m:r>
                            <a:rPr lang="es-PE" sz="3600" i="1">
                              <a:solidFill>
                                <a:srgbClr val="000000"/>
                              </a:solidFill>
                              <a:latin typeface="Cambria Math" panose="02040503050406030204" pitchFamily="18" charset="0"/>
                            </a:rPr>
                            <m:t>)</m:t>
                          </m:r>
                        </m:e>
                      </m:d>
                      <m:r>
                        <a:rPr lang="es-PE" sz="3600" i="1">
                          <a:solidFill>
                            <a:srgbClr val="000000"/>
                          </a:solidFill>
                          <a:latin typeface="Cambria Math" panose="02040503050406030204" pitchFamily="18" charset="0"/>
                        </a:rPr>
                        <m:t>⇒</m:t>
                      </m:r>
                      <m:d>
                        <m:dPr>
                          <m:begChr m:val="["/>
                          <m:endChr m:val="]"/>
                          <m:ctrlPr>
                            <a:rPr lang="es-PE" sz="3600" i="1">
                              <a:solidFill>
                                <a:srgbClr val="000000"/>
                              </a:solidFill>
                              <a:latin typeface="Cambria Math" panose="02040503050406030204" pitchFamily="18" charset="0"/>
                            </a:rPr>
                          </m:ctrlPr>
                        </m:dPr>
                        <m:e>
                          <m:r>
                            <a:rPr lang="es-PE" sz="3600" i="1">
                              <a:solidFill>
                                <a:srgbClr val="000000"/>
                              </a:solidFill>
                              <a:latin typeface="Cambria Math" panose="02040503050406030204" pitchFamily="18" charset="0"/>
                            </a:rPr>
                            <m:t>(</m:t>
                          </m:r>
                          <m:r>
                            <a:rPr lang="es-PE" sz="3600" i="1">
                              <a:solidFill>
                                <a:srgbClr val="000000"/>
                              </a:solidFill>
                              <a:latin typeface="Cambria Math" panose="02040503050406030204" pitchFamily="18" charset="0"/>
                            </a:rPr>
                            <m:t>𝑝</m:t>
                          </m:r>
                          <m:r>
                            <a:rPr lang="es-PE" sz="3600" i="1">
                              <a:solidFill>
                                <a:srgbClr val="000000"/>
                              </a:solidFill>
                              <a:latin typeface="Cambria Math" panose="02040503050406030204" pitchFamily="18" charset="0"/>
                            </a:rPr>
                            <m:t>∨</m:t>
                          </m:r>
                          <m:r>
                            <a:rPr lang="es-PE" sz="3600" i="1">
                              <a:solidFill>
                                <a:srgbClr val="000000"/>
                              </a:solidFill>
                              <a:latin typeface="Cambria Math" panose="02040503050406030204" pitchFamily="18" charset="0"/>
                            </a:rPr>
                            <m:t>𝑟</m:t>
                          </m:r>
                          <m:r>
                            <a:rPr lang="es-PE" sz="3600" i="1">
                              <a:solidFill>
                                <a:srgbClr val="000000"/>
                              </a:solidFill>
                              <a:latin typeface="Cambria Math" panose="02040503050406030204" pitchFamily="18" charset="0"/>
                            </a:rPr>
                            <m:t>)∧</m:t>
                          </m:r>
                          <m:r>
                            <a:rPr lang="es-PE" sz="3600" i="1">
                              <a:solidFill>
                                <a:srgbClr val="000000"/>
                              </a:solidFill>
                              <a:latin typeface="Cambria Math" panose="02040503050406030204" pitchFamily="18" charset="0"/>
                            </a:rPr>
                            <m:t>𝑞</m:t>
                          </m:r>
                        </m:e>
                      </m:d>
                    </m:oMath>
                  </m:oMathPara>
                </a14:m>
                <a:endParaRPr lang="es-PE" sz="3600" dirty="0"/>
              </a:p>
            </p:txBody>
          </p:sp>
        </mc:Choice>
        <mc:Fallback xmlns="">
          <p:sp>
            <p:nvSpPr>
              <p:cNvPr id="38916" name="Object 4"/>
              <p:cNvSpPr txBox="1">
                <a:spLocks noRot="1" noChangeAspect="1" noMove="1" noResize="1" noEditPoints="1" noAdjustHandles="1" noChangeArrowheads="1" noChangeShapeType="1" noTextEdit="1"/>
              </p:cNvSpPr>
              <p:nvPr/>
            </p:nvSpPr>
            <p:spPr bwMode="auto">
              <a:xfrm>
                <a:off x="2680447" y="2036857"/>
                <a:ext cx="7440706" cy="463550"/>
              </a:xfrm>
              <a:prstGeom prst="rect">
                <a:avLst/>
              </a:prstGeom>
              <a:blipFill>
                <a:blip r:embed="rId2"/>
                <a:stretch>
                  <a:fillRect b="-25000"/>
                </a:stretch>
              </a:blipFill>
            </p:spPr>
            <p:txBody>
              <a:bodyPr/>
              <a:lstStyle/>
              <a:p>
                <a:r>
                  <a:rPr lang="es-PE">
                    <a:noFill/>
                  </a:rPr>
                  <a:t> </a:t>
                </a:r>
              </a:p>
            </p:txBody>
          </p:sp>
        </mc:Fallback>
      </mc:AlternateContent>
      <p:sp>
        <p:nvSpPr>
          <p:cNvPr id="38922" name="Rectangle 10"/>
          <p:cNvSpPr>
            <a:spLocks noChangeArrowheads="1"/>
          </p:cNvSpPr>
          <p:nvPr/>
        </p:nvSpPr>
        <p:spPr bwMode="auto">
          <a:xfrm>
            <a:off x="4079876" y="1341438"/>
            <a:ext cx="2190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100">
                <a:solidFill>
                  <a:srgbClr val="000000"/>
                </a:solidFill>
                <a:latin typeface="Times New Roman" pitchFamily="18" charset="0"/>
                <a:cs typeface="Times New Roman" pitchFamily="18" charset="0"/>
              </a:rPr>
              <a:t> </a:t>
            </a:r>
            <a:endParaRPr lang="pt-BR">
              <a:latin typeface="Arial" charset="0"/>
            </a:endParaRPr>
          </a:p>
        </p:txBody>
      </p:sp>
      <p:graphicFrame>
        <p:nvGraphicFramePr>
          <p:cNvPr id="38918" name="Object 6"/>
          <p:cNvGraphicFramePr>
            <a:graphicFrameLocks noChangeAspect="1"/>
          </p:cNvGraphicFramePr>
          <p:nvPr>
            <p:extLst>
              <p:ext uri="{D42A27DB-BD31-4B8C-83A1-F6EECF244321}">
                <p14:modId xmlns:p14="http://schemas.microsoft.com/office/powerpoint/2010/main" val="4035367904"/>
              </p:ext>
            </p:extLst>
          </p:nvPr>
        </p:nvGraphicFramePr>
        <p:xfrm>
          <a:off x="4981001" y="3515357"/>
          <a:ext cx="3792252" cy="353284"/>
        </p:xfrm>
        <a:graphic>
          <a:graphicData uri="http://schemas.openxmlformats.org/presentationml/2006/ole">
            <mc:AlternateContent xmlns:mc="http://schemas.openxmlformats.org/markup-compatibility/2006">
              <mc:Choice xmlns:v="urn:schemas-microsoft-com:vml" Requires="v">
                <p:oleObj name="Ecuación" r:id="rId3" imgW="2362200" imgH="215900" progId="Equation.3">
                  <p:embed/>
                </p:oleObj>
              </mc:Choice>
              <mc:Fallback>
                <p:oleObj name="Ecuación" r:id="rId3" imgW="2362200" imgH="215900" progId="Equation.3">
                  <p:embed/>
                  <p:pic>
                    <p:nvPicPr>
                      <p:cNvPr id="3891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1001" y="3515357"/>
                        <a:ext cx="3792252" cy="353284"/>
                      </a:xfrm>
                      <a:prstGeom prst="rect">
                        <a:avLst/>
                      </a:prstGeom>
                      <a:noFill/>
                    </p:spPr>
                  </p:pic>
                </p:oleObj>
              </mc:Fallback>
            </mc:AlternateContent>
          </a:graphicData>
        </a:graphic>
      </p:graphicFrame>
      <p:graphicFrame>
        <p:nvGraphicFramePr>
          <p:cNvPr id="39422" name="Group 510"/>
          <p:cNvGraphicFramePr>
            <a:graphicFrameLocks noGrp="1"/>
          </p:cNvGraphicFramePr>
          <p:nvPr>
            <p:extLst>
              <p:ext uri="{D42A27DB-BD31-4B8C-83A1-F6EECF244321}">
                <p14:modId xmlns:p14="http://schemas.microsoft.com/office/powerpoint/2010/main" val="3522637058"/>
              </p:ext>
            </p:extLst>
          </p:nvPr>
        </p:nvGraphicFramePr>
        <p:xfrm>
          <a:off x="2976664" y="3428996"/>
          <a:ext cx="5933872" cy="3292478"/>
        </p:xfrm>
        <a:graphic>
          <a:graphicData uri="http://schemas.openxmlformats.org/drawingml/2006/table">
            <a:tbl>
              <a:tblPr/>
              <a:tblGrid>
                <a:gridCol w="594466">
                  <a:extLst>
                    <a:ext uri="{9D8B030D-6E8A-4147-A177-3AD203B41FA5}">
                      <a16:colId xmlns:a16="http://schemas.microsoft.com/office/drawing/2014/main" val="20000"/>
                    </a:ext>
                  </a:extLst>
                </a:gridCol>
                <a:gridCol w="661300">
                  <a:extLst>
                    <a:ext uri="{9D8B030D-6E8A-4147-A177-3AD203B41FA5}">
                      <a16:colId xmlns:a16="http://schemas.microsoft.com/office/drawing/2014/main" val="20001"/>
                    </a:ext>
                  </a:extLst>
                </a:gridCol>
                <a:gridCol w="659542">
                  <a:extLst>
                    <a:ext uri="{9D8B030D-6E8A-4147-A177-3AD203B41FA5}">
                      <a16:colId xmlns:a16="http://schemas.microsoft.com/office/drawing/2014/main" val="20002"/>
                    </a:ext>
                  </a:extLst>
                </a:gridCol>
                <a:gridCol w="1783883">
                  <a:extLst>
                    <a:ext uri="{9D8B030D-6E8A-4147-A177-3AD203B41FA5}">
                      <a16:colId xmlns:a16="http://schemas.microsoft.com/office/drawing/2014/main" val="20003"/>
                    </a:ext>
                  </a:extLst>
                </a:gridCol>
                <a:gridCol w="556187">
                  <a:extLst>
                    <a:ext uri="{9D8B030D-6E8A-4147-A177-3AD203B41FA5}">
                      <a16:colId xmlns:a16="http://schemas.microsoft.com/office/drawing/2014/main" val="20004"/>
                    </a:ext>
                  </a:extLst>
                </a:gridCol>
                <a:gridCol w="715098">
                  <a:extLst>
                    <a:ext uri="{9D8B030D-6E8A-4147-A177-3AD203B41FA5}">
                      <a16:colId xmlns:a16="http://schemas.microsoft.com/office/drawing/2014/main" val="20005"/>
                    </a:ext>
                  </a:extLst>
                </a:gridCol>
                <a:gridCol w="446937">
                  <a:extLst>
                    <a:ext uri="{9D8B030D-6E8A-4147-A177-3AD203B41FA5}">
                      <a16:colId xmlns:a16="http://schemas.microsoft.com/office/drawing/2014/main" val="20006"/>
                    </a:ext>
                  </a:extLst>
                </a:gridCol>
                <a:gridCol w="516459">
                  <a:extLst>
                    <a:ext uri="{9D8B030D-6E8A-4147-A177-3AD203B41FA5}">
                      <a16:colId xmlns:a16="http://schemas.microsoft.com/office/drawing/2014/main" val="20007"/>
                    </a:ext>
                  </a:extLst>
                </a:gridCol>
              </a:tblGrid>
              <a:tr h="551558">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  p</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q</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r</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C" sz="1600" b="0" i="0" u="none" strike="noStrike" cap="none" normalizeH="0" baseline="0" dirty="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EC"/>
                    </a:p>
                  </a:txBody>
                  <a:tcPr/>
                </a:tc>
                <a:tc hMerge="1">
                  <a:txBody>
                    <a:bodyPr/>
                    <a:lstStyle/>
                    <a:p>
                      <a:endParaRPr lang="es-EC"/>
                    </a:p>
                  </a:txBody>
                  <a:tcPr/>
                </a:tc>
                <a:tc hMerge="1">
                  <a:txBody>
                    <a:bodyPr/>
                    <a:lstStyle/>
                    <a:p>
                      <a:endParaRPr lang="es-EC"/>
                    </a:p>
                  </a:txBody>
                  <a:tcPr/>
                </a:tc>
                <a:tc hMerge="1">
                  <a:txBody>
                    <a:bodyPr/>
                    <a:lstStyle/>
                    <a:p>
                      <a:endParaRPr lang="es-EC"/>
                    </a:p>
                  </a:txBody>
                  <a:tcPr/>
                </a:tc>
                <a:extLst>
                  <a:ext uri="{0D108BD9-81ED-4DB2-BD59-A6C34878D82A}">
                    <a16:rowId xmlns:a16="http://schemas.microsoft.com/office/drawing/2014/main" val="10000"/>
                  </a:ext>
                </a:extLst>
              </a:tr>
              <a:tr h="342615">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 V</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  V</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  V</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  F     </a:t>
                      </a:r>
                      <a:r>
                        <a:rPr kumimoji="0" lang="pt-BR" sz="1600" b="0" i="0" u="none" strike="noStrike" cap="none" normalizeH="0" baseline="0" dirty="0" err="1">
                          <a:ln>
                            <a:noFill/>
                          </a:ln>
                          <a:solidFill>
                            <a:srgbClr val="000000"/>
                          </a:solidFill>
                          <a:effectLst/>
                          <a:latin typeface="Times New Roman" pitchFamily="18" charset="0"/>
                          <a:cs typeface="Times New Roman" pitchFamily="18" charset="0"/>
                        </a:rPr>
                        <a:t>F</a:t>
                      </a: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       V</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1" i="0" u="none" strike="noStrike" cap="none" normalizeH="0" baseline="0" dirty="0">
                          <a:ln>
                            <a:noFill/>
                          </a:ln>
                          <a:solidFill>
                            <a:srgbClr val="000000"/>
                          </a:solidFill>
                          <a:effectLst/>
                          <a:latin typeface="Times New Roman" pitchFamily="18" charset="0"/>
                          <a:cs typeface="Times New Roman" pitchFamily="18" charset="0"/>
                        </a:rPr>
                        <a:t>V</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V</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V</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V</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615">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V</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V</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F</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F     F       V</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1" i="0" u="none" strike="noStrike" cap="none" normalizeH="0" baseline="0" dirty="0">
                          <a:ln>
                            <a:noFill/>
                          </a:ln>
                          <a:solidFill>
                            <a:srgbClr val="000000"/>
                          </a:solidFill>
                          <a:effectLst/>
                          <a:latin typeface="Times New Roman" pitchFamily="18" charset="0"/>
                          <a:cs typeface="Times New Roman" pitchFamily="18" charset="0"/>
                        </a:rPr>
                        <a:t>V</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V</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V</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V</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615">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V</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F</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V</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F     F       V</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1" i="0" u="none" strike="noStrike" cap="none" normalizeH="0" baseline="0">
                          <a:ln>
                            <a:noFill/>
                          </a:ln>
                          <a:solidFill>
                            <a:srgbClr val="000000"/>
                          </a:solidFill>
                          <a:effectLst/>
                          <a:latin typeface="Times New Roman" pitchFamily="18" charset="0"/>
                          <a:cs typeface="Times New Roman" pitchFamily="18" charset="0"/>
                        </a:rPr>
                        <a:t>V</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V  </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F</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F</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615">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V</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F</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F</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F     F       F</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1" i="0" u="none" strike="noStrike" cap="none" normalizeH="0" baseline="0">
                          <a:ln>
                            <a:noFill/>
                          </a:ln>
                          <a:solidFill>
                            <a:srgbClr val="000000"/>
                          </a:solidFill>
                          <a:effectLst/>
                          <a:latin typeface="Times New Roman" pitchFamily="18" charset="0"/>
                          <a:cs typeface="Times New Roman" pitchFamily="18" charset="0"/>
                        </a:rPr>
                        <a:t>V</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V</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F</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F</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2615">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F </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V</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V</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V     V       V</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1" i="0" u="none" strike="noStrike" cap="none" normalizeH="0" baseline="0" dirty="0">
                          <a:ln>
                            <a:noFill/>
                          </a:ln>
                          <a:solidFill>
                            <a:srgbClr val="000000"/>
                          </a:solidFill>
                          <a:effectLst/>
                          <a:latin typeface="Times New Roman" pitchFamily="18" charset="0"/>
                          <a:cs typeface="Times New Roman" pitchFamily="18" charset="0"/>
                        </a:rPr>
                        <a:t>V</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V</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V</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V</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2615">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F</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V</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F</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V     V       V</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1" i="0" u="none" strike="noStrike" cap="none" normalizeH="0" baseline="0">
                          <a:ln>
                            <a:noFill/>
                          </a:ln>
                          <a:solidFill>
                            <a:srgbClr val="000000"/>
                          </a:solidFill>
                          <a:effectLst/>
                          <a:latin typeface="Times New Roman" pitchFamily="18" charset="0"/>
                          <a:cs typeface="Times New Roman" pitchFamily="18" charset="0"/>
                        </a:rPr>
                        <a:t>F</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F</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F</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V</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2615">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F</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F</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V</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V     V       V</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1" i="0" u="none" strike="noStrike" cap="none" normalizeH="0" baseline="0" dirty="0">
                          <a:ln>
                            <a:noFill/>
                          </a:ln>
                          <a:solidFill>
                            <a:srgbClr val="000000"/>
                          </a:solidFill>
                          <a:effectLst/>
                          <a:latin typeface="Times New Roman" pitchFamily="18" charset="0"/>
                          <a:cs typeface="Times New Roman" pitchFamily="18" charset="0"/>
                        </a:rPr>
                        <a:t>F</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V</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F</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F</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2615">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F</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F</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a:ln>
                            <a:noFill/>
                          </a:ln>
                          <a:solidFill>
                            <a:srgbClr val="000000"/>
                          </a:solidFill>
                          <a:effectLst/>
                          <a:latin typeface="Times New Roman" pitchFamily="18" charset="0"/>
                          <a:cs typeface="Times New Roman" pitchFamily="18" charset="0"/>
                        </a:rPr>
                        <a:t>  F</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  V     F       </a:t>
                      </a:r>
                      <a:r>
                        <a:rPr kumimoji="0" lang="pt-BR" sz="1600" b="0" i="0" u="none" strike="noStrike" cap="none" normalizeH="0" baseline="0" dirty="0" err="1">
                          <a:ln>
                            <a:noFill/>
                          </a:ln>
                          <a:solidFill>
                            <a:srgbClr val="000000"/>
                          </a:solidFill>
                          <a:effectLst/>
                          <a:latin typeface="Times New Roman" pitchFamily="18" charset="0"/>
                          <a:cs typeface="Times New Roman" pitchFamily="18" charset="0"/>
                        </a:rPr>
                        <a:t>F</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1" i="0" u="none" strike="noStrike" cap="none" normalizeH="0" baseline="0">
                          <a:ln>
                            <a:noFill/>
                          </a:ln>
                          <a:solidFill>
                            <a:srgbClr val="000000"/>
                          </a:solidFill>
                          <a:effectLst/>
                          <a:latin typeface="Times New Roman" pitchFamily="18" charset="0"/>
                          <a:cs typeface="Times New Roman" pitchFamily="18" charset="0"/>
                        </a:rPr>
                        <a:t>V</a:t>
                      </a:r>
                      <a:endParaRPr kumimoji="0" lang="pt-BR"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 F</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F</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pt-BR" sz="1600" b="0" i="0" u="none" strike="noStrike" cap="none" normalizeH="0" baseline="0" dirty="0">
                          <a:ln>
                            <a:noFill/>
                          </a:ln>
                          <a:solidFill>
                            <a:srgbClr val="000000"/>
                          </a:solidFill>
                          <a:effectLst/>
                          <a:latin typeface="Times New Roman" pitchFamily="18" charset="0"/>
                          <a:cs typeface="Times New Roman" pitchFamily="18" charset="0"/>
                        </a:rPr>
                        <a:t>F</a:t>
                      </a:r>
                      <a:endParaRPr kumimoji="0" lang="pt-BR"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14" name="Text Box 123"/>
          <p:cNvSpPr txBox="1">
            <a:spLocks noChangeArrowheads="1"/>
          </p:cNvSpPr>
          <p:nvPr/>
        </p:nvSpPr>
        <p:spPr bwMode="auto">
          <a:xfrm>
            <a:off x="493059" y="2699427"/>
            <a:ext cx="18019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ES" sz="2800" b="1" dirty="0">
                <a:solidFill>
                  <a:srgbClr val="C00000"/>
                </a:solidFill>
                <a:effectLst>
                  <a:outerShdw blurRad="38100" dist="38100" dir="2700000" algn="tl">
                    <a:srgbClr val="000000">
                      <a:alpha val="43137"/>
                    </a:srgbClr>
                  </a:outerShdw>
                </a:effectLst>
              </a:rPr>
              <a:t>Solución:</a:t>
            </a:r>
          </a:p>
        </p:txBody>
      </p:sp>
      <p:sp>
        <p:nvSpPr>
          <p:cNvPr id="115" name="Rectangle 116"/>
          <p:cNvSpPr>
            <a:spLocks noChangeArrowheads="1"/>
          </p:cNvSpPr>
          <p:nvPr/>
        </p:nvSpPr>
        <p:spPr bwMode="auto">
          <a:xfrm>
            <a:off x="493059" y="404601"/>
            <a:ext cx="1120588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 sz="2800" b="1" dirty="0">
                <a:solidFill>
                  <a:srgbClr val="C00000"/>
                </a:solidFill>
                <a:effectLst>
                  <a:outerShdw blurRad="38100" dist="38100" dir="2700000" algn="tl">
                    <a:srgbClr val="000000">
                      <a:alpha val="43137"/>
                    </a:srgbClr>
                  </a:outerShdw>
                </a:effectLst>
              </a:rPr>
              <a:t>Ejercicio: </a:t>
            </a:r>
          </a:p>
          <a:p>
            <a:endParaRPr lang="es-ES" sz="2800" b="1" dirty="0">
              <a:solidFill>
                <a:srgbClr val="C00000"/>
              </a:solidFill>
              <a:effectLst>
                <a:outerShdw blurRad="38100" dist="38100" dir="2700000" algn="tl">
                  <a:srgbClr val="000000">
                    <a:alpha val="43137"/>
                  </a:srgbClr>
                </a:outerShdw>
              </a:effectLst>
            </a:endParaRPr>
          </a:p>
          <a:p>
            <a:pPr algn="just"/>
            <a:r>
              <a:rPr lang="es-ES" sz="2400" dirty="0">
                <a:latin typeface="+mj-lt"/>
                <a:ea typeface="+mj-ea"/>
                <a:cs typeface="+mj-cs"/>
              </a:rPr>
              <a:t>Construir la tabla de vedad para las siguientes formas proporcionales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cBhvr additive="base">
                                        <p:cTn id="7" dur="500" fill="hold"/>
                                        <p:tgtEl>
                                          <p:spTgt spid="115"/>
                                        </p:tgtEl>
                                        <p:attrNameLst>
                                          <p:attrName>ppt_x</p:attrName>
                                        </p:attrNameLst>
                                      </p:cBhvr>
                                      <p:tavLst>
                                        <p:tav tm="0">
                                          <p:val>
                                            <p:strVal val="#ppt_x"/>
                                          </p:val>
                                        </p:tav>
                                        <p:tav tm="100000">
                                          <p:val>
                                            <p:strVal val="#ppt_x"/>
                                          </p:val>
                                        </p:tav>
                                      </p:tavLst>
                                    </p:anim>
                                    <p:anim calcmode="lin" valueType="num">
                                      <p:cBhvr additive="base">
                                        <p:cTn id="8" dur="500" fill="hold"/>
                                        <p:tgtEl>
                                          <p:spTgt spid="1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922"/>
                                        </p:tgtEl>
                                        <p:attrNameLst>
                                          <p:attrName>style.visibility</p:attrName>
                                        </p:attrNameLst>
                                      </p:cBhvr>
                                      <p:to>
                                        <p:strVal val="visible"/>
                                      </p:to>
                                    </p:set>
                                    <p:anim calcmode="lin" valueType="num">
                                      <p:cBhvr additive="base">
                                        <p:cTn id="11" dur="500" fill="hold"/>
                                        <p:tgtEl>
                                          <p:spTgt spid="38922"/>
                                        </p:tgtEl>
                                        <p:attrNameLst>
                                          <p:attrName>ppt_x</p:attrName>
                                        </p:attrNameLst>
                                      </p:cBhvr>
                                      <p:tavLst>
                                        <p:tav tm="0">
                                          <p:val>
                                            <p:strVal val="#ppt_x"/>
                                          </p:val>
                                        </p:tav>
                                        <p:tav tm="100000">
                                          <p:val>
                                            <p:strVal val="#ppt_x"/>
                                          </p:val>
                                        </p:tav>
                                      </p:tavLst>
                                    </p:anim>
                                    <p:anim calcmode="lin" valueType="num">
                                      <p:cBhvr additive="base">
                                        <p:cTn id="12" dur="500" fill="hold"/>
                                        <p:tgtEl>
                                          <p:spTgt spid="389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9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4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38922" grpId="0"/>
      <p:bldP spid="114" grpId="0"/>
      <p:bldP spid="1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358E247D-4355-46E2-A8CC-8AA456E20E33}" type="slidenum">
              <a:rPr lang="es-ES"/>
              <a:pPr/>
              <a:t>19</a:t>
            </a:fld>
            <a:endParaRPr lang="es-ES"/>
          </a:p>
        </p:txBody>
      </p:sp>
      <p:sp>
        <p:nvSpPr>
          <p:cNvPr id="40964" name="Text Box 4"/>
          <p:cNvSpPr txBox="1">
            <a:spLocks noChangeArrowheads="1"/>
          </p:cNvSpPr>
          <p:nvPr/>
        </p:nvSpPr>
        <p:spPr bwMode="auto">
          <a:xfrm>
            <a:off x="680519" y="657707"/>
            <a:ext cx="96639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s-ES"/>
            </a:defPPr>
            <a:lvl1pPr>
              <a:defRPr sz="3200" b="1">
                <a:solidFill>
                  <a:srgbClr val="FF0000"/>
                </a:solidFill>
                <a:effectLst>
                  <a:outerShdw blurRad="38100" dist="38100" dir="2700000" algn="tl">
                    <a:srgbClr val="000000">
                      <a:alpha val="43137"/>
                    </a:srgbClr>
                  </a:outerShdw>
                </a:effectLst>
              </a:defRPr>
            </a:lvl1pPr>
          </a:lstStyle>
          <a:p>
            <a:r>
              <a:rPr lang="es-ES" sz="2800" dirty="0">
                <a:solidFill>
                  <a:srgbClr val="C00000"/>
                </a:solidFill>
              </a:rPr>
              <a:t>TAUTOLOGÍAS, CONTRADICCIONES Y CONTINGENCIAS:</a:t>
            </a:r>
          </a:p>
        </p:txBody>
      </p:sp>
      <p:sp>
        <p:nvSpPr>
          <p:cNvPr id="40965" name="Text Box 5"/>
          <p:cNvSpPr txBox="1">
            <a:spLocks noChangeArrowheads="1"/>
          </p:cNvSpPr>
          <p:nvPr/>
        </p:nvSpPr>
        <p:spPr bwMode="auto">
          <a:xfrm>
            <a:off x="680518" y="2035697"/>
            <a:ext cx="11314257"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C" sz="2800" dirty="0">
                <a:solidFill>
                  <a:schemeClr val="bg2">
                    <a:lumMod val="10000"/>
                  </a:schemeClr>
                </a:solidFill>
              </a:rPr>
              <a:t>Dada la estructura lógica de una forma proposicional:</a:t>
            </a:r>
          </a:p>
          <a:p>
            <a:r>
              <a:rPr lang="es-EC" sz="2400" dirty="0"/>
              <a:t> </a:t>
            </a:r>
          </a:p>
          <a:p>
            <a:pPr marL="342900" indent="-342900" algn="just">
              <a:buFont typeface="Wingdings" pitchFamily="2" charset="2"/>
              <a:buChar char="ü"/>
            </a:pPr>
            <a:r>
              <a:rPr lang="es-ES" sz="2800" b="1" i="1" dirty="0">
                <a:solidFill>
                  <a:srgbClr val="C00000"/>
                </a:solidFill>
              </a:rPr>
              <a:t>Tautología,</a:t>
            </a:r>
            <a:r>
              <a:rPr lang="es-ES" sz="2800" b="1" i="1" dirty="0"/>
              <a:t> </a:t>
            </a:r>
            <a:r>
              <a:rPr lang="es-ES" sz="2800" dirty="0"/>
              <a:t>si los valores de su </a:t>
            </a:r>
            <a:r>
              <a:rPr lang="es-ES" sz="2800" b="1" u="sng" dirty="0"/>
              <a:t>tabla</a:t>
            </a:r>
            <a:r>
              <a:rPr lang="es-ES" sz="2800" b="1" dirty="0"/>
              <a:t> </a:t>
            </a:r>
            <a:r>
              <a:rPr lang="es-ES" sz="2800" dirty="0"/>
              <a:t>de verdad todos son </a:t>
            </a:r>
            <a:r>
              <a:rPr lang="es-ES" sz="2800" b="1" u="sng" dirty="0"/>
              <a:t>verdaderos.</a:t>
            </a:r>
          </a:p>
          <a:p>
            <a:pPr algn="just"/>
            <a:endParaRPr lang="es-ES" sz="2000" b="1" dirty="0"/>
          </a:p>
          <a:p>
            <a:pPr marL="342900" indent="-342900" algn="just">
              <a:spcBef>
                <a:spcPct val="50000"/>
              </a:spcBef>
              <a:buFont typeface="Wingdings" pitchFamily="2" charset="2"/>
              <a:buChar char="ü"/>
            </a:pPr>
            <a:r>
              <a:rPr lang="es-ES" sz="2800" b="1" i="1" dirty="0">
                <a:solidFill>
                  <a:srgbClr val="C00000"/>
                </a:solidFill>
              </a:rPr>
              <a:t>Contradicción</a:t>
            </a:r>
            <a:r>
              <a:rPr lang="es-ES" sz="2800" b="1" i="1" dirty="0"/>
              <a:t>, </a:t>
            </a:r>
            <a:r>
              <a:rPr lang="es-ES" sz="2800" dirty="0"/>
              <a:t>si los valores de su </a:t>
            </a:r>
            <a:r>
              <a:rPr lang="es-ES" sz="2800" b="1" u="sng" dirty="0"/>
              <a:t>tabla</a:t>
            </a:r>
            <a:r>
              <a:rPr lang="es-ES" sz="2800" b="1" dirty="0"/>
              <a:t>  </a:t>
            </a:r>
            <a:r>
              <a:rPr lang="es-ES" sz="2800" dirty="0"/>
              <a:t>de verdad, todos son </a:t>
            </a:r>
            <a:r>
              <a:rPr lang="es-ES" sz="2800" b="1" u="sng" dirty="0"/>
              <a:t>falsos</a:t>
            </a:r>
            <a:r>
              <a:rPr lang="es-ES" sz="2800" b="1" dirty="0"/>
              <a:t>.</a:t>
            </a:r>
          </a:p>
          <a:p>
            <a:pPr algn="just"/>
            <a:endParaRPr lang="es-ES" sz="2000" dirty="0"/>
          </a:p>
          <a:p>
            <a:pPr marL="342900" indent="-342900" algn="just">
              <a:spcBef>
                <a:spcPct val="50000"/>
              </a:spcBef>
              <a:buFont typeface="Wingdings" pitchFamily="2" charset="2"/>
              <a:buChar char="ü"/>
            </a:pPr>
            <a:r>
              <a:rPr lang="es-ES" sz="2800" b="1" i="1" dirty="0">
                <a:solidFill>
                  <a:srgbClr val="C00000"/>
                </a:solidFill>
              </a:rPr>
              <a:t>Contingencia</a:t>
            </a:r>
            <a:r>
              <a:rPr lang="es-ES" sz="2800" b="1" dirty="0"/>
              <a:t>, </a:t>
            </a:r>
            <a:r>
              <a:rPr lang="es-ES" sz="2800" dirty="0"/>
              <a:t>si los valores de su </a:t>
            </a:r>
            <a:r>
              <a:rPr lang="es-ES" sz="2800" b="1" u="sng" dirty="0"/>
              <a:t>tabla</a:t>
            </a:r>
            <a:r>
              <a:rPr lang="es-ES" sz="2800" b="1" dirty="0"/>
              <a:t> </a:t>
            </a:r>
            <a:r>
              <a:rPr lang="es-ES" sz="2800" dirty="0"/>
              <a:t>de verdad hay valores </a:t>
            </a:r>
            <a:r>
              <a:rPr lang="es-ES" sz="2800" b="1" u="sng" dirty="0"/>
              <a:t>verdaderos y falsos.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21A0B6-EC79-29B7-8367-6C54D96EE389}"/>
              </a:ext>
            </a:extLst>
          </p:cNvPr>
          <p:cNvSpPr>
            <a:spLocks noGrp="1"/>
          </p:cNvSpPr>
          <p:nvPr>
            <p:ph type="ctrTitle"/>
          </p:nvPr>
        </p:nvSpPr>
        <p:spPr>
          <a:xfrm>
            <a:off x="577687" y="1165413"/>
            <a:ext cx="11192972" cy="2698375"/>
          </a:xfrm>
        </p:spPr>
        <p:txBody>
          <a:bodyPr>
            <a:normAutofit fontScale="90000"/>
          </a:bodyPr>
          <a:lstStyle/>
          <a:p>
            <a:pPr marR="158115" algn="just">
              <a:tabLst>
                <a:tab pos="179388" algn="l"/>
              </a:tabLst>
            </a:pPr>
            <a:r>
              <a:rPr lang="es-MX" sz="2700" dirty="0"/>
              <a:t>Son el estudio de </a:t>
            </a:r>
            <a:r>
              <a:rPr lang="es-MX" sz="2700" b="1" dirty="0"/>
              <a:t>estructuras matemáticas contables</a:t>
            </a:r>
            <a:r>
              <a:rPr lang="es-MX" sz="2700" dirty="0"/>
              <a:t>, </a:t>
            </a:r>
            <a:r>
              <a:rPr lang="es-MX" sz="2700" b="1" dirty="0"/>
              <a:t>distintas</a:t>
            </a:r>
            <a:r>
              <a:rPr lang="es-MX" sz="2700" dirty="0"/>
              <a:t> o </a:t>
            </a:r>
            <a:r>
              <a:rPr lang="es-MX" sz="2700" b="1" dirty="0"/>
              <a:t>separadas</a:t>
            </a:r>
            <a:r>
              <a:rPr lang="es-MX" sz="2700" dirty="0"/>
              <a:t>. </a:t>
            </a:r>
            <a:br>
              <a:rPr lang="es-MX" sz="2700" dirty="0"/>
            </a:br>
            <a:br>
              <a:rPr lang="es-MX" sz="2700" dirty="0"/>
            </a:br>
            <a:r>
              <a:rPr lang="es-MX" sz="2700" dirty="0"/>
              <a:t>Un ejemplo son los </a:t>
            </a:r>
            <a:r>
              <a:rPr lang="es-MX" sz="2700" b="1" dirty="0"/>
              <a:t>píxeles</a:t>
            </a:r>
            <a:r>
              <a:rPr lang="es-MX" sz="2700" dirty="0"/>
              <a:t> (pequeños puntos de colores). Los teléfonos hasta los monitores de computador y televisores; las pantallas modernas están formadas por millones de </a:t>
            </a:r>
            <a:r>
              <a:rPr lang="es-MX" sz="2700" b="1" dirty="0"/>
              <a:t>píxeles</a:t>
            </a:r>
            <a:r>
              <a:rPr lang="es-MX" sz="2700" dirty="0"/>
              <a:t> alineados en cuadrículas. Cada </a:t>
            </a:r>
            <a:r>
              <a:rPr lang="es-MX" sz="2700" b="1" dirty="0"/>
              <a:t>píxel</a:t>
            </a:r>
            <a:r>
              <a:rPr lang="es-MX" sz="2700" dirty="0"/>
              <a:t> se ilumina con un color específico a la orden de un dispositivo, pero sólo puede mostrar un número finito de colores. Los millones de </a:t>
            </a:r>
            <a:r>
              <a:rPr lang="es-MX" sz="2700" b="1" dirty="0"/>
              <a:t>pixeles</a:t>
            </a:r>
            <a:r>
              <a:rPr lang="es-MX" sz="2700" dirty="0"/>
              <a:t> juntos forman patrones intrincados y dan a nuestros ojos la impresión de formas con curvas suaves, como en el límite del círculo siguiente:</a:t>
            </a:r>
            <a:endParaRPr lang="es-PE" sz="2700" dirty="0"/>
          </a:p>
        </p:txBody>
      </p:sp>
      <p:sp>
        <p:nvSpPr>
          <p:cNvPr id="6" name="CuadroTexto 5">
            <a:extLst>
              <a:ext uri="{FF2B5EF4-FFF2-40B4-BE49-F238E27FC236}">
                <a16:creationId xmlns:a16="http://schemas.microsoft.com/office/drawing/2014/main" id="{AE790CE2-4705-82DB-B7E2-53C55CCCFB01}"/>
              </a:ext>
            </a:extLst>
          </p:cNvPr>
          <p:cNvSpPr txBox="1"/>
          <p:nvPr/>
        </p:nvSpPr>
        <p:spPr>
          <a:xfrm>
            <a:off x="577687" y="548826"/>
            <a:ext cx="6289278" cy="523220"/>
          </a:xfrm>
          <a:prstGeom prst="rect">
            <a:avLst/>
          </a:prstGeom>
          <a:noFill/>
        </p:spPr>
        <p:txBody>
          <a:bodyPr wrap="square">
            <a:spAutoFit/>
          </a:bodyPr>
          <a:lstStyle/>
          <a:p>
            <a:r>
              <a:rPr lang="es-MX" sz="2800" b="1" dirty="0">
                <a:solidFill>
                  <a:srgbClr val="C00000"/>
                </a:solidFill>
                <a:effectLst>
                  <a:outerShdw blurRad="38100" dist="38100" dir="2700000" algn="tl">
                    <a:srgbClr val="000000">
                      <a:alpha val="43137"/>
                    </a:srgbClr>
                  </a:outerShdw>
                </a:effectLst>
              </a:rPr>
              <a:t>¿Qué son las matemáticas discretas?</a:t>
            </a:r>
            <a:r>
              <a:rPr lang="es-ES" sz="2800" b="1" dirty="0">
                <a:solidFill>
                  <a:srgbClr val="C00000"/>
                </a:solidFill>
                <a:effectLst>
                  <a:outerShdw blurRad="38100" dist="38100" dir="2700000" algn="tl">
                    <a:srgbClr val="000000">
                      <a:alpha val="43137"/>
                    </a:srgbClr>
                  </a:outerShdw>
                </a:effectLst>
              </a:rPr>
              <a:t> </a:t>
            </a:r>
            <a:endParaRPr lang="es-PE" sz="2800" b="1" dirty="0">
              <a:solidFill>
                <a:srgbClr val="C00000"/>
              </a:solidFill>
              <a:effectLst>
                <a:outerShdw blurRad="38100" dist="38100" dir="2700000" algn="tl">
                  <a:srgbClr val="000000">
                    <a:alpha val="43137"/>
                  </a:srgbClr>
                </a:outerShdw>
              </a:effectLst>
            </a:endParaRPr>
          </a:p>
        </p:txBody>
      </p:sp>
      <p:grpSp>
        <p:nvGrpSpPr>
          <p:cNvPr id="3" name="Grupo 2">
            <a:extLst>
              <a:ext uri="{FF2B5EF4-FFF2-40B4-BE49-F238E27FC236}">
                <a16:creationId xmlns:a16="http://schemas.microsoft.com/office/drawing/2014/main" id="{C918443B-2CB2-2BD5-CCA9-9D55249AFB4B}"/>
              </a:ext>
            </a:extLst>
          </p:cNvPr>
          <p:cNvGrpSpPr/>
          <p:nvPr/>
        </p:nvGrpSpPr>
        <p:grpSpPr>
          <a:xfrm>
            <a:off x="1228691" y="4267199"/>
            <a:ext cx="2303930" cy="2520444"/>
            <a:chOff x="1228691" y="4267199"/>
            <a:chExt cx="2303930" cy="2520444"/>
          </a:xfrm>
        </p:grpSpPr>
        <p:pic>
          <p:nvPicPr>
            <p:cNvPr id="4" name="Imagen 3">
              <a:extLst>
                <a:ext uri="{FF2B5EF4-FFF2-40B4-BE49-F238E27FC236}">
                  <a16:creationId xmlns:a16="http://schemas.microsoft.com/office/drawing/2014/main" id="{5A4C8132-4D37-FE57-3847-691B137171D0}"/>
                </a:ext>
              </a:extLst>
            </p:cNvPr>
            <p:cNvPicPr>
              <a:picLocks noChangeAspect="1"/>
            </p:cNvPicPr>
            <p:nvPr/>
          </p:nvPicPr>
          <p:blipFill>
            <a:blip r:embed="rId2"/>
            <a:stretch>
              <a:fillRect/>
            </a:stretch>
          </p:blipFill>
          <p:spPr>
            <a:xfrm>
              <a:off x="1228691" y="4267199"/>
              <a:ext cx="2094890" cy="2151111"/>
            </a:xfrm>
            <a:prstGeom prst="rect">
              <a:avLst/>
            </a:prstGeom>
          </p:spPr>
        </p:pic>
        <p:sp>
          <p:nvSpPr>
            <p:cNvPr id="9" name="CuadroTexto 8">
              <a:extLst>
                <a:ext uri="{FF2B5EF4-FFF2-40B4-BE49-F238E27FC236}">
                  <a16:creationId xmlns:a16="http://schemas.microsoft.com/office/drawing/2014/main" id="{FF874BA5-EB6E-CC0F-8F9A-FB199D4A6827}"/>
                </a:ext>
              </a:extLst>
            </p:cNvPr>
            <p:cNvSpPr txBox="1"/>
            <p:nvPr/>
          </p:nvSpPr>
          <p:spPr>
            <a:xfrm>
              <a:off x="1228691" y="6418311"/>
              <a:ext cx="2303930" cy="369332"/>
            </a:xfrm>
            <a:prstGeom prst="rect">
              <a:avLst/>
            </a:prstGeom>
            <a:noFill/>
          </p:spPr>
          <p:txBody>
            <a:bodyPr wrap="square">
              <a:spAutoFit/>
            </a:bodyPr>
            <a:lstStyle/>
            <a:p>
              <a:r>
                <a:rPr lang="es-PE" dirty="0"/>
                <a:t>Límite de un círculo</a:t>
              </a:r>
            </a:p>
          </p:txBody>
        </p:sp>
      </p:grpSp>
      <p:grpSp>
        <p:nvGrpSpPr>
          <p:cNvPr id="5" name="Grupo 4">
            <a:extLst>
              <a:ext uri="{FF2B5EF4-FFF2-40B4-BE49-F238E27FC236}">
                <a16:creationId xmlns:a16="http://schemas.microsoft.com/office/drawing/2014/main" id="{8604AF5F-AC01-313A-7213-05066D196310}"/>
              </a:ext>
            </a:extLst>
          </p:cNvPr>
          <p:cNvGrpSpPr/>
          <p:nvPr/>
        </p:nvGrpSpPr>
        <p:grpSpPr>
          <a:xfrm>
            <a:off x="8736108" y="4109354"/>
            <a:ext cx="2556312" cy="2585745"/>
            <a:chOff x="3915253" y="4266841"/>
            <a:chExt cx="2556312" cy="2585745"/>
          </a:xfrm>
        </p:grpSpPr>
        <p:pic>
          <p:nvPicPr>
            <p:cNvPr id="7" name="Imagen 6">
              <a:extLst>
                <a:ext uri="{FF2B5EF4-FFF2-40B4-BE49-F238E27FC236}">
                  <a16:creationId xmlns:a16="http://schemas.microsoft.com/office/drawing/2014/main" id="{3B601624-9EB7-173B-19BD-D3C7E836849D}"/>
                </a:ext>
              </a:extLst>
            </p:cNvPr>
            <p:cNvPicPr>
              <a:picLocks noChangeAspect="1"/>
            </p:cNvPicPr>
            <p:nvPr/>
          </p:nvPicPr>
          <p:blipFill>
            <a:blip r:embed="rId3"/>
            <a:stretch>
              <a:fillRect/>
            </a:stretch>
          </p:blipFill>
          <p:spPr>
            <a:xfrm>
              <a:off x="4217195" y="4266841"/>
              <a:ext cx="2094890" cy="2151469"/>
            </a:xfrm>
            <a:prstGeom prst="rect">
              <a:avLst/>
            </a:prstGeom>
          </p:spPr>
        </p:pic>
        <p:sp>
          <p:nvSpPr>
            <p:cNvPr id="11" name="CuadroTexto 10">
              <a:extLst>
                <a:ext uri="{FF2B5EF4-FFF2-40B4-BE49-F238E27FC236}">
                  <a16:creationId xmlns:a16="http://schemas.microsoft.com/office/drawing/2014/main" id="{EE47F16C-BC3C-B006-70ED-C1CFCFD8B6C0}"/>
                </a:ext>
              </a:extLst>
            </p:cNvPr>
            <p:cNvSpPr txBox="1"/>
            <p:nvPr/>
          </p:nvSpPr>
          <p:spPr>
            <a:xfrm>
              <a:off x="3915253" y="6483254"/>
              <a:ext cx="2556312" cy="369332"/>
            </a:xfrm>
            <a:prstGeom prst="rect">
              <a:avLst/>
            </a:prstGeom>
            <a:noFill/>
          </p:spPr>
          <p:txBody>
            <a:bodyPr wrap="square">
              <a:spAutoFit/>
            </a:bodyPr>
            <a:lstStyle/>
            <a:p>
              <a:r>
                <a:rPr lang="es-PE" dirty="0"/>
                <a:t>Vista ampliada del círculo</a:t>
              </a:r>
            </a:p>
          </p:txBody>
        </p:sp>
      </p:grpSp>
      <p:sp>
        <p:nvSpPr>
          <p:cNvPr id="13" name="CuadroTexto 12">
            <a:extLst>
              <a:ext uri="{FF2B5EF4-FFF2-40B4-BE49-F238E27FC236}">
                <a16:creationId xmlns:a16="http://schemas.microsoft.com/office/drawing/2014/main" id="{58282492-644D-317F-D1F5-D0EC3973AB8E}"/>
              </a:ext>
            </a:extLst>
          </p:cNvPr>
          <p:cNvSpPr txBox="1"/>
          <p:nvPr/>
        </p:nvSpPr>
        <p:spPr>
          <a:xfrm>
            <a:off x="4170747" y="4967370"/>
            <a:ext cx="3718195" cy="1200329"/>
          </a:xfrm>
          <a:prstGeom prst="rect">
            <a:avLst/>
          </a:prstGeom>
          <a:noFill/>
        </p:spPr>
        <p:txBody>
          <a:bodyPr wrap="square">
            <a:spAutoFit/>
          </a:bodyPr>
          <a:lstStyle/>
          <a:p>
            <a:pPr algn="just"/>
            <a:r>
              <a:rPr lang="es-PE" dirty="0"/>
              <a:t>Si se amplía la imagen las "curvas" se revelan como límites dentados entre regiones de píxeles de colores diferentes, con colores intermedios.</a:t>
            </a:r>
          </a:p>
        </p:txBody>
      </p:sp>
    </p:spTree>
    <p:extLst>
      <p:ext uri="{BB962C8B-B14F-4D97-AF65-F5344CB8AC3E}">
        <p14:creationId xmlns:p14="http://schemas.microsoft.com/office/powerpoint/2010/main" val="3821069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66963" y="1123948"/>
            <a:ext cx="11231977" cy="937934"/>
          </a:xfrm>
        </p:spPr>
        <p:txBody>
          <a:bodyPr>
            <a:noAutofit/>
          </a:bodyPr>
          <a:lstStyle/>
          <a:p>
            <a:pPr algn="just"/>
            <a:r>
              <a:rPr lang="es-ES" sz="2400" dirty="0"/>
              <a:t>Determinar si la siguiente forma proposicional es tautológico, consistente o contradictorio.</a:t>
            </a:r>
          </a:p>
        </p:txBody>
      </p:sp>
      <p:graphicFrame>
        <p:nvGraphicFramePr>
          <p:cNvPr id="67588" name="Object 4"/>
          <p:cNvGraphicFramePr>
            <a:graphicFrameLocks noGrp="1" noChangeAspect="1"/>
          </p:cNvGraphicFramePr>
          <p:nvPr>
            <p:ph sz="half" idx="1"/>
            <p:extLst>
              <p:ext uri="{D42A27DB-BD31-4B8C-83A1-F6EECF244321}">
                <p14:modId xmlns:p14="http://schemas.microsoft.com/office/powerpoint/2010/main" val="3846810316"/>
              </p:ext>
            </p:extLst>
          </p:nvPr>
        </p:nvGraphicFramePr>
        <p:xfrm>
          <a:off x="4991101" y="4073992"/>
          <a:ext cx="3363913" cy="358775"/>
        </p:xfrm>
        <a:graphic>
          <a:graphicData uri="http://schemas.openxmlformats.org/presentationml/2006/ole">
            <mc:AlternateContent xmlns:mc="http://schemas.openxmlformats.org/markup-compatibility/2006">
              <mc:Choice xmlns:v="urn:schemas-microsoft-com:vml" Requires="v">
                <p:oleObj name="Ecuación" r:id="rId2" imgW="1904760" imgH="203040" progId="Equation.3">
                  <p:embed/>
                </p:oleObj>
              </mc:Choice>
              <mc:Fallback>
                <p:oleObj name="Ecuación" r:id="rId2" imgW="1904760" imgH="203040" progId="Equation.3">
                  <p:embed/>
                  <p:pic>
                    <p:nvPicPr>
                      <p:cNvPr id="6758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101" y="4073992"/>
                        <a:ext cx="336391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639" name="Group 55"/>
          <p:cNvGraphicFramePr>
            <a:graphicFrameLocks noGrp="1"/>
          </p:cNvGraphicFramePr>
          <p:nvPr>
            <p:ph sz="quarter" idx="2"/>
            <p:extLst>
              <p:ext uri="{D42A27DB-BD31-4B8C-83A1-F6EECF244321}">
                <p14:modId xmlns:p14="http://schemas.microsoft.com/office/powerpoint/2010/main" val="2519251462"/>
              </p:ext>
            </p:extLst>
          </p:nvPr>
        </p:nvGraphicFramePr>
        <p:xfrm>
          <a:off x="2279650" y="3929529"/>
          <a:ext cx="6985000" cy="2376489"/>
        </p:xfrm>
        <a:graphic>
          <a:graphicData uri="http://schemas.openxmlformats.org/drawingml/2006/table">
            <a:tbl>
              <a:tblPr/>
              <a:tblGrid>
                <a:gridCol w="1187450">
                  <a:extLst>
                    <a:ext uri="{9D8B030D-6E8A-4147-A177-3AD203B41FA5}">
                      <a16:colId xmlns:a16="http://schemas.microsoft.com/office/drawing/2014/main" val="20000"/>
                    </a:ext>
                  </a:extLst>
                </a:gridCol>
                <a:gridCol w="1116013">
                  <a:extLst>
                    <a:ext uri="{9D8B030D-6E8A-4147-A177-3AD203B41FA5}">
                      <a16:colId xmlns:a16="http://schemas.microsoft.com/office/drawing/2014/main" val="20001"/>
                    </a:ext>
                  </a:extLst>
                </a:gridCol>
                <a:gridCol w="4681537">
                  <a:extLst>
                    <a:ext uri="{9D8B030D-6E8A-4147-A177-3AD203B41FA5}">
                      <a16:colId xmlns:a16="http://schemas.microsoft.com/office/drawing/2014/main" val="20002"/>
                    </a:ext>
                  </a:extLst>
                </a:gridCol>
              </a:tblGrid>
              <a:tr h="733425">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s-ES" sz="2000" b="0" i="0" u="none" strike="noStrike" cap="none" normalizeH="0" baseline="0" dirty="0">
                          <a:ln>
                            <a:noFill/>
                          </a:ln>
                          <a:solidFill>
                            <a:schemeClr val="tx1"/>
                          </a:solidFill>
                          <a:effectLst/>
                          <a:latin typeface="Verdana" pitchFamily="34" charset="0"/>
                          <a:cs typeface="Times New Roman" pitchFamily="18" charset="0"/>
                        </a:rPr>
                        <a:t>  </a:t>
                      </a:r>
                    </a:p>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es-ES" sz="2000" b="0" i="0" u="none" strike="noStrike" cap="none" normalizeH="0" baseline="0" dirty="0">
                          <a:ln>
                            <a:noFill/>
                          </a:ln>
                          <a:solidFill>
                            <a:schemeClr val="tx1"/>
                          </a:solidFill>
                          <a:effectLst/>
                          <a:latin typeface="Verdana" pitchFamily="34" charset="0"/>
                          <a:cs typeface="Times New Roman" pitchFamily="18" charset="0"/>
                        </a:rPr>
                        <a:t>   p</a:t>
                      </a:r>
                      <a:endParaRPr kumimoji="0" lang="es-ES" sz="2000" b="0" i="0" u="none" strike="noStrike" cap="none" normalizeH="0" baseline="0" dirty="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s-ES" sz="2000" b="0" i="0" u="none" strike="noStrike" cap="none" normalizeH="0" baseline="0" dirty="0">
                          <a:ln>
                            <a:noFill/>
                          </a:ln>
                          <a:solidFill>
                            <a:schemeClr val="tx1"/>
                          </a:solidFill>
                          <a:effectLst/>
                          <a:latin typeface="Verdana" pitchFamily="34" charset="0"/>
                          <a:cs typeface="Times New Roman" pitchFamily="18" charset="0"/>
                        </a:rPr>
                        <a:t>  </a:t>
                      </a:r>
                    </a:p>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es-ES" sz="2000" b="0" i="0" u="none" strike="noStrike" cap="none" normalizeH="0" baseline="0" dirty="0">
                          <a:ln>
                            <a:noFill/>
                          </a:ln>
                          <a:solidFill>
                            <a:schemeClr val="tx1"/>
                          </a:solidFill>
                          <a:effectLst/>
                          <a:latin typeface="Verdana" pitchFamily="34" charset="0"/>
                          <a:cs typeface="Times New Roman" pitchFamily="18" charset="0"/>
                        </a:rPr>
                        <a:t>  q    </a:t>
                      </a:r>
                      <a:endParaRPr kumimoji="0" lang="es-ES" sz="2000" b="0" i="0" u="none" strike="noStrike" cap="none" normalizeH="0" baseline="0" dirty="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 sz="2000" b="0" i="0" u="none" strike="noStrike" cap="none" normalizeH="0" baseline="0">
                          <a:ln>
                            <a:noFill/>
                          </a:ln>
                          <a:solidFill>
                            <a:schemeClr val="tx1"/>
                          </a:solidFill>
                          <a:effectLst/>
                          <a:latin typeface="Verdana"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s-ES" sz="2000" b="0" i="0" u="none" strike="noStrike" cap="none" normalizeH="0" baseline="0" dirty="0">
                          <a:ln>
                            <a:noFill/>
                          </a:ln>
                          <a:solidFill>
                            <a:schemeClr val="tx1"/>
                          </a:solidFill>
                          <a:effectLst/>
                          <a:latin typeface="Verdana" pitchFamily="34" charset="0"/>
                          <a:cs typeface="Times New Roman" pitchFamily="18" charset="0"/>
                        </a:rPr>
                        <a:t>  V        </a:t>
                      </a:r>
                      <a:endParaRPr kumimoji="0" lang="es-ES" sz="2000" b="0" i="0" u="none" strike="noStrike" cap="none" normalizeH="0" baseline="0" dirty="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s-ES" sz="2000" b="0" i="0" u="none" strike="noStrike" cap="none" normalizeH="0" baseline="0">
                          <a:ln>
                            <a:noFill/>
                          </a:ln>
                          <a:solidFill>
                            <a:schemeClr val="tx1"/>
                          </a:solidFill>
                          <a:effectLst/>
                          <a:latin typeface="Verdana" pitchFamily="34" charset="0"/>
                          <a:cs typeface="Times New Roman" pitchFamily="18" charset="0"/>
                        </a:rPr>
                        <a:t>  V</a:t>
                      </a:r>
                      <a:endParaRPr kumimoji="0" lang="es-ES" sz="20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s-ES" sz="2000" b="0" i="0" u="none" strike="noStrike" cap="none" normalizeH="0" baseline="0">
                          <a:ln>
                            <a:noFill/>
                          </a:ln>
                          <a:solidFill>
                            <a:schemeClr val="tx1"/>
                          </a:solidFill>
                          <a:effectLst/>
                          <a:latin typeface="Verdana" pitchFamily="34" charset="0"/>
                          <a:cs typeface="Times New Roman" pitchFamily="18" charset="0"/>
                        </a:rPr>
                        <a:t>      F    V    V     F  F  F     V  V    </a:t>
                      </a:r>
                      <a:endParaRPr kumimoji="0" lang="es-ES" sz="20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163">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s-ES" sz="2000" b="0" i="0" u="none" strike="noStrike" cap="none" normalizeH="0" baseline="0" dirty="0">
                          <a:ln>
                            <a:noFill/>
                          </a:ln>
                          <a:solidFill>
                            <a:schemeClr val="tx1"/>
                          </a:solidFill>
                          <a:effectLst/>
                          <a:latin typeface="Verdana" pitchFamily="34" charset="0"/>
                          <a:cs typeface="Times New Roman" pitchFamily="18" charset="0"/>
                        </a:rPr>
                        <a:t>  V</a:t>
                      </a:r>
                      <a:endParaRPr kumimoji="0" lang="es-ES" sz="2000" b="0" i="0" u="none" strike="noStrike" cap="none" normalizeH="0" baseline="0" dirty="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s-ES" sz="2000" b="0" i="0" u="none" strike="noStrike" cap="none" normalizeH="0" baseline="0" dirty="0">
                          <a:ln>
                            <a:noFill/>
                          </a:ln>
                          <a:solidFill>
                            <a:schemeClr val="tx1"/>
                          </a:solidFill>
                          <a:effectLst/>
                          <a:latin typeface="Verdana" pitchFamily="34" charset="0"/>
                          <a:cs typeface="Times New Roman" pitchFamily="18" charset="0"/>
                        </a:rPr>
                        <a:t>  F</a:t>
                      </a:r>
                      <a:endParaRPr kumimoji="0" lang="es-ES" sz="2000" b="0" i="0" u="none" strike="noStrike" cap="none" normalizeH="0" baseline="0" dirty="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s-ES" sz="2000" b="0" i="0" u="none" strike="noStrike" cap="none" normalizeH="0" baseline="0" dirty="0">
                          <a:ln>
                            <a:noFill/>
                          </a:ln>
                          <a:solidFill>
                            <a:schemeClr val="tx1"/>
                          </a:solidFill>
                          <a:effectLst/>
                          <a:latin typeface="Verdana" pitchFamily="34" charset="0"/>
                          <a:cs typeface="Times New Roman" pitchFamily="18" charset="0"/>
                        </a:rPr>
                        <a:t>      F    V    </a:t>
                      </a:r>
                      <a:r>
                        <a:rPr kumimoji="0" lang="es-ES" sz="2000" b="0" i="0" u="none" strike="noStrike" cap="none" normalizeH="0" baseline="0" dirty="0" err="1">
                          <a:ln>
                            <a:noFill/>
                          </a:ln>
                          <a:solidFill>
                            <a:schemeClr val="tx1"/>
                          </a:solidFill>
                          <a:effectLst/>
                          <a:latin typeface="Verdana" pitchFamily="34" charset="0"/>
                          <a:cs typeface="Times New Roman" pitchFamily="18" charset="0"/>
                        </a:rPr>
                        <a:t>V</a:t>
                      </a:r>
                      <a:r>
                        <a:rPr kumimoji="0" lang="es-ES" sz="2000" b="0" i="0" u="none" strike="noStrike" cap="none" normalizeH="0" baseline="0" dirty="0">
                          <a:ln>
                            <a:noFill/>
                          </a:ln>
                          <a:solidFill>
                            <a:schemeClr val="tx1"/>
                          </a:solidFill>
                          <a:effectLst/>
                          <a:latin typeface="Verdana" pitchFamily="34" charset="0"/>
                          <a:cs typeface="Times New Roman" pitchFamily="18" charset="0"/>
                        </a:rPr>
                        <a:t>     </a:t>
                      </a:r>
                      <a:r>
                        <a:rPr kumimoji="0" lang="es-ES" sz="2000" b="0" i="0" u="none" strike="noStrike" cap="none" normalizeH="0" baseline="0" dirty="0" err="1">
                          <a:ln>
                            <a:noFill/>
                          </a:ln>
                          <a:solidFill>
                            <a:schemeClr val="tx1"/>
                          </a:solidFill>
                          <a:effectLst/>
                          <a:latin typeface="Verdana" pitchFamily="34" charset="0"/>
                          <a:cs typeface="Times New Roman" pitchFamily="18" charset="0"/>
                        </a:rPr>
                        <a:t>V</a:t>
                      </a:r>
                      <a:r>
                        <a:rPr kumimoji="0" lang="es-ES" sz="2000" b="0" i="0" u="none" strike="noStrike" cap="none" normalizeH="0" baseline="0" dirty="0">
                          <a:ln>
                            <a:noFill/>
                          </a:ln>
                          <a:solidFill>
                            <a:schemeClr val="tx1"/>
                          </a:solidFill>
                          <a:effectLst/>
                          <a:latin typeface="Verdana" pitchFamily="34" charset="0"/>
                          <a:cs typeface="Times New Roman" pitchFamily="18" charset="0"/>
                        </a:rPr>
                        <a:t>  F  </a:t>
                      </a:r>
                      <a:r>
                        <a:rPr kumimoji="0" lang="es-ES" sz="2000" b="0" i="0" u="none" strike="noStrike" cap="none" normalizeH="0" baseline="0" dirty="0" err="1">
                          <a:ln>
                            <a:noFill/>
                          </a:ln>
                          <a:solidFill>
                            <a:schemeClr val="tx1"/>
                          </a:solidFill>
                          <a:effectLst/>
                          <a:latin typeface="Verdana" pitchFamily="34" charset="0"/>
                          <a:cs typeface="Times New Roman" pitchFamily="18" charset="0"/>
                        </a:rPr>
                        <a:t>F</a:t>
                      </a:r>
                      <a:r>
                        <a:rPr kumimoji="0" lang="es-ES" sz="2000" b="0" i="0" u="none" strike="noStrike" cap="none" normalizeH="0" baseline="0" dirty="0">
                          <a:ln>
                            <a:noFill/>
                          </a:ln>
                          <a:solidFill>
                            <a:schemeClr val="tx1"/>
                          </a:solidFill>
                          <a:effectLst/>
                          <a:latin typeface="Verdana" pitchFamily="34" charset="0"/>
                          <a:cs typeface="Times New Roman" pitchFamily="18" charset="0"/>
                        </a:rPr>
                        <a:t>     V  </a:t>
                      </a:r>
                      <a:r>
                        <a:rPr kumimoji="0" lang="es-ES" sz="2000" b="0" i="0" u="none" strike="noStrike" cap="none" normalizeH="0" baseline="0" dirty="0" err="1">
                          <a:ln>
                            <a:noFill/>
                          </a:ln>
                          <a:solidFill>
                            <a:schemeClr val="tx1"/>
                          </a:solidFill>
                          <a:effectLst/>
                          <a:latin typeface="Verdana" pitchFamily="34" charset="0"/>
                          <a:cs typeface="Times New Roman" pitchFamily="18" charset="0"/>
                        </a:rPr>
                        <a:t>V</a:t>
                      </a:r>
                      <a:r>
                        <a:rPr kumimoji="0" lang="es-ES" sz="2000" b="0" i="0" u="none" strike="noStrike" cap="none" normalizeH="0" baseline="0" dirty="0">
                          <a:ln>
                            <a:noFill/>
                          </a:ln>
                          <a:solidFill>
                            <a:schemeClr val="tx1"/>
                          </a:solidFill>
                          <a:effectLst/>
                          <a:latin typeface="Verdana" pitchFamily="34" charset="0"/>
                          <a:cs typeface="Times New Roman" pitchFamily="18" charset="0"/>
                        </a:rPr>
                        <a:t>    </a:t>
                      </a:r>
                      <a:endParaRPr kumimoji="0" lang="es-ES" sz="2000" b="0" i="0" u="none" strike="noStrike" cap="none" normalizeH="0" baseline="0" dirty="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s-ES" sz="2000" b="0" i="0" u="none" strike="noStrike" cap="none" normalizeH="0" baseline="0">
                          <a:ln>
                            <a:noFill/>
                          </a:ln>
                          <a:solidFill>
                            <a:schemeClr val="tx1"/>
                          </a:solidFill>
                          <a:effectLst/>
                          <a:latin typeface="Verdana" pitchFamily="34" charset="0"/>
                          <a:cs typeface="Times New Roman" pitchFamily="18" charset="0"/>
                        </a:rPr>
                        <a:t>  F</a:t>
                      </a:r>
                      <a:endParaRPr kumimoji="0" lang="es-ES" sz="20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s-ES" sz="2000" b="0" i="0" u="none" strike="noStrike" cap="none" normalizeH="0" baseline="0" dirty="0">
                          <a:ln>
                            <a:noFill/>
                          </a:ln>
                          <a:solidFill>
                            <a:schemeClr val="tx1"/>
                          </a:solidFill>
                          <a:effectLst/>
                          <a:latin typeface="Verdana" pitchFamily="34" charset="0"/>
                          <a:cs typeface="Times New Roman" pitchFamily="18" charset="0"/>
                        </a:rPr>
                        <a:t>  V</a:t>
                      </a:r>
                      <a:endParaRPr kumimoji="0" lang="es-ES" sz="2000" b="0" i="0" u="none" strike="noStrike" cap="none" normalizeH="0" baseline="0" dirty="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s-ES" sz="2000" b="0" i="0" u="none" strike="noStrike" cap="none" normalizeH="0" baseline="0" dirty="0">
                          <a:ln>
                            <a:noFill/>
                          </a:ln>
                          <a:solidFill>
                            <a:schemeClr val="tx1"/>
                          </a:solidFill>
                          <a:effectLst/>
                          <a:latin typeface="Verdana" pitchFamily="34" charset="0"/>
                          <a:cs typeface="Times New Roman" pitchFamily="18" charset="0"/>
                        </a:rPr>
                        <a:t>      F    V    </a:t>
                      </a:r>
                      <a:r>
                        <a:rPr kumimoji="0" lang="es-ES" sz="2000" b="0" i="0" u="none" strike="noStrike" cap="none" normalizeH="0" baseline="0" dirty="0" err="1">
                          <a:ln>
                            <a:noFill/>
                          </a:ln>
                          <a:solidFill>
                            <a:schemeClr val="tx1"/>
                          </a:solidFill>
                          <a:effectLst/>
                          <a:latin typeface="Verdana" pitchFamily="34" charset="0"/>
                          <a:cs typeface="Times New Roman" pitchFamily="18" charset="0"/>
                        </a:rPr>
                        <a:t>V</a:t>
                      </a:r>
                      <a:r>
                        <a:rPr kumimoji="0" lang="es-ES" sz="2000" b="0" i="0" u="none" strike="noStrike" cap="none" normalizeH="0" baseline="0" dirty="0">
                          <a:ln>
                            <a:noFill/>
                          </a:ln>
                          <a:solidFill>
                            <a:schemeClr val="tx1"/>
                          </a:solidFill>
                          <a:effectLst/>
                          <a:latin typeface="Verdana" pitchFamily="34" charset="0"/>
                          <a:cs typeface="Times New Roman" pitchFamily="18" charset="0"/>
                        </a:rPr>
                        <a:t>     F  </a:t>
                      </a:r>
                      <a:r>
                        <a:rPr kumimoji="0" lang="es-ES" sz="2000" b="0" i="0" u="none" strike="noStrike" cap="none" normalizeH="0" baseline="0" dirty="0" err="1">
                          <a:ln>
                            <a:noFill/>
                          </a:ln>
                          <a:solidFill>
                            <a:schemeClr val="tx1"/>
                          </a:solidFill>
                          <a:effectLst/>
                          <a:latin typeface="Verdana" pitchFamily="34" charset="0"/>
                          <a:cs typeface="Times New Roman" pitchFamily="18" charset="0"/>
                        </a:rPr>
                        <a:t>F</a:t>
                      </a:r>
                      <a:r>
                        <a:rPr kumimoji="0" lang="es-ES" sz="2000" b="0" i="0" u="none" strike="noStrike" cap="none" normalizeH="0" baseline="0" dirty="0">
                          <a:ln>
                            <a:noFill/>
                          </a:ln>
                          <a:solidFill>
                            <a:schemeClr val="tx1"/>
                          </a:solidFill>
                          <a:effectLst/>
                          <a:latin typeface="Verdana" pitchFamily="34" charset="0"/>
                          <a:cs typeface="Times New Roman" pitchFamily="18" charset="0"/>
                        </a:rPr>
                        <a:t>  V     </a:t>
                      </a:r>
                      <a:r>
                        <a:rPr kumimoji="0" lang="es-ES" sz="2000" b="0" i="0" u="none" strike="noStrike" cap="none" normalizeH="0" baseline="0" dirty="0" err="1">
                          <a:ln>
                            <a:noFill/>
                          </a:ln>
                          <a:solidFill>
                            <a:schemeClr val="tx1"/>
                          </a:solidFill>
                          <a:effectLst/>
                          <a:latin typeface="Verdana" pitchFamily="34" charset="0"/>
                          <a:cs typeface="Times New Roman" pitchFamily="18" charset="0"/>
                        </a:rPr>
                        <a:t>V</a:t>
                      </a:r>
                      <a:r>
                        <a:rPr kumimoji="0" lang="es-ES" sz="2000" b="0" i="0" u="none" strike="noStrike" cap="none" normalizeH="0" baseline="0" dirty="0">
                          <a:ln>
                            <a:noFill/>
                          </a:ln>
                          <a:solidFill>
                            <a:schemeClr val="tx1"/>
                          </a:solidFill>
                          <a:effectLst/>
                          <a:latin typeface="Verdana" pitchFamily="34" charset="0"/>
                          <a:cs typeface="Times New Roman" pitchFamily="18" charset="0"/>
                        </a:rPr>
                        <a:t>  F          </a:t>
                      </a:r>
                      <a:endParaRPr kumimoji="0" lang="es-ES" sz="2000" b="0" i="0" u="none" strike="noStrike" cap="none" normalizeH="0" baseline="0" dirty="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163">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s-ES" sz="2000" b="0" i="0" u="none" strike="noStrike" cap="none" normalizeH="0" baseline="0">
                          <a:ln>
                            <a:noFill/>
                          </a:ln>
                          <a:solidFill>
                            <a:schemeClr val="tx1"/>
                          </a:solidFill>
                          <a:effectLst/>
                          <a:latin typeface="Verdana" pitchFamily="34" charset="0"/>
                          <a:cs typeface="Times New Roman" pitchFamily="18" charset="0"/>
                        </a:rPr>
                        <a:t>  F</a:t>
                      </a:r>
                      <a:endParaRPr kumimoji="0" lang="es-ES" sz="20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s-ES" sz="2000" b="0" i="0" u="none" strike="noStrike" cap="none" normalizeH="0" baseline="0" dirty="0">
                          <a:ln>
                            <a:noFill/>
                          </a:ln>
                          <a:solidFill>
                            <a:schemeClr val="tx1"/>
                          </a:solidFill>
                          <a:effectLst/>
                          <a:latin typeface="Verdana" pitchFamily="34" charset="0"/>
                          <a:cs typeface="Times New Roman" pitchFamily="18" charset="0"/>
                        </a:rPr>
                        <a:t>  F</a:t>
                      </a:r>
                      <a:endParaRPr kumimoji="0" lang="es-ES" sz="2000" b="0" i="0" u="none" strike="noStrike" cap="none" normalizeH="0" baseline="0" dirty="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es-ES" sz="2000" b="0" i="0" u="none" strike="noStrike" cap="none" normalizeH="0" baseline="0" dirty="0">
                          <a:ln>
                            <a:noFill/>
                          </a:ln>
                          <a:solidFill>
                            <a:schemeClr val="tx1"/>
                          </a:solidFill>
                          <a:effectLst/>
                          <a:latin typeface="Verdana" pitchFamily="34" charset="0"/>
                          <a:cs typeface="Times New Roman" pitchFamily="18" charset="0"/>
                        </a:rPr>
                        <a:t>      V    F    V     </a:t>
                      </a:r>
                      <a:r>
                        <a:rPr kumimoji="0" lang="es-ES" sz="2000" b="0" i="0" u="none" strike="noStrike" cap="none" normalizeH="0" baseline="0" dirty="0" err="1">
                          <a:ln>
                            <a:noFill/>
                          </a:ln>
                          <a:solidFill>
                            <a:schemeClr val="tx1"/>
                          </a:solidFill>
                          <a:effectLst/>
                          <a:latin typeface="Verdana" pitchFamily="34" charset="0"/>
                          <a:cs typeface="Times New Roman" pitchFamily="18" charset="0"/>
                        </a:rPr>
                        <a:t>V</a:t>
                      </a:r>
                      <a:r>
                        <a:rPr kumimoji="0" lang="es-ES" sz="2000" b="0" i="0" u="none" strike="noStrike" cap="none" normalizeH="0" baseline="0" dirty="0">
                          <a:ln>
                            <a:noFill/>
                          </a:ln>
                          <a:solidFill>
                            <a:schemeClr val="tx1"/>
                          </a:solidFill>
                          <a:effectLst/>
                          <a:latin typeface="Verdana" pitchFamily="34" charset="0"/>
                          <a:cs typeface="Times New Roman" pitchFamily="18" charset="0"/>
                        </a:rPr>
                        <a:t>  </a:t>
                      </a:r>
                      <a:r>
                        <a:rPr kumimoji="0" lang="es-ES" sz="2000" b="0" i="0" u="none" strike="noStrike" cap="none" normalizeH="0" baseline="0" dirty="0" err="1">
                          <a:ln>
                            <a:noFill/>
                          </a:ln>
                          <a:solidFill>
                            <a:schemeClr val="tx1"/>
                          </a:solidFill>
                          <a:effectLst/>
                          <a:latin typeface="Verdana" pitchFamily="34" charset="0"/>
                          <a:cs typeface="Times New Roman" pitchFamily="18" charset="0"/>
                        </a:rPr>
                        <a:t>V</a:t>
                      </a:r>
                      <a:r>
                        <a:rPr kumimoji="0" lang="es-ES" sz="2000" b="0" i="0" u="none" strike="noStrike" cap="none" normalizeH="0" baseline="0" dirty="0">
                          <a:ln>
                            <a:noFill/>
                          </a:ln>
                          <a:solidFill>
                            <a:schemeClr val="tx1"/>
                          </a:solidFill>
                          <a:effectLst/>
                          <a:latin typeface="Verdana" pitchFamily="34" charset="0"/>
                          <a:cs typeface="Times New Roman" pitchFamily="18" charset="0"/>
                        </a:rPr>
                        <a:t>  </a:t>
                      </a:r>
                      <a:r>
                        <a:rPr kumimoji="0" lang="es-ES" sz="2000" b="0" i="0" u="none" strike="noStrike" cap="none" normalizeH="0" baseline="0" dirty="0" err="1">
                          <a:ln>
                            <a:noFill/>
                          </a:ln>
                          <a:solidFill>
                            <a:schemeClr val="tx1"/>
                          </a:solidFill>
                          <a:effectLst/>
                          <a:latin typeface="Verdana" pitchFamily="34" charset="0"/>
                          <a:cs typeface="Times New Roman" pitchFamily="18" charset="0"/>
                        </a:rPr>
                        <a:t>V</a:t>
                      </a:r>
                      <a:r>
                        <a:rPr kumimoji="0" lang="es-ES" sz="2000" b="0" i="0" u="none" strike="noStrike" cap="none" normalizeH="0" baseline="0" dirty="0">
                          <a:ln>
                            <a:noFill/>
                          </a:ln>
                          <a:solidFill>
                            <a:schemeClr val="tx1"/>
                          </a:solidFill>
                          <a:effectLst/>
                          <a:latin typeface="Verdana" pitchFamily="34" charset="0"/>
                          <a:cs typeface="Times New Roman" pitchFamily="18" charset="0"/>
                        </a:rPr>
                        <a:t>    </a:t>
                      </a:r>
                      <a:r>
                        <a:rPr kumimoji="0" lang="es-ES" sz="2000" b="0" i="0" u="none" strike="noStrike" cap="none" normalizeH="0" baseline="0" dirty="0" err="1">
                          <a:ln>
                            <a:noFill/>
                          </a:ln>
                          <a:solidFill>
                            <a:schemeClr val="tx1"/>
                          </a:solidFill>
                          <a:effectLst/>
                          <a:latin typeface="Verdana" pitchFamily="34" charset="0"/>
                          <a:cs typeface="Times New Roman" pitchFamily="18" charset="0"/>
                        </a:rPr>
                        <a:t>V</a:t>
                      </a:r>
                      <a:r>
                        <a:rPr kumimoji="0" lang="es-ES" sz="2000" b="0" i="0" u="none" strike="noStrike" cap="none" normalizeH="0" baseline="0" dirty="0">
                          <a:ln>
                            <a:noFill/>
                          </a:ln>
                          <a:solidFill>
                            <a:schemeClr val="tx1"/>
                          </a:solidFill>
                          <a:effectLst/>
                          <a:latin typeface="Verdana" pitchFamily="34" charset="0"/>
                          <a:cs typeface="Times New Roman" pitchFamily="18" charset="0"/>
                        </a:rPr>
                        <a:t>  F     </a:t>
                      </a:r>
                      <a:endParaRPr kumimoji="0" lang="es-ES" sz="2000" b="0" i="0" u="none" strike="noStrike" cap="none" normalizeH="0" baseline="0" dirty="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67620" name="Object 36"/>
              <p:cNvSpPr txBox="1">
                <a:spLocks noGrp="1"/>
              </p:cNvSpPr>
              <p:nvPr>
                <p:ph sz="quarter" idx="3"/>
              </p:nvPr>
            </p:nvSpPr>
            <p:spPr bwMode="auto">
              <a:xfrm>
                <a:off x="2808194" y="2239262"/>
                <a:ext cx="6290982" cy="580558"/>
              </a:xfrm>
              <a:prstGeom prst="rect">
                <a:avLst/>
              </a:prstGeom>
              <a:noFill/>
              <a:ln>
                <a:noFill/>
              </a:ln>
              <a:effectLst/>
            </p:spPr>
            <p:txBody>
              <a:bodyPr>
                <a:noAutofit/>
              </a:bodyPr>
              <a:lstStyle/>
              <a:p>
                <a:pPr>
                  <a:buNone/>
                </a:pPr>
                <a14:m>
                  <m:oMathPara xmlns:m="http://schemas.openxmlformats.org/officeDocument/2006/math">
                    <m:oMathParaPr>
                      <m:jc m:val="left"/>
                    </m:oMathParaPr>
                    <m:oMath xmlns:m="http://schemas.openxmlformats.org/officeDocument/2006/math">
                      <m:r>
                        <a:rPr lang="es-PE" sz="3600" i="1">
                          <a:solidFill>
                            <a:srgbClr val="000000"/>
                          </a:solidFill>
                          <a:latin typeface="Cambria Math" panose="02040503050406030204" pitchFamily="18" charset="0"/>
                        </a:rPr>
                        <m:t>  [</m:t>
                      </m:r>
                      <m:r>
                        <a:rPr lang="es-PE" sz="3600" i="0">
                          <a:solidFill>
                            <a:srgbClr val="000000"/>
                          </a:solidFill>
                          <a:latin typeface="Cambria Math" panose="02040503050406030204" pitchFamily="18" charset="0"/>
                        </a:rPr>
                        <m:t>~</m:t>
                      </m:r>
                      <m:r>
                        <a:rPr lang="es-PE" sz="3600" i="1">
                          <a:solidFill>
                            <a:srgbClr val="000000"/>
                          </a:solidFill>
                          <a:latin typeface="Cambria Math" panose="02040503050406030204" pitchFamily="18" charset="0"/>
                        </a:rPr>
                        <m:t>(</m:t>
                      </m:r>
                      <m:r>
                        <m:rPr>
                          <m:sty m:val="p"/>
                        </m:rPr>
                        <a:rPr lang="es-PE" sz="3600" i="0">
                          <a:solidFill>
                            <a:srgbClr val="000000"/>
                          </a:solidFill>
                          <a:latin typeface="Cambria Math" panose="02040503050406030204" pitchFamily="18" charset="0"/>
                        </a:rPr>
                        <m:t>p</m:t>
                      </m:r>
                      <m:r>
                        <a:rPr lang="es-PE" sz="3600" i="1">
                          <a:solidFill>
                            <a:srgbClr val="000000"/>
                          </a:solidFill>
                          <a:latin typeface="Cambria Math" panose="02040503050406030204" pitchFamily="18" charset="0"/>
                        </a:rPr>
                        <m:t>∨</m:t>
                      </m:r>
                      <m:r>
                        <m:rPr>
                          <m:sty m:val="p"/>
                        </m:rPr>
                        <a:rPr lang="es-PE" sz="3600" i="0">
                          <a:solidFill>
                            <a:srgbClr val="000000"/>
                          </a:solidFill>
                          <a:latin typeface="Cambria Math" panose="02040503050406030204" pitchFamily="18" charset="0"/>
                        </a:rPr>
                        <m:t>q</m:t>
                      </m:r>
                      <m:r>
                        <a:rPr lang="es-PE" sz="3600" i="1">
                          <a:solidFill>
                            <a:srgbClr val="000000"/>
                          </a:solidFill>
                          <a:latin typeface="Cambria Math" panose="02040503050406030204" pitchFamily="18" charset="0"/>
                        </a:rPr>
                        <m:t>)⇔(</m:t>
                      </m:r>
                      <m:r>
                        <m:rPr>
                          <m:nor/>
                        </m:rPr>
                        <a:rPr lang="es-PE" sz="3600" i="0">
                          <a:solidFill>
                            <a:srgbClr val="000000"/>
                          </a:solidFill>
                          <a:latin typeface="Cambria Math" panose="02040503050406030204" pitchFamily="18" charset="0"/>
                        </a:rPr>
                        <m:t>~</m:t>
                      </m:r>
                      <m:r>
                        <m:rPr>
                          <m:nor/>
                        </m:rPr>
                        <a:rPr lang="es-PE" sz="3600" i="0">
                          <a:solidFill>
                            <a:srgbClr val="000000"/>
                          </a:solidFill>
                          <a:latin typeface="Cambria Math" panose="02040503050406030204" pitchFamily="18" charset="0"/>
                        </a:rPr>
                        <m:t>q</m:t>
                      </m:r>
                      <m:r>
                        <a:rPr lang="es-PE" sz="3600" i="1">
                          <a:solidFill>
                            <a:srgbClr val="000000"/>
                          </a:solidFill>
                          <a:latin typeface="Cambria Math" panose="02040503050406030204" pitchFamily="18" charset="0"/>
                        </a:rPr>
                        <m:t>∧~</m:t>
                      </m:r>
                      <m:r>
                        <m:rPr>
                          <m:sty m:val="p"/>
                        </m:rPr>
                        <a:rPr lang="es-PE" sz="3600" i="0">
                          <a:solidFill>
                            <a:srgbClr val="000000"/>
                          </a:solidFill>
                          <a:latin typeface="Cambria Math" panose="02040503050406030204" pitchFamily="18" charset="0"/>
                        </a:rPr>
                        <m:t>p</m:t>
                      </m:r>
                      <m:r>
                        <a:rPr lang="es-PE" sz="3600" i="1">
                          <a:solidFill>
                            <a:srgbClr val="000000"/>
                          </a:solidFill>
                          <a:latin typeface="Cambria Math" panose="02040503050406030204" pitchFamily="18" charset="0"/>
                        </a:rPr>
                        <m:t>)]∨</m:t>
                      </m:r>
                      <m:r>
                        <m:rPr>
                          <m:sty m:val="p"/>
                        </m:rPr>
                        <a:rPr lang="es-PE" sz="3600" i="0">
                          <a:solidFill>
                            <a:srgbClr val="000000"/>
                          </a:solidFill>
                          <a:latin typeface="Cambria Math" panose="02040503050406030204" pitchFamily="18" charset="0"/>
                        </a:rPr>
                        <m:t>p</m:t>
                      </m:r>
                    </m:oMath>
                  </m:oMathPara>
                </a14:m>
                <a:endParaRPr lang="es-PE" sz="3600" dirty="0"/>
              </a:p>
            </p:txBody>
          </p:sp>
        </mc:Choice>
        <mc:Fallback xmlns="">
          <p:sp>
            <p:nvSpPr>
              <p:cNvPr id="67620" name="Object 36"/>
              <p:cNvSpPr txBox="1">
                <a:spLocks noRot="1" noChangeAspect="1" noMove="1" noResize="1" noEditPoints="1" noAdjustHandles="1" noChangeArrowheads="1" noChangeShapeType="1" noTextEdit="1"/>
              </p:cNvSpPr>
              <p:nvPr>
                <p:ph sz="quarter" idx="3"/>
              </p:nvPr>
            </p:nvSpPr>
            <p:spPr bwMode="auto">
              <a:xfrm>
                <a:off x="2808194" y="2239262"/>
                <a:ext cx="6290982" cy="580558"/>
              </a:xfrm>
              <a:prstGeom prst="rect">
                <a:avLst/>
              </a:prstGeom>
              <a:blipFill>
                <a:blip r:embed="rId4"/>
                <a:stretch>
                  <a:fillRect/>
                </a:stretch>
              </a:blipFill>
              <a:ln>
                <a:noFill/>
              </a:ln>
              <a:effectLst/>
            </p:spPr>
            <p:txBody>
              <a:bodyPr/>
              <a:lstStyle/>
              <a:p>
                <a:r>
                  <a:rPr lang="es-PE">
                    <a:noFill/>
                  </a:rPr>
                  <a:t> </a:t>
                </a:r>
              </a:p>
            </p:txBody>
          </p:sp>
        </mc:Fallback>
      </mc:AlternateContent>
      <p:sp>
        <p:nvSpPr>
          <p:cNvPr id="42" name="7 Marcador de número de diapositiva"/>
          <p:cNvSpPr>
            <a:spLocks noGrp="1"/>
          </p:cNvSpPr>
          <p:nvPr>
            <p:ph type="sldNum" sz="quarter" idx="12"/>
          </p:nvPr>
        </p:nvSpPr>
        <p:spPr/>
        <p:txBody>
          <a:bodyPr/>
          <a:lstStyle/>
          <a:p>
            <a:fld id="{3A65CE9E-DB14-4ABC-A37F-C40ED0D2E892}" type="slidenum">
              <a:rPr lang="es-ES"/>
              <a:pPr/>
              <a:t>20</a:t>
            </a:fld>
            <a:endParaRPr lang="es-ES"/>
          </a:p>
        </p:txBody>
      </p:sp>
      <p:sp>
        <p:nvSpPr>
          <p:cNvPr id="67637" name="Line 53"/>
          <p:cNvSpPr>
            <a:spLocks noChangeShapeType="1"/>
          </p:cNvSpPr>
          <p:nvPr/>
        </p:nvSpPr>
        <p:spPr bwMode="auto">
          <a:xfrm>
            <a:off x="7967663" y="4648667"/>
            <a:ext cx="0" cy="1584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7638" name="Line 54"/>
          <p:cNvSpPr>
            <a:spLocks noChangeShapeType="1"/>
          </p:cNvSpPr>
          <p:nvPr/>
        </p:nvSpPr>
        <p:spPr bwMode="auto">
          <a:xfrm>
            <a:off x="8328025" y="4648667"/>
            <a:ext cx="0" cy="1584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grpSp>
        <p:nvGrpSpPr>
          <p:cNvPr id="67643" name="Group 59"/>
          <p:cNvGrpSpPr>
            <a:grpSpLocks/>
          </p:cNvGrpSpPr>
          <p:nvPr/>
        </p:nvGrpSpPr>
        <p:grpSpPr bwMode="auto">
          <a:xfrm>
            <a:off x="5303838" y="6229816"/>
            <a:ext cx="3168650" cy="508000"/>
            <a:chOff x="2381" y="3337"/>
            <a:chExt cx="1996" cy="320"/>
          </a:xfrm>
        </p:grpSpPr>
        <p:sp>
          <p:nvSpPr>
            <p:cNvPr id="67630" name="Line 46"/>
            <p:cNvSpPr>
              <a:spLocks noChangeShapeType="1"/>
            </p:cNvSpPr>
            <p:nvPr/>
          </p:nvSpPr>
          <p:spPr bwMode="auto">
            <a:xfrm>
              <a:off x="2381" y="3339"/>
              <a:ext cx="0" cy="18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7631" name="Freeform 47"/>
            <p:cNvSpPr>
              <a:spLocks/>
            </p:cNvSpPr>
            <p:nvPr/>
          </p:nvSpPr>
          <p:spPr bwMode="auto">
            <a:xfrm>
              <a:off x="2381" y="3529"/>
              <a:ext cx="1267" cy="10"/>
            </a:xfrm>
            <a:custGeom>
              <a:avLst/>
              <a:gdLst>
                <a:gd name="T0" fmla="*/ 0 w 1267"/>
                <a:gd name="T1" fmla="*/ 10 h 10"/>
                <a:gd name="T2" fmla="*/ 1267 w 1267"/>
                <a:gd name="T3" fmla="*/ 0 h 10"/>
              </a:gdLst>
              <a:ahLst/>
              <a:cxnLst>
                <a:cxn ang="0">
                  <a:pos x="T0" y="T1"/>
                </a:cxn>
                <a:cxn ang="0">
                  <a:pos x="T2" y="T3"/>
                </a:cxn>
              </a:cxnLst>
              <a:rect l="0" t="0" r="r" b="b"/>
              <a:pathLst>
                <a:path w="1267" h="10">
                  <a:moveTo>
                    <a:pt x="0" y="10"/>
                  </a:moveTo>
                  <a:lnTo>
                    <a:pt x="1267"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7632" name="Freeform 48"/>
            <p:cNvSpPr>
              <a:spLocks/>
            </p:cNvSpPr>
            <p:nvPr/>
          </p:nvSpPr>
          <p:spPr bwMode="auto">
            <a:xfrm>
              <a:off x="3648" y="3337"/>
              <a:ext cx="4" cy="229"/>
            </a:xfrm>
            <a:custGeom>
              <a:avLst/>
              <a:gdLst>
                <a:gd name="T0" fmla="*/ 0 w 4"/>
                <a:gd name="T1" fmla="*/ 0 h 229"/>
                <a:gd name="T2" fmla="*/ 4 w 4"/>
                <a:gd name="T3" fmla="*/ 229 h 229"/>
              </a:gdLst>
              <a:ahLst/>
              <a:cxnLst>
                <a:cxn ang="0">
                  <a:pos x="T0" y="T1"/>
                </a:cxn>
                <a:cxn ang="0">
                  <a:pos x="T2" y="T3"/>
                </a:cxn>
              </a:cxnLst>
              <a:rect l="0" t="0" r="r" b="b"/>
              <a:pathLst>
                <a:path w="4" h="229">
                  <a:moveTo>
                    <a:pt x="0" y="0"/>
                  </a:moveTo>
                  <a:lnTo>
                    <a:pt x="4" y="229"/>
                  </a:ln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7633" name="Line 49"/>
            <p:cNvSpPr>
              <a:spLocks noChangeShapeType="1"/>
            </p:cNvSpPr>
            <p:nvPr/>
          </p:nvSpPr>
          <p:spPr bwMode="auto">
            <a:xfrm>
              <a:off x="3016" y="3339"/>
              <a:ext cx="0" cy="22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7634" name="Line 50"/>
            <p:cNvSpPr>
              <a:spLocks noChangeShapeType="1"/>
            </p:cNvSpPr>
            <p:nvPr/>
          </p:nvSpPr>
          <p:spPr bwMode="auto">
            <a:xfrm>
              <a:off x="3016" y="3566"/>
              <a:ext cx="0"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7636" name="Line 52"/>
            <p:cNvSpPr>
              <a:spLocks noChangeShapeType="1"/>
            </p:cNvSpPr>
            <p:nvPr/>
          </p:nvSpPr>
          <p:spPr bwMode="auto">
            <a:xfrm>
              <a:off x="4376" y="3339"/>
              <a:ext cx="0" cy="27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7641" name="Line 57"/>
            <p:cNvSpPr>
              <a:spLocks noChangeShapeType="1"/>
            </p:cNvSpPr>
            <p:nvPr/>
          </p:nvSpPr>
          <p:spPr bwMode="auto">
            <a:xfrm>
              <a:off x="3016" y="3612"/>
              <a:ext cx="136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7642" name="Line 58"/>
            <p:cNvSpPr>
              <a:spLocks noChangeShapeType="1"/>
            </p:cNvSpPr>
            <p:nvPr/>
          </p:nvSpPr>
          <p:spPr bwMode="auto">
            <a:xfrm>
              <a:off x="4177" y="3385"/>
              <a:ext cx="0" cy="22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grpSp>
      <p:sp>
        <p:nvSpPr>
          <p:cNvPr id="5" name="CuadroTexto 4">
            <a:extLst>
              <a:ext uri="{FF2B5EF4-FFF2-40B4-BE49-F238E27FC236}">
                <a16:creationId xmlns:a16="http://schemas.microsoft.com/office/drawing/2014/main" id="{BA4F5C93-AB02-77A9-353E-4E5A57EF580C}"/>
              </a:ext>
            </a:extLst>
          </p:cNvPr>
          <p:cNvSpPr txBox="1"/>
          <p:nvPr/>
        </p:nvSpPr>
        <p:spPr>
          <a:xfrm>
            <a:off x="464270" y="646440"/>
            <a:ext cx="1926613" cy="523220"/>
          </a:xfrm>
          <a:prstGeom prst="rect">
            <a:avLst/>
          </a:prstGeom>
          <a:noFill/>
        </p:spPr>
        <p:txBody>
          <a:bodyPr wrap="square">
            <a:spAutoFit/>
          </a:bodyPr>
          <a:lstStyle/>
          <a:p>
            <a:r>
              <a:rPr lang="es-ES" sz="2800" b="1" dirty="0">
                <a:solidFill>
                  <a:srgbClr val="C00000"/>
                </a:solidFill>
                <a:effectLst>
                  <a:outerShdw blurRad="38100" dist="38100" dir="2700000" algn="tl">
                    <a:srgbClr val="000000">
                      <a:alpha val="43137"/>
                    </a:srgbClr>
                  </a:outerShdw>
                </a:effectLst>
              </a:rPr>
              <a:t>Ejercicio: </a:t>
            </a:r>
            <a:endParaRPr lang="es-PE" sz="2800" b="1" dirty="0">
              <a:solidFill>
                <a:srgbClr val="C00000"/>
              </a:solidFill>
              <a:effectLst>
                <a:outerShdw blurRad="38100" dist="38100" dir="2700000" algn="tl">
                  <a:srgbClr val="000000">
                    <a:alpha val="43137"/>
                  </a:srgbClr>
                </a:outerShdw>
              </a:effectLst>
            </a:endParaRPr>
          </a:p>
        </p:txBody>
      </p:sp>
      <p:sp>
        <p:nvSpPr>
          <p:cNvPr id="2" name="Text Box 123">
            <a:extLst>
              <a:ext uri="{FF2B5EF4-FFF2-40B4-BE49-F238E27FC236}">
                <a16:creationId xmlns:a16="http://schemas.microsoft.com/office/drawing/2014/main" id="{2975B955-0C23-9833-A82C-C0E5AA5FDD99}"/>
              </a:ext>
            </a:extLst>
          </p:cNvPr>
          <p:cNvSpPr txBox="1">
            <a:spLocks noChangeArrowheads="1"/>
          </p:cNvSpPr>
          <p:nvPr/>
        </p:nvSpPr>
        <p:spPr bwMode="auto">
          <a:xfrm>
            <a:off x="464270" y="2819820"/>
            <a:ext cx="1706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ES" sz="2800" b="1" dirty="0">
                <a:solidFill>
                  <a:srgbClr val="C00000"/>
                </a:solidFill>
                <a:effectLst>
                  <a:outerShdw blurRad="38100" dist="38100" dir="2700000" algn="tl">
                    <a:srgbClr val="000000">
                      <a:alpha val="43137"/>
                    </a:srgbClr>
                  </a:outerShdw>
                </a:effectLst>
              </a:rPr>
              <a:t>Solución: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additive="base">
                                        <p:cTn id="7" dur="500" fill="hold"/>
                                        <p:tgtEl>
                                          <p:spTgt spid="67586"/>
                                        </p:tgtEl>
                                        <p:attrNameLst>
                                          <p:attrName>ppt_x</p:attrName>
                                        </p:attrNameLst>
                                      </p:cBhvr>
                                      <p:tavLst>
                                        <p:tav tm="0">
                                          <p:val>
                                            <p:strVal val="#ppt_x"/>
                                          </p:val>
                                        </p:tav>
                                        <p:tav tm="100000">
                                          <p:val>
                                            <p:strVal val="#ppt_x"/>
                                          </p:val>
                                        </p:tav>
                                      </p:tavLst>
                                    </p:anim>
                                    <p:anim calcmode="lin" valueType="num">
                                      <p:cBhvr additive="base">
                                        <p:cTn id="8" dur="500" fill="hold"/>
                                        <p:tgtEl>
                                          <p:spTgt spid="675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58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6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6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6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6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637" grpId="0" animBg="1"/>
      <p:bldP spid="67638" grpId="0" animBg="1"/>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a:xfrm>
            <a:off x="856130" y="734350"/>
            <a:ext cx="3823447" cy="513416"/>
          </a:xfrm>
        </p:spPr>
        <p:txBody>
          <a:bodyPr>
            <a:normAutofit/>
          </a:bodyPr>
          <a:lstStyle/>
          <a:p>
            <a:r>
              <a:rPr lang="es-ES_tradnl" sz="2800" b="1" dirty="0">
                <a:solidFill>
                  <a:srgbClr val="C00000"/>
                </a:solidFill>
                <a:effectLst>
                  <a:outerShdw blurRad="38100" dist="38100" dir="2700000" algn="tl">
                    <a:srgbClr val="000000">
                      <a:alpha val="43137"/>
                    </a:srgbClr>
                  </a:outerShdw>
                </a:effectLst>
                <a:latin typeface="+mn-lt"/>
                <a:ea typeface="+mn-ea"/>
                <a:cs typeface="+mn-cs"/>
              </a:rPr>
              <a:t>Cálculo  Proposicional</a:t>
            </a:r>
            <a:endParaRPr lang="es-ES" sz="2800" b="1" dirty="0">
              <a:solidFill>
                <a:srgbClr val="C00000"/>
              </a:solidFill>
              <a:effectLst>
                <a:outerShdw blurRad="38100" dist="38100" dir="2700000" algn="tl">
                  <a:srgbClr val="000000">
                    <a:alpha val="43137"/>
                  </a:srgbClr>
                </a:outerShdw>
              </a:effectLst>
              <a:latin typeface="+mn-lt"/>
              <a:ea typeface="+mn-ea"/>
              <a:cs typeface="+mn-cs"/>
            </a:endParaRPr>
          </a:p>
        </p:txBody>
      </p:sp>
      <p:sp>
        <p:nvSpPr>
          <p:cNvPr id="18435" name="2 Marcador de contenido"/>
          <p:cNvSpPr>
            <a:spLocks noGrp="1"/>
          </p:cNvSpPr>
          <p:nvPr>
            <p:ph idx="1"/>
          </p:nvPr>
        </p:nvSpPr>
        <p:spPr>
          <a:xfrm>
            <a:off x="600635" y="1377336"/>
            <a:ext cx="10990729" cy="3845023"/>
          </a:xfrm>
        </p:spPr>
        <p:txBody>
          <a:bodyPr>
            <a:noAutofit/>
          </a:bodyPr>
          <a:lstStyle/>
          <a:p>
            <a:pPr marL="0" indent="0">
              <a:buNone/>
            </a:pPr>
            <a:r>
              <a:rPr lang="es-ES_tradnl" sz="2400" dirty="0">
                <a:latin typeface="+mj-lt"/>
                <a:ea typeface="+mj-ea"/>
                <a:cs typeface="+mj-cs"/>
              </a:rPr>
              <a:t>Determina el valor de verdad de las siguientes expresiones:</a:t>
            </a:r>
          </a:p>
          <a:p>
            <a:pPr marL="0" indent="0" algn="ctr">
              <a:buNone/>
            </a:pPr>
            <a:r>
              <a:rPr lang="es-ES_tradnl" sz="3200" dirty="0">
                <a:solidFill>
                  <a:schemeClr val="tx1"/>
                </a:solidFill>
                <a:effectLst>
                  <a:outerShdw blurRad="38100" dist="38100" dir="2700000" algn="tl">
                    <a:srgbClr val="000000">
                      <a:alpha val="43137"/>
                    </a:srgbClr>
                  </a:outerShdw>
                </a:effectLst>
              </a:rPr>
              <a:t>a)</a:t>
            </a:r>
            <a:r>
              <a:rPr lang="es-ES_tradnl" sz="3200" b="1" dirty="0">
                <a:solidFill>
                  <a:schemeClr val="tx1"/>
                </a:solidFill>
                <a:effectLst>
                  <a:outerShdw blurRad="38100" dist="38100" dir="2700000" algn="tl">
                    <a:srgbClr val="000000">
                      <a:alpha val="43137"/>
                    </a:srgbClr>
                  </a:outerShdw>
                </a:effectLst>
              </a:rPr>
              <a:t> (q </a:t>
            </a:r>
            <a:r>
              <a:rPr lang="es-ES_tradnl" sz="3200" b="1" dirty="0">
                <a:solidFill>
                  <a:schemeClr val="tx1"/>
                </a:solidFill>
                <a:effectLst>
                  <a:outerShdw blurRad="38100" dist="38100" dir="2700000" algn="tl">
                    <a:srgbClr val="000000">
                      <a:alpha val="43137"/>
                    </a:srgbClr>
                  </a:outerShdw>
                </a:effectLst>
                <a:sym typeface="Symbol" pitchFamily="18" charset="2"/>
              </a:rPr>
              <a:t> r)  s		</a:t>
            </a:r>
            <a:r>
              <a:rPr lang="es-ES_tradnl" sz="3200" dirty="0">
                <a:solidFill>
                  <a:schemeClr val="tx1"/>
                </a:solidFill>
                <a:effectLst>
                  <a:outerShdw blurRad="38100" dist="38100" dir="2700000" algn="tl">
                    <a:srgbClr val="000000">
                      <a:alpha val="43137"/>
                    </a:srgbClr>
                  </a:outerShdw>
                </a:effectLst>
                <a:sym typeface="Symbol" pitchFamily="18" charset="2"/>
              </a:rPr>
              <a:t>b) </a:t>
            </a:r>
            <a:r>
              <a:rPr lang="es-ES_tradnl" sz="3200" b="1" dirty="0">
                <a:solidFill>
                  <a:schemeClr val="tx1"/>
                </a:solidFill>
                <a:effectLst>
                  <a:outerShdw blurRad="38100" dist="38100" dir="2700000" algn="tl">
                    <a:srgbClr val="000000">
                      <a:alpha val="43137"/>
                    </a:srgbClr>
                  </a:outerShdw>
                </a:effectLst>
                <a:sym typeface="Symbol" pitchFamily="18" charset="2"/>
              </a:rPr>
              <a:t>(p  r)  (p  q)</a:t>
            </a:r>
            <a:endParaRPr lang="es-ES" sz="3200" b="1" dirty="0">
              <a:solidFill>
                <a:schemeClr val="tx1"/>
              </a:solidFill>
              <a:effectLst>
                <a:outerShdw blurRad="38100" dist="38100" dir="2700000" algn="tl">
                  <a:srgbClr val="000000">
                    <a:alpha val="43137"/>
                  </a:srgbClr>
                </a:outerShdw>
              </a:effectLst>
            </a:endParaRPr>
          </a:p>
          <a:p>
            <a:pPr marL="0" indent="0">
              <a:buNone/>
            </a:pPr>
            <a:endParaRPr lang="es-ES_tradnl" sz="1600" dirty="0"/>
          </a:p>
          <a:p>
            <a:pPr marL="0" indent="0">
              <a:buNone/>
            </a:pPr>
            <a:r>
              <a:rPr lang="es-ES_tradnl" sz="2400" dirty="0">
                <a:latin typeface="+mj-lt"/>
                <a:ea typeface="+mj-ea"/>
                <a:cs typeface="+mj-cs"/>
              </a:rPr>
              <a:t>Sí se sabe que:</a:t>
            </a:r>
          </a:p>
          <a:p>
            <a:pPr lvl="1"/>
            <a:r>
              <a:rPr lang="es-ES_tradnl" sz="2800" dirty="0"/>
              <a:t>(V)	p: Magnolia es doctora.</a:t>
            </a:r>
          </a:p>
          <a:p>
            <a:pPr lvl="1"/>
            <a:r>
              <a:rPr lang="es-ES_tradnl" sz="2800" dirty="0"/>
              <a:t>(F)	q: Magnolia es casada.</a:t>
            </a:r>
          </a:p>
          <a:p>
            <a:pPr lvl="1"/>
            <a:r>
              <a:rPr lang="es-ES_tradnl" sz="2800" dirty="0"/>
              <a:t>(V)	r: Magnolia vive con sus padres.</a:t>
            </a:r>
          </a:p>
          <a:p>
            <a:pPr lvl="1"/>
            <a:r>
              <a:rPr lang="es-ES_tradnl" sz="2800" dirty="0"/>
              <a:t>(F)	s: Magnolia viajará a Tacna.</a:t>
            </a:r>
          </a:p>
          <a:p>
            <a:pPr marL="301943" lvl="1" indent="0">
              <a:buNone/>
            </a:pPr>
            <a:endParaRPr lang="es-ES_tradnl" b="1" dirty="0">
              <a:effectLst>
                <a:outerShdw blurRad="38100" dist="38100" dir="2700000" algn="tl">
                  <a:srgbClr val="000000">
                    <a:alpha val="43137"/>
                  </a:srgbClr>
                </a:outerShdw>
              </a:effectLst>
            </a:endParaRPr>
          </a:p>
          <a:p>
            <a:pPr algn="ctr">
              <a:buFont typeface="Wingdings 2" pitchFamily="18" charset="2"/>
              <a:buNone/>
            </a:pPr>
            <a:r>
              <a:rPr lang="es-ES_tradnl" b="1" dirty="0">
                <a:solidFill>
                  <a:schemeClr val="tx1"/>
                </a:solidFill>
                <a:effectLst>
                  <a:outerShdw blurRad="38100" dist="38100" dir="2700000" algn="tl">
                    <a:srgbClr val="000000">
                      <a:alpha val="43137"/>
                    </a:srgbClr>
                  </a:outerShdw>
                </a:effectLst>
              </a:rPr>
              <a:t>		</a:t>
            </a:r>
            <a:r>
              <a:rPr lang="es-ES_tradnl" b="1" dirty="0">
                <a:solidFill>
                  <a:schemeClr val="tx1"/>
                </a:solidFill>
                <a:effectLst>
                  <a:outerShdw blurRad="38100" dist="38100" dir="2700000" algn="tl">
                    <a:srgbClr val="000000">
                      <a:alpha val="43137"/>
                    </a:srgbClr>
                  </a:outerShdw>
                </a:effectLst>
                <a:sym typeface="Symbol" pitchFamily="18" charset="2"/>
              </a:rPr>
              <a:t>    	</a:t>
            </a:r>
            <a:endParaRPr lang="es-ES_tradnl" b="1" dirty="0">
              <a:solidFill>
                <a:schemeClr val="tx1"/>
              </a:solidFill>
              <a:effectLst>
                <a:outerShdw blurRad="38100" dist="38100" dir="2700000" algn="tl">
                  <a:srgbClr val="000000">
                    <a:alpha val="43137"/>
                  </a:srgbClr>
                </a:outerShdw>
              </a:effectLst>
            </a:endParaRPr>
          </a:p>
        </p:txBody>
      </p:sp>
      <p:sp>
        <p:nvSpPr>
          <p:cNvPr id="2" name="2 Marcador de contenido">
            <a:extLst>
              <a:ext uri="{FF2B5EF4-FFF2-40B4-BE49-F238E27FC236}">
                <a16:creationId xmlns:a16="http://schemas.microsoft.com/office/drawing/2014/main" id="{04C6A958-4955-3E79-A015-5F53F4EA61A6}"/>
              </a:ext>
            </a:extLst>
          </p:cNvPr>
          <p:cNvSpPr txBox="1">
            <a:spLocks/>
          </p:cNvSpPr>
          <p:nvPr/>
        </p:nvSpPr>
        <p:spPr>
          <a:xfrm>
            <a:off x="1094362" y="5233803"/>
            <a:ext cx="3977640" cy="15060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2" pitchFamily="18" charset="2"/>
              <a:buNone/>
            </a:pPr>
            <a:r>
              <a:rPr lang="es-ES_tradnl" b="1" dirty="0">
                <a:effectLst>
                  <a:outerShdw blurRad="38100" dist="38100" dir="2700000" algn="tl">
                    <a:srgbClr val="000000">
                      <a:alpha val="43137"/>
                    </a:srgbClr>
                  </a:outerShdw>
                </a:effectLst>
              </a:rPr>
              <a:t>	</a:t>
            </a:r>
            <a:r>
              <a:rPr lang="es-ES_tradnl" dirty="0">
                <a:effectLst>
                  <a:outerShdw blurRad="38100" dist="38100" dir="2700000" algn="tl">
                    <a:srgbClr val="000000">
                      <a:alpha val="43137"/>
                    </a:srgbClr>
                  </a:outerShdw>
                </a:effectLst>
                <a:sym typeface="Symbol" pitchFamily="18" charset="2"/>
              </a:rPr>
              <a:t>    a)	  (F  F)      F	 </a:t>
            </a:r>
          </a:p>
          <a:p>
            <a:pPr>
              <a:buFont typeface="Wingdings 2" pitchFamily="18" charset="2"/>
              <a:buNone/>
            </a:pPr>
            <a:r>
              <a:rPr lang="es-ES_tradnl" dirty="0">
                <a:effectLst>
                  <a:outerShdw blurRad="38100" dist="38100" dir="2700000" algn="tl">
                    <a:srgbClr val="000000">
                      <a:alpha val="43137"/>
                    </a:srgbClr>
                  </a:outerShdw>
                </a:effectLst>
                <a:sym typeface="Symbol" pitchFamily="18" charset="2"/>
              </a:rPr>
              <a:t>                  V          F	        </a:t>
            </a:r>
          </a:p>
          <a:p>
            <a:pPr>
              <a:buFont typeface="Wingdings 2" pitchFamily="18" charset="2"/>
              <a:buNone/>
            </a:pPr>
            <a:r>
              <a:rPr lang="es-ES_tradnl" dirty="0">
                <a:effectLst>
                  <a:outerShdw blurRad="38100" dist="38100" dir="2700000" algn="tl">
                    <a:srgbClr val="000000">
                      <a:alpha val="43137"/>
                    </a:srgbClr>
                  </a:outerShdw>
                </a:effectLst>
                <a:sym typeface="Symbol" pitchFamily="18" charset="2"/>
              </a:rPr>
              <a:t>                          F			</a:t>
            </a:r>
            <a:endParaRPr lang="es-ES_tradnl" dirty="0">
              <a:effectLst>
                <a:outerShdw blurRad="38100" dist="38100" dir="2700000" algn="tl">
                  <a:srgbClr val="000000">
                    <a:alpha val="43137"/>
                  </a:srgbClr>
                </a:outerShdw>
              </a:effectLst>
            </a:endParaRPr>
          </a:p>
        </p:txBody>
      </p:sp>
      <p:sp>
        <p:nvSpPr>
          <p:cNvPr id="3" name="2 Marcador de contenido">
            <a:extLst>
              <a:ext uri="{FF2B5EF4-FFF2-40B4-BE49-F238E27FC236}">
                <a16:creationId xmlns:a16="http://schemas.microsoft.com/office/drawing/2014/main" id="{03F9E5F4-FF32-3CAF-BE56-B40F560F7E49}"/>
              </a:ext>
            </a:extLst>
          </p:cNvPr>
          <p:cNvSpPr txBox="1">
            <a:spLocks/>
          </p:cNvSpPr>
          <p:nvPr/>
        </p:nvSpPr>
        <p:spPr>
          <a:xfrm>
            <a:off x="6342434" y="5235519"/>
            <a:ext cx="3529584" cy="15060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2" pitchFamily="18" charset="2"/>
              <a:buNone/>
            </a:pPr>
            <a:r>
              <a:rPr lang="es-ES_tradnl" b="1" dirty="0">
                <a:effectLst>
                  <a:outerShdw blurRad="38100" dist="38100" dir="2700000" algn="tl">
                    <a:srgbClr val="000000">
                      <a:alpha val="43137"/>
                    </a:srgbClr>
                  </a:outerShdw>
                </a:effectLst>
              </a:rPr>
              <a:t>	</a:t>
            </a:r>
            <a:r>
              <a:rPr lang="es-ES_tradnl" dirty="0">
                <a:effectLst>
                  <a:outerShdw blurRad="38100" dist="38100" dir="2700000" algn="tl">
                    <a:srgbClr val="000000">
                      <a:alpha val="43137"/>
                    </a:srgbClr>
                  </a:outerShdw>
                </a:effectLst>
                <a:sym typeface="Symbol" pitchFamily="18" charset="2"/>
              </a:rPr>
              <a:t>    b) (V  V)  (V  F)</a:t>
            </a:r>
          </a:p>
          <a:p>
            <a:pPr>
              <a:buFont typeface="Wingdings 2" pitchFamily="18" charset="2"/>
              <a:buNone/>
            </a:pPr>
            <a:r>
              <a:rPr lang="es-ES_tradnl" dirty="0">
                <a:effectLst>
                  <a:outerShdw blurRad="38100" dist="38100" dir="2700000" algn="tl">
                    <a:srgbClr val="000000">
                      <a:alpha val="43137"/>
                    </a:srgbClr>
                  </a:outerShdw>
                </a:effectLst>
                <a:sym typeface="Symbol" pitchFamily="18" charset="2"/>
              </a:rPr>
              <a:t>    	     V             F</a:t>
            </a:r>
          </a:p>
          <a:p>
            <a:pPr>
              <a:buFont typeface="Wingdings 2" pitchFamily="18" charset="2"/>
              <a:buNone/>
            </a:pPr>
            <a:r>
              <a:rPr lang="es-ES_tradnl" dirty="0">
                <a:effectLst>
                  <a:outerShdw blurRad="38100" dist="38100" dir="2700000" algn="tl">
                    <a:srgbClr val="000000">
                      <a:alpha val="43137"/>
                    </a:srgbClr>
                  </a:outerShdw>
                </a:effectLst>
                <a:sym typeface="Symbol" pitchFamily="18" charset="2"/>
              </a:rPr>
              <a:t>                         V</a:t>
            </a:r>
            <a:endParaRPr lang="es-ES_tradnl"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060364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contenido"/>
          <p:cNvSpPr>
            <a:spLocks noGrp="1"/>
          </p:cNvSpPr>
          <p:nvPr>
            <p:ph/>
          </p:nvPr>
        </p:nvSpPr>
        <p:spPr>
          <a:xfrm>
            <a:off x="533400" y="284365"/>
            <a:ext cx="11125200" cy="5962674"/>
          </a:xfrm>
        </p:spPr>
        <p:txBody>
          <a:bodyPr>
            <a:normAutofit/>
          </a:bodyPr>
          <a:lstStyle/>
          <a:p>
            <a:pPr algn="ctr" eaLnBrk="1" hangingPunct="1">
              <a:buFont typeface="Wingdings 2" pitchFamily="18" charset="2"/>
              <a:buNone/>
            </a:pPr>
            <a:r>
              <a:rPr lang="es-ES" b="1" dirty="0">
                <a:solidFill>
                  <a:srgbClr val="C00000"/>
                </a:solidFill>
                <a:effectLst>
                  <a:outerShdw blurRad="38100" dist="38100" dir="2700000" algn="tl">
                    <a:srgbClr val="000000">
                      <a:alpha val="43137"/>
                    </a:srgbClr>
                  </a:outerShdw>
                </a:effectLst>
              </a:rPr>
              <a:t>EJERCICIOS</a:t>
            </a:r>
          </a:p>
          <a:p>
            <a:pPr eaLnBrk="1" hangingPunct="1">
              <a:buFont typeface="Wingdings 2" pitchFamily="18" charset="2"/>
              <a:buNone/>
            </a:pPr>
            <a:r>
              <a:rPr lang="es-ES" sz="2200" dirty="0">
                <a:latin typeface="+mj-lt"/>
                <a:ea typeface="+mj-ea"/>
                <a:cs typeface="+mj-cs"/>
              </a:rPr>
              <a:t>1. Se sabe que únicamente P es verdadero, ¿Qué puede afirmarse del valor de verdad de cada una las proposiciones siguientes?</a:t>
            </a:r>
          </a:p>
          <a:p>
            <a:pPr eaLnBrk="1" hangingPunct="1"/>
            <a:r>
              <a:rPr lang="es-ES" sz="2400" b="1" dirty="0">
                <a:effectLst>
                  <a:outerShdw blurRad="38100" dist="38100" dir="2700000" algn="tl">
                    <a:srgbClr val="000000">
                      <a:alpha val="43137"/>
                    </a:srgbClr>
                  </a:outerShdw>
                </a:effectLst>
              </a:rPr>
              <a:t>P </a:t>
            </a:r>
            <a:r>
              <a:rPr lang="el-GR" sz="2400" b="1" dirty="0">
                <a:effectLst>
                  <a:outerShdw blurRad="38100" dist="38100" dir="2700000" algn="tl">
                    <a:srgbClr val="000000">
                      <a:alpha val="43137"/>
                    </a:srgbClr>
                  </a:outerShdw>
                </a:effectLst>
                <a:latin typeface="Calibri" pitchFamily="34" charset="0"/>
              </a:rPr>
              <a:t>Λ</a:t>
            </a:r>
            <a:r>
              <a:rPr lang="es-ES" sz="2400" b="1" dirty="0">
                <a:effectLst>
                  <a:outerShdw blurRad="38100" dist="38100" dir="2700000" algn="tl">
                    <a:srgbClr val="000000">
                      <a:alpha val="43137"/>
                    </a:srgbClr>
                  </a:outerShdw>
                </a:effectLst>
              </a:rPr>
              <a:t> Q                    R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P                   S </a:t>
            </a:r>
            <a:r>
              <a:rPr lang="es-ES" sz="2400" b="1" dirty="0">
                <a:effectLst>
                  <a:outerShdw blurRad="38100" dist="38100" dir="2700000" algn="tl">
                    <a:srgbClr val="000000">
                      <a:alpha val="43137"/>
                    </a:srgbClr>
                  </a:outerShdw>
                </a:effectLst>
                <a:latin typeface="Calibri" pitchFamily="34" charset="0"/>
              </a:rPr>
              <a:t>→ ~</a:t>
            </a:r>
            <a:r>
              <a:rPr lang="es-ES" sz="2400" b="1" dirty="0">
                <a:effectLst>
                  <a:outerShdw blurRad="38100" dist="38100" dir="2700000" algn="tl">
                    <a:srgbClr val="000000">
                      <a:alpha val="43137"/>
                    </a:srgbClr>
                  </a:outerShdw>
                </a:effectLst>
              </a:rPr>
              <a:t> P</a:t>
            </a:r>
          </a:p>
          <a:p>
            <a:pPr eaLnBrk="1" hangingPunct="1"/>
            <a:r>
              <a:rPr lang="es-ES" sz="2400" b="1" dirty="0">
                <a:effectLst>
                  <a:outerShdw blurRad="38100" dist="38100" dir="2700000" algn="tl">
                    <a:srgbClr val="000000">
                      <a:alpha val="43137"/>
                    </a:srgbClr>
                  </a:outerShdw>
                </a:effectLst>
              </a:rPr>
              <a:t>R </a:t>
            </a:r>
            <a:r>
              <a:rPr lang="az-Cyrl-AZ" sz="2400" b="1" dirty="0">
                <a:effectLst>
                  <a:outerShdw blurRad="38100" dist="38100" dir="2700000" algn="tl">
                    <a:srgbClr val="000000">
                      <a:alpha val="43137"/>
                    </a:srgbClr>
                  </a:outerShdw>
                </a:effectLst>
                <a:latin typeface="Calibri" pitchFamily="34" charset="0"/>
              </a:rPr>
              <a:t>Ѵ</a:t>
            </a:r>
            <a:r>
              <a:rPr lang="es-ES" sz="2400" b="1" dirty="0">
                <a:effectLst>
                  <a:outerShdw blurRad="38100" dist="38100" dir="2700000" algn="tl">
                    <a:srgbClr val="000000">
                      <a:alpha val="43137"/>
                    </a:srgbClr>
                  </a:outerShdw>
                </a:effectLst>
              </a:rPr>
              <a:t> P                    </a:t>
            </a:r>
            <a:r>
              <a:rPr lang="es-ES" sz="2400" b="1" dirty="0" err="1">
                <a:effectLst>
                  <a:outerShdw blurRad="38100" dist="38100" dir="2700000" algn="tl">
                    <a:srgbClr val="000000">
                      <a:alpha val="43137"/>
                    </a:srgbClr>
                  </a:outerShdw>
                </a:effectLst>
              </a:rPr>
              <a:t>P</a:t>
            </a:r>
            <a:r>
              <a:rPr lang="es-ES" sz="2400" b="1" dirty="0">
                <a:effectLst>
                  <a:outerShdw blurRad="38100" dist="38100" dir="2700000" algn="tl">
                    <a:srgbClr val="000000">
                      <a:alpha val="43137"/>
                    </a:srgbClr>
                  </a:outerShdw>
                </a:effectLst>
              </a:rPr>
              <a:t> </a:t>
            </a:r>
            <a:r>
              <a:rPr lang="es-ES" sz="2400" b="1" dirty="0">
                <a:effectLst>
                  <a:outerShdw blurRad="38100" dist="38100" dir="2700000" algn="tl">
                    <a:srgbClr val="000000">
                      <a:alpha val="43137"/>
                    </a:srgbClr>
                  </a:outerShdw>
                </a:effectLst>
                <a:latin typeface="Calibri" pitchFamily="34" charset="0"/>
              </a:rPr>
              <a:t>→ </a:t>
            </a:r>
            <a:r>
              <a:rPr lang="es-ES" sz="2400" b="1" dirty="0">
                <a:effectLst>
                  <a:outerShdw blurRad="38100" dist="38100" dir="2700000" algn="tl">
                    <a:srgbClr val="000000">
                      <a:alpha val="43137"/>
                    </a:srgbClr>
                  </a:outerShdw>
                </a:effectLst>
              </a:rPr>
              <a:t>Q                  R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(S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P)</a:t>
            </a:r>
          </a:p>
          <a:p>
            <a:pPr eaLnBrk="1" hangingPunct="1"/>
            <a:r>
              <a:rPr lang="es-ES" sz="2400" b="1" dirty="0">
                <a:effectLst>
                  <a:outerShdw blurRad="38100" dist="38100" dir="2700000" algn="tl">
                    <a:srgbClr val="000000">
                      <a:alpha val="43137"/>
                    </a:srgbClr>
                  </a:outerShdw>
                </a:effectLst>
              </a:rPr>
              <a:t>R </a:t>
            </a:r>
            <a:r>
              <a:rPr lang="el-GR" sz="2400" b="1" dirty="0">
                <a:effectLst>
                  <a:outerShdw blurRad="38100" dist="38100" dir="2700000" algn="tl">
                    <a:srgbClr val="000000">
                      <a:alpha val="43137"/>
                    </a:srgbClr>
                  </a:outerShdw>
                </a:effectLst>
                <a:latin typeface="Calibri" pitchFamily="34" charset="0"/>
              </a:rPr>
              <a:t>Λ</a:t>
            </a:r>
            <a:r>
              <a:rPr lang="es-ES" sz="2400" b="1" dirty="0">
                <a:effectLst>
                  <a:outerShdw blurRad="38100" dist="38100" dir="2700000" algn="tl">
                    <a:srgbClr val="000000">
                      <a:alpha val="43137"/>
                    </a:srgbClr>
                  </a:outerShdw>
                </a:effectLst>
              </a:rPr>
              <a:t> P                    </a:t>
            </a:r>
            <a:r>
              <a:rPr lang="es-ES" sz="2400" b="1" dirty="0" err="1">
                <a:effectLst>
                  <a:outerShdw blurRad="38100" dist="38100" dir="2700000" algn="tl">
                    <a:srgbClr val="000000">
                      <a:alpha val="43137"/>
                    </a:srgbClr>
                  </a:outerShdw>
                </a:effectLst>
              </a:rPr>
              <a:t>P</a:t>
            </a:r>
            <a:r>
              <a:rPr lang="es-ES" sz="2400" b="1" dirty="0">
                <a:effectLst>
                  <a:outerShdw blurRad="38100" dist="38100" dir="2700000" algn="tl">
                    <a:srgbClr val="000000">
                      <a:alpha val="43137"/>
                    </a:srgbClr>
                  </a:outerShdw>
                </a:effectLst>
              </a:rPr>
              <a:t>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P </a:t>
            </a:r>
            <a:r>
              <a:rPr lang="az-Cyrl-AZ" sz="2400" b="1" dirty="0">
                <a:effectLst>
                  <a:outerShdw blurRad="38100" dist="38100" dir="2700000" algn="tl">
                    <a:srgbClr val="000000">
                      <a:alpha val="43137"/>
                    </a:srgbClr>
                  </a:outerShdw>
                </a:effectLst>
                <a:latin typeface="Calibri" pitchFamily="34" charset="0"/>
              </a:rPr>
              <a:t>Ѵ</a:t>
            </a:r>
            <a:r>
              <a:rPr lang="es-ES" sz="2400" b="1" dirty="0">
                <a:effectLst>
                  <a:outerShdw blurRad="38100" dist="38100" dir="2700000" algn="tl">
                    <a:srgbClr val="000000">
                      <a:alpha val="43137"/>
                    </a:srgbClr>
                  </a:outerShdw>
                </a:effectLst>
              </a:rPr>
              <a:t> S            P </a:t>
            </a:r>
            <a:r>
              <a:rPr lang="az-Cyrl-AZ" sz="2400" b="1" dirty="0">
                <a:effectLst>
                  <a:outerShdw blurRad="38100" dist="38100" dir="2700000" algn="tl">
                    <a:srgbClr val="000000">
                      <a:alpha val="43137"/>
                    </a:srgbClr>
                  </a:outerShdw>
                </a:effectLst>
                <a:latin typeface="Calibri" pitchFamily="34" charset="0"/>
              </a:rPr>
              <a:t>Ѵ</a:t>
            </a:r>
            <a:r>
              <a:rPr lang="es-ES" sz="2400" b="1" dirty="0">
                <a:effectLst>
                  <a:outerShdw blurRad="38100" dist="38100" dir="2700000" algn="tl">
                    <a:srgbClr val="000000">
                      <a:alpha val="43137"/>
                    </a:srgbClr>
                  </a:outerShdw>
                </a:effectLst>
              </a:rPr>
              <a:t> S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(Q </a:t>
            </a:r>
            <a:r>
              <a:rPr lang="el-GR" sz="2400" b="1" dirty="0">
                <a:effectLst>
                  <a:outerShdw blurRad="38100" dist="38100" dir="2700000" algn="tl">
                    <a:srgbClr val="000000">
                      <a:alpha val="43137"/>
                    </a:srgbClr>
                  </a:outerShdw>
                </a:effectLst>
                <a:latin typeface="Calibri" pitchFamily="34" charset="0"/>
              </a:rPr>
              <a:t>Λ</a:t>
            </a:r>
            <a:r>
              <a:rPr lang="es-ES" sz="2400" b="1" dirty="0">
                <a:effectLst>
                  <a:outerShdw blurRad="38100" dist="38100" dir="2700000" algn="tl">
                    <a:srgbClr val="000000">
                      <a:alpha val="43137"/>
                    </a:srgbClr>
                  </a:outerShdw>
                </a:effectLst>
              </a:rPr>
              <a:t>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P)</a:t>
            </a:r>
          </a:p>
          <a:p>
            <a:pPr eaLnBrk="1" hangingPunct="1"/>
            <a:r>
              <a:rPr lang="es-ES" sz="2400" b="1" dirty="0">
                <a:effectLst>
                  <a:outerShdw blurRad="38100" dist="38100" dir="2700000" algn="tl">
                    <a:srgbClr val="000000">
                      <a:alpha val="43137"/>
                    </a:srgbClr>
                  </a:outerShdw>
                </a:effectLst>
              </a:rPr>
              <a:t>S </a:t>
            </a:r>
            <a:r>
              <a:rPr lang="az-Cyrl-AZ" sz="2400" b="1" dirty="0">
                <a:effectLst>
                  <a:outerShdw blurRad="38100" dist="38100" dir="2700000" algn="tl">
                    <a:srgbClr val="000000">
                      <a:alpha val="43137"/>
                    </a:srgbClr>
                  </a:outerShdw>
                </a:effectLst>
                <a:latin typeface="Calibri" pitchFamily="34" charset="0"/>
              </a:rPr>
              <a:t>Ѵ</a:t>
            </a:r>
            <a:r>
              <a:rPr lang="es-ES" sz="2400" b="1" dirty="0">
                <a:effectLst>
                  <a:outerShdw blurRad="38100" dist="38100" dir="2700000" algn="tl">
                    <a:srgbClr val="000000">
                      <a:alpha val="43137"/>
                    </a:srgbClr>
                  </a:outerShdw>
                </a:effectLst>
                <a:latin typeface="Calibri" pitchFamily="34" charset="0"/>
              </a:rPr>
              <a:t> ~</a:t>
            </a:r>
            <a:r>
              <a:rPr lang="es-ES" sz="2400" b="1" dirty="0">
                <a:effectLst>
                  <a:outerShdw blurRad="38100" dist="38100" dir="2700000" algn="tl">
                    <a:srgbClr val="000000">
                      <a:alpha val="43137"/>
                    </a:srgbClr>
                  </a:outerShdw>
                </a:effectLst>
              </a:rPr>
              <a:t> P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P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Q </a:t>
            </a:r>
            <a:r>
              <a:rPr lang="el-GR" sz="2400" b="1" dirty="0">
                <a:effectLst>
                  <a:outerShdw blurRad="38100" dist="38100" dir="2700000" algn="tl">
                    <a:srgbClr val="000000">
                      <a:alpha val="43137"/>
                    </a:srgbClr>
                  </a:outerShdw>
                </a:effectLst>
                <a:latin typeface="Calibri" pitchFamily="34" charset="0"/>
              </a:rPr>
              <a:t>Λ</a:t>
            </a:r>
            <a:r>
              <a:rPr lang="es-ES" sz="2400" b="1" dirty="0">
                <a:effectLst>
                  <a:outerShdw blurRad="38100" dist="38100" dir="2700000" algn="tl">
                    <a:srgbClr val="000000">
                      <a:alpha val="43137"/>
                    </a:srgbClr>
                  </a:outerShdw>
                </a:effectLst>
              </a:rPr>
              <a:t> R           Q </a:t>
            </a:r>
            <a:r>
              <a:rPr lang="el-GR" sz="2400" b="1" dirty="0">
                <a:effectLst>
                  <a:outerShdw blurRad="38100" dist="38100" dir="2700000" algn="tl">
                    <a:srgbClr val="000000">
                      <a:alpha val="43137"/>
                    </a:srgbClr>
                  </a:outerShdw>
                </a:effectLst>
                <a:latin typeface="Calibri" pitchFamily="34" charset="0"/>
              </a:rPr>
              <a:t>Λ</a:t>
            </a:r>
            <a:r>
              <a:rPr lang="es-ES" sz="2400" b="1" dirty="0">
                <a:effectLst>
                  <a:outerShdw blurRad="38100" dist="38100" dir="2700000" algn="tl">
                    <a:srgbClr val="000000">
                      <a:alpha val="43137"/>
                    </a:srgbClr>
                  </a:outerShdw>
                </a:effectLst>
              </a:rPr>
              <a:t>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P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R </a:t>
            </a:r>
            <a:r>
              <a:rPr lang="el-GR" sz="2400" b="1" dirty="0">
                <a:effectLst>
                  <a:outerShdw blurRad="38100" dist="38100" dir="2700000" algn="tl">
                    <a:srgbClr val="000000">
                      <a:alpha val="43137"/>
                    </a:srgbClr>
                  </a:outerShdw>
                </a:effectLst>
                <a:latin typeface="Calibri" pitchFamily="34" charset="0"/>
              </a:rPr>
              <a:t>Λ</a:t>
            </a:r>
            <a:r>
              <a:rPr lang="es-ES" sz="2400" b="1" dirty="0">
                <a:effectLst>
                  <a:outerShdw blurRad="38100" dist="38100" dir="2700000" algn="tl">
                    <a:srgbClr val="000000">
                      <a:alpha val="43137"/>
                    </a:srgbClr>
                  </a:outerShdw>
                </a:effectLst>
              </a:rPr>
              <a:t> Q</a:t>
            </a:r>
          </a:p>
          <a:p>
            <a:pPr eaLnBrk="1" hangingPunct="1">
              <a:buFont typeface="Wingdings 2" pitchFamily="18" charset="2"/>
              <a:buNone/>
            </a:pPr>
            <a:r>
              <a:rPr lang="es-ES" sz="2200" dirty="0">
                <a:latin typeface="+mj-lt"/>
                <a:ea typeface="+mj-ea"/>
                <a:cs typeface="+mj-cs"/>
              </a:rPr>
              <a:t>2.- Determinar cuáles de las siguientes proposiciones son tautologías:</a:t>
            </a:r>
          </a:p>
          <a:p>
            <a:pPr eaLnBrk="1" hangingPunct="1"/>
            <a:r>
              <a:rPr lang="es-ES" sz="2400" b="1" dirty="0">
                <a:effectLst>
                  <a:outerShdw blurRad="38100" dist="38100" dir="2700000" algn="tl">
                    <a:srgbClr val="000000">
                      <a:alpha val="43137"/>
                    </a:srgbClr>
                  </a:outerShdw>
                </a:effectLst>
              </a:rPr>
              <a:t>P </a:t>
            </a:r>
            <a:r>
              <a:rPr lang="el-GR" sz="2400" b="1" dirty="0">
                <a:effectLst>
                  <a:outerShdw blurRad="38100" dist="38100" dir="2700000" algn="tl">
                    <a:srgbClr val="000000">
                      <a:alpha val="43137"/>
                    </a:srgbClr>
                  </a:outerShdw>
                </a:effectLst>
                <a:latin typeface="Calibri" pitchFamily="34" charset="0"/>
              </a:rPr>
              <a:t>Λ</a:t>
            </a:r>
            <a:r>
              <a:rPr lang="es-ES" sz="2400" b="1" dirty="0">
                <a:effectLst>
                  <a:outerShdw blurRad="38100" dist="38100" dir="2700000" algn="tl">
                    <a:srgbClr val="000000">
                      <a:alpha val="43137"/>
                    </a:srgbClr>
                  </a:outerShdw>
                </a:effectLst>
              </a:rPr>
              <a:t> Q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P </a:t>
            </a:r>
            <a:r>
              <a:rPr lang="el-GR" sz="2400" b="1" dirty="0">
                <a:effectLst>
                  <a:outerShdw blurRad="38100" dist="38100" dir="2700000" algn="tl">
                    <a:srgbClr val="000000">
                      <a:alpha val="43137"/>
                    </a:srgbClr>
                  </a:outerShdw>
                </a:effectLst>
                <a:latin typeface="Calibri" pitchFamily="34" charset="0"/>
              </a:rPr>
              <a:t>Λ</a:t>
            </a:r>
            <a:r>
              <a:rPr lang="es-ES" sz="2400" b="1" dirty="0">
                <a:effectLst>
                  <a:outerShdw blurRad="38100" dist="38100" dir="2700000" algn="tl">
                    <a:srgbClr val="000000">
                      <a:alpha val="43137"/>
                    </a:srgbClr>
                  </a:outerShdw>
                </a:effectLst>
              </a:rPr>
              <a:t> R                      (P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Q )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Q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P )</a:t>
            </a:r>
          </a:p>
          <a:p>
            <a:pPr eaLnBrk="1" hangingPunct="1"/>
            <a:r>
              <a:rPr lang="es-ES" sz="2400" b="1" dirty="0">
                <a:effectLst>
                  <a:outerShdw blurRad="38100" dist="38100" dir="2700000" algn="tl">
                    <a:srgbClr val="000000">
                      <a:alpha val="43137"/>
                    </a:srgbClr>
                  </a:outerShdw>
                </a:effectLst>
              </a:rPr>
              <a:t>P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P </a:t>
            </a:r>
            <a:r>
              <a:rPr lang="el-GR" sz="2400" b="1" dirty="0">
                <a:effectLst>
                  <a:outerShdw blurRad="38100" dist="38100" dir="2700000" algn="tl">
                    <a:srgbClr val="000000">
                      <a:alpha val="43137"/>
                    </a:srgbClr>
                  </a:outerShdw>
                </a:effectLst>
                <a:latin typeface="Calibri" pitchFamily="34" charset="0"/>
              </a:rPr>
              <a:t>Λ</a:t>
            </a:r>
            <a:r>
              <a:rPr lang="es-ES" sz="2400" b="1" dirty="0">
                <a:effectLst>
                  <a:outerShdw blurRad="38100" dist="38100" dir="2700000" algn="tl">
                    <a:srgbClr val="000000">
                      <a:alpha val="43137"/>
                    </a:srgbClr>
                  </a:outerShdw>
                </a:effectLst>
              </a:rPr>
              <a:t> Q                             (P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Q) </a:t>
            </a:r>
            <a:r>
              <a:rPr lang="el-GR" sz="2400" b="1" dirty="0">
                <a:effectLst>
                  <a:outerShdw blurRad="38100" dist="38100" dir="2700000" algn="tl">
                    <a:srgbClr val="000000">
                      <a:alpha val="43137"/>
                    </a:srgbClr>
                  </a:outerShdw>
                </a:effectLst>
                <a:latin typeface="Calibri" pitchFamily="34" charset="0"/>
              </a:rPr>
              <a:t>Λ</a:t>
            </a:r>
            <a:r>
              <a:rPr lang="es-ES" sz="2400" b="1" dirty="0">
                <a:effectLst>
                  <a:outerShdw blurRad="38100" dist="38100" dir="2700000" algn="tl">
                    <a:srgbClr val="000000">
                      <a:alpha val="43137"/>
                    </a:srgbClr>
                  </a:outerShdw>
                </a:effectLst>
              </a:rPr>
              <a:t> (P </a:t>
            </a:r>
            <a:r>
              <a:rPr lang="el-GR" sz="2400" b="1" dirty="0">
                <a:effectLst>
                  <a:outerShdw blurRad="38100" dist="38100" dir="2700000" algn="tl">
                    <a:srgbClr val="000000">
                      <a:alpha val="43137"/>
                    </a:srgbClr>
                  </a:outerShdw>
                </a:effectLst>
                <a:latin typeface="Calibri" pitchFamily="34" charset="0"/>
              </a:rPr>
              <a:t>Λ</a:t>
            </a:r>
            <a:r>
              <a:rPr lang="es-ES" sz="2400" b="1" dirty="0">
                <a:effectLst>
                  <a:outerShdw blurRad="38100" dist="38100" dir="2700000" algn="tl">
                    <a:srgbClr val="000000">
                      <a:alpha val="43137"/>
                    </a:srgbClr>
                  </a:outerShdw>
                </a:effectLst>
              </a:rPr>
              <a:t>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Q)</a:t>
            </a:r>
          </a:p>
          <a:p>
            <a:pPr eaLnBrk="1" hangingPunct="1"/>
            <a:r>
              <a:rPr lang="es-ES" sz="2400" b="1" dirty="0">
                <a:effectLst>
                  <a:outerShdw blurRad="38100" dist="38100" dir="2700000" algn="tl">
                    <a:srgbClr val="000000">
                      <a:alpha val="43137"/>
                    </a:srgbClr>
                  </a:outerShdw>
                </a:effectLst>
              </a:rPr>
              <a:t>P </a:t>
            </a:r>
            <a:r>
              <a:rPr lang="el-GR" sz="2400" b="1" dirty="0">
                <a:effectLst>
                  <a:outerShdw blurRad="38100" dist="38100" dir="2700000" algn="tl">
                    <a:srgbClr val="000000">
                      <a:alpha val="43137"/>
                    </a:srgbClr>
                  </a:outerShdw>
                </a:effectLst>
                <a:latin typeface="Calibri" pitchFamily="34" charset="0"/>
              </a:rPr>
              <a:t>Λ</a:t>
            </a:r>
            <a:r>
              <a:rPr lang="es-ES" sz="2400" b="1" dirty="0">
                <a:effectLst>
                  <a:outerShdw blurRad="38100" dist="38100" dir="2700000" algn="tl">
                    <a:srgbClr val="000000">
                      <a:alpha val="43137"/>
                    </a:srgbClr>
                  </a:outerShdw>
                </a:effectLst>
              </a:rPr>
              <a:t>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(Q </a:t>
            </a:r>
            <a:r>
              <a:rPr lang="az-Cyrl-AZ" sz="2400" b="1" dirty="0">
                <a:effectLst>
                  <a:outerShdw blurRad="38100" dist="38100" dir="2700000" algn="tl">
                    <a:srgbClr val="000000">
                      <a:alpha val="43137"/>
                    </a:srgbClr>
                  </a:outerShdw>
                </a:effectLst>
                <a:latin typeface="Calibri" pitchFamily="34" charset="0"/>
              </a:rPr>
              <a:t>Ѵ</a:t>
            </a:r>
            <a:r>
              <a:rPr lang="es-ES" sz="2400" b="1" dirty="0">
                <a:effectLst>
                  <a:outerShdw blurRad="38100" dist="38100" dir="2700000" algn="tl">
                    <a:srgbClr val="000000">
                      <a:alpha val="43137"/>
                    </a:srgbClr>
                  </a:outerShdw>
                </a:effectLst>
              </a:rPr>
              <a:t> P)                        P </a:t>
            </a:r>
            <a:r>
              <a:rPr lang="el-GR" sz="2400" b="1" dirty="0">
                <a:effectLst>
                  <a:outerShdw blurRad="38100" dist="38100" dir="2700000" algn="tl">
                    <a:srgbClr val="000000">
                      <a:alpha val="43137"/>
                    </a:srgbClr>
                  </a:outerShdw>
                </a:effectLst>
                <a:latin typeface="Calibri" pitchFamily="34" charset="0"/>
              </a:rPr>
              <a:t>Λ</a:t>
            </a:r>
            <a:r>
              <a:rPr lang="es-ES" sz="2400" b="1" dirty="0">
                <a:effectLst>
                  <a:outerShdw blurRad="38100" dist="38100" dir="2700000" algn="tl">
                    <a:srgbClr val="000000">
                      <a:alpha val="43137"/>
                    </a:srgbClr>
                  </a:outerShdw>
                </a:effectLst>
              </a:rPr>
              <a:t>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((P </a:t>
            </a:r>
            <a:r>
              <a:rPr lang="az-Cyrl-AZ" sz="2400" b="1" dirty="0">
                <a:effectLst>
                  <a:outerShdw blurRad="38100" dist="38100" dir="2700000" algn="tl">
                    <a:srgbClr val="000000">
                      <a:alpha val="43137"/>
                    </a:srgbClr>
                  </a:outerShdw>
                </a:effectLst>
                <a:latin typeface="Calibri" pitchFamily="34" charset="0"/>
              </a:rPr>
              <a:t>Ѵ</a:t>
            </a:r>
            <a:r>
              <a:rPr lang="es-ES" sz="2400" b="1" dirty="0">
                <a:effectLst>
                  <a:outerShdw blurRad="38100" dist="38100" dir="2700000" algn="tl">
                    <a:srgbClr val="000000">
                      <a:alpha val="43137"/>
                    </a:srgbClr>
                  </a:outerShdw>
                </a:effectLst>
              </a:rPr>
              <a:t> Q) </a:t>
            </a:r>
            <a:r>
              <a:rPr lang="az-Cyrl-AZ" sz="2400" b="1" dirty="0">
                <a:effectLst>
                  <a:outerShdw blurRad="38100" dist="38100" dir="2700000" algn="tl">
                    <a:srgbClr val="000000">
                      <a:alpha val="43137"/>
                    </a:srgbClr>
                  </a:outerShdw>
                </a:effectLst>
                <a:latin typeface="Calibri" pitchFamily="34" charset="0"/>
              </a:rPr>
              <a:t>Ѵ</a:t>
            </a:r>
            <a:r>
              <a:rPr lang="es-ES" sz="2400" b="1" dirty="0">
                <a:effectLst>
                  <a:outerShdw blurRad="38100" dist="38100" dir="2700000" algn="tl">
                    <a:srgbClr val="000000">
                      <a:alpha val="43137"/>
                    </a:srgbClr>
                  </a:outerShdw>
                </a:effectLst>
              </a:rPr>
              <a:t> R)</a:t>
            </a:r>
          </a:p>
          <a:p>
            <a:pPr eaLnBrk="1" hangingPunct="1"/>
            <a:r>
              <a:rPr lang="es-ES" sz="2400" b="1" dirty="0">
                <a:effectLst>
                  <a:outerShdw blurRad="38100" dist="38100" dir="2700000" algn="tl">
                    <a:srgbClr val="000000">
                      <a:alpha val="43137"/>
                    </a:srgbClr>
                  </a:outerShdw>
                </a:effectLst>
              </a:rPr>
              <a:t>(P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(Q </a:t>
            </a:r>
            <a:r>
              <a:rPr lang="az-Cyrl-AZ" sz="2400" b="1" dirty="0">
                <a:effectLst>
                  <a:outerShdw blurRad="38100" dist="38100" dir="2700000" algn="tl">
                    <a:srgbClr val="000000">
                      <a:alpha val="43137"/>
                    </a:srgbClr>
                  </a:outerShdw>
                </a:effectLst>
                <a:latin typeface="Calibri" pitchFamily="34" charset="0"/>
              </a:rPr>
              <a:t>Ѵ</a:t>
            </a:r>
            <a:r>
              <a:rPr lang="es-ES" sz="2400" b="1" dirty="0">
                <a:effectLst>
                  <a:outerShdw blurRad="38100" dist="38100" dir="2700000" algn="tl">
                    <a:srgbClr val="000000">
                      <a:alpha val="43137"/>
                    </a:srgbClr>
                  </a:outerShdw>
                </a:effectLst>
              </a:rPr>
              <a:t>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P))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Q          P </a:t>
            </a:r>
            <a:r>
              <a:rPr lang="az-Cyrl-AZ" sz="2400" b="1" dirty="0">
                <a:effectLst>
                  <a:outerShdw blurRad="38100" dist="38100" dir="2700000" algn="tl">
                    <a:srgbClr val="000000">
                      <a:alpha val="43137"/>
                    </a:srgbClr>
                  </a:outerShdw>
                </a:effectLst>
                <a:latin typeface="Calibri" pitchFamily="34" charset="0"/>
              </a:rPr>
              <a:t>Ѵ</a:t>
            </a:r>
            <a:r>
              <a:rPr lang="es-ES" sz="2400" b="1" dirty="0">
                <a:effectLst>
                  <a:outerShdw blurRad="38100" dist="38100" dir="2700000" algn="tl">
                    <a:srgbClr val="000000">
                      <a:alpha val="43137"/>
                    </a:srgbClr>
                  </a:outerShdw>
                </a:effectLst>
              </a:rPr>
              <a:t> (</a:t>
            </a:r>
            <a:r>
              <a:rPr lang="es-ES" sz="2400" b="1" dirty="0">
                <a:effectLst>
                  <a:outerShdw blurRad="38100" dist="38100" dir="2700000" algn="tl">
                    <a:srgbClr val="000000">
                      <a:alpha val="43137"/>
                    </a:srgbClr>
                  </a:outerShdw>
                </a:effectLst>
                <a:latin typeface="Calibri" pitchFamily="34" charset="0"/>
              </a:rPr>
              <a:t>~</a:t>
            </a:r>
            <a:r>
              <a:rPr lang="es-ES" sz="2400" b="1" dirty="0">
                <a:effectLst>
                  <a:outerShdw blurRad="38100" dist="38100" dir="2700000" algn="tl">
                    <a:srgbClr val="000000">
                      <a:alpha val="43137"/>
                    </a:srgbClr>
                  </a:outerShdw>
                </a:effectLst>
              </a:rPr>
              <a:t> P </a:t>
            </a:r>
            <a:r>
              <a:rPr lang="az-Cyrl-AZ" sz="2400" b="1" dirty="0">
                <a:effectLst>
                  <a:outerShdw blurRad="38100" dist="38100" dir="2700000" algn="tl">
                    <a:srgbClr val="000000">
                      <a:alpha val="43137"/>
                    </a:srgbClr>
                  </a:outerShdw>
                </a:effectLst>
                <a:latin typeface="Calibri" pitchFamily="34" charset="0"/>
              </a:rPr>
              <a:t>Ѵ</a:t>
            </a:r>
            <a:r>
              <a:rPr lang="es-ES" sz="2400" b="1" dirty="0">
                <a:effectLst>
                  <a:outerShdw blurRad="38100" dist="38100" dir="2700000" algn="tl">
                    <a:srgbClr val="000000">
                      <a:alpha val="43137"/>
                    </a:srgbClr>
                  </a:outerShdw>
                </a:effectLst>
              </a:rPr>
              <a:t> R)</a:t>
            </a:r>
          </a:p>
          <a:p>
            <a:pPr eaLnBrk="1" hangingPunct="1">
              <a:buFont typeface="Wingdings 2" pitchFamily="18" charset="2"/>
              <a:buNone/>
            </a:pPr>
            <a:endParaRPr lang="es-ES"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14980103"/>
      </p:ext>
    </p:extLst>
  </p:cSld>
  <p:clrMapOvr>
    <a:masterClrMapping/>
  </p:clrMapOvr>
  <p:transition>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358E247D-4355-46E2-A8CC-8AA456E20E33}" type="slidenum">
              <a:rPr lang="es-ES"/>
              <a:pPr/>
              <a:t>23</a:t>
            </a:fld>
            <a:endParaRPr lang="es-ES"/>
          </a:p>
        </p:txBody>
      </p:sp>
      <p:sp>
        <p:nvSpPr>
          <p:cNvPr id="40964" name="Text Box 4"/>
          <p:cNvSpPr txBox="1">
            <a:spLocks noChangeArrowheads="1"/>
          </p:cNvSpPr>
          <p:nvPr/>
        </p:nvSpPr>
        <p:spPr bwMode="auto">
          <a:xfrm>
            <a:off x="757632" y="3727018"/>
            <a:ext cx="59868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s-ES"/>
            </a:defPPr>
            <a:lvl1pPr>
              <a:defRPr sz="3200" b="1">
                <a:solidFill>
                  <a:srgbClr val="FF0000"/>
                </a:solidFill>
                <a:effectLst>
                  <a:outerShdw blurRad="38100" dist="38100" dir="2700000" algn="tl">
                    <a:srgbClr val="000000">
                      <a:alpha val="43137"/>
                    </a:srgbClr>
                  </a:outerShdw>
                </a:effectLst>
              </a:defRPr>
            </a:lvl1pPr>
          </a:lstStyle>
          <a:p>
            <a:pPr algn="just"/>
            <a:r>
              <a:rPr lang="es-ES" sz="2800" dirty="0">
                <a:solidFill>
                  <a:srgbClr val="C00000"/>
                </a:solidFill>
              </a:rPr>
              <a:t>IMPLICACIÓN LÓGICA</a:t>
            </a:r>
          </a:p>
        </p:txBody>
      </p:sp>
      <p:sp>
        <p:nvSpPr>
          <p:cNvPr id="40965" name="Text Box 5"/>
          <p:cNvSpPr txBox="1">
            <a:spLocks noChangeArrowheads="1"/>
          </p:cNvSpPr>
          <p:nvPr/>
        </p:nvSpPr>
        <p:spPr bwMode="auto">
          <a:xfrm>
            <a:off x="757632" y="4474976"/>
            <a:ext cx="1082476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s-EC" sz="2200" dirty="0">
                <a:latin typeface="+mj-lt"/>
                <a:ea typeface="+mj-ea"/>
                <a:cs typeface="+mj-cs"/>
              </a:rPr>
              <a:t>Sean A y B dos formas proposicionales, se dice que A implica lógicamente a B, denotado por A</a:t>
            </a:r>
            <a:r>
              <a:rPr lang="es-EC" sz="2200" b="1" dirty="0">
                <a:effectLst>
                  <a:outerShdw blurRad="38100" dist="38100" dir="2700000" algn="tl">
                    <a:srgbClr val="000000">
                      <a:alpha val="43137"/>
                    </a:srgbClr>
                  </a:outerShdw>
                </a:effectLst>
                <a:latin typeface="Symbol" pitchFamily="18" charset="2"/>
              </a:rPr>
              <a:t>®</a:t>
            </a:r>
            <a:r>
              <a:rPr lang="es-EC" sz="2200" dirty="0">
                <a:latin typeface="+mj-lt"/>
                <a:ea typeface="+mj-ea"/>
                <a:cs typeface="+mj-cs"/>
              </a:rPr>
              <a:t>B , si y sólo si </a:t>
            </a:r>
            <a:r>
              <a:rPr lang="es-EC" sz="2200" b="1" dirty="0">
                <a:solidFill>
                  <a:srgbClr val="C00000"/>
                </a:solidFill>
                <a:effectLst>
                  <a:outerShdw blurRad="38100" dist="38100" dir="2700000" algn="tl">
                    <a:srgbClr val="000000">
                      <a:alpha val="43137"/>
                    </a:srgbClr>
                  </a:outerShdw>
                </a:effectLst>
              </a:rPr>
              <a:t>A</a:t>
            </a:r>
            <a:r>
              <a:rPr lang="es-EC" sz="2200" b="1" dirty="0">
                <a:solidFill>
                  <a:srgbClr val="C00000"/>
                </a:solidFill>
                <a:effectLst>
                  <a:outerShdw blurRad="38100" dist="38100" dir="2700000" algn="tl">
                    <a:srgbClr val="000000">
                      <a:alpha val="43137"/>
                    </a:srgbClr>
                  </a:outerShdw>
                </a:effectLst>
                <a:latin typeface="Symbol" pitchFamily="18" charset="2"/>
              </a:rPr>
              <a:t>®</a:t>
            </a:r>
            <a:r>
              <a:rPr lang="es-EC" sz="2200" b="1" dirty="0">
                <a:solidFill>
                  <a:srgbClr val="C00000"/>
                </a:solidFill>
                <a:effectLst>
                  <a:outerShdw blurRad="38100" dist="38100" dir="2700000" algn="tl">
                    <a:srgbClr val="000000">
                      <a:alpha val="43137"/>
                    </a:srgbClr>
                  </a:outerShdw>
                </a:effectLst>
              </a:rPr>
              <a:t>B </a:t>
            </a:r>
            <a:r>
              <a:rPr lang="es-EC" sz="2200" dirty="0">
                <a:latin typeface="+mj-lt"/>
                <a:ea typeface="+mj-ea"/>
                <a:cs typeface="+mj-cs"/>
              </a:rPr>
              <a:t>es una </a:t>
            </a:r>
            <a:r>
              <a:rPr lang="es-EC" sz="2200" b="1" dirty="0">
                <a:solidFill>
                  <a:srgbClr val="C00000"/>
                </a:solidFill>
                <a:effectLst>
                  <a:outerShdw blurRad="38100" dist="38100" dir="2700000" algn="tl">
                    <a:srgbClr val="000000">
                      <a:alpha val="43137"/>
                    </a:srgbClr>
                  </a:outerShdw>
                </a:effectLst>
              </a:rPr>
              <a:t>tautología</a:t>
            </a:r>
            <a:r>
              <a:rPr lang="es-EC" sz="2200" b="1" dirty="0">
                <a:solidFill>
                  <a:schemeClr val="bg2">
                    <a:lumMod val="10000"/>
                  </a:schemeClr>
                </a:solidFill>
                <a:effectLst>
                  <a:outerShdw blurRad="38100" dist="38100" dir="2700000" algn="tl">
                    <a:srgbClr val="000000">
                      <a:alpha val="43137"/>
                    </a:srgbClr>
                  </a:outerShdw>
                </a:effectLst>
              </a:rPr>
              <a:t>. </a:t>
            </a:r>
            <a:endParaRPr lang="es-ES" sz="2200" b="1" dirty="0">
              <a:effectLst>
                <a:outerShdw blurRad="38100" dist="38100" dir="2700000" algn="tl">
                  <a:srgbClr val="000000">
                    <a:alpha val="43137"/>
                  </a:srgbClr>
                </a:outerShdw>
              </a:effectLst>
            </a:endParaRPr>
          </a:p>
        </p:txBody>
      </p:sp>
      <p:sp>
        <p:nvSpPr>
          <p:cNvPr id="5" name="Text Box 5"/>
          <p:cNvSpPr txBox="1">
            <a:spLocks noChangeArrowheads="1"/>
          </p:cNvSpPr>
          <p:nvPr/>
        </p:nvSpPr>
        <p:spPr bwMode="auto">
          <a:xfrm>
            <a:off x="592179" y="1306901"/>
            <a:ext cx="1099022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s-EC" sz="2200" dirty="0">
                <a:latin typeface="+mj-lt"/>
                <a:ea typeface="+mj-ea"/>
                <a:cs typeface="+mj-cs"/>
              </a:rPr>
              <a:t>Las </a:t>
            </a:r>
            <a:r>
              <a:rPr lang="es-EC" sz="2200" b="1" dirty="0">
                <a:latin typeface="+mj-lt"/>
                <a:ea typeface="+mj-ea"/>
                <a:cs typeface="+mj-cs"/>
              </a:rPr>
              <a:t>formas proposicionales </a:t>
            </a:r>
            <a:r>
              <a:rPr lang="es-EC" sz="2200" dirty="0">
                <a:latin typeface="+mj-lt"/>
                <a:ea typeface="+mj-ea"/>
                <a:cs typeface="+mj-cs"/>
              </a:rPr>
              <a:t>pueden ser conectadas con </a:t>
            </a:r>
            <a:r>
              <a:rPr lang="es-EC" sz="2200" b="1" dirty="0">
                <a:latin typeface="+mj-lt"/>
                <a:ea typeface="+mj-ea"/>
                <a:cs typeface="+mj-cs"/>
              </a:rPr>
              <a:t>operadores lógicos </a:t>
            </a:r>
            <a:r>
              <a:rPr lang="es-EC" sz="2200" dirty="0">
                <a:latin typeface="+mj-lt"/>
                <a:ea typeface="+mj-ea"/>
                <a:cs typeface="+mj-cs"/>
              </a:rPr>
              <a:t>para formar nuevas formas proposicionales. Dadas A y B, los símbolos: </a:t>
            </a:r>
          </a:p>
        </p:txBody>
      </p:sp>
      <p:pic>
        <p:nvPicPr>
          <p:cNvPr id="148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903" y="2612734"/>
            <a:ext cx="6468399" cy="362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592179" y="614114"/>
            <a:ext cx="37444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s-ES"/>
            </a:defPPr>
            <a:lvl1pPr>
              <a:defRPr sz="3200" b="1">
                <a:solidFill>
                  <a:srgbClr val="FF0000"/>
                </a:solidFill>
                <a:effectLst>
                  <a:outerShdw blurRad="38100" dist="38100" dir="2700000" algn="tl">
                    <a:srgbClr val="000000">
                      <a:alpha val="43137"/>
                    </a:srgbClr>
                  </a:outerShdw>
                </a:effectLst>
              </a:defRPr>
            </a:lvl1pPr>
          </a:lstStyle>
          <a:p>
            <a:pPr algn="just"/>
            <a:r>
              <a:rPr lang="es-ES" sz="2800" dirty="0">
                <a:solidFill>
                  <a:srgbClr val="C00000"/>
                </a:solidFill>
              </a:rPr>
              <a:t>RECORDEMOS:</a:t>
            </a:r>
          </a:p>
        </p:txBody>
      </p:sp>
    </p:spTree>
    <p:extLst>
      <p:ext uri="{BB962C8B-B14F-4D97-AF65-F5344CB8AC3E}">
        <p14:creationId xmlns:p14="http://schemas.microsoft.com/office/powerpoint/2010/main" val="934112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358E247D-4355-46E2-A8CC-8AA456E20E33}" type="slidenum">
              <a:rPr lang="es-ES"/>
              <a:pPr/>
              <a:t>24</a:t>
            </a:fld>
            <a:endParaRPr lang="es-ES" dirty="0"/>
          </a:p>
        </p:txBody>
      </p:sp>
      <p:sp>
        <p:nvSpPr>
          <p:cNvPr id="40964" name="Text Box 4"/>
          <p:cNvSpPr txBox="1">
            <a:spLocks noChangeArrowheads="1"/>
          </p:cNvSpPr>
          <p:nvPr/>
        </p:nvSpPr>
        <p:spPr bwMode="auto">
          <a:xfrm>
            <a:off x="511786" y="407567"/>
            <a:ext cx="84969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s-ES"/>
            </a:defPPr>
            <a:lvl1pPr>
              <a:defRPr sz="3200" b="1">
                <a:solidFill>
                  <a:srgbClr val="FF0000"/>
                </a:solidFill>
                <a:effectLst>
                  <a:outerShdw blurRad="38100" dist="38100" dir="2700000" algn="tl">
                    <a:srgbClr val="000000">
                      <a:alpha val="43137"/>
                    </a:srgbClr>
                  </a:outerShdw>
                </a:effectLst>
              </a:defRPr>
            </a:lvl1pPr>
          </a:lstStyle>
          <a:p>
            <a:pPr algn="just"/>
            <a:r>
              <a:rPr lang="es-ES" sz="2800" dirty="0">
                <a:solidFill>
                  <a:srgbClr val="C00000"/>
                </a:solidFill>
              </a:rPr>
              <a:t>EJEMPLO DE IMPLICACIÓN LÓGICA</a:t>
            </a:r>
          </a:p>
        </p:txBody>
      </p:sp>
      <p:sp>
        <p:nvSpPr>
          <p:cNvPr id="40965" name="Text Box 5"/>
          <p:cNvSpPr txBox="1">
            <a:spLocks noChangeArrowheads="1"/>
          </p:cNvSpPr>
          <p:nvPr/>
        </p:nvSpPr>
        <p:spPr bwMode="auto">
          <a:xfrm>
            <a:off x="511785" y="1484784"/>
            <a:ext cx="11590567"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s-EC" sz="2800" dirty="0"/>
              <a:t>Dada las siguientes formas proposicionales, demostrar que </a:t>
            </a:r>
            <a:r>
              <a:rPr lang="es-EC" sz="2800" b="1" dirty="0">
                <a:effectLst>
                  <a:outerShdw blurRad="38100" dist="38100" dir="2700000" algn="tl">
                    <a:srgbClr val="000000">
                      <a:alpha val="43137"/>
                    </a:srgbClr>
                  </a:outerShdw>
                </a:effectLst>
              </a:rPr>
              <a:t>A </a:t>
            </a:r>
            <a:r>
              <a:rPr lang="es-EC" sz="2800" dirty="0"/>
              <a:t>implica a</a:t>
            </a:r>
            <a:r>
              <a:rPr lang="es-EC" sz="2800" b="1" dirty="0">
                <a:effectLst>
                  <a:outerShdw blurRad="38100" dist="38100" dir="2700000" algn="tl">
                    <a:srgbClr val="000000">
                      <a:alpha val="43137"/>
                    </a:srgbClr>
                  </a:outerShdw>
                </a:effectLst>
              </a:rPr>
              <a:t> B </a:t>
            </a:r>
          </a:p>
          <a:p>
            <a:pPr algn="just"/>
            <a:r>
              <a:rPr lang="es-EC" sz="2400" b="1" dirty="0">
                <a:effectLst>
                  <a:outerShdw blurRad="38100" dist="38100" dir="2700000" algn="tl">
                    <a:srgbClr val="000000">
                      <a:alpha val="43137"/>
                    </a:srgbClr>
                  </a:outerShdw>
                </a:effectLst>
              </a:rPr>
              <a:t>	A: p </a:t>
            </a:r>
            <a:r>
              <a:rPr lang="es-EC" sz="2400" b="1" dirty="0">
                <a:effectLst>
                  <a:outerShdw blurRad="38100" dist="38100" dir="2700000" algn="tl">
                    <a:srgbClr val="000000">
                      <a:alpha val="43137"/>
                    </a:srgbClr>
                  </a:outerShdw>
                </a:effectLst>
                <a:latin typeface="Symbol" pitchFamily="18" charset="2"/>
              </a:rPr>
              <a:t>Ù</a:t>
            </a:r>
            <a:r>
              <a:rPr lang="es-EC" sz="2400" b="1" dirty="0">
                <a:effectLst>
                  <a:outerShdw blurRad="38100" dist="38100" dir="2700000" algn="tl">
                    <a:srgbClr val="000000">
                      <a:alpha val="43137"/>
                    </a:srgbClr>
                  </a:outerShdw>
                </a:effectLst>
              </a:rPr>
              <a:t> q </a:t>
            </a:r>
          </a:p>
          <a:p>
            <a:pPr algn="just"/>
            <a:r>
              <a:rPr lang="es-EC" sz="2400" b="1" dirty="0">
                <a:effectLst>
                  <a:outerShdw blurRad="38100" dist="38100" dir="2700000" algn="tl">
                    <a:srgbClr val="000000">
                      <a:alpha val="43137"/>
                    </a:srgbClr>
                  </a:outerShdw>
                </a:effectLst>
              </a:rPr>
              <a:t>	B: p </a:t>
            </a:r>
            <a:r>
              <a:rPr lang="es-EC" sz="2400" b="1" dirty="0">
                <a:effectLst>
                  <a:outerShdw blurRad="38100" dist="38100" dir="2700000" algn="tl">
                    <a:srgbClr val="000000">
                      <a:alpha val="43137"/>
                    </a:srgbClr>
                  </a:outerShdw>
                </a:effectLst>
                <a:latin typeface="Symbol" pitchFamily="18" charset="2"/>
              </a:rPr>
              <a:t>Ú</a:t>
            </a:r>
            <a:r>
              <a:rPr lang="es-EC" sz="2400" b="1" dirty="0">
                <a:effectLst>
                  <a:outerShdw blurRad="38100" dist="38100" dir="2700000" algn="tl">
                    <a:srgbClr val="000000">
                      <a:alpha val="43137"/>
                    </a:srgbClr>
                  </a:outerShdw>
                </a:effectLst>
              </a:rPr>
              <a:t> q </a:t>
            </a:r>
          </a:p>
        </p:txBody>
      </p:sp>
      <p:pic>
        <p:nvPicPr>
          <p:cNvPr id="149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029" y="4181795"/>
            <a:ext cx="7632272" cy="2127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123"/>
          <p:cNvSpPr txBox="1">
            <a:spLocks noChangeArrowheads="1"/>
          </p:cNvSpPr>
          <p:nvPr/>
        </p:nvSpPr>
        <p:spPr bwMode="auto">
          <a:xfrm>
            <a:off x="511785" y="2854360"/>
            <a:ext cx="16561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ES" sz="2000" b="1" dirty="0">
                <a:solidFill>
                  <a:srgbClr val="C00000"/>
                </a:solidFill>
                <a:effectLst>
                  <a:outerShdw blurRad="38100" dist="38100" dir="2700000" algn="tl">
                    <a:srgbClr val="000000">
                      <a:alpha val="43137"/>
                    </a:srgbClr>
                  </a:outerShdw>
                </a:effectLst>
              </a:rPr>
              <a:t>Solución:</a:t>
            </a:r>
          </a:p>
        </p:txBody>
      </p:sp>
      <p:sp>
        <p:nvSpPr>
          <p:cNvPr id="2" name="1 Rectángulo"/>
          <p:cNvSpPr/>
          <p:nvPr/>
        </p:nvSpPr>
        <p:spPr>
          <a:xfrm>
            <a:off x="511785" y="3234353"/>
            <a:ext cx="11036246" cy="523220"/>
          </a:xfrm>
          <a:prstGeom prst="rect">
            <a:avLst/>
          </a:prstGeom>
        </p:spPr>
        <p:txBody>
          <a:bodyPr wrap="square">
            <a:spAutoFit/>
          </a:bodyPr>
          <a:lstStyle/>
          <a:p>
            <a:pPr algn="just"/>
            <a:r>
              <a:rPr lang="es-EC" sz="2800" dirty="0"/>
              <a:t>Unimos con la condicional (p </a:t>
            </a:r>
            <a:r>
              <a:rPr lang="es-EC" sz="2800" dirty="0">
                <a:latin typeface="Symbol" pitchFamily="18" charset="2"/>
              </a:rPr>
              <a:t></a:t>
            </a:r>
            <a:r>
              <a:rPr lang="es-EC" sz="2800" dirty="0"/>
              <a:t> q) </a:t>
            </a:r>
            <a:r>
              <a:rPr lang="es-EC" sz="2800" dirty="0">
                <a:latin typeface="Symbol" pitchFamily="18" charset="2"/>
              </a:rPr>
              <a:t></a:t>
            </a:r>
            <a:r>
              <a:rPr lang="es-EC" sz="2800" dirty="0"/>
              <a:t> (p </a:t>
            </a:r>
            <a:r>
              <a:rPr lang="es-EC" sz="2800" dirty="0">
                <a:latin typeface="Symbol" pitchFamily="18" charset="2"/>
              </a:rPr>
              <a:t></a:t>
            </a:r>
            <a:r>
              <a:rPr lang="es-EC" sz="2800" dirty="0"/>
              <a:t> q) y construimos la tabla:</a:t>
            </a:r>
          </a:p>
        </p:txBody>
      </p:sp>
      <p:sp>
        <p:nvSpPr>
          <p:cNvPr id="3" name="2 Rectángulo"/>
          <p:cNvSpPr/>
          <p:nvPr/>
        </p:nvSpPr>
        <p:spPr>
          <a:xfrm>
            <a:off x="1551693" y="6450433"/>
            <a:ext cx="8496944" cy="369332"/>
          </a:xfrm>
          <a:prstGeom prst="rect">
            <a:avLst/>
          </a:prstGeom>
        </p:spPr>
        <p:txBody>
          <a:bodyPr wrap="square">
            <a:spAutoFit/>
          </a:bodyPr>
          <a:lstStyle/>
          <a:p>
            <a:pPr algn="ctr"/>
            <a:r>
              <a:rPr lang="es-EC" b="1" dirty="0">
                <a:solidFill>
                  <a:srgbClr val="C00000"/>
                </a:solidFill>
                <a:effectLst>
                  <a:outerShdw blurRad="38100" dist="38100" dir="2700000" algn="tl">
                    <a:srgbClr val="000000">
                      <a:alpha val="43137"/>
                    </a:srgbClr>
                  </a:outerShdw>
                </a:effectLst>
              </a:rPr>
              <a:t>El resultado tautológico, demuestra que A implica a B. </a:t>
            </a:r>
          </a:p>
        </p:txBody>
      </p:sp>
      <p:sp>
        <p:nvSpPr>
          <p:cNvPr id="6" name="CuadroTexto 5">
            <a:extLst>
              <a:ext uri="{FF2B5EF4-FFF2-40B4-BE49-F238E27FC236}">
                <a16:creationId xmlns:a16="http://schemas.microsoft.com/office/drawing/2014/main" id="{1E8430DC-90F3-CA50-4E62-932DD29846B3}"/>
              </a:ext>
            </a:extLst>
          </p:cNvPr>
          <p:cNvSpPr txBox="1"/>
          <p:nvPr/>
        </p:nvSpPr>
        <p:spPr>
          <a:xfrm>
            <a:off x="5257800" y="3760339"/>
            <a:ext cx="4358501" cy="369332"/>
          </a:xfrm>
          <a:prstGeom prst="rect">
            <a:avLst/>
          </a:prstGeom>
          <a:noFill/>
        </p:spPr>
        <p:txBody>
          <a:bodyPr wrap="square">
            <a:spAutoFit/>
          </a:bodyPr>
          <a:lstStyle/>
          <a:p>
            <a:pPr algn="just"/>
            <a:r>
              <a:rPr lang="es-EC" sz="1800" b="1" dirty="0">
                <a:effectLst>
                  <a:outerShdw blurRad="38100" dist="38100" dir="2700000" algn="tl">
                    <a:srgbClr val="000000">
                      <a:alpha val="43137"/>
                    </a:srgbClr>
                  </a:outerShdw>
                </a:effectLst>
              </a:rPr>
              <a:t>    A                     </a:t>
            </a:r>
            <a:r>
              <a:rPr lang="es-EC" sz="1800" b="1" dirty="0" err="1">
                <a:effectLst>
                  <a:outerShdw blurRad="38100" dist="38100" dir="2700000" algn="tl">
                    <a:srgbClr val="000000">
                      <a:alpha val="43137"/>
                    </a:srgbClr>
                  </a:outerShdw>
                </a:effectLst>
              </a:rPr>
              <a:t>A</a:t>
            </a:r>
            <a:r>
              <a:rPr lang="es-EC" sz="1800" b="1" dirty="0">
                <a:effectLst>
                  <a:outerShdw blurRad="38100" dist="38100" dir="2700000" algn="tl">
                    <a:srgbClr val="000000">
                      <a:alpha val="43137"/>
                    </a:srgbClr>
                  </a:outerShdw>
                </a:effectLst>
              </a:rPr>
              <a:t>        B                         B </a:t>
            </a:r>
          </a:p>
        </p:txBody>
      </p:sp>
    </p:spTree>
    <p:extLst>
      <p:ext uri="{BB962C8B-B14F-4D97-AF65-F5344CB8AC3E}">
        <p14:creationId xmlns:p14="http://schemas.microsoft.com/office/powerpoint/2010/main" val="266289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358E247D-4355-46E2-A8CC-8AA456E20E33}" type="slidenum">
              <a:rPr lang="es-ES"/>
              <a:pPr/>
              <a:t>25</a:t>
            </a:fld>
            <a:endParaRPr lang="es-ES" dirty="0"/>
          </a:p>
        </p:txBody>
      </p:sp>
      <p:sp>
        <p:nvSpPr>
          <p:cNvPr id="40964" name="Text Box 4"/>
          <p:cNvSpPr txBox="1">
            <a:spLocks noChangeArrowheads="1"/>
          </p:cNvSpPr>
          <p:nvPr/>
        </p:nvSpPr>
        <p:spPr bwMode="auto">
          <a:xfrm>
            <a:off x="511786" y="407567"/>
            <a:ext cx="84969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s-ES"/>
            </a:defPPr>
            <a:lvl1pPr>
              <a:defRPr sz="3200" b="1">
                <a:solidFill>
                  <a:srgbClr val="FF0000"/>
                </a:solidFill>
                <a:effectLst>
                  <a:outerShdw blurRad="38100" dist="38100" dir="2700000" algn="tl">
                    <a:srgbClr val="000000">
                      <a:alpha val="43137"/>
                    </a:srgbClr>
                  </a:outerShdw>
                </a:effectLst>
              </a:defRPr>
            </a:lvl1pPr>
          </a:lstStyle>
          <a:p>
            <a:pPr algn="just"/>
            <a:r>
              <a:rPr lang="es-ES" sz="2800" dirty="0">
                <a:solidFill>
                  <a:srgbClr val="C00000"/>
                </a:solidFill>
              </a:rPr>
              <a:t>Proposición Lógica y Expresión Lógica</a:t>
            </a:r>
          </a:p>
        </p:txBody>
      </p:sp>
      <p:sp>
        <p:nvSpPr>
          <p:cNvPr id="2" name="1 Rectángulo"/>
          <p:cNvSpPr/>
          <p:nvPr/>
        </p:nvSpPr>
        <p:spPr>
          <a:xfrm>
            <a:off x="511786" y="1002142"/>
            <a:ext cx="11036246" cy="6017032"/>
          </a:xfrm>
          <a:prstGeom prst="rect">
            <a:avLst/>
          </a:prstGeom>
        </p:spPr>
        <p:txBody>
          <a:bodyPr wrap="square">
            <a:spAutoFit/>
          </a:bodyPr>
          <a:lstStyle/>
          <a:p>
            <a:pPr algn="just"/>
            <a:r>
              <a:rPr lang="es-MX" sz="2400" b="0" i="0" dirty="0">
                <a:solidFill>
                  <a:srgbClr val="111111"/>
                </a:solidFill>
                <a:effectLst/>
                <a:latin typeface="-apple-system"/>
              </a:rPr>
              <a:t>Una </a:t>
            </a:r>
            <a:r>
              <a:rPr lang="es-MX" sz="2400" b="1" i="0" dirty="0">
                <a:solidFill>
                  <a:srgbClr val="111111"/>
                </a:solidFill>
                <a:effectLst/>
                <a:latin typeface="-apple-system"/>
              </a:rPr>
              <a:t>proposición lógica </a:t>
            </a:r>
            <a:r>
              <a:rPr lang="es-MX" sz="2400" b="0" i="0" dirty="0">
                <a:solidFill>
                  <a:srgbClr val="111111"/>
                </a:solidFill>
                <a:effectLst/>
                <a:latin typeface="-apple-system"/>
              </a:rPr>
              <a:t>es cualquier </a:t>
            </a:r>
            <a:r>
              <a:rPr lang="es-MX" sz="2400" b="1" i="0" dirty="0">
                <a:solidFill>
                  <a:srgbClr val="111111"/>
                </a:solidFill>
                <a:effectLst/>
                <a:latin typeface="-apple-system"/>
              </a:rPr>
              <a:t>expresión</a:t>
            </a:r>
            <a:r>
              <a:rPr lang="es-MX" sz="2400" b="0" i="0" dirty="0">
                <a:solidFill>
                  <a:srgbClr val="111111"/>
                </a:solidFill>
                <a:effectLst/>
                <a:latin typeface="-apple-system"/>
              </a:rPr>
              <a:t> verdadera o falsa.</a:t>
            </a:r>
          </a:p>
          <a:p>
            <a:pPr algn="ctr"/>
            <a:r>
              <a:rPr lang="es-MX" sz="2400" b="0" i="0" dirty="0">
                <a:solidFill>
                  <a:srgbClr val="0070C0"/>
                </a:solidFill>
                <a:effectLst/>
                <a:latin typeface="-apple-system"/>
              </a:rPr>
              <a:t>“</a:t>
            </a:r>
            <a:r>
              <a:rPr lang="es-MX" sz="2400" dirty="0">
                <a:solidFill>
                  <a:srgbClr val="0070C0"/>
                </a:solidFill>
                <a:latin typeface="-apple-system"/>
              </a:rPr>
              <a:t>E</a:t>
            </a:r>
            <a:r>
              <a:rPr lang="es-MX" sz="2400" b="0" i="0" dirty="0">
                <a:solidFill>
                  <a:srgbClr val="0070C0"/>
                </a:solidFill>
                <a:effectLst/>
                <a:latin typeface="-apple-system"/>
              </a:rPr>
              <a:t>l cielo es azul” </a:t>
            </a:r>
            <a:r>
              <a:rPr lang="es-MX" sz="2400" b="0" i="0" dirty="0">
                <a:solidFill>
                  <a:srgbClr val="111111"/>
                </a:solidFill>
                <a:effectLst/>
                <a:latin typeface="-apple-system"/>
              </a:rPr>
              <a:t>es </a:t>
            </a:r>
            <a:r>
              <a:rPr lang="es-MX" sz="2400" b="1" i="0" dirty="0">
                <a:solidFill>
                  <a:srgbClr val="111111"/>
                </a:solidFill>
                <a:effectLst/>
                <a:latin typeface="-apple-system"/>
              </a:rPr>
              <a:t>una proposición lógica V</a:t>
            </a:r>
            <a:r>
              <a:rPr lang="es-MX" sz="2400" b="0" i="0" dirty="0">
                <a:solidFill>
                  <a:srgbClr val="111111"/>
                </a:solidFill>
                <a:effectLst/>
                <a:latin typeface="-apple-system"/>
              </a:rPr>
              <a:t> o </a:t>
            </a:r>
            <a:r>
              <a:rPr lang="es-MX" sz="2400" b="1" i="0" dirty="0">
                <a:solidFill>
                  <a:srgbClr val="111111"/>
                </a:solidFill>
                <a:effectLst/>
                <a:latin typeface="-apple-system"/>
              </a:rPr>
              <a:t>F</a:t>
            </a:r>
            <a:r>
              <a:rPr lang="es-MX" sz="2400" b="0" i="0" dirty="0">
                <a:solidFill>
                  <a:srgbClr val="111111"/>
                </a:solidFill>
                <a:effectLst/>
                <a:latin typeface="-apple-system"/>
              </a:rPr>
              <a:t> </a:t>
            </a:r>
          </a:p>
          <a:p>
            <a:pPr algn="just"/>
            <a:r>
              <a:rPr lang="es-MX" sz="2400" b="0" i="0" dirty="0">
                <a:solidFill>
                  <a:srgbClr val="111111"/>
                </a:solidFill>
                <a:effectLst/>
                <a:latin typeface="-apple-system"/>
              </a:rPr>
              <a:t>Los </a:t>
            </a:r>
            <a:r>
              <a:rPr lang="es-MX" sz="2400" b="1" i="0" dirty="0">
                <a:solidFill>
                  <a:srgbClr val="111111"/>
                </a:solidFill>
                <a:effectLst/>
                <a:latin typeface="-apple-system"/>
              </a:rPr>
              <a:t>conectivos lógicos </a:t>
            </a:r>
            <a:r>
              <a:rPr lang="es-MX" sz="2400" b="0" i="0" dirty="0">
                <a:solidFill>
                  <a:srgbClr val="111111"/>
                </a:solidFill>
                <a:effectLst/>
                <a:latin typeface="-apple-system"/>
              </a:rPr>
              <a:t>representan </a:t>
            </a:r>
            <a:r>
              <a:rPr lang="es-MX" sz="2400" b="1" i="0" dirty="0">
                <a:solidFill>
                  <a:srgbClr val="111111"/>
                </a:solidFill>
                <a:effectLst/>
                <a:latin typeface="-apple-system"/>
              </a:rPr>
              <a:t>operaciones</a:t>
            </a:r>
            <a:r>
              <a:rPr lang="es-MX" sz="2400" b="0" i="0" dirty="0">
                <a:solidFill>
                  <a:srgbClr val="111111"/>
                </a:solidFill>
                <a:effectLst/>
                <a:latin typeface="-apple-system"/>
              </a:rPr>
              <a:t> sobre las </a:t>
            </a:r>
            <a:r>
              <a:rPr lang="es-MX" sz="2400" b="1" i="0" dirty="0">
                <a:solidFill>
                  <a:srgbClr val="111111"/>
                </a:solidFill>
                <a:effectLst/>
                <a:latin typeface="-apple-system"/>
              </a:rPr>
              <a:t>proposiciones</a:t>
            </a:r>
            <a:r>
              <a:rPr lang="es-MX" sz="2400" b="0" i="0" dirty="0">
                <a:solidFill>
                  <a:srgbClr val="111111"/>
                </a:solidFill>
                <a:effectLst/>
                <a:latin typeface="-apple-system"/>
              </a:rPr>
              <a:t>, capaces de formar otras </a:t>
            </a:r>
            <a:r>
              <a:rPr lang="es-MX" sz="2400" b="1" i="0" dirty="0">
                <a:solidFill>
                  <a:srgbClr val="111111"/>
                </a:solidFill>
                <a:effectLst/>
                <a:latin typeface="-apple-system"/>
              </a:rPr>
              <a:t>proposiciones</a:t>
            </a:r>
            <a:r>
              <a:rPr lang="es-MX" sz="2400" b="0" i="0" dirty="0">
                <a:solidFill>
                  <a:srgbClr val="111111"/>
                </a:solidFill>
                <a:effectLst/>
                <a:latin typeface="-apple-system"/>
              </a:rPr>
              <a:t> de mayor complejidad. </a:t>
            </a:r>
          </a:p>
          <a:p>
            <a:pPr algn="just"/>
            <a:endParaRPr lang="es-MX" sz="1400" b="0" i="0" dirty="0">
              <a:solidFill>
                <a:srgbClr val="111111"/>
              </a:solidFill>
              <a:effectLst/>
              <a:latin typeface="-apple-system"/>
            </a:endParaRPr>
          </a:p>
          <a:p>
            <a:pPr algn="just"/>
            <a:r>
              <a:rPr lang="es-MX" sz="2400" b="0" i="0" dirty="0">
                <a:solidFill>
                  <a:srgbClr val="111111"/>
                </a:solidFill>
                <a:effectLst/>
                <a:latin typeface="-apple-system"/>
              </a:rPr>
              <a:t>Una </a:t>
            </a:r>
            <a:r>
              <a:rPr lang="es-MX" sz="2400" b="1" i="0" dirty="0">
                <a:solidFill>
                  <a:srgbClr val="111111"/>
                </a:solidFill>
                <a:effectLst/>
                <a:latin typeface="-apple-system"/>
              </a:rPr>
              <a:t>expresión lógica </a:t>
            </a:r>
            <a:r>
              <a:rPr lang="es-MX" sz="2400" b="0" i="0" dirty="0">
                <a:solidFill>
                  <a:srgbClr val="111111"/>
                </a:solidFill>
                <a:effectLst/>
                <a:latin typeface="-apple-system"/>
              </a:rPr>
              <a:t>es una combinación de </a:t>
            </a:r>
            <a:r>
              <a:rPr lang="es-MX" sz="2400" b="1" i="0" dirty="0">
                <a:solidFill>
                  <a:srgbClr val="111111"/>
                </a:solidFill>
                <a:effectLst/>
                <a:latin typeface="-apple-system"/>
              </a:rPr>
              <a:t>proposiciones lógicas </a:t>
            </a:r>
            <a:r>
              <a:rPr lang="es-MX" sz="2400" b="0" i="0" dirty="0">
                <a:solidFill>
                  <a:srgbClr val="111111"/>
                </a:solidFill>
                <a:effectLst/>
                <a:latin typeface="-apple-system"/>
              </a:rPr>
              <a:t>y </a:t>
            </a:r>
            <a:r>
              <a:rPr lang="es-MX" sz="2400" b="1" i="0" dirty="0">
                <a:solidFill>
                  <a:srgbClr val="111111"/>
                </a:solidFill>
                <a:effectLst/>
                <a:latin typeface="-apple-system"/>
              </a:rPr>
              <a:t>conectivos lógicos</a:t>
            </a:r>
            <a:r>
              <a:rPr lang="es-MX" sz="2400" b="0" i="0" dirty="0">
                <a:solidFill>
                  <a:srgbClr val="111111"/>
                </a:solidFill>
                <a:effectLst/>
                <a:latin typeface="-apple-system"/>
              </a:rPr>
              <a:t>, como “y”, “o”, “no”, “si… entonces…”, etc. </a:t>
            </a:r>
          </a:p>
          <a:p>
            <a:pPr algn="just"/>
            <a:r>
              <a:rPr lang="es-MX" sz="2400" b="0" i="0" dirty="0">
                <a:solidFill>
                  <a:srgbClr val="111111"/>
                </a:solidFill>
                <a:effectLst/>
                <a:latin typeface="-apple-system"/>
              </a:rPr>
              <a:t>Una </a:t>
            </a:r>
            <a:r>
              <a:rPr lang="es-MX" sz="2400" b="1" i="0" dirty="0">
                <a:solidFill>
                  <a:srgbClr val="111111"/>
                </a:solidFill>
                <a:effectLst/>
                <a:latin typeface="-apple-system"/>
              </a:rPr>
              <a:t>expresión lógica </a:t>
            </a:r>
            <a:r>
              <a:rPr lang="es-MX" sz="2400" b="0" i="0" dirty="0">
                <a:solidFill>
                  <a:srgbClr val="111111"/>
                </a:solidFill>
                <a:effectLst/>
                <a:latin typeface="-apple-system"/>
              </a:rPr>
              <a:t>puede contener </a:t>
            </a:r>
            <a:r>
              <a:rPr lang="es-MX" sz="2400" b="1" i="0" dirty="0">
                <a:solidFill>
                  <a:srgbClr val="111111"/>
                </a:solidFill>
                <a:effectLst/>
                <a:latin typeface="-apple-system"/>
              </a:rPr>
              <a:t>variables proposicionales</a:t>
            </a:r>
            <a:r>
              <a:rPr lang="es-MX" sz="2400" b="0" i="0" dirty="0">
                <a:solidFill>
                  <a:srgbClr val="111111"/>
                </a:solidFill>
                <a:effectLst/>
                <a:latin typeface="-apple-system"/>
              </a:rPr>
              <a:t>, que se pueden interpretar como </a:t>
            </a:r>
            <a:r>
              <a:rPr lang="es-MX" sz="2400" b="1" i="0" dirty="0">
                <a:solidFill>
                  <a:srgbClr val="111111"/>
                </a:solidFill>
                <a:effectLst/>
                <a:latin typeface="-apple-system"/>
              </a:rPr>
              <a:t>proposiciones</a:t>
            </a:r>
            <a:r>
              <a:rPr lang="es-MX" sz="2400" b="0" i="0" dirty="0">
                <a:solidFill>
                  <a:srgbClr val="111111"/>
                </a:solidFill>
                <a:effectLst/>
                <a:latin typeface="-apple-system"/>
              </a:rPr>
              <a:t> con un valor de verdad definido. “</a:t>
            </a:r>
            <a:r>
              <a:rPr lang="es-MX" sz="2400" b="1" i="0" dirty="0">
                <a:solidFill>
                  <a:srgbClr val="111111"/>
                </a:solidFill>
                <a:effectLst/>
                <a:latin typeface="-apple-system"/>
              </a:rPr>
              <a:t>p</a:t>
            </a:r>
            <a:r>
              <a:rPr lang="es-MX" sz="2400" b="0" i="0" dirty="0">
                <a:solidFill>
                  <a:srgbClr val="111111"/>
                </a:solidFill>
                <a:effectLst/>
                <a:latin typeface="-apple-system"/>
              </a:rPr>
              <a:t> y </a:t>
            </a:r>
            <a:r>
              <a:rPr lang="es-MX" sz="2400" b="1" i="0" dirty="0">
                <a:solidFill>
                  <a:srgbClr val="111111"/>
                </a:solidFill>
                <a:effectLst/>
                <a:latin typeface="-apple-system"/>
              </a:rPr>
              <a:t>q</a:t>
            </a:r>
            <a:r>
              <a:rPr lang="es-MX" sz="2400" b="0" i="0" dirty="0">
                <a:solidFill>
                  <a:srgbClr val="111111"/>
                </a:solidFill>
                <a:effectLst/>
                <a:latin typeface="-apple-system"/>
              </a:rPr>
              <a:t>” es una </a:t>
            </a:r>
            <a:r>
              <a:rPr lang="es-MX" sz="2400" b="1" i="0" dirty="0">
                <a:solidFill>
                  <a:srgbClr val="111111"/>
                </a:solidFill>
                <a:effectLst/>
                <a:latin typeface="-apple-system"/>
              </a:rPr>
              <a:t>expresión lógica</a:t>
            </a:r>
            <a:r>
              <a:rPr lang="es-MX" sz="2400" b="0" i="0" dirty="0">
                <a:solidFill>
                  <a:srgbClr val="111111"/>
                </a:solidFill>
                <a:effectLst/>
                <a:latin typeface="-apple-system"/>
              </a:rPr>
              <a:t>, donde </a:t>
            </a:r>
            <a:r>
              <a:rPr lang="es-MX" sz="2400" b="1" i="0" dirty="0">
                <a:solidFill>
                  <a:srgbClr val="111111"/>
                </a:solidFill>
                <a:effectLst/>
                <a:latin typeface="-apple-system"/>
              </a:rPr>
              <a:t>p</a:t>
            </a:r>
            <a:r>
              <a:rPr lang="es-MX" sz="2400" b="0" i="0" dirty="0">
                <a:solidFill>
                  <a:srgbClr val="111111"/>
                </a:solidFill>
                <a:effectLst/>
                <a:latin typeface="-apple-system"/>
              </a:rPr>
              <a:t> y </a:t>
            </a:r>
            <a:r>
              <a:rPr lang="es-MX" sz="2400" b="1" i="0" dirty="0">
                <a:solidFill>
                  <a:srgbClr val="111111"/>
                </a:solidFill>
                <a:effectLst/>
                <a:latin typeface="-apple-system"/>
              </a:rPr>
              <a:t>q</a:t>
            </a:r>
            <a:r>
              <a:rPr lang="es-MX" sz="2400" b="0" i="0" dirty="0">
                <a:solidFill>
                  <a:srgbClr val="111111"/>
                </a:solidFill>
                <a:effectLst/>
                <a:latin typeface="-apple-system"/>
              </a:rPr>
              <a:t> son </a:t>
            </a:r>
            <a:r>
              <a:rPr lang="es-MX" sz="2400" b="1" i="0" dirty="0">
                <a:solidFill>
                  <a:srgbClr val="111111"/>
                </a:solidFill>
                <a:effectLst/>
                <a:latin typeface="-apple-system"/>
              </a:rPr>
              <a:t>variables proposicionales</a:t>
            </a:r>
            <a:r>
              <a:rPr lang="es-MX" sz="2400" b="0" i="0" dirty="0">
                <a:solidFill>
                  <a:srgbClr val="111111"/>
                </a:solidFill>
                <a:effectLst/>
                <a:latin typeface="-apple-system"/>
              </a:rPr>
              <a:t>. Sin embargo, no se puede decir si esta </a:t>
            </a:r>
            <a:r>
              <a:rPr lang="es-MX" sz="2400" b="1" i="0" dirty="0">
                <a:solidFill>
                  <a:srgbClr val="111111"/>
                </a:solidFill>
                <a:effectLst/>
                <a:latin typeface="-apple-system"/>
              </a:rPr>
              <a:t>expresión</a:t>
            </a:r>
            <a:r>
              <a:rPr lang="es-MX" sz="2400" b="0" i="0" dirty="0">
                <a:solidFill>
                  <a:srgbClr val="111111"/>
                </a:solidFill>
                <a:effectLst/>
                <a:latin typeface="-apple-system"/>
              </a:rPr>
              <a:t> es V o F sin asignar un valor de V a las variables.</a:t>
            </a:r>
          </a:p>
          <a:p>
            <a:pPr algn="just"/>
            <a:endParaRPr lang="es-MX" sz="1400" b="0" i="0" dirty="0">
              <a:solidFill>
                <a:srgbClr val="111111"/>
              </a:solidFill>
              <a:effectLst/>
              <a:latin typeface="-apple-system"/>
            </a:endParaRPr>
          </a:p>
          <a:p>
            <a:pPr algn="ctr"/>
            <a:r>
              <a:rPr lang="es-MX" sz="2400" b="0" i="0" dirty="0">
                <a:solidFill>
                  <a:srgbClr val="0070C0"/>
                </a:solidFill>
                <a:effectLst/>
                <a:latin typeface="-apple-system"/>
              </a:rPr>
              <a:t>“</a:t>
            </a:r>
            <a:r>
              <a:rPr lang="es-MX" sz="2400" dirty="0">
                <a:solidFill>
                  <a:srgbClr val="0070C0"/>
                </a:solidFill>
                <a:latin typeface="-apple-system"/>
              </a:rPr>
              <a:t>E</a:t>
            </a:r>
            <a:r>
              <a:rPr lang="es-MX" sz="2400" b="0" i="0" dirty="0">
                <a:solidFill>
                  <a:srgbClr val="0070C0"/>
                </a:solidFill>
                <a:effectLst/>
                <a:latin typeface="-apple-system"/>
              </a:rPr>
              <a:t>l cielo es azul y el sol brilla” </a:t>
            </a:r>
            <a:r>
              <a:rPr lang="es-MX" sz="2400" b="0" i="0" dirty="0">
                <a:solidFill>
                  <a:srgbClr val="111111"/>
                </a:solidFill>
                <a:effectLst/>
                <a:latin typeface="-apple-system"/>
              </a:rPr>
              <a:t>es una </a:t>
            </a:r>
            <a:r>
              <a:rPr lang="es-MX" sz="2400" b="1" i="0" dirty="0">
                <a:solidFill>
                  <a:srgbClr val="111111"/>
                </a:solidFill>
                <a:effectLst/>
                <a:latin typeface="-apple-system"/>
              </a:rPr>
              <a:t>expresión lógica</a:t>
            </a:r>
            <a:r>
              <a:rPr lang="es-MX" sz="2400" b="0" i="0" dirty="0">
                <a:solidFill>
                  <a:srgbClr val="111111"/>
                </a:solidFill>
                <a:effectLst/>
                <a:latin typeface="-apple-system"/>
              </a:rPr>
              <a:t>, </a:t>
            </a:r>
          </a:p>
          <a:p>
            <a:pPr algn="ctr"/>
            <a:r>
              <a:rPr lang="es-MX" sz="2400" b="0" i="0" dirty="0">
                <a:solidFill>
                  <a:srgbClr val="111111"/>
                </a:solidFill>
                <a:effectLst/>
                <a:latin typeface="-apple-system"/>
              </a:rPr>
              <a:t>formada por las </a:t>
            </a:r>
            <a:r>
              <a:rPr lang="es-MX" sz="2400" b="1" i="0" dirty="0">
                <a:solidFill>
                  <a:srgbClr val="111111"/>
                </a:solidFill>
                <a:effectLst/>
                <a:latin typeface="-apple-system"/>
              </a:rPr>
              <a:t>proposiciones</a:t>
            </a:r>
            <a:r>
              <a:rPr lang="es-MX" sz="2400" b="0" i="0" dirty="0">
                <a:solidFill>
                  <a:srgbClr val="111111"/>
                </a:solidFill>
                <a:effectLst/>
                <a:latin typeface="-apple-system"/>
              </a:rPr>
              <a:t> </a:t>
            </a:r>
            <a:r>
              <a:rPr lang="es-MX" sz="2400" b="0" i="0" dirty="0">
                <a:solidFill>
                  <a:srgbClr val="0070C0"/>
                </a:solidFill>
                <a:effectLst/>
                <a:latin typeface="-apple-system"/>
              </a:rPr>
              <a:t>“el cielo es azul” </a:t>
            </a:r>
            <a:r>
              <a:rPr lang="es-MX" sz="2400" b="0" i="0" dirty="0">
                <a:solidFill>
                  <a:srgbClr val="7030A0"/>
                </a:solidFill>
                <a:effectLst/>
                <a:latin typeface="-apple-system"/>
              </a:rPr>
              <a:t>y</a:t>
            </a:r>
            <a:r>
              <a:rPr lang="es-MX" sz="2400" b="0" i="0" dirty="0">
                <a:solidFill>
                  <a:srgbClr val="111111"/>
                </a:solidFill>
                <a:effectLst/>
                <a:latin typeface="-apple-system"/>
              </a:rPr>
              <a:t> </a:t>
            </a:r>
            <a:r>
              <a:rPr lang="es-MX" sz="2400" b="0" i="0" dirty="0">
                <a:solidFill>
                  <a:srgbClr val="0070C0"/>
                </a:solidFill>
                <a:effectLst/>
                <a:latin typeface="-apple-system"/>
              </a:rPr>
              <a:t>“el sol brilla”</a:t>
            </a:r>
            <a:r>
              <a:rPr lang="es-MX" sz="2400" b="0" i="0" dirty="0">
                <a:solidFill>
                  <a:srgbClr val="111111"/>
                </a:solidFill>
                <a:effectLst/>
                <a:latin typeface="-apple-system"/>
              </a:rPr>
              <a:t>, y el conectivo “</a:t>
            </a:r>
            <a:r>
              <a:rPr lang="es-MX" sz="2400" b="0" i="0" dirty="0">
                <a:solidFill>
                  <a:srgbClr val="7030A0"/>
                </a:solidFill>
                <a:effectLst/>
                <a:latin typeface="-apple-system"/>
              </a:rPr>
              <a:t>y</a:t>
            </a:r>
            <a:r>
              <a:rPr lang="es-MX" sz="2400" b="0" i="0" dirty="0">
                <a:solidFill>
                  <a:srgbClr val="111111"/>
                </a:solidFill>
                <a:effectLst/>
                <a:latin typeface="-apple-system"/>
              </a:rPr>
              <a:t>”.</a:t>
            </a:r>
          </a:p>
          <a:p>
            <a:pPr algn="ctr"/>
            <a:endParaRPr lang="es-MX" sz="1100" b="0" i="0" dirty="0">
              <a:solidFill>
                <a:srgbClr val="111111"/>
              </a:solidFill>
              <a:effectLst/>
              <a:latin typeface="-apple-system"/>
            </a:endParaRPr>
          </a:p>
          <a:p>
            <a:pPr algn="ctr"/>
            <a:r>
              <a:rPr lang="es-MX" sz="2400" dirty="0">
                <a:solidFill>
                  <a:srgbClr val="FF0000"/>
                </a:solidFill>
                <a:latin typeface="-apple-system"/>
              </a:rPr>
              <a:t>T</a:t>
            </a:r>
            <a:r>
              <a:rPr lang="es-MX" sz="2400" b="0" i="0" dirty="0">
                <a:solidFill>
                  <a:srgbClr val="FF0000"/>
                </a:solidFill>
                <a:effectLst/>
                <a:latin typeface="-apple-system"/>
              </a:rPr>
              <a:t>oda </a:t>
            </a:r>
            <a:r>
              <a:rPr lang="es-MX" sz="2400" b="1" i="0" dirty="0">
                <a:solidFill>
                  <a:srgbClr val="FF0000"/>
                </a:solidFill>
                <a:effectLst/>
                <a:latin typeface="-apple-system"/>
              </a:rPr>
              <a:t>proposición lógica </a:t>
            </a:r>
            <a:r>
              <a:rPr lang="es-MX" sz="2400" b="0" i="0" dirty="0">
                <a:solidFill>
                  <a:srgbClr val="FF0000"/>
                </a:solidFill>
                <a:effectLst/>
                <a:latin typeface="-apple-system"/>
              </a:rPr>
              <a:t>es una </a:t>
            </a:r>
            <a:r>
              <a:rPr lang="es-MX" sz="2400" b="1" i="0" dirty="0">
                <a:solidFill>
                  <a:srgbClr val="FF0000"/>
                </a:solidFill>
                <a:effectLst/>
                <a:latin typeface="-apple-system"/>
              </a:rPr>
              <a:t>expresión lógica</a:t>
            </a:r>
            <a:r>
              <a:rPr lang="es-MX" sz="2400" b="0" i="0" dirty="0">
                <a:solidFill>
                  <a:srgbClr val="FF0000"/>
                </a:solidFill>
                <a:effectLst/>
                <a:latin typeface="-apple-system"/>
              </a:rPr>
              <a:t>, pero no toda </a:t>
            </a:r>
            <a:r>
              <a:rPr lang="es-MX" sz="2400" b="1" i="0" dirty="0">
                <a:solidFill>
                  <a:srgbClr val="FF0000"/>
                </a:solidFill>
                <a:effectLst/>
                <a:latin typeface="-apple-system"/>
              </a:rPr>
              <a:t>expresión lógica </a:t>
            </a:r>
            <a:r>
              <a:rPr lang="es-MX" sz="2400" b="0" i="0" dirty="0">
                <a:solidFill>
                  <a:srgbClr val="FF0000"/>
                </a:solidFill>
                <a:effectLst/>
                <a:latin typeface="-apple-system"/>
              </a:rPr>
              <a:t>es una </a:t>
            </a:r>
            <a:r>
              <a:rPr lang="es-MX" sz="2400" b="1" i="0" dirty="0">
                <a:solidFill>
                  <a:srgbClr val="FF0000"/>
                </a:solidFill>
                <a:effectLst/>
                <a:latin typeface="-apple-system"/>
              </a:rPr>
              <a:t>proposición lógica</a:t>
            </a:r>
            <a:r>
              <a:rPr lang="es-MX" sz="2400" b="0" i="0" dirty="0">
                <a:solidFill>
                  <a:srgbClr val="FF0000"/>
                </a:solidFill>
                <a:effectLst/>
                <a:latin typeface="-apple-system"/>
              </a:rPr>
              <a:t>. </a:t>
            </a:r>
            <a:endParaRPr lang="es-MX" sz="2400" b="0" i="0" dirty="0">
              <a:solidFill>
                <a:srgbClr val="111111"/>
              </a:solidFill>
              <a:effectLst/>
              <a:latin typeface="-apple-system"/>
            </a:endParaRPr>
          </a:p>
        </p:txBody>
      </p:sp>
    </p:spTree>
    <p:extLst>
      <p:ext uri="{BB962C8B-B14F-4D97-AF65-F5344CB8AC3E}">
        <p14:creationId xmlns:p14="http://schemas.microsoft.com/office/powerpoint/2010/main" val="1418094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4"/>
          <p:cNvSpPr txBox="1">
            <a:spLocks noChangeArrowheads="1"/>
          </p:cNvSpPr>
          <p:nvPr/>
        </p:nvSpPr>
        <p:spPr bwMode="auto">
          <a:xfrm>
            <a:off x="427584" y="510597"/>
            <a:ext cx="75596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s-ES" sz="2800" b="1" dirty="0">
                <a:solidFill>
                  <a:srgbClr val="C00000"/>
                </a:solidFill>
                <a:effectLst>
                  <a:outerShdw blurRad="38100" dist="38100" dir="2700000" algn="tl">
                    <a:srgbClr val="000000">
                      <a:alpha val="43137"/>
                    </a:srgbClr>
                  </a:outerShdw>
                </a:effectLst>
              </a:rPr>
              <a:t>EQUIVALENCIA LÓGICA</a:t>
            </a:r>
          </a:p>
        </p:txBody>
      </p:sp>
      <p:sp>
        <p:nvSpPr>
          <p:cNvPr id="39941" name="Text Box 5"/>
          <p:cNvSpPr txBox="1">
            <a:spLocks noChangeArrowheads="1"/>
          </p:cNvSpPr>
          <p:nvPr/>
        </p:nvSpPr>
        <p:spPr bwMode="auto">
          <a:xfrm>
            <a:off x="427584" y="1277491"/>
            <a:ext cx="116837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s-ES" sz="2800" dirty="0"/>
              <a:t>Dos proposiciones son equivalentes, si tienen iguales valores de verdad.</a:t>
            </a:r>
          </a:p>
          <a:p>
            <a:pPr algn="just"/>
            <a:r>
              <a:rPr lang="es-EC" sz="2800" dirty="0"/>
              <a:t>Se representa por “ </a:t>
            </a:r>
            <a:r>
              <a:rPr lang="es-EC" sz="3600" dirty="0">
                <a:latin typeface="Symbol" pitchFamily="18" charset="2"/>
              </a:rPr>
              <a:t> </a:t>
            </a:r>
            <a:r>
              <a:rPr lang="es-EC" sz="2800" dirty="0"/>
              <a:t>” pero </a:t>
            </a:r>
            <a:r>
              <a:rPr lang="es-EC" sz="2800" b="1" dirty="0"/>
              <a:t>no es </a:t>
            </a:r>
            <a:r>
              <a:rPr lang="es-EC" sz="2800" dirty="0"/>
              <a:t>un operador lógico. </a:t>
            </a:r>
            <a:endParaRPr lang="es-ES" sz="2800" dirty="0"/>
          </a:p>
        </p:txBody>
      </p:sp>
      <p:sp>
        <p:nvSpPr>
          <p:cNvPr id="39943"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mc:AlternateContent xmlns:mc="http://schemas.openxmlformats.org/markup-compatibility/2006" xmlns:a14="http://schemas.microsoft.com/office/drawing/2010/main">
        <mc:Choice Requires="a14">
          <p:sp>
            <p:nvSpPr>
              <p:cNvPr id="39942" name="Object 6"/>
              <p:cNvSpPr txBox="1"/>
              <p:nvPr/>
            </p:nvSpPr>
            <p:spPr bwMode="auto">
              <a:xfrm>
                <a:off x="4221523" y="3433664"/>
                <a:ext cx="3937000" cy="4873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s-PE" sz="2800" i="1">
                          <a:solidFill>
                            <a:srgbClr val="000000"/>
                          </a:solidFill>
                          <a:latin typeface="Cambria Math" panose="02040503050406030204" pitchFamily="18" charset="0"/>
                        </a:rPr>
                        <m:t>𝐴</m:t>
                      </m:r>
                      <m:r>
                        <a:rPr lang="es-PE" sz="2800" i="1">
                          <a:solidFill>
                            <a:srgbClr val="000000"/>
                          </a:solidFill>
                          <a:latin typeface="Cambria Math" panose="02040503050406030204" pitchFamily="18" charset="0"/>
                        </a:rPr>
                        <m:t>:</m:t>
                      </m:r>
                      <m:r>
                        <a:rPr lang="es-PE" sz="2800" i="1">
                          <a:solidFill>
                            <a:srgbClr val="000000"/>
                          </a:solidFill>
                          <a:latin typeface="Cambria Math" panose="02040503050406030204" pitchFamily="18" charset="0"/>
                        </a:rPr>
                        <m:t>𝑝</m:t>
                      </m:r>
                      <m:r>
                        <a:rPr lang="es-PE" sz="2800" i="1">
                          <a:solidFill>
                            <a:srgbClr val="000000"/>
                          </a:solidFill>
                          <a:latin typeface="Cambria Math" panose="02040503050406030204" pitchFamily="18" charset="0"/>
                        </a:rPr>
                        <m:t>⇒</m:t>
                      </m:r>
                      <m:r>
                        <a:rPr lang="es-PE" sz="2800" i="1">
                          <a:solidFill>
                            <a:srgbClr val="000000"/>
                          </a:solidFill>
                          <a:latin typeface="Cambria Math" panose="02040503050406030204" pitchFamily="18" charset="0"/>
                        </a:rPr>
                        <m:t>𝑞</m:t>
                      </m:r>
                      <m:r>
                        <a:rPr lang="es-PE" sz="2800" i="1">
                          <a:solidFill>
                            <a:srgbClr val="000000"/>
                          </a:solidFill>
                          <a:latin typeface="Cambria Math" panose="02040503050406030204" pitchFamily="18" charset="0"/>
                        </a:rPr>
                        <m:t> </m:t>
                      </m:r>
                      <m:r>
                        <a:rPr lang="es-PE" sz="2800" i="1">
                          <a:solidFill>
                            <a:srgbClr val="000000"/>
                          </a:solidFill>
                          <a:latin typeface="Cambria Math" panose="02040503050406030204" pitchFamily="18" charset="0"/>
                        </a:rPr>
                        <m:t>𝐵</m:t>
                      </m:r>
                      <m:r>
                        <a:rPr lang="es-PE" sz="2800" i="1">
                          <a:solidFill>
                            <a:srgbClr val="000000"/>
                          </a:solidFill>
                          <a:latin typeface="Cambria Math" panose="02040503050406030204" pitchFamily="18" charset="0"/>
                        </a:rPr>
                        <m:t>:−</m:t>
                      </m:r>
                      <m:r>
                        <a:rPr lang="es-PE" sz="2800" i="1">
                          <a:solidFill>
                            <a:srgbClr val="000000"/>
                          </a:solidFill>
                          <a:latin typeface="Cambria Math" panose="02040503050406030204" pitchFamily="18" charset="0"/>
                        </a:rPr>
                        <m:t>𝑝</m:t>
                      </m:r>
                      <m:r>
                        <a:rPr lang="es-PE" sz="2800" i="1">
                          <a:solidFill>
                            <a:srgbClr val="000000"/>
                          </a:solidFill>
                          <a:latin typeface="Cambria Math" panose="02040503050406030204" pitchFamily="18" charset="0"/>
                        </a:rPr>
                        <m:t>∧</m:t>
                      </m:r>
                      <m:r>
                        <a:rPr lang="es-PE" sz="2800" i="1">
                          <a:solidFill>
                            <a:srgbClr val="000000"/>
                          </a:solidFill>
                          <a:latin typeface="Cambria Math" panose="02040503050406030204" pitchFamily="18" charset="0"/>
                        </a:rPr>
                        <m:t>𝑞</m:t>
                      </m:r>
                      <m:r>
                        <a:rPr lang="es-PE" sz="2800" i="1">
                          <a:solidFill>
                            <a:srgbClr val="000000"/>
                          </a:solidFill>
                          <a:latin typeface="Cambria Math" panose="02040503050406030204" pitchFamily="18" charset="0"/>
                        </a:rPr>
                        <m:t>  </m:t>
                      </m:r>
                    </m:oMath>
                  </m:oMathPara>
                </a14:m>
                <a:endParaRPr lang="es-PE" sz="2800" dirty="0"/>
              </a:p>
            </p:txBody>
          </p:sp>
        </mc:Choice>
        <mc:Fallback xmlns="">
          <p:sp>
            <p:nvSpPr>
              <p:cNvPr id="39942" name="Object 6"/>
              <p:cNvSpPr txBox="1">
                <a:spLocks noRot="1" noChangeAspect="1" noMove="1" noResize="1" noEditPoints="1" noAdjustHandles="1" noChangeArrowheads="1" noChangeShapeType="1" noTextEdit="1"/>
              </p:cNvSpPr>
              <p:nvPr/>
            </p:nvSpPr>
            <p:spPr bwMode="auto">
              <a:xfrm>
                <a:off x="4221523" y="3433664"/>
                <a:ext cx="3937000" cy="487363"/>
              </a:xfrm>
              <a:prstGeom prst="rect">
                <a:avLst/>
              </a:prstGeom>
              <a:blipFill>
                <a:blip r:embed="rId2"/>
                <a:stretch>
                  <a:fillRect b="-5000"/>
                </a:stretch>
              </a:blipFill>
            </p:spPr>
            <p:txBody>
              <a:bodyPr/>
              <a:lstStyle/>
              <a:p>
                <a:r>
                  <a:rPr lang="es-PE">
                    <a:noFill/>
                  </a:rPr>
                  <a:t> </a:t>
                </a:r>
              </a:p>
            </p:txBody>
          </p:sp>
        </mc:Fallback>
      </mc:AlternateContent>
      <p:sp>
        <p:nvSpPr>
          <p:cNvPr id="39944" name="Text Box 8"/>
          <p:cNvSpPr txBox="1">
            <a:spLocks noChangeArrowheads="1"/>
          </p:cNvSpPr>
          <p:nvPr/>
        </p:nvSpPr>
        <p:spPr bwMode="auto">
          <a:xfrm>
            <a:off x="696638" y="4785042"/>
            <a:ext cx="251272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s-ES" sz="2000" dirty="0"/>
              <a:t>Se construye la tabla de verdad y luego se verifica los resultados</a:t>
            </a:r>
          </a:p>
        </p:txBody>
      </p:sp>
      <p:graphicFrame>
        <p:nvGraphicFramePr>
          <p:cNvPr id="40085" name="Object 149"/>
          <p:cNvGraphicFramePr>
            <a:graphicFrameLocks noChangeAspect="1"/>
          </p:cNvGraphicFramePr>
          <p:nvPr>
            <p:extLst>
              <p:ext uri="{D42A27DB-BD31-4B8C-83A1-F6EECF244321}">
                <p14:modId xmlns:p14="http://schemas.microsoft.com/office/powerpoint/2010/main" val="1902665943"/>
              </p:ext>
            </p:extLst>
          </p:nvPr>
        </p:nvGraphicFramePr>
        <p:xfrm>
          <a:off x="5297848" y="4112111"/>
          <a:ext cx="892175" cy="360363"/>
        </p:xfrm>
        <a:graphic>
          <a:graphicData uri="http://schemas.openxmlformats.org/presentationml/2006/ole">
            <mc:AlternateContent xmlns:mc="http://schemas.openxmlformats.org/markup-compatibility/2006">
              <mc:Choice xmlns:v="urn:schemas-microsoft-com:vml" Requires="v">
                <p:oleObj name="Ecuación" r:id="rId3" imgW="419040" imgH="177480" progId="Equation.3">
                  <p:embed/>
                </p:oleObj>
              </mc:Choice>
              <mc:Fallback>
                <p:oleObj name="Ecuación" r:id="rId3" imgW="419040" imgH="177480" progId="Equation.3">
                  <p:embed/>
                  <p:pic>
                    <p:nvPicPr>
                      <p:cNvPr id="40085" name="Object 1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7848" y="4112111"/>
                        <a:ext cx="89217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graphicFrame>
            <p:nvGraphicFramePr>
              <p:cNvPr id="40218" name="Group 282"/>
              <p:cNvGraphicFramePr>
                <a:graphicFrameLocks noGrp="1"/>
              </p:cNvGraphicFramePr>
              <p:nvPr>
                <p:extLst>
                  <p:ext uri="{D42A27DB-BD31-4B8C-83A1-F6EECF244321}">
                    <p14:modId xmlns:p14="http://schemas.microsoft.com/office/powerpoint/2010/main" val="2782055578"/>
                  </p:ext>
                </p:extLst>
              </p:nvPr>
            </p:nvGraphicFramePr>
            <p:xfrm>
              <a:off x="4054611" y="4029917"/>
              <a:ext cx="3600450" cy="2208848"/>
            </p:xfrm>
            <a:graphic>
              <a:graphicData uri="http://schemas.openxmlformats.org/drawingml/2006/table">
                <a:tbl>
                  <a:tblPr/>
                  <a:tblGrid>
                    <a:gridCol w="600075">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1166812">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tblGrid>
                  <a:tr h="623888">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0" i="0" u="none" strike="noStrike" cap="none" normalizeH="0" baseline="0" dirty="0">
                              <a:ln>
                                <a:noFill/>
                              </a:ln>
                              <a:solidFill>
                                <a:srgbClr val="000000"/>
                              </a:solidFill>
                              <a:effectLst/>
                              <a:latin typeface="Times New Roman" pitchFamily="18" charset="0"/>
                              <a:cs typeface="Times New Roman" pitchFamily="18" charset="0"/>
                            </a:rPr>
                            <a:t>  p</a:t>
                          </a:r>
                          <a:endParaRPr kumimoji="0" lang="pt-BR"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0" i="0" u="none" strike="noStrike" cap="none" normalizeH="0" baseline="0">
                              <a:ln>
                                <a:noFill/>
                              </a:ln>
                              <a:solidFill>
                                <a:srgbClr val="000000"/>
                              </a:solidFill>
                              <a:effectLst/>
                              <a:latin typeface="Times New Roman" pitchFamily="18" charset="0"/>
                              <a:cs typeface="Times New Roman" pitchFamily="18" charset="0"/>
                            </a:rPr>
                            <a:t>  q</a:t>
                          </a:r>
                          <a:endParaRPr kumimoji="0" lang="pt-BR"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C" sz="2000" b="0" i="0" u="none" strike="noStrike" cap="none" normalizeH="0" baseline="0" dirty="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400" b="0" i="0" u="none" strike="noStrike" cap="none" normalizeH="0" baseline="0" dirty="0">
                              <a:ln>
                                <a:noFill/>
                              </a:ln>
                              <a:solidFill>
                                <a:srgbClr val="000000"/>
                              </a:solidFill>
                              <a:effectLst/>
                              <a:latin typeface="Times New Roman" pitchFamily="18" charset="0"/>
                              <a:cs typeface="Times New Roman" pitchFamily="18" charset="0"/>
                            </a:rPr>
                            <a:t>~p</a:t>
                          </a:r>
                          <a14:m>
                            <m:oMath xmlns:m="http://schemas.openxmlformats.org/officeDocument/2006/math">
                              <m:r>
                                <a:rPr lang="es-MX" sz="2400" b="0" i="0" smtClean="0">
                                  <a:solidFill>
                                    <a:srgbClr val="000000"/>
                                  </a:solidFill>
                                  <a:latin typeface="Cambria Math" panose="02040503050406030204" pitchFamily="18" charset="0"/>
                                </a:rPr>
                                <m:t> </m:t>
                              </m:r>
                              <m:r>
                                <a:rPr lang="es-PE" sz="2400" i="1" smtClean="0">
                                  <a:solidFill>
                                    <a:srgbClr val="000000"/>
                                  </a:solidFill>
                                  <a:latin typeface="Cambria Math" panose="02040503050406030204" pitchFamily="18" charset="0"/>
                                </a:rPr>
                                <m:t>∧</m:t>
                              </m:r>
                              <m:r>
                                <a:rPr lang="es-MX" sz="2400" b="0" i="1" smtClean="0">
                                  <a:solidFill>
                                    <a:srgbClr val="000000"/>
                                  </a:solidFill>
                                  <a:latin typeface="Cambria Math" panose="02040503050406030204" pitchFamily="18" charset="0"/>
                                </a:rPr>
                                <m:t> </m:t>
                              </m:r>
                            </m:oMath>
                          </a14:m>
                          <a:r>
                            <a:rPr kumimoji="0" lang="pt-BR" sz="2400" b="0" i="0" u="none" strike="noStrike" cap="none" normalizeH="0" baseline="0" dirty="0">
                              <a:ln>
                                <a:noFill/>
                              </a:ln>
                              <a:solidFill>
                                <a:srgbClr val="000000"/>
                              </a:solidFill>
                              <a:effectLst/>
                              <a:latin typeface="Times New Roman" pitchFamily="18" charset="0"/>
                              <a:cs typeface="Times New Roman" pitchFamily="18" charset="0"/>
                            </a:rPr>
                            <a:t>q</a:t>
                          </a:r>
                          <a:endParaRPr kumimoji="0" lang="pt-BR" sz="24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9563">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0" i="0" u="none" strike="noStrike" cap="none" normalizeH="0" baseline="0">
                              <a:ln>
                                <a:noFill/>
                              </a:ln>
                              <a:solidFill>
                                <a:srgbClr val="000000"/>
                              </a:solidFill>
                              <a:effectLst/>
                              <a:latin typeface="Times New Roman" pitchFamily="18" charset="0"/>
                              <a:cs typeface="Times New Roman" pitchFamily="18" charset="0"/>
                            </a:rPr>
                            <a:t>  V</a:t>
                          </a:r>
                          <a:endParaRPr kumimoji="0" lang="pt-BR"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0" i="0" u="none" strike="noStrike" cap="none" normalizeH="0" baseline="0" dirty="0">
                              <a:ln>
                                <a:noFill/>
                              </a:ln>
                              <a:solidFill>
                                <a:srgbClr val="000000"/>
                              </a:solidFill>
                              <a:effectLst/>
                              <a:latin typeface="Times New Roman" pitchFamily="18" charset="0"/>
                              <a:cs typeface="Times New Roman" pitchFamily="18" charset="0"/>
                            </a:rPr>
                            <a:t> V</a:t>
                          </a:r>
                          <a:endParaRPr kumimoji="0" lang="pt-BR"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1" i="0" u="none" strike="noStrike" cap="none" normalizeH="0" baseline="0">
                              <a:ln>
                                <a:noFill/>
                              </a:ln>
                              <a:solidFill>
                                <a:srgbClr val="000000"/>
                              </a:solidFill>
                              <a:effectLst/>
                              <a:latin typeface="Times New Roman" pitchFamily="18" charset="0"/>
                              <a:cs typeface="Times New Roman" pitchFamily="18" charset="0"/>
                            </a:rPr>
                            <a:t>        V</a:t>
                          </a:r>
                          <a:endParaRPr kumimoji="0" lang="pt-BR" sz="20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1" i="0" u="none" strike="noStrike" cap="none" normalizeH="0" baseline="0">
                              <a:ln>
                                <a:noFill/>
                              </a:ln>
                              <a:solidFill>
                                <a:srgbClr val="000000"/>
                              </a:solidFill>
                              <a:effectLst/>
                              <a:latin typeface="Times New Roman" pitchFamily="18" charset="0"/>
                              <a:cs typeface="Times New Roman" pitchFamily="18" charset="0"/>
                            </a:rPr>
                            <a:t>       V</a:t>
                          </a:r>
                          <a:endParaRPr kumimoji="0" lang="pt-BR" sz="20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9563">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0" i="0" u="none" strike="noStrike" cap="none" normalizeH="0" baseline="0">
                              <a:ln>
                                <a:noFill/>
                              </a:ln>
                              <a:solidFill>
                                <a:srgbClr val="000000"/>
                              </a:solidFill>
                              <a:effectLst/>
                              <a:latin typeface="Times New Roman" pitchFamily="18" charset="0"/>
                              <a:cs typeface="Times New Roman" pitchFamily="18" charset="0"/>
                            </a:rPr>
                            <a:t>  V </a:t>
                          </a:r>
                          <a:endParaRPr kumimoji="0" lang="pt-BR"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0" i="0" u="none" strike="noStrike" cap="none" normalizeH="0" baseline="0">
                              <a:ln>
                                <a:noFill/>
                              </a:ln>
                              <a:solidFill>
                                <a:srgbClr val="000000"/>
                              </a:solidFill>
                              <a:effectLst/>
                              <a:latin typeface="Times New Roman" pitchFamily="18" charset="0"/>
                              <a:cs typeface="Times New Roman" pitchFamily="18" charset="0"/>
                            </a:rPr>
                            <a:t> F</a:t>
                          </a:r>
                          <a:endParaRPr kumimoji="0" lang="pt-BR"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1" i="0" u="none" strike="noStrike" cap="none" normalizeH="0" baseline="0">
                              <a:ln>
                                <a:noFill/>
                              </a:ln>
                              <a:solidFill>
                                <a:srgbClr val="000000"/>
                              </a:solidFill>
                              <a:effectLst/>
                              <a:latin typeface="Times New Roman" pitchFamily="18" charset="0"/>
                              <a:cs typeface="Times New Roman" pitchFamily="18" charset="0"/>
                            </a:rPr>
                            <a:t>        F</a:t>
                          </a:r>
                          <a:endParaRPr kumimoji="0" lang="pt-BR" sz="20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1" i="0" u="none" strike="noStrike" cap="none" normalizeH="0" baseline="0">
                              <a:ln>
                                <a:noFill/>
                              </a:ln>
                              <a:solidFill>
                                <a:srgbClr val="000000"/>
                              </a:solidFill>
                              <a:effectLst/>
                              <a:latin typeface="Times New Roman" pitchFamily="18" charset="0"/>
                              <a:cs typeface="Times New Roman" pitchFamily="18" charset="0"/>
                            </a:rPr>
                            <a:t>       F</a:t>
                          </a:r>
                          <a:endParaRPr kumimoji="0" lang="pt-BR" sz="20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3">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0" i="0" u="none" strike="noStrike" cap="none" normalizeH="0" baseline="0">
                              <a:ln>
                                <a:noFill/>
                              </a:ln>
                              <a:solidFill>
                                <a:srgbClr val="000000"/>
                              </a:solidFill>
                              <a:effectLst/>
                              <a:latin typeface="Times New Roman" pitchFamily="18" charset="0"/>
                              <a:cs typeface="Times New Roman" pitchFamily="18" charset="0"/>
                            </a:rPr>
                            <a:t>  F</a:t>
                          </a:r>
                          <a:endParaRPr kumimoji="0" lang="pt-BR"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0" i="0" u="none" strike="noStrike" cap="none" normalizeH="0" baseline="0">
                              <a:ln>
                                <a:noFill/>
                              </a:ln>
                              <a:solidFill>
                                <a:srgbClr val="000000"/>
                              </a:solidFill>
                              <a:effectLst/>
                              <a:latin typeface="Times New Roman" pitchFamily="18" charset="0"/>
                              <a:cs typeface="Times New Roman" pitchFamily="18" charset="0"/>
                            </a:rPr>
                            <a:t> V</a:t>
                          </a:r>
                          <a:endParaRPr kumimoji="0" lang="pt-BR"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1" i="0" u="none" strike="noStrike" cap="none" normalizeH="0" baseline="0">
                              <a:ln>
                                <a:noFill/>
                              </a:ln>
                              <a:solidFill>
                                <a:srgbClr val="000000"/>
                              </a:solidFill>
                              <a:effectLst/>
                              <a:latin typeface="Times New Roman" pitchFamily="18" charset="0"/>
                              <a:cs typeface="Times New Roman" pitchFamily="18" charset="0"/>
                            </a:rPr>
                            <a:t>        V</a:t>
                          </a:r>
                          <a:endParaRPr kumimoji="0" lang="pt-BR" sz="20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1" i="0" u="none" strike="noStrike" cap="none" normalizeH="0" baseline="0">
                              <a:ln>
                                <a:noFill/>
                              </a:ln>
                              <a:solidFill>
                                <a:srgbClr val="000000"/>
                              </a:solidFill>
                              <a:effectLst/>
                              <a:latin typeface="Times New Roman" pitchFamily="18" charset="0"/>
                              <a:cs typeface="Times New Roman" pitchFamily="18" charset="0"/>
                            </a:rPr>
                            <a:t>       V</a:t>
                          </a:r>
                          <a:endParaRPr kumimoji="0" lang="pt-BR" sz="20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9563">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0" i="0" u="none" strike="noStrike" cap="none" normalizeH="0" baseline="0">
                              <a:ln>
                                <a:noFill/>
                              </a:ln>
                              <a:solidFill>
                                <a:srgbClr val="000000"/>
                              </a:solidFill>
                              <a:effectLst/>
                              <a:latin typeface="Times New Roman" pitchFamily="18" charset="0"/>
                              <a:cs typeface="Times New Roman" pitchFamily="18" charset="0"/>
                            </a:rPr>
                            <a:t>  F</a:t>
                          </a:r>
                          <a:endParaRPr kumimoji="0" lang="pt-BR"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0" i="0" u="none" strike="noStrike" cap="none" normalizeH="0" baseline="0">
                              <a:ln>
                                <a:noFill/>
                              </a:ln>
                              <a:solidFill>
                                <a:srgbClr val="000000"/>
                              </a:solidFill>
                              <a:effectLst/>
                              <a:latin typeface="Times New Roman" pitchFamily="18" charset="0"/>
                              <a:cs typeface="Times New Roman" pitchFamily="18" charset="0"/>
                            </a:rPr>
                            <a:t> F</a:t>
                          </a:r>
                          <a:endParaRPr kumimoji="0" lang="pt-BR"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1" i="0" u="none" strike="noStrike" cap="none" normalizeH="0" baseline="0">
                              <a:ln>
                                <a:noFill/>
                              </a:ln>
                              <a:solidFill>
                                <a:srgbClr val="000000"/>
                              </a:solidFill>
                              <a:effectLst/>
                              <a:latin typeface="Times New Roman" pitchFamily="18" charset="0"/>
                              <a:cs typeface="Times New Roman" pitchFamily="18" charset="0"/>
                            </a:rPr>
                            <a:t>        V</a:t>
                          </a:r>
                          <a:endParaRPr kumimoji="0" lang="pt-BR" sz="20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1" i="0" u="none" strike="noStrike" cap="none" normalizeH="0" baseline="0" dirty="0">
                              <a:ln>
                                <a:noFill/>
                              </a:ln>
                              <a:solidFill>
                                <a:srgbClr val="000000"/>
                              </a:solidFill>
                              <a:effectLst/>
                              <a:latin typeface="Times New Roman" pitchFamily="18" charset="0"/>
                              <a:cs typeface="Times New Roman" pitchFamily="18" charset="0"/>
                            </a:rPr>
                            <a:t>       V</a:t>
                          </a:r>
                          <a:endParaRPr kumimoji="0" lang="pt-BR" sz="20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mc:Choice>
        <mc:Fallback xmlns="">
          <p:graphicFrame>
            <p:nvGraphicFramePr>
              <p:cNvPr id="40218" name="Group 282"/>
              <p:cNvGraphicFramePr>
                <a:graphicFrameLocks noGrp="1"/>
              </p:cNvGraphicFramePr>
              <p:nvPr>
                <p:extLst>
                  <p:ext uri="{D42A27DB-BD31-4B8C-83A1-F6EECF244321}">
                    <p14:modId xmlns:p14="http://schemas.microsoft.com/office/powerpoint/2010/main" val="2782055578"/>
                  </p:ext>
                </p:extLst>
              </p:nvPr>
            </p:nvGraphicFramePr>
            <p:xfrm>
              <a:off x="4054611" y="4029917"/>
              <a:ext cx="3600450" cy="2208848"/>
            </p:xfrm>
            <a:graphic>
              <a:graphicData uri="http://schemas.openxmlformats.org/drawingml/2006/table">
                <a:tbl>
                  <a:tblPr/>
                  <a:tblGrid>
                    <a:gridCol w="600075">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1166812">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tblGrid>
                  <a:tr h="623888">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0" i="0" u="none" strike="noStrike" cap="none" normalizeH="0" baseline="0" dirty="0">
                              <a:ln>
                                <a:noFill/>
                              </a:ln>
                              <a:solidFill>
                                <a:srgbClr val="000000"/>
                              </a:solidFill>
                              <a:effectLst/>
                              <a:latin typeface="Times New Roman" pitchFamily="18" charset="0"/>
                              <a:cs typeface="Times New Roman" pitchFamily="18" charset="0"/>
                            </a:rPr>
                            <a:t>  p</a:t>
                          </a:r>
                          <a:endParaRPr kumimoji="0" lang="pt-BR"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0" i="0" u="none" strike="noStrike" cap="none" normalizeH="0" baseline="0">
                              <a:ln>
                                <a:noFill/>
                              </a:ln>
                              <a:solidFill>
                                <a:srgbClr val="000000"/>
                              </a:solidFill>
                              <a:effectLst/>
                              <a:latin typeface="Times New Roman" pitchFamily="18" charset="0"/>
                              <a:cs typeface="Times New Roman" pitchFamily="18" charset="0"/>
                            </a:rPr>
                            <a:t>  q</a:t>
                          </a:r>
                          <a:endParaRPr kumimoji="0" lang="pt-BR"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C" sz="2000" b="0" i="0" u="none" strike="noStrike" cap="none" normalizeH="0" baseline="0" dirty="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s-PE"/>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a:blip r:embed="rId5"/>
                          <a:stretch>
                            <a:fillRect l="-170320" t="-7767" r="-913" b="-268932"/>
                          </a:stretch>
                        </a:blipFill>
                      </a:tcPr>
                    </a:tc>
                    <a:extLst>
                      <a:ext uri="{0D108BD9-81ED-4DB2-BD59-A6C34878D82A}">
                        <a16:rowId xmlns:a16="http://schemas.microsoft.com/office/drawing/2014/main" val="10000"/>
                      </a:ext>
                    </a:extLst>
                  </a:tr>
                  <a:tr h="396240">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0" i="0" u="none" strike="noStrike" cap="none" normalizeH="0" baseline="0">
                              <a:ln>
                                <a:noFill/>
                              </a:ln>
                              <a:solidFill>
                                <a:srgbClr val="000000"/>
                              </a:solidFill>
                              <a:effectLst/>
                              <a:latin typeface="Times New Roman" pitchFamily="18" charset="0"/>
                              <a:cs typeface="Times New Roman" pitchFamily="18" charset="0"/>
                            </a:rPr>
                            <a:t>  V</a:t>
                          </a:r>
                          <a:endParaRPr kumimoji="0" lang="pt-BR"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0" i="0" u="none" strike="noStrike" cap="none" normalizeH="0" baseline="0" dirty="0">
                              <a:ln>
                                <a:noFill/>
                              </a:ln>
                              <a:solidFill>
                                <a:srgbClr val="000000"/>
                              </a:solidFill>
                              <a:effectLst/>
                              <a:latin typeface="Times New Roman" pitchFamily="18" charset="0"/>
                              <a:cs typeface="Times New Roman" pitchFamily="18" charset="0"/>
                            </a:rPr>
                            <a:t> V</a:t>
                          </a:r>
                          <a:endParaRPr kumimoji="0" lang="pt-BR"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1" i="0" u="none" strike="noStrike" cap="none" normalizeH="0" baseline="0">
                              <a:ln>
                                <a:noFill/>
                              </a:ln>
                              <a:solidFill>
                                <a:srgbClr val="000000"/>
                              </a:solidFill>
                              <a:effectLst/>
                              <a:latin typeface="Times New Roman" pitchFamily="18" charset="0"/>
                              <a:cs typeface="Times New Roman" pitchFamily="18" charset="0"/>
                            </a:rPr>
                            <a:t>        V</a:t>
                          </a:r>
                          <a:endParaRPr kumimoji="0" lang="pt-BR" sz="20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1" i="0" u="none" strike="noStrike" cap="none" normalizeH="0" baseline="0">
                              <a:ln>
                                <a:noFill/>
                              </a:ln>
                              <a:solidFill>
                                <a:srgbClr val="000000"/>
                              </a:solidFill>
                              <a:effectLst/>
                              <a:latin typeface="Times New Roman" pitchFamily="18" charset="0"/>
                              <a:cs typeface="Times New Roman" pitchFamily="18" charset="0"/>
                            </a:rPr>
                            <a:t>       V</a:t>
                          </a:r>
                          <a:endParaRPr kumimoji="0" lang="pt-BR" sz="20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40">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0" i="0" u="none" strike="noStrike" cap="none" normalizeH="0" baseline="0">
                              <a:ln>
                                <a:noFill/>
                              </a:ln>
                              <a:solidFill>
                                <a:srgbClr val="000000"/>
                              </a:solidFill>
                              <a:effectLst/>
                              <a:latin typeface="Times New Roman" pitchFamily="18" charset="0"/>
                              <a:cs typeface="Times New Roman" pitchFamily="18" charset="0"/>
                            </a:rPr>
                            <a:t>  V </a:t>
                          </a:r>
                          <a:endParaRPr kumimoji="0" lang="pt-BR"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0" i="0" u="none" strike="noStrike" cap="none" normalizeH="0" baseline="0">
                              <a:ln>
                                <a:noFill/>
                              </a:ln>
                              <a:solidFill>
                                <a:srgbClr val="000000"/>
                              </a:solidFill>
                              <a:effectLst/>
                              <a:latin typeface="Times New Roman" pitchFamily="18" charset="0"/>
                              <a:cs typeface="Times New Roman" pitchFamily="18" charset="0"/>
                            </a:rPr>
                            <a:t> F</a:t>
                          </a:r>
                          <a:endParaRPr kumimoji="0" lang="pt-BR"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1" i="0" u="none" strike="noStrike" cap="none" normalizeH="0" baseline="0">
                              <a:ln>
                                <a:noFill/>
                              </a:ln>
                              <a:solidFill>
                                <a:srgbClr val="000000"/>
                              </a:solidFill>
                              <a:effectLst/>
                              <a:latin typeface="Times New Roman" pitchFamily="18" charset="0"/>
                              <a:cs typeface="Times New Roman" pitchFamily="18" charset="0"/>
                            </a:rPr>
                            <a:t>        F</a:t>
                          </a:r>
                          <a:endParaRPr kumimoji="0" lang="pt-BR" sz="20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1" i="0" u="none" strike="noStrike" cap="none" normalizeH="0" baseline="0">
                              <a:ln>
                                <a:noFill/>
                              </a:ln>
                              <a:solidFill>
                                <a:srgbClr val="000000"/>
                              </a:solidFill>
                              <a:effectLst/>
                              <a:latin typeface="Times New Roman" pitchFamily="18" charset="0"/>
                              <a:cs typeface="Times New Roman" pitchFamily="18" charset="0"/>
                            </a:rPr>
                            <a:t>       F</a:t>
                          </a:r>
                          <a:endParaRPr kumimoji="0" lang="pt-BR" sz="20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40">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0" i="0" u="none" strike="noStrike" cap="none" normalizeH="0" baseline="0">
                              <a:ln>
                                <a:noFill/>
                              </a:ln>
                              <a:solidFill>
                                <a:srgbClr val="000000"/>
                              </a:solidFill>
                              <a:effectLst/>
                              <a:latin typeface="Times New Roman" pitchFamily="18" charset="0"/>
                              <a:cs typeface="Times New Roman" pitchFamily="18" charset="0"/>
                            </a:rPr>
                            <a:t>  F</a:t>
                          </a:r>
                          <a:endParaRPr kumimoji="0" lang="pt-BR"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0" i="0" u="none" strike="noStrike" cap="none" normalizeH="0" baseline="0">
                              <a:ln>
                                <a:noFill/>
                              </a:ln>
                              <a:solidFill>
                                <a:srgbClr val="000000"/>
                              </a:solidFill>
                              <a:effectLst/>
                              <a:latin typeface="Times New Roman" pitchFamily="18" charset="0"/>
                              <a:cs typeface="Times New Roman" pitchFamily="18" charset="0"/>
                            </a:rPr>
                            <a:t> V</a:t>
                          </a:r>
                          <a:endParaRPr kumimoji="0" lang="pt-BR"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1" i="0" u="none" strike="noStrike" cap="none" normalizeH="0" baseline="0">
                              <a:ln>
                                <a:noFill/>
                              </a:ln>
                              <a:solidFill>
                                <a:srgbClr val="000000"/>
                              </a:solidFill>
                              <a:effectLst/>
                              <a:latin typeface="Times New Roman" pitchFamily="18" charset="0"/>
                              <a:cs typeface="Times New Roman" pitchFamily="18" charset="0"/>
                            </a:rPr>
                            <a:t>        V</a:t>
                          </a:r>
                          <a:endParaRPr kumimoji="0" lang="pt-BR" sz="20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1" i="0" u="none" strike="noStrike" cap="none" normalizeH="0" baseline="0">
                              <a:ln>
                                <a:noFill/>
                              </a:ln>
                              <a:solidFill>
                                <a:srgbClr val="000000"/>
                              </a:solidFill>
                              <a:effectLst/>
                              <a:latin typeface="Times New Roman" pitchFamily="18" charset="0"/>
                              <a:cs typeface="Times New Roman" pitchFamily="18" charset="0"/>
                            </a:rPr>
                            <a:t>       V</a:t>
                          </a:r>
                          <a:endParaRPr kumimoji="0" lang="pt-BR" sz="20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40">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0" i="0" u="none" strike="noStrike" cap="none" normalizeH="0" baseline="0">
                              <a:ln>
                                <a:noFill/>
                              </a:ln>
                              <a:solidFill>
                                <a:srgbClr val="000000"/>
                              </a:solidFill>
                              <a:effectLst/>
                              <a:latin typeface="Times New Roman" pitchFamily="18" charset="0"/>
                              <a:cs typeface="Times New Roman" pitchFamily="18" charset="0"/>
                            </a:rPr>
                            <a:t>  F</a:t>
                          </a:r>
                          <a:endParaRPr kumimoji="0" lang="pt-BR"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0" i="0" u="none" strike="noStrike" cap="none" normalizeH="0" baseline="0">
                              <a:ln>
                                <a:noFill/>
                              </a:ln>
                              <a:solidFill>
                                <a:srgbClr val="000000"/>
                              </a:solidFill>
                              <a:effectLst/>
                              <a:latin typeface="Times New Roman" pitchFamily="18" charset="0"/>
                              <a:cs typeface="Times New Roman" pitchFamily="18" charset="0"/>
                            </a:rPr>
                            <a:t> F</a:t>
                          </a:r>
                          <a:endParaRPr kumimoji="0" lang="pt-BR"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1" i="0" u="none" strike="noStrike" cap="none" normalizeH="0" baseline="0">
                              <a:ln>
                                <a:noFill/>
                              </a:ln>
                              <a:solidFill>
                                <a:srgbClr val="000000"/>
                              </a:solidFill>
                              <a:effectLst/>
                              <a:latin typeface="Times New Roman" pitchFamily="18" charset="0"/>
                              <a:cs typeface="Times New Roman" pitchFamily="18" charset="0"/>
                            </a:rPr>
                            <a:t>        V</a:t>
                          </a:r>
                          <a:endParaRPr kumimoji="0" lang="pt-BR" sz="20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pt-BR" sz="2000" b="1" i="0" u="none" strike="noStrike" cap="none" normalizeH="0" baseline="0" dirty="0">
                              <a:ln>
                                <a:noFill/>
                              </a:ln>
                              <a:solidFill>
                                <a:srgbClr val="000000"/>
                              </a:solidFill>
                              <a:effectLst/>
                              <a:latin typeface="Times New Roman" pitchFamily="18" charset="0"/>
                              <a:cs typeface="Times New Roman" pitchFamily="18" charset="0"/>
                            </a:rPr>
                            <a:t>       V</a:t>
                          </a:r>
                          <a:endParaRPr kumimoji="0" lang="pt-BR" sz="20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mc:Fallback>
      </mc:AlternateContent>
      <p:sp>
        <p:nvSpPr>
          <p:cNvPr id="40220" name="Text Box 284"/>
          <p:cNvSpPr txBox="1">
            <a:spLocks noChangeArrowheads="1"/>
          </p:cNvSpPr>
          <p:nvPr/>
        </p:nvSpPr>
        <p:spPr bwMode="auto">
          <a:xfrm>
            <a:off x="4405455" y="6347403"/>
            <a:ext cx="32496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ES" sz="2000" b="1" dirty="0" err="1">
                <a:solidFill>
                  <a:srgbClr val="C00000"/>
                </a:solidFill>
                <a:effectLst>
                  <a:outerShdw blurRad="38100" dist="38100" dir="2700000" algn="tl">
                    <a:srgbClr val="000000">
                      <a:alpha val="43137"/>
                    </a:srgbClr>
                  </a:outerShdw>
                </a:effectLst>
              </a:rPr>
              <a:t>Resp</a:t>
            </a:r>
            <a:r>
              <a:rPr lang="es-ES" sz="2000" b="1" dirty="0">
                <a:effectLst>
                  <a:outerShdw blurRad="38100" dist="38100" dir="2700000" algn="tl">
                    <a:srgbClr val="000000">
                      <a:alpha val="43137"/>
                    </a:srgbClr>
                  </a:outerShdw>
                </a:effectLst>
              </a:rPr>
              <a:t>: si son equivalentes</a:t>
            </a:r>
          </a:p>
        </p:txBody>
      </p:sp>
      <p:sp>
        <p:nvSpPr>
          <p:cNvPr id="42" name="Text Box 5"/>
          <p:cNvSpPr txBox="1">
            <a:spLocks noChangeArrowheads="1"/>
          </p:cNvSpPr>
          <p:nvPr/>
        </p:nvSpPr>
        <p:spPr bwMode="auto">
          <a:xfrm>
            <a:off x="427584" y="2441893"/>
            <a:ext cx="1062266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ES" sz="2400" b="1" dirty="0">
                <a:solidFill>
                  <a:srgbClr val="C00000"/>
                </a:solidFill>
                <a:effectLst>
                  <a:outerShdw blurRad="38100" dist="38100" dir="2700000" algn="tl">
                    <a:srgbClr val="000000">
                      <a:alpha val="43137"/>
                    </a:srgbClr>
                  </a:outerShdw>
                </a:effectLst>
              </a:rPr>
              <a:t>Ejercicio: </a:t>
            </a:r>
          </a:p>
          <a:p>
            <a:pPr>
              <a:spcBef>
                <a:spcPct val="50000"/>
              </a:spcBef>
            </a:pPr>
            <a:r>
              <a:rPr lang="es-ES" sz="2800" dirty="0"/>
              <a:t>Demostrar que las siguientes </a:t>
            </a:r>
            <a:r>
              <a:rPr lang="es-ES" sz="2800" b="1" dirty="0"/>
              <a:t>formas proposicionales </a:t>
            </a:r>
            <a:r>
              <a:rPr lang="es-ES" sz="2800" dirty="0"/>
              <a:t>son </a:t>
            </a:r>
            <a:r>
              <a:rPr lang="es-ES" sz="2800" b="1" dirty="0"/>
              <a:t>equivalentes</a:t>
            </a:r>
            <a:r>
              <a:rPr lang="es-ES" sz="28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9940"/>
                                        </p:tgtEl>
                                        <p:attrNameLst>
                                          <p:attrName>style.visibility</p:attrName>
                                        </p:attrNameLst>
                                      </p:cBhvr>
                                      <p:to>
                                        <p:strVal val="visible"/>
                                      </p:to>
                                    </p:set>
                                    <p:anim calcmode="lin" valueType="num">
                                      <p:cBhvr additive="base">
                                        <p:cTn id="7" dur="500" fill="hold"/>
                                        <p:tgtEl>
                                          <p:spTgt spid="39940"/>
                                        </p:tgtEl>
                                        <p:attrNameLst>
                                          <p:attrName>ppt_x</p:attrName>
                                        </p:attrNameLst>
                                      </p:cBhvr>
                                      <p:tavLst>
                                        <p:tav tm="0">
                                          <p:val>
                                            <p:strVal val="#ppt_x"/>
                                          </p:val>
                                        </p:tav>
                                        <p:tav tm="100000">
                                          <p:val>
                                            <p:strVal val="#ppt_x"/>
                                          </p:val>
                                        </p:tav>
                                      </p:tavLst>
                                    </p:anim>
                                    <p:anim calcmode="lin" valueType="num">
                                      <p:cBhvr additive="base">
                                        <p:cTn id="8" dur="500" fill="hold"/>
                                        <p:tgtEl>
                                          <p:spTgt spid="399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941"/>
                                        </p:tgtEl>
                                        <p:attrNameLst>
                                          <p:attrName>style.visibility</p:attrName>
                                        </p:attrNameLst>
                                      </p:cBhvr>
                                      <p:to>
                                        <p:strVal val="visible"/>
                                      </p:to>
                                    </p:set>
                                    <p:anim calcmode="lin" valueType="num">
                                      <p:cBhvr additive="base">
                                        <p:cTn id="11" dur="500" fill="hold"/>
                                        <p:tgtEl>
                                          <p:spTgt spid="39941"/>
                                        </p:tgtEl>
                                        <p:attrNameLst>
                                          <p:attrName>ppt_x</p:attrName>
                                        </p:attrNameLst>
                                      </p:cBhvr>
                                      <p:tavLst>
                                        <p:tav tm="0">
                                          <p:val>
                                            <p:strVal val="#ppt_x"/>
                                          </p:val>
                                        </p:tav>
                                        <p:tav tm="100000">
                                          <p:val>
                                            <p:strVal val="#ppt_x"/>
                                          </p:val>
                                        </p:tav>
                                      </p:tavLst>
                                    </p:anim>
                                    <p:anim calcmode="lin" valueType="num">
                                      <p:cBhvr additive="base">
                                        <p:cTn id="12" dur="500" fill="hold"/>
                                        <p:tgtEl>
                                          <p:spTgt spid="3994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nodePh="1">
                                  <p:stCondLst>
                                    <p:cond delay="0"/>
                                  </p:stCondLst>
                                  <p:endCondLst>
                                    <p:cond evt="begin" delay="0">
                                      <p:tn val="13"/>
                                    </p:cond>
                                  </p:endCondLst>
                                  <p:childTnLst>
                                    <p:set>
                                      <p:cBhvr>
                                        <p:cTn id="14" dur="1" fill="hold">
                                          <p:stCondLst>
                                            <p:cond delay="0"/>
                                          </p:stCondLst>
                                        </p:cTn>
                                        <p:tgtEl>
                                          <p:spTgt spid="39943"/>
                                        </p:tgtEl>
                                        <p:attrNameLst>
                                          <p:attrName>style.visibility</p:attrName>
                                        </p:attrNameLst>
                                      </p:cBhvr>
                                      <p:to>
                                        <p:strVal val="visible"/>
                                      </p:to>
                                    </p:set>
                                    <p:anim calcmode="lin" valueType="num">
                                      <p:cBhvr additive="base">
                                        <p:cTn id="15" dur="500" fill="hold"/>
                                        <p:tgtEl>
                                          <p:spTgt spid="39943"/>
                                        </p:tgtEl>
                                        <p:attrNameLst>
                                          <p:attrName>ppt_x</p:attrName>
                                        </p:attrNameLst>
                                      </p:cBhvr>
                                      <p:tavLst>
                                        <p:tav tm="0">
                                          <p:val>
                                            <p:strVal val="#ppt_x"/>
                                          </p:val>
                                        </p:tav>
                                        <p:tav tm="100000">
                                          <p:val>
                                            <p:strVal val="#ppt_x"/>
                                          </p:val>
                                        </p:tav>
                                      </p:tavLst>
                                    </p:anim>
                                    <p:anim calcmode="lin" valueType="num">
                                      <p:cBhvr additive="base">
                                        <p:cTn id="16" dur="500" fill="hold"/>
                                        <p:tgtEl>
                                          <p:spTgt spid="3994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944"/>
                                        </p:tgtEl>
                                        <p:attrNameLst>
                                          <p:attrName>style.visibility</p:attrName>
                                        </p:attrNameLst>
                                      </p:cBhvr>
                                      <p:to>
                                        <p:strVal val="visible"/>
                                      </p:to>
                                    </p:set>
                                  </p:childTnLst>
                                </p:cTn>
                              </p:par>
                              <p:par>
                                <p:cTn id="21" presetID="2" presetClass="entr" presetSubtype="4" fill="hold" nodeType="withEffect">
                                  <p:stCondLst>
                                    <p:cond delay="0"/>
                                  </p:stCondLst>
                                  <p:childTnLst>
                                    <p:set>
                                      <p:cBhvr>
                                        <p:cTn id="22" dur="1" fill="hold">
                                          <p:stCondLst>
                                            <p:cond delay="0"/>
                                          </p:stCondLst>
                                        </p:cTn>
                                        <p:tgtEl>
                                          <p:spTgt spid="40085"/>
                                        </p:tgtEl>
                                        <p:attrNameLst>
                                          <p:attrName>style.visibility</p:attrName>
                                        </p:attrNameLst>
                                      </p:cBhvr>
                                      <p:to>
                                        <p:strVal val="visible"/>
                                      </p:to>
                                    </p:set>
                                    <p:anim calcmode="lin" valueType="num">
                                      <p:cBhvr additive="base">
                                        <p:cTn id="23" dur="500" fill="hold"/>
                                        <p:tgtEl>
                                          <p:spTgt spid="40085"/>
                                        </p:tgtEl>
                                        <p:attrNameLst>
                                          <p:attrName>ppt_x</p:attrName>
                                        </p:attrNameLst>
                                      </p:cBhvr>
                                      <p:tavLst>
                                        <p:tav tm="0">
                                          <p:val>
                                            <p:strVal val="#ppt_x"/>
                                          </p:val>
                                        </p:tav>
                                        <p:tav tm="100000">
                                          <p:val>
                                            <p:strVal val="#ppt_x"/>
                                          </p:val>
                                        </p:tav>
                                      </p:tavLst>
                                    </p:anim>
                                    <p:anim calcmode="lin" valueType="num">
                                      <p:cBhvr additive="base">
                                        <p:cTn id="24" dur="500" fill="hold"/>
                                        <p:tgtEl>
                                          <p:spTgt spid="4008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ntr" presetSubtype="16" fill="hold" nodeType="clickEffect">
                                  <p:stCondLst>
                                    <p:cond delay="0"/>
                                  </p:stCondLst>
                                  <p:childTnLst>
                                    <p:set>
                                      <p:cBhvr>
                                        <p:cTn id="28" dur="1" fill="hold">
                                          <p:stCondLst>
                                            <p:cond delay="0"/>
                                          </p:stCondLst>
                                        </p:cTn>
                                        <p:tgtEl>
                                          <p:spTgt spid="40218"/>
                                        </p:tgtEl>
                                        <p:attrNameLst>
                                          <p:attrName>style.visibility</p:attrName>
                                        </p:attrNameLst>
                                      </p:cBhvr>
                                      <p:to>
                                        <p:strVal val="visible"/>
                                      </p:to>
                                    </p:set>
                                    <p:animEffect transition="in" filter="diamond(in)">
                                      <p:cBhvr>
                                        <p:cTn id="29" dur="2000"/>
                                        <p:tgtEl>
                                          <p:spTgt spid="40218"/>
                                        </p:tgtEl>
                                      </p:cBhvr>
                                    </p:animEffect>
                                  </p:childTnLst>
                                </p:cTn>
                              </p:par>
                              <p:par>
                                <p:cTn id="30" presetID="2" presetClass="entr" presetSubtype="4"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additive="base">
                                        <p:cTn id="32" dur="500" fill="hold"/>
                                        <p:tgtEl>
                                          <p:spTgt spid="42"/>
                                        </p:tgtEl>
                                        <p:attrNameLst>
                                          <p:attrName>ppt_x</p:attrName>
                                        </p:attrNameLst>
                                      </p:cBhvr>
                                      <p:tavLst>
                                        <p:tav tm="0">
                                          <p:val>
                                            <p:strVal val="#ppt_x"/>
                                          </p:val>
                                        </p:tav>
                                        <p:tav tm="100000">
                                          <p:val>
                                            <p:strVal val="#ppt_x"/>
                                          </p:val>
                                        </p:tav>
                                      </p:tavLst>
                                    </p:anim>
                                    <p:anim calcmode="lin" valueType="num">
                                      <p:cBhvr additive="base">
                                        <p:cTn id="3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0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P spid="39941" grpId="0"/>
      <p:bldP spid="39943" grpId="0" animBg="1"/>
      <p:bldP spid="39944" grpId="0"/>
      <p:bldP spid="40220" grpId="0"/>
      <p:bldP spid="4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número de diapositiva"/>
          <p:cNvSpPr>
            <a:spLocks noGrp="1"/>
          </p:cNvSpPr>
          <p:nvPr>
            <p:ph type="sldNum" sz="quarter" idx="12"/>
          </p:nvPr>
        </p:nvSpPr>
        <p:spPr/>
        <p:txBody>
          <a:bodyPr/>
          <a:lstStyle/>
          <a:p>
            <a:fld id="{620683EA-9A1B-454B-87F9-0F0896F0180D}" type="slidenum">
              <a:rPr lang="es-ES"/>
              <a:pPr/>
              <a:t>27</a:t>
            </a:fld>
            <a:endParaRPr lang="es-ES"/>
          </a:p>
        </p:txBody>
      </p:sp>
      <p:sp>
        <p:nvSpPr>
          <p:cNvPr id="47108" name="Text Box 4"/>
          <p:cNvSpPr txBox="1">
            <a:spLocks noChangeArrowheads="1"/>
          </p:cNvSpPr>
          <p:nvPr/>
        </p:nvSpPr>
        <p:spPr bwMode="auto">
          <a:xfrm>
            <a:off x="735563" y="418340"/>
            <a:ext cx="59039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s-ES" sz="2800" b="1" dirty="0">
                <a:solidFill>
                  <a:srgbClr val="C00000"/>
                </a:solidFill>
                <a:effectLst>
                  <a:outerShdw blurRad="38100" dist="38100" dir="2700000" algn="tl">
                    <a:srgbClr val="000000">
                      <a:alpha val="43137"/>
                    </a:srgbClr>
                  </a:outerShdw>
                </a:effectLst>
              </a:rPr>
              <a:t>Principales leyes lógicas o tautologías </a:t>
            </a:r>
          </a:p>
        </p:txBody>
      </p:sp>
      <p:sp>
        <p:nvSpPr>
          <p:cNvPr id="47110" name="Rectangle 6"/>
          <p:cNvSpPr>
            <a:spLocks noChangeArrowheads="1"/>
          </p:cNvSpPr>
          <p:nvPr/>
        </p:nvSpPr>
        <p:spPr bwMode="auto">
          <a:xfrm>
            <a:off x="1524001" y="16584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mc:AlternateContent xmlns:mc="http://schemas.openxmlformats.org/markup-compatibility/2006">
        <mc:Choice xmlns:a14="http://schemas.microsoft.com/office/drawing/2010/main" Requires="a14">
          <p:sp>
            <p:nvSpPr>
              <p:cNvPr id="47109" name="Object 5"/>
              <p:cNvSpPr txBox="1"/>
              <p:nvPr/>
            </p:nvSpPr>
            <p:spPr bwMode="auto">
              <a:xfrm>
                <a:off x="735563" y="1282028"/>
                <a:ext cx="4489450" cy="4845386"/>
              </a:xfrm>
              <a:prstGeom prst="rect">
                <a:avLst/>
              </a:prstGeom>
              <a:noFill/>
            </p:spPr>
            <p:txBody>
              <a:bodyPr>
                <a:noAutofit/>
              </a:bodyPr>
              <a:lstStyle/>
              <a:p>
                <a:pPr indent="-342900">
                  <a:spcAft>
                    <a:spcPts val="1200"/>
                  </a:spcAft>
                  <a:buFont typeface="+mj-lt"/>
                  <a:buAutoNum type="arabicPeriod"/>
                </a:pPr>
                <a14:m>
                  <m:oMath xmlns:m="http://schemas.openxmlformats.org/officeDocument/2006/math">
                    <m:r>
                      <a:rPr lang="es-PE" i="1" smtClean="0">
                        <a:solidFill>
                          <a:srgbClr val="000000"/>
                        </a:solidFill>
                        <a:latin typeface="Cambria Math" panose="02040503050406030204" pitchFamily="18" charset="0"/>
                      </a:rPr>
                      <m:t>− </m:t>
                    </m:r>
                    <m:r>
                      <a:rPr lang="es-PE" i="1" smtClean="0">
                        <a:solidFill>
                          <a:srgbClr val="000000"/>
                        </a:solidFill>
                        <a:latin typeface="Cambria Math" panose="02040503050406030204" pitchFamily="18" charset="0"/>
                      </a:rPr>
                      <m:t>𝑳𝒆𝒚</m:t>
                    </m:r>
                    <m:r>
                      <a:rPr lang="es-PE" i="1" smtClean="0">
                        <a:solidFill>
                          <a:srgbClr val="000000"/>
                        </a:solidFill>
                        <a:latin typeface="Cambria Math" panose="02040503050406030204" pitchFamily="18" charset="0"/>
                      </a:rPr>
                      <m:t> </m:t>
                    </m:r>
                    <m:r>
                      <a:rPr lang="es-PE" i="1" smtClean="0">
                        <a:solidFill>
                          <a:srgbClr val="000000"/>
                        </a:solidFill>
                        <a:latin typeface="Cambria Math" panose="02040503050406030204" pitchFamily="18" charset="0"/>
                      </a:rPr>
                      <m:t>𝒅𝒆</m:t>
                    </m:r>
                    <m:r>
                      <a:rPr lang="es-PE" i="1" smtClean="0">
                        <a:solidFill>
                          <a:srgbClr val="000000"/>
                        </a:solidFill>
                        <a:latin typeface="Cambria Math" panose="02040503050406030204" pitchFamily="18" charset="0"/>
                      </a:rPr>
                      <m:t> </m:t>
                    </m:r>
                    <m:r>
                      <a:rPr lang="es-PE" i="1" smtClean="0">
                        <a:solidFill>
                          <a:srgbClr val="000000"/>
                        </a:solidFill>
                        <a:latin typeface="Cambria Math" panose="02040503050406030204" pitchFamily="18" charset="0"/>
                      </a:rPr>
                      <m:t>𝒊𝒏𝒗𝒐𝒍𝒖𝒄𝒊</m:t>
                    </m:r>
                    <m:r>
                      <a:rPr lang="es-PE" i="1" smtClean="0">
                        <a:solidFill>
                          <a:srgbClr val="000000"/>
                        </a:solidFill>
                        <a:latin typeface="Cambria Math" panose="02040503050406030204" pitchFamily="18" charset="0"/>
                      </a:rPr>
                      <m:t>ó</m:t>
                    </m:r>
                    <m:r>
                      <a:rPr lang="es-PE" i="1" smtClean="0">
                        <a:solidFill>
                          <a:srgbClr val="000000"/>
                        </a:solidFill>
                        <a:latin typeface="Cambria Math" panose="02040503050406030204" pitchFamily="18" charset="0"/>
                      </a:rPr>
                      <m:t>𝒏</m:t>
                    </m:r>
                    <m:r>
                      <a:rPr lang="es-PE" i="1" smtClean="0">
                        <a:solidFill>
                          <a:srgbClr val="000000"/>
                        </a:solidFill>
                        <a:latin typeface="Cambria Math" panose="02040503050406030204" pitchFamily="18" charset="0"/>
                      </a:rPr>
                      <m:t>:(</m:t>
                    </m:r>
                    <m:r>
                      <a:rPr lang="es-PE" i="1" smtClean="0">
                        <a:solidFill>
                          <a:srgbClr val="000000"/>
                        </a:solidFill>
                        <a:latin typeface="Cambria Math" panose="02040503050406030204" pitchFamily="18" charset="0"/>
                      </a:rPr>
                      <m:t>𝑫𝒐𝒃𝒍𝒆</m:t>
                    </m:r>
                    <m:r>
                      <a:rPr lang="es-PE" i="1" smtClean="0">
                        <a:solidFill>
                          <a:srgbClr val="000000"/>
                        </a:solidFill>
                        <a:latin typeface="Cambria Math" panose="02040503050406030204" pitchFamily="18" charset="0"/>
                      </a:rPr>
                      <m:t> </m:t>
                    </m:r>
                    <m:r>
                      <a:rPr lang="es-PE" i="1" smtClean="0">
                        <a:solidFill>
                          <a:srgbClr val="000000"/>
                        </a:solidFill>
                        <a:latin typeface="Cambria Math" panose="02040503050406030204" pitchFamily="18" charset="0"/>
                      </a:rPr>
                      <m:t>𝒏𝒆𝒈𝒂𝒄𝒊</m:t>
                    </m:r>
                    <m:r>
                      <a:rPr lang="es-PE" i="1" smtClean="0">
                        <a:solidFill>
                          <a:srgbClr val="000000"/>
                        </a:solidFill>
                        <a:latin typeface="Cambria Math" panose="02040503050406030204" pitchFamily="18" charset="0"/>
                      </a:rPr>
                      <m:t>ó</m:t>
                    </m:r>
                    <m:r>
                      <a:rPr lang="es-PE" i="1" smtClean="0">
                        <a:solidFill>
                          <a:srgbClr val="000000"/>
                        </a:solidFill>
                        <a:latin typeface="Cambria Math" panose="02040503050406030204" pitchFamily="18" charset="0"/>
                      </a:rPr>
                      <m:t>𝒏</m:t>
                    </m:r>
                    <m:r>
                      <a:rPr lang="es-PE" i="1" smtClean="0">
                        <a:solidFill>
                          <a:srgbClr val="000000"/>
                        </a:solidFill>
                        <a:latin typeface="Cambria Math" panose="02040503050406030204" pitchFamily="18" charset="0"/>
                      </a:rPr>
                      <m:t>):</m:t>
                    </m:r>
                  </m:oMath>
                </a14:m>
                <a:br>
                  <a:rPr lang="es-PE" i="1" dirty="0">
                    <a:solidFill>
                      <a:srgbClr val="000000"/>
                    </a:solidFill>
                    <a:latin typeface="Cambria Math" panose="02040503050406030204" pitchFamily="18" charset="0"/>
                  </a:rPr>
                </a:br>
                <a14:m>
                  <m:oMath xmlns:m="http://schemas.openxmlformats.org/officeDocument/2006/math">
                    <m:r>
                      <a:rPr lang="es-PE" i="1">
                        <a:solidFill>
                          <a:srgbClr val="000000"/>
                        </a:solidFill>
                        <a:latin typeface="Cambria Math" panose="02040503050406030204" pitchFamily="18" charset="0"/>
                      </a:rPr>
                      <m:t> −</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e>
                    </m:d>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oMath>
                </a14:m>
                <a:endParaRPr lang="es-PE" i="1" dirty="0">
                  <a:solidFill>
                    <a:srgbClr val="000000"/>
                  </a:solidFill>
                  <a:latin typeface="Cambria Math" panose="02040503050406030204" pitchFamily="18" charset="0"/>
                </a:endParaRPr>
              </a:p>
              <a:p>
                <a:pPr indent="-342900">
                  <a:spcAft>
                    <a:spcPts val="1200"/>
                  </a:spcAft>
                  <a:buFont typeface="+mj-lt"/>
                  <a:buAutoNum type="arabicPeriod"/>
                </a:pPr>
                <a14:m>
                  <m:oMath xmlns:m="http://schemas.openxmlformats.org/officeDocument/2006/math">
                    <m:r>
                      <a:rPr lang="es-PE" i="1">
                        <a:solidFill>
                          <a:srgbClr val="000000"/>
                        </a:solidFill>
                        <a:latin typeface="Cambria Math" panose="02040503050406030204" pitchFamily="18" charset="0"/>
                      </a:rPr>
                      <m:t>− </m:t>
                    </m:r>
                    <m:r>
                      <a:rPr lang="es-PE" i="1">
                        <a:solidFill>
                          <a:srgbClr val="000000"/>
                        </a:solidFill>
                        <a:latin typeface="Cambria Math" panose="02040503050406030204" pitchFamily="18" charset="0"/>
                      </a:rPr>
                      <m:t>𝑳𝒆𝒚</m:t>
                    </m:r>
                    <m:r>
                      <a:rPr lang="es-PE" i="1">
                        <a:solidFill>
                          <a:srgbClr val="000000"/>
                        </a:solidFill>
                        <a:latin typeface="Cambria Math" panose="02040503050406030204" pitchFamily="18" charset="0"/>
                      </a:rPr>
                      <m:t> </m:t>
                    </m:r>
                    <m:r>
                      <a:rPr lang="es-PE" i="1">
                        <a:solidFill>
                          <a:srgbClr val="000000"/>
                        </a:solidFill>
                        <a:latin typeface="Cambria Math" panose="02040503050406030204" pitchFamily="18" charset="0"/>
                      </a:rPr>
                      <m:t>𝒅𝒆</m:t>
                    </m:r>
                    <m:r>
                      <a:rPr lang="es-PE" i="1">
                        <a:solidFill>
                          <a:srgbClr val="000000"/>
                        </a:solidFill>
                        <a:latin typeface="Cambria Math" panose="02040503050406030204" pitchFamily="18" charset="0"/>
                      </a:rPr>
                      <m:t> </m:t>
                    </m:r>
                    <m:r>
                      <a:rPr lang="es-PE" i="1">
                        <a:solidFill>
                          <a:srgbClr val="000000"/>
                        </a:solidFill>
                        <a:latin typeface="Cambria Math" panose="02040503050406030204" pitchFamily="18" charset="0"/>
                      </a:rPr>
                      <m:t>𝑰𝒅𝒆𝒎𝒑𝒐𝒕𝒆𝒏𝒄𝒊𝒂</m:t>
                    </m:r>
                    <m:r>
                      <a:rPr lang="es-PE" i="1">
                        <a:solidFill>
                          <a:srgbClr val="000000"/>
                        </a:solidFill>
                        <a:latin typeface="Cambria Math" panose="02040503050406030204" pitchFamily="18" charset="0"/>
                      </a:rPr>
                      <m:t>:</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oMath>
                </a14:m>
                <a:endParaRPr lang="es-PE" i="1" dirty="0">
                  <a:solidFill>
                    <a:srgbClr val="000000"/>
                  </a:solidFill>
                  <a:latin typeface="Cambria Math" panose="02040503050406030204" pitchFamily="18" charset="0"/>
                </a:endParaRPr>
              </a:p>
              <a:p>
                <a:pPr indent="-342900">
                  <a:spcAft>
                    <a:spcPts val="1200"/>
                  </a:spcAft>
                  <a:buFont typeface="+mj-lt"/>
                  <a:buAutoNum type="arabicPeriod"/>
                </a:pPr>
                <a14:m>
                  <m:oMath xmlns:m="http://schemas.openxmlformats.org/officeDocument/2006/math">
                    <m:r>
                      <a:rPr lang="es-PE" i="1">
                        <a:solidFill>
                          <a:srgbClr val="000000"/>
                        </a:solidFill>
                        <a:latin typeface="Cambria Math" panose="02040503050406030204" pitchFamily="18" charset="0"/>
                      </a:rPr>
                      <m:t>− </m:t>
                    </m:r>
                    <m:r>
                      <a:rPr lang="es-PE" i="1">
                        <a:solidFill>
                          <a:srgbClr val="000000"/>
                        </a:solidFill>
                        <a:latin typeface="Cambria Math" panose="02040503050406030204" pitchFamily="18" charset="0"/>
                      </a:rPr>
                      <m:t>𝑳𝒆𝒚</m:t>
                    </m:r>
                    <m:r>
                      <a:rPr lang="es-PE" i="1">
                        <a:solidFill>
                          <a:srgbClr val="000000"/>
                        </a:solidFill>
                        <a:latin typeface="Cambria Math" panose="02040503050406030204" pitchFamily="18" charset="0"/>
                      </a:rPr>
                      <m:t> </m:t>
                    </m:r>
                    <m:r>
                      <a:rPr lang="es-PE" i="1">
                        <a:solidFill>
                          <a:srgbClr val="000000"/>
                        </a:solidFill>
                        <a:latin typeface="Cambria Math" panose="02040503050406030204" pitchFamily="18" charset="0"/>
                      </a:rPr>
                      <m:t>𝑪𝒐𝒏𝒎𝒖𝒕𝒂𝒕𝒊𝒗𝒂</m:t>
                    </m:r>
                    <m:r>
                      <a:rPr lang="es-PE" i="1">
                        <a:solidFill>
                          <a:srgbClr val="000000"/>
                        </a:solidFill>
                        <a:latin typeface="Cambria Math" panose="02040503050406030204" pitchFamily="18" charset="0"/>
                      </a:rPr>
                      <m:t>:</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oMath>
                </a14:m>
                <a:endParaRPr lang="es-PE" i="1" dirty="0">
                  <a:solidFill>
                    <a:srgbClr val="000000"/>
                  </a:solidFill>
                  <a:latin typeface="Cambria Math" panose="02040503050406030204" pitchFamily="18" charset="0"/>
                </a:endParaRPr>
              </a:p>
              <a:p>
                <a:pPr indent="-342900">
                  <a:spcAft>
                    <a:spcPts val="1200"/>
                  </a:spcAft>
                  <a:buFont typeface="+mj-lt"/>
                  <a:buAutoNum type="arabicPeriod"/>
                </a:pPr>
                <a14:m>
                  <m:oMath xmlns:m="http://schemas.openxmlformats.org/officeDocument/2006/math">
                    <m:r>
                      <a:rPr lang="es-PE" i="1">
                        <a:solidFill>
                          <a:srgbClr val="000000"/>
                        </a:solidFill>
                        <a:latin typeface="Cambria Math" panose="02040503050406030204" pitchFamily="18" charset="0"/>
                      </a:rPr>
                      <m:t>− </m:t>
                    </m:r>
                    <m:r>
                      <a:rPr lang="es-PE" i="1">
                        <a:solidFill>
                          <a:srgbClr val="000000"/>
                        </a:solidFill>
                        <a:latin typeface="Cambria Math" panose="02040503050406030204" pitchFamily="18" charset="0"/>
                      </a:rPr>
                      <m:t>𝑳𝒆𝒚</m:t>
                    </m:r>
                    <m:r>
                      <a:rPr lang="es-PE" i="1">
                        <a:solidFill>
                          <a:srgbClr val="000000"/>
                        </a:solidFill>
                        <a:latin typeface="Cambria Math" panose="02040503050406030204" pitchFamily="18" charset="0"/>
                      </a:rPr>
                      <m:t> </m:t>
                    </m:r>
                    <m:r>
                      <a:rPr lang="es-PE" i="1">
                        <a:solidFill>
                          <a:srgbClr val="000000"/>
                        </a:solidFill>
                        <a:latin typeface="Cambria Math" panose="02040503050406030204" pitchFamily="18" charset="0"/>
                      </a:rPr>
                      <m:t>𝑨𝒔𝒐𝒄𝒊𝒂𝒕𝒊𝒗𝒂</m:t>
                    </m:r>
                    <m:r>
                      <a:rPr lang="es-PE" i="1">
                        <a:solidFill>
                          <a:srgbClr val="000000"/>
                        </a:solidFill>
                        <a:latin typeface="Cambria Math" panose="02040503050406030204" pitchFamily="18" charset="0"/>
                      </a:rPr>
                      <m:t>:</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smtClean="0">
                        <a:solidFill>
                          <a:srgbClr val="000000"/>
                        </a:solidFill>
                        <a:latin typeface="Cambria Math" panose="02040503050406030204" pitchFamily="18" charset="0"/>
                      </a:rPr>
                      <m:t> </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e>
                    </m:d>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𝑟</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𝑟</m:t>
                        </m:r>
                      </m:e>
                    </m:d>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smtClean="0">
                        <a:solidFill>
                          <a:srgbClr val="000000"/>
                        </a:solidFill>
                        <a:latin typeface="Cambria Math" panose="02040503050406030204" pitchFamily="18" charset="0"/>
                      </a:rPr>
                      <m:t> </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e>
                    </m:d>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𝑟</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𝑟</m:t>
                        </m:r>
                      </m:e>
                    </m:d>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e>
                    </m:d>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𝑟</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𝑟</m:t>
                        </m:r>
                      </m:e>
                    </m:d>
                  </m:oMath>
                </a14:m>
                <a:endParaRPr lang="es-PE" i="1" dirty="0">
                  <a:solidFill>
                    <a:srgbClr val="000000"/>
                  </a:solidFill>
                  <a:latin typeface="Cambria Math" panose="02040503050406030204" pitchFamily="18" charset="0"/>
                </a:endParaRPr>
              </a:p>
            </p:txBody>
          </p:sp>
        </mc:Choice>
        <mc:Fallback>
          <p:sp>
            <p:nvSpPr>
              <p:cNvPr id="47109" name="Object 5"/>
              <p:cNvSpPr txBox="1">
                <a:spLocks noRot="1" noChangeAspect="1" noMove="1" noResize="1" noEditPoints="1" noAdjustHandles="1" noChangeArrowheads="1" noChangeShapeType="1" noTextEdit="1"/>
              </p:cNvSpPr>
              <p:nvPr/>
            </p:nvSpPr>
            <p:spPr bwMode="auto">
              <a:xfrm>
                <a:off x="735563" y="1282028"/>
                <a:ext cx="4489450" cy="4845386"/>
              </a:xfrm>
              <a:prstGeom prst="rect">
                <a:avLst/>
              </a:prstGeom>
              <a:blipFill>
                <a:blip r:embed="rId2"/>
                <a:stretch>
                  <a:fillRect l="-1087" t="-503" r="-8560" b="-12579"/>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8" name="Object 5">
                <a:extLst>
                  <a:ext uri="{FF2B5EF4-FFF2-40B4-BE49-F238E27FC236}">
                    <a16:creationId xmlns:a16="http://schemas.microsoft.com/office/drawing/2014/main" id="{CAA49325-44A3-75D0-656F-135FBD275A50}"/>
                  </a:ext>
                </a:extLst>
              </p:cNvPr>
              <p:cNvSpPr txBox="1"/>
              <p:nvPr/>
            </p:nvSpPr>
            <p:spPr bwMode="auto">
              <a:xfrm>
                <a:off x="5891719" y="1299460"/>
                <a:ext cx="5680075" cy="4564295"/>
              </a:xfrm>
              <a:prstGeom prst="rect">
                <a:avLst/>
              </a:prstGeom>
              <a:noFill/>
            </p:spPr>
            <p:txBody>
              <a:bodyPr>
                <a:noAutofit/>
              </a:bodyPr>
              <a:lstStyle/>
              <a:p>
                <a:pPr indent="-342900">
                  <a:spcAft>
                    <a:spcPts val="1200"/>
                  </a:spcAft>
                  <a:buFont typeface="+mj-lt"/>
                  <a:buAutoNum type="arabicPeriod" startAt="5"/>
                </a:pPr>
                <a14:m>
                  <m:oMath xmlns:m="http://schemas.openxmlformats.org/officeDocument/2006/math">
                    <m:r>
                      <a:rPr lang="es-PE" i="1" smtClean="0">
                        <a:solidFill>
                          <a:srgbClr val="000000"/>
                        </a:solidFill>
                        <a:latin typeface="Cambria Math" panose="02040503050406030204" pitchFamily="18" charset="0"/>
                      </a:rPr>
                      <m:t>− </m:t>
                    </m:r>
                    <m:r>
                      <a:rPr lang="es-PE" i="1" smtClean="0">
                        <a:solidFill>
                          <a:srgbClr val="000000"/>
                        </a:solidFill>
                        <a:latin typeface="Cambria Math" panose="02040503050406030204" pitchFamily="18" charset="0"/>
                      </a:rPr>
                      <m:t>𝑳𝒆𝒚𝒆𝒔</m:t>
                    </m:r>
                    <m:r>
                      <a:rPr lang="es-PE" i="1" smtClean="0">
                        <a:solidFill>
                          <a:srgbClr val="000000"/>
                        </a:solidFill>
                        <a:latin typeface="Cambria Math" panose="02040503050406030204" pitchFamily="18" charset="0"/>
                      </a:rPr>
                      <m:t> </m:t>
                    </m:r>
                    <m:r>
                      <a:rPr lang="es-PE" i="1" smtClean="0">
                        <a:solidFill>
                          <a:srgbClr val="000000"/>
                        </a:solidFill>
                        <a:latin typeface="Cambria Math" panose="02040503050406030204" pitchFamily="18" charset="0"/>
                      </a:rPr>
                      <m:t>𝑫𝒊𝒔𝒕𝒓𝒊𝒃𝒖𝒕𝒊𝒗𝒂𝒔</m:t>
                    </m:r>
                    <m:r>
                      <a:rPr lang="es-PE" i="1" smtClean="0">
                        <a:solidFill>
                          <a:srgbClr val="000000"/>
                        </a:solidFill>
                        <a:latin typeface="Cambria Math" panose="02040503050406030204" pitchFamily="18" charset="0"/>
                      </a:rPr>
                      <m:t>:</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𝑟</m:t>
                        </m:r>
                      </m:e>
                    </m:d>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e>
                    </m:d>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𝑟</m:t>
                        </m:r>
                      </m:e>
                    </m:d>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𝑟</m:t>
                        </m:r>
                      </m:e>
                    </m:d>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e>
                    </m:d>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𝑟</m:t>
                        </m:r>
                      </m:e>
                    </m:d>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𝑟</m:t>
                        </m:r>
                      </m:e>
                    </m:d>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e>
                    </m:d>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𝑟</m:t>
                        </m:r>
                      </m:e>
                    </m:d>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𝑟</m:t>
                        </m:r>
                      </m:e>
                    </m:d>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e>
                    </m:d>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𝑟</m:t>
                        </m:r>
                      </m:e>
                    </m:d>
                  </m:oMath>
                </a14:m>
                <a:endParaRPr lang="es-PE" i="1" dirty="0">
                  <a:solidFill>
                    <a:srgbClr val="000000"/>
                  </a:solidFill>
                  <a:latin typeface="Cambria Math" panose="02040503050406030204" pitchFamily="18" charset="0"/>
                </a:endParaRPr>
              </a:p>
              <a:p>
                <a:pPr indent="-342900">
                  <a:spcAft>
                    <a:spcPts val="1200"/>
                  </a:spcAft>
                  <a:buFont typeface="+mj-lt"/>
                  <a:buAutoNum type="arabicPeriod" startAt="5"/>
                </a:pPr>
                <a14:m>
                  <m:oMath xmlns:m="http://schemas.openxmlformats.org/officeDocument/2006/math">
                    <m:r>
                      <a:rPr lang="es-PE" i="1" smtClean="0">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𝑳𝒆𝒚</m:t>
                    </m:r>
                    <m:r>
                      <a:rPr lang="es-PE" b="1" i="1">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𝒅𝒆</m:t>
                    </m:r>
                    <m:r>
                      <a:rPr lang="es-PE" b="1" i="1">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𝑫𝒆</m:t>
                    </m:r>
                    <m:r>
                      <a:rPr lang="es-PE" b="1" i="1">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𝑴𝒐𝒓𝒈𝒂𝒏</m:t>
                    </m:r>
                    <m:r>
                      <a:rPr lang="es-PE" i="1" smtClean="0">
                        <a:solidFill>
                          <a:srgbClr val="000000"/>
                        </a:solidFill>
                        <a:latin typeface="Cambria Math" panose="02040503050406030204" pitchFamily="18" charset="0"/>
                      </a:rPr>
                      <m:t>:</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e>
                    </m:d>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oMath>
                </a14:m>
                <a:endParaRPr lang="es-PE" i="1" dirty="0">
                  <a:solidFill>
                    <a:srgbClr val="000000"/>
                  </a:solidFill>
                  <a:latin typeface="Cambria Math" panose="02040503050406030204" pitchFamily="18" charset="0"/>
                </a:endParaRPr>
              </a:p>
              <a:p>
                <a:pPr indent="-342900">
                  <a:spcAft>
                    <a:spcPts val="1200"/>
                  </a:spcAft>
                  <a:buFont typeface="+mj-lt"/>
                  <a:buAutoNum type="arabicPeriod" startAt="5"/>
                </a:pPr>
                <a14:m>
                  <m:oMath xmlns:m="http://schemas.openxmlformats.org/officeDocument/2006/math">
                    <m:r>
                      <a:rPr lang="es-PE" i="1" smtClean="0">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𝑳𝒆𝒚𝒆𝒔</m:t>
                    </m:r>
                    <m:r>
                      <a:rPr lang="es-PE" b="1" i="1">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𝒅𝒆</m:t>
                    </m:r>
                    <m:r>
                      <a:rPr lang="es-PE" b="1" i="1">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𝑪𝒐𝒎𝒑𝒍𝒆𝒎𝒆𝒏𝒕𝒐</m:t>
                    </m:r>
                    <m:r>
                      <a:rPr lang="es-PE" i="1" smtClean="0">
                        <a:solidFill>
                          <a:srgbClr val="000000"/>
                        </a:solidFill>
                        <a:latin typeface="Cambria Math" panose="02040503050406030204" pitchFamily="18" charset="0"/>
                      </a:rPr>
                      <m:t>:</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𝑉</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𝐹</m:t>
                    </m:r>
                  </m:oMath>
                </a14:m>
                <a:br>
                  <a:rPr lang="es-PE" i="1" dirty="0">
                    <a:solidFill>
                      <a:srgbClr val="000000"/>
                    </a:solidFill>
                    <a:latin typeface="Cambria Math" panose="02040503050406030204" pitchFamily="18" charset="0"/>
                  </a:rPr>
                </a:br>
                <a:br>
                  <a:rPr lang="es-PE" i="1" dirty="0">
                    <a:solidFill>
                      <a:srgbClr val="000000"/>
                    </a:solidFill>
                    <a:latin typeface="Cambria Math" panose="02040503050406030204" pitchFamily="18" charset="0"/>
                  </a:rPr>
                </a:br>
                <a:endParaRPr lang="es-PE" dirty="0"/>
              </a:p>
            </p:txBody>
          </p:sp>
        </mc:Choice>
        <mc:Fallback>
          <p:sp>
            <p:nvSpPr>
              <p:cNvPr id="8" name="Object 5">
                <a:extLst>
                  <a:ext uri="{FF2B5EF4-FFF2-40B4-BE49-F238E27FC236}">
                    <a16:creationId xmlns:a16="http://schemas.microsoft.com/office/drawing/2014/main" id="{CAA49325-44A3-75D0-656F-135FBD275A50}"/>
                  </a:ext>
                </a:extLst>
              </p:cNvPr>
              <p:cNvSpPr txBox="1">
                <a:spLocks noRot="1" noChangeAspect="1" noMove="1" noResize="1" noEditPoints="1" noAdjustHandles="1" noChangeArrowheads="1" noChangeShapeType="1" noTextEdit="1"/>
              </p:cNvSpPr>
              <p:nvPr/>
            </p:nvSpPr>
            <p:spPr bwMode="auto">
              <a:xfrm>
                <a:off x="5891719" y="1299460"/>
                <a:ext cx="5680075" cy="4564295"/>
              </a:xfrm>
              <a:prstGeom prst="rect">
                <a:avLst/>
              </a:prstGeom>
              <a:blipFill>
                <a:blip r:embed="rId3"/>
                <a:stretch>
                  <a:fillRect l="-751" t="-534" b="-12684"/>
                </a:stretch>
              </a:blipFill>
            </p:spPr>
            <p:txBody>
              <a:bodyPr/>
              <a:lstStyle/>
              <a:p>
                <a:r>
                  <a:rPr lang="es-PE">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109"/>
                                        </p:tgtEl>
                                        <p:attrNameLst>
                                          <p:attrName>style.visibility</p:attrName>
                                        </p:attrNameLst>
                                      </p:cBhvr>
                                      <p:to>
                                        <p:strVal val="visible"/>
                                      </p:to>
                                    </p:set>
                                    <p:anim calcmode="lin" valueType="num">
                                      <p:cBhvr additive="base">
                                        <p:cTn id="7" dur="500" fill="hold"/>
                                        <p:tgtEl>
                                          <p:spTgt spid="47109"/>
                                        </p:tgtEl>
                                        <p:attrNameLst>
                                          <p:attrName>ppt_x</p:attrName>
                                        </p:attrNameLst>
                                      </p:cBhvr>
                                      <p:tavLst>
                                        <p:tav tm="0">
                                          <p:val>
                                            <p:strVal val="#ppt_x"/>
                                          </p:val>
                                        </p:tav>
                                        <p:tav tm="100000">
                                          <p:val>
                                            <p:strVal val="#ppt_x"/>
                                          </p:val>
                                        </p:tav>
                                      </p:tavLst>
                                    </p:anim>
                                    <p:anim calcmode="lin" valueType="num">
                                      <p:cBhvr additive="base">
                                        <p:cTn id="8" dur="500" fill="hold"/>
                                        <p:tgtEl>
                                          <p:spTgt spid="4710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FB6D0-57D1-B5BD-4E1E-907BB4BF7E06}"/>
            </a:ext>
          </a:extLst>
        </p:cNvPr>
        <p:cNvGrpSpPr/>
        <p:nvPr/>
      </p:nvGrpSpPr>
      <p:grpSpPr>
        <a:xfrm>
          <a:off x="0" y="0"/>
          <a:ext cx="0" cy="0"/>
          <a:chOff x="0" y="0"/>
          <a:chExt cx="0" cy="0"/>
        </a:xfrm>
      </p:grpSpPr>
      <p:sp>
        <p:nvSpPr>
          <p:cNvPr id="5" name="3 Marcador de número de diapositiva">
            <a:extLst>
              <a:ext uri="{FF2B5EF4-FFF2-40B4-BE49-F238E27FC236}">
                <a16:creationId xmlns:a16="http://schemas.microsoft.com/office/drawing/2014/main" id="{18F0490A-90ED-68F4-0F7D-35B6E0B13E4E}"/>
              </a:ext>
            </a:extLst>
          </p:cNvPr>
          <p:cNvSpPr>
            <a:spLocks noGrp="1"/>
          </p:cNvSpPr>
          <p:nvPr>
            <p:ph type="sldNum" sz="quarter" idx="12"/>
          </p:nvPr>
        </p:nvSpPr>
        <p:spPr/>
        <p:txBody>
          <a:bodyPr/>
          <a:lstStyle/>
          <a:p>
            <a:fld id="{620683EA-9A1B-454B-87F9-0F0896F0180D}" type="slidenum">
              <a:rPr lang="es-ES"/>
              <a:pPr/>
              <a:t>28</a:t>
            </a:fld>
            <a:endParaRPr lang="es-ES"/>
          </a:p>
        </p:txBody>
      </p:sp>
      <p:sp>
        <p:nvSpPr>
          <p:cNvPr id="47110" name="Rectangle 6">
            <a:extLst>
              <a:ext uri="{FF2B5EF4-FFF2-40B4-BE49-F238E27FC236}">
                <a16:creationId xmlns:a16="http://schemas.microsoft.com/office/drawing/2014/main" id="{B6C2EB0A-8624-66DE-BE61-FC86D3177B06}"/>
              </a:ext>
            </a:extLst>
          </p:cNvPr>
          <p:cNvSpPr>
            <a:spLocks noChangeArrowheads="1"/>
          </p:cNvSpPr>
          <p:nvPr/>
        </p:nvSpPr>
        <p:spPr bwMode="auto">
          <a:xfrm>
            <a:off x="1524001" y="16584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F531075A-D617-7D04-1189-10365FDF95BE}"/>
                  </a:ext>
                </a:extLst>
              </p:cNvPr>
              <p:cNvSpPr txBox="1"/>
              <p:nvPr/>
            </p:nvSpPr>
            <p:spPr>
              <a:xfrm>
                <a:off x="437061" y="998375"/>
                <a:ext cx="5972436" cy="6004657"/>
              </a:xfrm>
              <a:prstGeom prst="rect">
                <a:avLst/>
              </a:prstGeom>
              <a:noFill/>
            </p:spPr>
            <p:txBody>
              <a:bodyPr wrap="square">
                <a:spAutoFit/>
              </a:bodyPr>
              <a:lstStyle/>
              <a:p>
                <a:pPr indent="-342900">
                  <a:spcAft>
                    <a:spcPts val="1200"/>
                  </a:spcAft>
                  <a:buFont typeface="+mj-lt"/>
                  <a:buAutoNum type="arabicPeriod" startAt="8"/>
                </a:pPr>
                <a14:m>
                  <m:oMath xmlns:m="http://schemas.openxmlformats.org/officeDocument/2006/math">
                    <m:r>
                      <a:rPr lang="es-PE" i="1" smtClean="0">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𝑳𝒆𝒚𝒆𝒔</m:t>
                    </m:r>
                    <m:r>
                      <a:rPr lang="es-PE" b="1" i="1">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𝒅𝒆𝒍</m:t>
                    </m:r>
                    <m:r>
                      <a:rPr lang="es-PE" b="1" i="1" smtClean="0">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𝑪𝒐𝒏𝒅𝒊𝒄𝒊𝒐𝒏𝒂𝒍</m:t>
                    </m:r>
                    <m:r>
                      <a:rPr lang="es-PE" i="1">
                        <a:solidFill>
                          <a:srgbClr val="000000"/>
                        </a:solidFill>
                        <a:latin typeface="Cambria Math" panose="02040503050406030204" pitchFamily="18" charset="0"/>
                      </a:rPr>
                      <m:t>:</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e>
                    </m:d>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oMath>
                </a14:m>
                <a:endParaRPr lang="es-PE" dirty="0"/>
              </a:p>
              <a:p>
                <a:pPr indent="-342900">
                  <a:spcAft>
                    <a:spcPts val="1200"/>
                  </a:spcAft>
                  <a:buFont typeface="+mj-lt"/>
                  <a:buAutoNum type="arabicPeriod" startAt="8"/>
                </a:pPr>
                <a14:m>
                  <m:oMath xmlns:m="http://schemas.openxmlformats.org/officeDocument/2006/math">
                    <m:r>
                      <a:rPr lang="es-PE" i="1" smtClean="0">
                        <a:solidFill>
                          <a:srgbClr val="000000"/>
                        </a:solidFill>
                        <a:latin typeface="Cambria Math" panose="02040503050406030204" pitchFamily="18" charset="0"/>
                      </a:rPr>
                      <m:t>− </m:t>
                    </m:r>
                    <m:r>
                      <a:rPr lang="es-PE" b="1" i="1" smtClean="0">
                        <a:solidFill>
                          <a:srgbClr val="000000"/>
                        </a:solidFill>
                        <a:latin typeface="Cambria Math" panose="02040503050406030204" pitchFamily="18" charset="0"/>
                      </a:rPr>
                      <m:t>𝑳𝒆𝒚</m:t>
                    </m:r>
                    <m:r>
                      <a:rPr lang="es-PE" b="1" i="1" smtClean="0">
                        <a:solidFill>
                          <a:srgbClr val="000000"/>
                        </a:solidFill>
                        <a:latin typeface="Cambria Math" panose="02040503050406030204" pitchFamily="18" charset="0"/>
                      </a:rPr>
                      <m:t> </m:t>
                    </m:r>
                    <m:r>
                      <a:rPr lang="es-PE" b="1" i="1" smtClean="0">
                        <a:solidFill>
                          <a:srgbClr val="000000"/>
                        </a:solidFill>
                        <a:latin typeface="Cambria Math" panose="02040503050406030204" pitchFamily="18" charset="0"/>
                      </a:rPr>
                      <m:t>𝒅𝒆𝒍</m:t>
                    </m:r>
                    <m:r>
                      <a:rPr lang="es-PE" b="1" i="1" smtClean="0">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𝑩𝒊𝒄𝒐𝒏𝒅𝒊𝒄𝒊𝒐𝒏𝒂𝒍</m:t>
                    </m:r>
                    <m:r>
                      <a:rPr lang="es-PE" i="1">
                        <a:solidFill>
                          <a:srgbClr val="000000"/>
                        </a:solidFill>
                        <a:latin typeface="Cambria Math" panose="02040503050406030204" pitchFamily="18" charset="0"/>
                      </a:rPr>
                      <m:t>:</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e>
                    </m:d>
                    <m:r>
                      <a:rPr lang="es-PE" i="1">
                        <a:solidFill>
                          <a:srgbClr val="000000"/>
                        </a:solidFill>
                        <a:latin typeface="Cambria Math" panose="02040503050406030204" pitchFamily="18" charset="0"/>
                      </a:rPr>
                      <m:t>≡ </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e>
                    </m:d>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e>
                    </m:d>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e>
                    </m:d>
                    <m:r>
                      <a:rPr lang="es-PE" i="1">
                        <a:solidFill>
                          <a:srgbClr val="000000"/>
                        </a:solidFill>
                        <a:latin typeface="Cambria Math" panose="02040503050406030204" pitchFamily="18" charset="0"/>
                      </a:rPr>
                      <m:t> ≡ </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e>
                    </m:d>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e>
                    </m:d>
                  </m:oMath>
                </a14:m>
                <a:endParaRPr lang="es-PE" i="1" dirty="0">
                  <a:solidFill>
                    <a:srgbClr val="000000"/>
                  </a:solidFill>
                  <a:latin typeface="Cambria Math" panose="02040503050406030204" pitchFamily="18" charset="0"/>
                </a:endParaRPr>
              </a:p>
              <a:p>
                <a:pPr indent="-342900">
                  <a:spcAft>
                    <a:spcPts val="1200"/>
                  </a:spcAft>
                  <a:buFont typeface="+mj-lt"/>
                  <a:buAutoNum type="arabicPeriod" startAt="8"/>
                </a:pPr>
                <a14:m>
                  <m:oMath xmlns:m="http://schemas.openxmlformats.org/officeDocument/2006/math">
                    <m:r>
                      <a:rPr lang="es-PE" i="1" smtClean="0">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𝑳𝒆𝒚𝒆𝒔</m:t>
                    </m:r>
                    <m:r>
                      <a:rPr lang="es-PE" b="1" i="1">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𝒅𝒆</m:t>
                    </m:r>
                    <m:r>
                      <a:rPr lang="es-PE" b="1" i="1">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𝑰𝒅𝒆𝒏𝒕𝒊𝒅𝒂𝒅</m:t>
                    </m:r>
                    <m:r>
                      <a:rPr lang="es-PE" i="1">
                        <a:solidFill>
                          <a:srgbClr val="000000"/>
                        </a:solidFill>
                        <a:latin typeface="Cambria Math" panose="02040503050406030204" pitchFamily="18" charset="0"/>
                      </a:rPr>
                      <m:t>:</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smtClean="0">
                        <a:solidFill>
                          <a:srgbClr val="000000"/>
                        </a:solidFill>
                        <a:latin typeface="Cambria Math" panose="02040503050406030204" pitchFamily="18" charset="0"/>
                      </a:rPr>
                      <m:t>𝑝</m:t>
                    </m:r>
                    <m:r>
                      <a:rPr lang="es-PE" i="1" smtClean="0">
                        <a:solidFill>
                          <a:srgbClr val="000000"/>
                        </a:solidFill>
                        <a:latin typeface="Cambria Math" panose="02040503050406030204" pitchFamily="18" charset="0"/>
                      </a:rPr>
                      <m:t>∨</m:t>
                    </m:r>
                    <m:r>
                      <a:rPr lang="es-PE" i="1" smtClean="0">
                        <a:solidFill>
                          <a:srgbClr val="000000"/>
                        </a:solidFill>
                        <a:latin typeface="Cambria Math" panose="02040503050406030204" pitchFamily="18" charset="0"/>
                      </a:rPr>
                      <m:t>𝑉</m:t>
                    </m:r>
                    <m:r>
                      <a:rPr lang="es-PE" i="1" smtClean="0">
                        <a:solidFill>
                          <a:srgbClr val="000000"/>
                        </a:solidFill>
                        <a:latin typeface="Cambria Math" panose="02040503050406030204" pitchFamily="18" charset="0"/>
                      </a:rPr>
                      <m:t>=</m:t>
                    </m:r>
                    <m:r>
                      <a:rPr lang="es-PE" i="1" smtClean="0">
                        <a:solidFill>
                          <a:srgbClr val="000000"/>
                        </a:solidFill>
                        <a:latin typeface="Cambria Math" panose="02040503050406030204" pitchFamily="18" charset="0"/>
                      </a:rPr>
                      <m:t>𝑉</m:t>
                    </m:r>
                  </m:oMath>
                </a14:m>
                <a:r>
                  <a:rPr lang="es-PE" i="1" dirty="0">
                    <a:solidFill>
                      <a:srgbClr val="000000"/>
                    </a:solidFill>
                    <a:latin typeface="Cambria Math" panose="02040503050406030204" pitchFamily="18" charset="0"/>
                  </a:rPr>
                  <a:t>	</a:t>
                </a:r>
                <a14:m>
                  <m:oMath xmlns:m="http://schemas.openxmlformats.org/officeDocument/2006/math">
                    <m:r>
                      <a:rPr lang="es-PE" b="0" i="1" smtClean="0">
                        <a:solidFill>
                          <a:srgbClr val="000000"/>
                        </a:solidFill>
                        <a:latin typeface="Cambria Math" panose="02040503050406030204" pitchFamily="18" charset="0"/>
                      </a:rPr>
                      <m:t>𝑏</m:t>
                    </m:r>
                    <m:r>
                      <a:rPr lang="es-PE" b="0" i="1" smtClean="0">
                        <a:solidFill>
                          <a:srgbClr val="000000"/>
                        </a:solidFill>
                        <a:latin typeface="Cambria Math" panose="02040503050406030204" pitchFamily="18" charset="0"/>
                      </a:rPr>
                      <m:t>)   </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𝑉</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startAt="3"/>
                </a:pPr>
                <a14:m>
                  <m:oMath xmlns:m="http://schemas.openxmlformats.org/officeDocument/2006/math">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𝐹</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oMath>
                </a14:m>
                <a:r>
                  <a:rPr lang="es-PE" i="1" dirty="0">
                    <a:solidFill>
                      <a:srgbClr val="000000"/>
                    </a:solidFill>
                    <a:latin typeface="Cambria Math" panose="02040503050406030204" pitchFamily="18" charset="0"/>
                  </a:rPr>
                  <a:t>	</a:t>
                </a:r>
                <a14:m>
                  <m:oMath xmlns:m="http://schemas.openxmlformats.org/officeDocument/2006/math">
                    <m:r>
                      <a:rPr lang="es-PE" b="0" i="1" smtClean="0">
                        <a:solidFill>
                          <a:srgbClr val="000000"/>
                        </a:solidFill>
                        <a:latin typeface="Cambria Math" panose="02040503050406030204" pitchFamily="18" charset="0"/>
                      </a:rPr>
                      <m:t>𝑑</m:t>
                    </m:r>
                    <m:r>
                      <a:rPr lang="es-PE" i="1">
                        <a:solidFill>
                          <a:srgbClr val="000000"/>
                        </a:solidFill>
                        <a:latin typeface="Cambria Math" panose="02040503050406030204" pitchFamily="18" charset="0"/>
                      </a:rPr>
                      <m:t>)</m:t>
                    </m:r>
                    <m:r>
                      <a:rPr lang="es-PE" b="0" i="1" smtClean="0">
                        <a:solidFill>
                          <a:srgbClr val="000000"/>
                        </a:solidFill>
                        <a:latin typeface="Cambria Math" panose="02040503050406030204" pitchFamily="18" charset="0"/>
                      </a:rPr>
                      <m:t>   </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𝐹</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𝐹</m:t>
                    </m:r>
                  </m:oMath>
                </a14:m>
                <a:endParaRPr lang="es-PE" i="1" dirty="0">
                  <a:solidFill>
                    <a:srgbClr val="000000"/>
                  </a:solidFill>
                  <a:latin typeface="Cambria Math" panose="02040503050406030204" pitchFamily="18" charset="0"/>
                </a:endParaRPr>
              </a:p>
              <a:p>
                <a:pPr indent="-342900">
                  <a:spcAft>
                    <a:spcPts val="1200"/>
                  </a:spcAft>
                  <a:buFont typeface="+mj-lt"/>
                  <a:buAutoNum type="arabicPeriod" startAt="8"/>
                </a:pPr>
                <a14:m>
                  <m:oMath xmlns:m="http://schemas.openxmlformats.org/officeDocument/2006/math">
                    <m:r>
                      <a:rPr lang="es-PE" i="1" smtClean="0">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𝑳𝒆𝒚</m:t>
                    </m:r>
                    <m:r>
                      <a:rPr lang="es-PE" b="1" i="1">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𝒅𝒆</m:t>
                    </m:r>
                    <m:r>
                      <a:rPr lang="es-PE" b="1" i="1">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𝑨𝒃𝒔𝒐𝒓𝒔𝒊</m:t>
                    </m:r>
                    <m:r>
                      <a:rPr lang="es-PE" b="1" i="1">
                        <a:solidFill>
                          <a:srgbClr val="000000"/>
                        </a:solidFill>
                        <a:latin typeface="Cambria Math" panose="02040503050406030204" pitchFamily="18" charset="0"/>
                      </a:rPr>
                      <m:t>ó</m:t>
                    </m:r>
                    <m:r>
                      <a:rPr lang="es-PE" b="1" i="1">
                        <a:solidFill>
                          <a:srgbClr val="000000"/>
                        </a:solidFill>
                        <a:latin typeface="Cambria Math" panose="02040503050406030204" pitchFamily="18" charset="0"/>
                      </a:rPr>
                      <m:t>𝒏</m:t>
                    </m:r>
                    <m:r>
                      <a:rPr lang="es-PE" i="1">
                        <a:solidFill>
                          <a:srgbClr val="000000"/>
                        </a:solidFill>
                        <a:latin typeface="Cambria Math" panose="02040503050406030204" pitchFamily="18" charset="0"/>
                      </a:rPr>
                      <m:t>:</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e>
                    </m:d>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        </m:t>
                    </m:r>
                    <m:r>
                      <a:rPr lang="es-PE" b="0" i="1" smtClean="0">
                        <a:solidFill>
                          <a:srgbClr val="000000"/>
                        </a:solidFill>
                        <a:latin typeface="Cambria Math" panose="02040503050406030204" pitchFamily="18" charset="0"/>
                      </a:rPr>
                      <m:t>  </m:t>
                    </m:r>
                    <m:r>
                      <a:rPr lang="es-PE" b="0" i="1" smtClean="0">
                        <a:solidFill>
                          <a:srgbClr val="000000"/>
                        </a:solidFill>
                        <a:latin typeface="Cambria Math" panose="02040503050406030204" pitchFamily="18" charset="0"/>
                      </a:rPr>
                      <m:t>𝑏</m:t>
                    </m:r>
                    <m:r>
                      <a:rPr lang="es-PE" b="0" i="1" smtClean="0">
                        <a:solidFill>
                          <a:srgbClr val="000000"/>
                        </a:solidFill>
                        <a:latin typeface="Cambria Math" panose="02040503050406030204" pitchFamily="18" charset="0"/>
                      </a:rPr>
                      <m:t>)    </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 ∧</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e>
                    </m:d>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b="0" i="1" smtClean="0">
                        <a:solidFill>
                          <a:srgbClr val="000000"/>
                        </a:solidFill>
                        <a:latin typeface="Cambria Math" panose="02040503050406030204" pitchFamily="18" charset="0"/>
                      </a:rPr>
                      <m:t>     </m:t>
                    </m:r>
                    <m:r>
                      <a:rPr lang="es-PE" b="0" i="1" smtClean="0">
                        <a:solidFill>
                          <a:srgbClr val="000000"/>
                        </a:solidFill>
                        <a:latin typeface="Cambria Math" panose="02040503050406030204" pitchFamily="18" charset="0"/>
                      </a:rPr>
                      <m:t>𝑑</m:t>
                    </m:r>
                    <m:r>
                      <a:rPr lang="es-PE" b="0" i="1" smtClean="0">
                        <a:solidFill>
                          <a:srgbClr val="000000"/>
                        </a:solidFill>
                        <a:latin typeface="Cambria Math" panose="02040503050406030204" pitchFamily="18" charset="0"/>
                      </a:rPr>
                      <m:t>)    </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endParaRPr lang="es-PE" i="1" dirty="0">
                  <a:solidFill>
                    <a:srgbClr val="000000"/>
                  </a:solidFill>
                  <a:latin typeface="Cambria Math" panose="02040503050406030204" pitchFamily="18" charset="0"/>
                </a:endParaRPr>
              </a:p>
            </p:txBody>
          </p:sp>
        </mc:Choice>
        <mc:Fallback>
          <p:sp>
            <p:nvSpPr>
              <p:cNvPr id="3" name="CuadroTexto 2">
                <a:extLst>
                  <a:ext uri="{FF2B5EF4-FFF2-40B4-BE49-F238E27FC236}">
                    <a16:creationId xmlns:a16="http://schemas.microsoft.com/office/drawing/2014/main" id="{F531075A-D617-7D04-1189-10365FDF95BE}"/>
                  </a:ext>
                </a:extLst>
              </p:cNvPr>
              <p:cNvSpPr txBox="1">
                <a:spLocks noRot="1" noChangeAspect="1" noMove="1" noResize="1" noEditPoints="1" noAdjustHandles="1" noChangeArrowheads="1" noChangeShapeType="1" noTextEdit="1"/>
              </p:cNvSpPr>
              <p:nvPr/>
            </p:nvSpPr>
            <p:spPr>
              <a:xfrm>
                <a:off x="437061" y="998375"/>
                <a:ext cx="5972436" cy="6004657"/>
              </a:xfrm>
              <a:prstGeom prst="rect">
                <a:avLst/>
              </a:prstGeom>
              <a:blipFill>
                <a:blip r:embed="rId2"/>
                <a:stretch>
                  <a:fillRect l="-817" t="-406"/>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066C8394-486F-C78F-3566-59FB0492AA4B}"/>
                  </a:ext>
                </a:extLst>
              </p:cNvPr>
              <p:cNvSpPr txBox="1"/>
              <p:nvPr/>
            </p:nvSpPr>
            <p:spPr>
              <a:xfrm>
                <a:off x="5574881" y="998375"/>
                <a:ext cx="6369998" cy="5810630"/>
              </a:xfrm>
              <a:prstGeom prst="rect">
                <a:avLst/>
              </a:prstGeom>
              <a:noFill/>
            </p:spPr>
            <p:txBody>
              <a:bodyPr wrap="square">
                <a:spAutoFit/>
              </a:bodyPr>
              <a:lstStyle/>
              <a:p>
                <a:pPr indent="-342900">
                  <a:spcAft>
                    <a:spcPts val="1200"/>
                  </a:spcAft>
                  <a:buFont typeface="+mj-lt"/>
                  <a:buAutoNum type="arabicPeriod" startAt="12"/>
                </a:pPr>
                <a14:m>
                  <m:oMath xmlns:m="http://schemas.openxmlformats.org/officeDocument/2006/math">
                    <m:r>
                      <a:rPr lang="es-PE" i="1" smtClean="0">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𝑳𝒆𝒚</m:t>
                    </m:r>
                    <m:r>
                      <a:rPr lang="es-PE" b="1" i="1">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𝒅𝒆</m:t>
                    </m:r>
                    <m:r>
                      <a:rPr lang="es-PE" b="1" i="1">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𝑻𝒓𝒂𝒏𝒔𝒑𝒐𝒔𝒊𝒄𝒊</m:t>
                    </m:r>
                    <m:r>
                      <a:rPr lang="es-PE" b="1" i="1">
                        <a:solidFill>
                          <a:srgbClr val="000000"/>
                        </a:solidFill>
                        <a:latin typeface="Cambria Math" panose="02040503050406030204" pitchFamily="18" charset="0"/>
                      </a:rPr>
                      <m:t>ó</m:t>
                    </m:r>
                    <m:r>
                      <a:rPr lang="es-PE" b="1" i="1">
                        <a:solidFill>
                          <a:srgbClr val="000000"/>
                        </a:solidFill>
                        <a:latin typeface="Cambria Math" panose="02040503050406030204" pitchFamily="18" charset="0"/>
                      </a:rPr>
                      <m:t>𝒏</m:t>
                    </m:r>
                    <m:r>
                      <a:rPr lang="es-PE" i="1">
                        <a:solidFill>
                          <a:srgbClr val="000000"/>
                        </a:solidFill>
                        <a:latin typeface="Cambria Math" panose="02040503050406030204" pitchFamily="18" charset="0"/>
                      </a:rPr>
                      <m:t>:</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e>
                    </m:d>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e>
                    </m:d>
                  </m:oMath>
                </a14:m>
                <a:endParaRPr lang="es-PE" i="1" dirty="0">
                  <a:solidFill>
                    <a:srgbClr val="000000"/>
                  </a:solidFill>
                  <a:latin typeface="Cambria Math" panose="02040503050406030204" pitchFamily="18" charset="0"/>
                </a:endParaRPr>
              </a:p>
              <a:p>
                <a:pPr indent="-342900">
                  <a:spcAft>
                    <a:spcPts val="1200"/>
                  </a:spcAft>
                  <a:buFont typeface="+mj-lt"/>
                  <a:buAutoNum type="arabicPeriod" startAt="12"/>
                </a:pPr>
                <a14:m>
                  <m:oMath xmlns:m="http://schemas.openxmlformats.org/officeDocument/2006/math">
                    <m:r>
                      <a:rPr lang="es-PE" i="1" smtClean="0">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𝑳𝒆𝒚</m:t>
                    </m:r>
                    <m:r>
                      <a:rPr lang="es-PE" b="1" i="1">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𝒅𝒆</m:t>
                    </m:r>
                    <m:r>
                      <a:rPr lang="es-PE" b="1" i="1">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𝑬𝒙𝒑𝒐𝒓𝒕𝒂𝒄𝒊</m:t>
                    </m:r>
                    <m:r>
                      <a:rPr lang="es-PE" b="1" i="1">
                        <a:solidFill>
                          <a:srgbClr val="000000"/>
                        </a:solidFill>
                        <a:latin typeface="Cambria Math" panose="02040503050406030204" pitchFamily="18" charset="0"/>
                      </a:rPr>
                      <m:t>ó</m:t>
                    </m:r>
                    <m:r>
                      <a:rPr lang="es-PE" b="1" i="1">
                        <a:solidFill>
                          <a:srgbClr val="000000"/>
                        </a:solidFill>
                        <a:latin typeface="Cambria Math" panose="02040503050406030204" pitchFamily="18" charset="0"/>
                      </a:rPr>
                      <m:t>𝒏</m:t>
                    </m:r>
                    <m:r>
                      <a:rPr lang="es-PE" b="1" i="1">
                        <a:solidFill>
                          <a:srgbClr val="000000"/>
                        </a:solidFill>
                        <a:latin typeface="Cambria Math" panose="02040503050406030204" pitchFamily="18" charset="0"/>
                      </a:rPr>
                      <m:t>:</m:t>
                    </m:r>
                  </m:oMath>
                </a14:m>
                <a:endParaRPr lang="es-PE" b="1"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e>
                    </m:d>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𝑟</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𝑟</m:t>
                        </m:r>
                      </m:e>
                    </m:d>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d>
                      <m:dPr>
                        <m:begChr m:val="["/>
                        <m:endChr m:val="]"/>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𝑝</m:t>
                            </m:r>
                          </m:e>
                          <m:sub>
                            <m:r>
                              <a:rPr lang="es-PE" i="1">
                                <a:solidFill>
                                  <a:srgbClr val="000000"/>
                                </a:solidFill>
                                <a:latin typeface="Cambria Math" panose="02040503050406030204" pitchFamily="18" charset="0"/>
                              </a:rPr>
                              <m:t>1</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𝑝</m:t>
                            </m:r>
                          </m:e>
                          <m:sub>
                            <m:r>
                              <a:rPr lang="es-PE" i="1">
                                <a:solidFill>
                                  <a:srgbClr val="000000"/>
                                </a:solidFill>
                                <a:latin typeface="Cambria Math" panose="02040503050406030204" pitchFamily="18" charset="0"/>
                              </a:rPr>
                              <m:t>2</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𝑝</m:t>
                            </m:r>
                          </m:e>
                          <m:sub>
                            <m:r>
                              <a:rPr lang="es-PE" i="1">
                                <a:solidFill>
                                  <a:srgbClr val="000000"/>
                                </a:solidFill>
                                <a:latin typeface="Cambria Math" panose="02040503050406030204" pitchFamily="18" charset="0"/>
                              </a:rPr>
                              <m:t>3</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𝑝</m:t>
                            </m:r>
                          </m:e>
                          <m:sub>
                            <m:r>
                              <a:rPr lang="es-PE" i="1">
                                <a:solidFill>
                                  <a:srgbClr val="000000"/>
                                </a:solidFill>
                                <a:latin typeface="Cambria Math" panose="02040503050406030204" pitchFamily="18" charset="0"/>
                              </a:rPr>
                              <m:t>𝑛</m:t>
                            </m:r>
                          </m:sub>
                        </m:sSub>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𝑟</m:t>
                        </m:r>
                      </m:e>
                    </m:d>
                    <m:r>
                      <a:rPr lang="es-PE" i="1">
                        <a:solidFill>
                          <a:srgbClr val="000000"/>
                        </a:solidFill>
                        <a:latin typeface="Cambria Math" panose="02040503050406030204" pitchFamily="18" charset="0"/>
                      </a:rPr>
                      <m:t> ≡ </m:t>
                    </m:r>
                    <m:d>
                      <m:dPr>
                        <m:begChr m:val="["/>
                        <m:endChr m:val="]"/>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𝑝</m:t>
                            </m:r>
                          </m:e>
                          <m:sub>
                            <m:r>
                              <a:rPr lang="es-PE" i="1">
                                <a:solidFill>
                                  <a:srgbClr val="000000"/>
                                </a:solidFill>
                                <a:latin typeface="Cambria Math" panose="02040503050406030204" pitchFamily="18" charset="0"/>
                              </a:rPr>
                              <m:t>1</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𝑝</m:t>
                            </m:r>
                          </m:e>
                          <m:sub>
                            <m:r>
                              <a:rPr lang="es-PE" i="1">
                                <a:solidFill>
                                  <a:srgbClr val="000000"/>
                                </a:solidFill>
                                <a:latin typeface="Cambria Math" panose="02040503050406030204" pitchFamily="18" charset="0"/>
                              </a:rPr>
                              <m:t>2</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𝑝</m:t>
                            </m:r>
                          </m:e>
                          <m:sub>
                            <m:r>
                              <a:rPr lang="es-PE" i="1">
                                <a:solidFill>
                                  <a:srgbClr val="000000"/>
                                </a:solidFill>
                                <a:latin typeface="Cambria Math" panose="02040503050406030204" pitchFamily="18" charset="0"/>
                              </a:rPr>
                              <m:t>3</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𝑝</m:t>
                            </m:r>
                          </m:e>
                          <m:sub>
                            <m:r>
                              <a:rPr lang="es-PE" i="1">
                                <a:solidFill>
                                  <a:srgbClr val="000000"/>
                                </a:solidFill>
                                <a:latin typeface="Cambria Math" panose="02040503050406030204" pitchFamily="18" charset="0"/>
                              </a:rPr>
                              <m:t>𝑛</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𝑝</m:t>
                            </m:r>
                          </m:e>
                          <m:sub>
                            <m:r>
                              <a:rPr lang="es-PE" i="1">
                                <a:solidFill>
                                  <a:srgbClr val="000000"/>
                                </a:solidFill>
                                <a:latin typeface="Cambria Math" panose="02040503050406030204" pitchFamily="18" charset="0"/>
                              </a:rPr>
                              <m:t>𝑛</m:t>
                            </m:r>
                          </m:sub>
                        </m:sSub>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𝑟</m:t>
                        </m:r>
                        <m:r>
                          <a:rPr lang="es-PE" i="1">
                            <a:solidFill>
                              <a:srgbClr val="000000"/>
                            </a:solidFill>
                            <a:latin typeface="Cambria Math" panose="02040503050406030204" pitchFamily="18" charset="0"/>
                          </a:rPr>
                          <m:t>)</m:t>
                        </m:r>
                      </m:e>
                    </m:d>
                  </m:oMath>
                </a14:m>
                <a:endParaRPr lang="es-PE" i="1" dirty="0">
                  <a:solidFill>
                    <a:srgbClr val="000000"/>
                  </a:solidFill>
                  <a:latin typeface="Cambria Math" panose="02040503050406030204" pitchFamily="18" charset="0"/>
                </a:endParaRPr>
              </a:p>
              <a:p>
                <a:pPr indent="-342900">
                  <a:spcAft>
                    <a:spcPts val="1200"/>
                  </a:spcAft>
                  <a:buFont typeface="+mj-lt"/>
                  <a:buAutoNum type="arabicPeriod" startAt="12"/>
                </a:pPr>
                <a14:m>
                  <m:oMath xmlns:m="http://schemas.openxmlformats.org/officeDocument/2006/math">
                    <m:r>
                      <a:rPr lang="es-PE" i="1" smtClean="0">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𝑬𝒍𝒆𝒎𝒆𝒏𝒕𝒐𝒔</m:t>
                    </m:r>
                    <m:r>
                      <a:rPr lang="es-PE" b="1" i="1">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𝑵𝒆𝒖𝒕𝒓𝒐𝒔</m:t>
                    </m:r>
                    <m:r>
                      <a:rPr lang="es-PE" b="1" i="1">
                        <a:solidFill>
                          <a:srgbClr val="000000"/>
                        </a:solidFill>
                        <a:latin typeface="Cambria Math" panose="02040503050406030204" pitchFamily="18" charset="0"/>
                      </a:rPr>
                      <m:t>:</m:t>
                    </m:r>
                  </m:oMath>
                </a14:m>
                <a:endParaRPr lang="es-PE" b="1"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𝑇</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𝑇</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𝑇</m:t>
                    </m:r>
                  </m:oMath>
                </a14:m>
                <a:endParaRPr lang="es-PE"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sz="1800" i="1" smtClean="0">
                        <a:solidFill>
                          <a:srgbClr val="000000"/>
                        </a:solidFill>
                        <a:latin typeface="Cambria Math" panose="02040503050406030204" pitchFamily="18" charset="0"/>
                      </a:rPr>
                      <m:t>𝑝</m:t>
                    </m:r>
                    <m:r>
                      <a:rPr lang="es-PE" sz="1800" i="1" smtClean="0">
                        <a:solidFill>
                          <a:srgbClr val="000000"/>
                        </a:solidFill>
                        <a:latin typeface="Cambria Math" panose="02040503050406030204" pitchFamily="18" charset="0"/>
                      </a:rPr>
                      <m:t>∨</m:t>
                    </m:r>
                    <m:r>
                      <a:rPr lang="es-PE" sz="1800" i="1" smtClean="0">
                        <a:solidFill>
                          <a:srgbClr val="000000"/>
                        </a:solidFill>
                        <a:latin typeface="Cambria Math" panose="02040503050406030204" pitchFamily="18" charset="0"/>
                      </a:rPr>
                      <m:t>𝐶</m:t>
                    </m:r>
                    <m:r>
                      <a:rPr lang="es-PE" sz="1800" i="1" smtClean="0">
                        <a:solidFill>
                          <a:srgbClr val="000000"/>
                        </a:solidFill>
                        <a:latin typeface="Cambria Math" panose="02040503050406030204" pitchFamily="18" charset="0"/>
                      </a:rPr>
                      <m:t>≡</m:t>
                    </m:r>
                    <m:r>
                      <a:rPr lang="es-PE" sz="1800" i="1" smtClean="0">
                        <a:solidFill>
                          <a:srgbClr val="000000"/>
                        </a:solidFill>
                        <a:latin typeface="Cambria Math" panose="02040503050406030204" pitchFamily="18" charset="0"/>
                      </a:rPr>
                      <m:t>𝑝</m:t>
                    </m:r>
                  </m:oMath>
                </a14:m>
                <a:endParaRPr lang="es-PE" sz="1800" i="1" dirty="0">
                  <a:solidFill>
                    <a:srgbClr val="000000"/>
                  </a:solidFill>
                  <a:latin typeface="Cambria Math" panose="02040503050406030204" pitchFamily="18" charset="0"/>
                </a:endParaRPr>
              </a:p>
              <a:p>
                <a:pPr lvl="1" indent="-342900">
                  <a:spcAft>
                    <a:spcPts val="1200"/>
                  </a:spcAft>
                  <a:buFont typeface="+mj-lt"/>
                  <a:buAutoNum type="alphaLcParenR"/>
                </a:pPr>
                <a14:m>
                  <m:oMath xmlns:m="http://schemas.openxmlformats.org/officeDocument/2006/math">
                    <m:r>
                      <a:rPr lang="es-PE" sz="1800" i="1" smtClean="0">
                        <a:solidFill>
                          <a:srgbClr val="000000"/>
                        </a:solidFill>
                        <a:latin typeface="Cambria Math" panose="02040503050406030204" pitchFamily="18" charset="0"/>
                      </a:rPr>
                      <m:t>𝑝</m:t>
                    </m:r>
                    <m:r>
                      <a:rPr lang="es-PE" sz="1800" i="1" smtClean="0">
                        <a:solidFill>
                          <a:srgbClr val="000000"/>
                        </a:solidFill>
                        <a:latin typeface="Cambria Math" panose="02040503050406030204" pitchFamily="18" charset="0"/>
                      </a:rPr>
                      <m:t>∧</m:t>
                    </m:r>
                    <m:r>
                      <a:rPr lang="es-PE" sz="1800" i="1" smtClean="0">
                        <a:solidFill>
                          <a:srgbClr val="000000"/>
                        </a:solidFill>
                        <a:latin typeface="Cambria Math" panose="02040503050406030204" pitchFamily="18" charset="0"/>
                      </a:rPr>
                      <m:t>𝐶</m:t>
                    </m:r>
                    <m:r>
                      <a:rPr lang="es-PE" sz="1800" i="1" smtClean="0">
                        <a:solidFill>
                          <a:srgbClr val="000000"/>
                        </a:solidFill>
                        <a:latin typeface="Cambria Math" panose="02040503050406030204" pitchFamily="18" charset="0"/>
                      </a:rPr>
                      <m:t>≡</m:t>
                    </m:r>
                    <m:r>
                      <a:rPr lang="es-PE" sz="1800" i="1" smtClean="0">
                        <a:solidFill>
                          <a:srgbClr val="000000"/>
                        </a:solidFill>
                        <a:latin typeface="Cambria Math" panose="02040503050406030204" pitchFamily="18" charset="0"/>
                      </a:rPr>
                      <m:t>𝐶</m:t>
                    </m:r>
                  </m:oMath>
                </a14:m>
                <a:endParaRPr lang="es-PE" i="1" dirty="0">
                  <a:solidFill>
                    <a:srgbClr val="000000"/>
                  </a:solidFill>
                  <a:latin typeface="Cambria Math" panose="02040503050406030204" pitchFamily="18" charset="0"/>
                </a:endParaRPr>
              </a:p>
              <a:p>
                <a:pPr marL="114300" lvl="1">
                  <a:spcAft>
                    <a:spcPts val="1200"/>
                  </a:spcAft>
                </a:pPr>
                <a:r>
                  <a:rPr lang="es-PE" i="1" dirty="0">
                    <a:solidFill>
                      <a:srgbClr val="000000"/>
                    </a:solidFill>
                    <a:latin typeface="Cambria Math" panose="02040503050406030204" pitchFamily="18" charset="0"/>
                  </a:rPr>
                  <a:t>	T  = Tautología	:       C = Contradicción</a:t>
                </a:r>
              </a:p>
              <a:p>
                <a:pPr marL="114300" lvl="1">
                  <a:spcAft>
                    <a:spcPts val="600"/>
                  </a:spcAft>
                </a:pPr>
                <a:endParaRPr lang="es-PE" i="1" dirty="0">
                  <a:solidFill>
                    <a:srgbClr val="000000"/>
                  </a:solidFill>
                  <a:latin typeface="Cambria Math" panose="02040503050406030204" pitchFamily="18" charset="0"/>
                </a:endParaRPr>
              </a:p>
            </p:txBody>
          </p:sp>
        </mc:Choice>
        <mc:Fallback>
          <p:sp>
            <p:nvSpPr>
              <p:cNvPr id="6" name="CuadroTexto 5">
                <a:extLst>
                  <a:ext uri="{FF2B5EF4-FFF2-40B4-BE49-F238E27FC236}">
                    <a16:creationId xmlns:a16="http://schemas.microsoft.com/office/drawing/2014/main" id="{066C8394-486F-C78F-3566-59FB0492AA4B}"/>
                  </a:ext>
                </a:extLst>
              </p:cNvPr>
              <p:cNvSpPr txBox="1">
                <a:spLocks noRot="1" noChangeAspect="1" noMove="1" noResize="1" noEditPoints="1" noAdjustHandles="1" noChangeArrowheads="1" noChangeShapeType="1" noTextEdit="1"/>
              </p:cNvSpPr>
              <p:nvPr/>
            </p:nvSpPr>
            <p:spPr>
              <a:xfrm>
                <a:off x="5574881" y="998375"/>
                <a:ext cx="6369998" cy="5810630"/>
              </a:xfrm>
              <a:prstGeom prst="rect">
                <a:avLst/>
              </a:prstGeom>
              <a:blipFill>
                <a:blip r:embed="rId3"/>
                <a:stretch>
                  <a:fillRect l="-766" t="-420"/>
                </a:stretch>
              </a:blipFill>
            </p:spPr>
            <p:txBody>
              <a:bodyPr/>
              <a:lstStyle/>
              <a:p>
                <a:r>
                  <a:rPr lang="es-PE">
                    <a:noFill/>
                  </a:rPr>
                  <a:t> </a:t>
                </a:r>
              </a:p>
            </p:txBody>
          </p:sp>
        </mc:Fallback>
      </mc:AlternateContent>
      <p:sp>
        <p:nvSpPr>
          <p:cNvPr id="7" name="Text Box 4">
            <a:extLst>
              <a:ext uri="{FF2B5EF4-FFF2-40B4-BE49-F238E27FC236}">
                <a16:creationId xmlns:a16="http://schemas.microsoft.com/office/drawing/2014/main" id="{C9E161AA-A747-59BD-836E-17E9404CCA47}"/>
              </a:ext>
            </a:extLst>
          </p:cNvPr>
          <p:cNvSpPr txBox="1">
            <a:spLocks noChangeArrowheads="1"/>
          </p:cNvSpPr>
          <p:nvPr/>
        </p:nvSpPr>
        <p:spPr bwMode="auto">
          <a:xfrm>
            <a:off x="735563" y="418340"/>
            <a:ext cx="59039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s-ES" sz="2800" b="1" dirty="0">
                <a:solidFill>
                  <a:srgbClr val="C00000"/>
                </a:solidFill>
                <a:effectLst>
                  <a:outerShdw blurRad="38100" dist="38100" dir="2700000" algn="tl">
                    <a:srgbClr val="000000">
                      <a:alpha val="43137"/>
                    </a:srgbClr>
                  </a:outerShdw>
                </a:effectLst>
              </a:rPr>
              <a:t>Principales leyes lógicas o tautologías </a:t>
            </a:r>
          </a:p>
        </p:txBody>
      </p:sp>
    </p:spTree>
    <p:extLst>
      <p:ext uri="{BB962C8B-B14F-4D97-AF65-F5344CB8AC3E}">
        <p14:creationId xmlns:p14="http://schemas.microsoft.com/office/powerpoint/2010/main" val="369846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7E7822-7103-C027-D486-EF864BA87471}"/>
              </a:ext>
            </a:extLst>
          </p:cNvPr>
          <p:cNvSpPr>
            <a:spLocks noGrp="1"/>
          </p:cNvSpPr>
          <p:nvPr>
            <p:ph type="title"/>
          </p:nvPr>
        </p:nvSpPr>
        <p:spPr>
          <a:xfrm>
            <a:off x="609601" y="343467"/>
            <a:ext cx="9969271" cy="677108"/>
          </a:xfrm>
        </p:spPr>
        <p:txBody>
          <a:bodyPr/>
          <a:lstStyle/>
          <a:p>
            <a:r>
              <a:rPr lang="es-PE" sz="4400" dirty="0">
                <a:ln w="9525">
                  <a:solidFill>
                    <a:schemeClr val="bg1">
                      <a:lumMod val="50000"/>
                    </a:schemeClr>
                  </a:solidFill>
                  <a:prstDash val="solid"/>
                </a:ln>
                <a:effectLst>
                  <a:outerShdw blurRad="50800" dist="38100" dir="5400000" algn="t" rotWithShape="0">
                    <a:prstClr val="black">
                      <a:alpha val="40000"/>
                    </a:prstClr>
                  </a:outerShdw>
                </a:effectLst>
              </a:rPr>
              <a:t>Ejercicios: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E54DC2E-75D4-3D5D-7EB2-93AC8E51B988}"/>
                  </a:ext>
                </a:extLst>
              </p:cNvPr>
              <p:cNvSpPr>
                <a:spLocks noGrp="1"/>
              </p:cNvSpPr>
              <p:nvPr>
                <p:ph sz="half" idx="2"/>
              </p:nvPr>
            </p:nvSpPr>
            <p:spPr>
              <a:xfrm>
                <a:off x="609601" y="1835833"/>
                <a:ext cx="6800214" cy="387798"/>
              </a:xfrm>
            </p:spPr>
            <p:txBody>
              <a:bodyPr/>
              <a:lstStyle/>
              <a:p>
                <a14:m>
                  <m:oMath xmlns:m="http://schemas.openxmlformats.org/officeDocument/2006/math">
                    <m:r>
                      <a:rPr lang="es-PE" i="1">
                        <a:latin typeface="Cambria Math" panose="02040503050406030204" pitchFamily="18" charset="0"/>
                      </a:rPr>
                      <m:t>((</m:t>
                    </m:r>
                    <m:r>
                      <a:rPr lang="es-PE" i="1">
                        <a:latin typeface="Cambria Math" panose="02040503050406030204" pitchFamily="18" charset="0"/>
                      </a:rPr>
                      <m:t>𝑝</m:t>
                    </m:r>
                    <m:r>
                      <a:rPr lang="es-PE" i="1">
                        <a:latin typeface="Cambria Math" panose="02040503050406030204" pitchFamily="18" charset="0"/>
                      </a:rPr>
                      <m:t>→</m:t>
                    </m:r>
                    <m:r>
                      <a:rPr lang="es-PE" i="1">
                        <a:latin typeface="Cambria Math" panose="02040503050406030204" pitchFamily="18" charset="0"/>
                      </a:rPr>
                      <m:t>𝑞</m:t>
                    </m:r>
                    <m:r>
                      <a:rPr lang="es-PE" i="1">
                        <a:latin typeface="Cambria Math" panose="02040503050406030204" pitchFamily="18" charset="0"/>
                      </a:rPr>
                      <m:t>)∧(</m:t>
                    </m:r>
                    <m:r>
                      <a:rPr lang="es-PE" i="1">
                        <a:latin typeface="Cambria Math" panose="02040503050406030204" pitchFamily="18" charset="0"/>
                      </a:rPr>
                      <m:t>𝑝</m:t>
                    </m:r>
                    <m:r>
                      <a:rPr lang="es-PE" i="1">
                        <a:latin typeface="Cambria Math" panose="02040503050406030204" pitchFamily="18" charset="0"/>
                        <a:ea typeface="Cambria Math" panose="02040503050406030204" pitchFamily="18" charset="0"/>
                      </a:rPr>
                      <m:t>∨</m:t>
                    </m:r>
                    <m:r>
                      <a:rPr lang="es-PE" i="1">
                        <a:latin typeface="Cambria Math" panose="02040503050406030204" pitchFamily="18" charset="0"/>
                        <a:ea typeface="Cambria Math" panose="02040503050406030204" pitchFamily="18" charset="0"/>
                      </a:rPr>
                      <m:t>𝑟</m:t>
                    </m:r>
                    <m:r>
                      <a:rPr lang="es-PE" i="1">
                        <a:latin typeface="Cambria Math" panose="02040503050406030204" pitchFamily="18" charset="0"/>
                        <a:ea typeface="Cambria Math" panose="02040503050406030204" pitchFamily="18" charset="0"/>
                      </a:rPr>
                      <m:t>))∨(</m:t>
                    </m:r>
                    <m:r>
                      <a:rPr lang="es-PE" i="1">
                        <a:latin typeface="Cambria Math" panose="02040503050406030204" pitchFamily="18" charset="0"/>
                        <a:ea typeface="Cambria Math" panose="02040503050406030204" pitchFamily="18" charset="0"/>
                      </a:rPr>
                      <m:t>𝑝</m:t>
                    </m:r>
                    <m:r>
                      <a:rPr lang="es-PE" i="1">
                        <a:latin typeface="Cambria Math" panose="02040503050406030204" pitchFamily="18" charset="0"/>
                      </a:rPr>
                      <m:t>∧</m:t>
                    </m:r>
                    <m:r>
                      <a:rPr lang="es-PE" i="1">
                        <a:latin typeface="Cambria Math" panose="02040503050406030204" pitchFamily="18" charset="0"/>
                        <a:ea typeface="Cambria Math" panose="02040503050406030204" pitchFamily="18" charset="0"/>
                      </a:rPr>
                      <m:t>∼</m:t>
                    </m:r>
                    <m:r>
                      <a:rPr lang="es-PE" i="1">
                        <a:latin typeface="Cambria Math" panose="02040503050406030204" pitchFamily="18" charset="0"/>
                        <a:ea typeface="Cambria Math" panose="02040503050406030204" pitchFamily="18" charset="0"/>
                      </a:rPr>
                      <m:t>𝑝</m:t>
                    </m:r>
                    <m:r>
                      <a:rPr lang="es-PE" i="1">
                        <a:latin typeface="Cambria Math" panose="02040503050406030204" pitchFamily="18" charset="0"/>
                        <a:ea typeface="Cambria Math" panose="02040503050406030204" pitchFamily="18" charset="0"/>
                      </a:rPr>
                      <m:t>)</m:t>
                    </m:r>
                  </m:oMath>
                </a14:m>
                <a:endParaRPr lang="es-PE" dirty="0"/>
              </a:p>
            </p:txBody>
          </p:sp>
        </mc:Choice>
        <mc:Fallback xmlns="">
          <p:sp>
            <p:nvSpPr>
              <p:cNvPr id="3" name="Marcador de contenido 2">
                <a:extLst>
                  <a:ext uri="{FF2B5EF4-FFF2-40B4-BE49-F238E27FC236}">
                    <a16:creationId xmlns:a16="http://schemas.microsoft.com/office/drawing/2014/main" id="{DE54DC2E-75D4-3D5D-7EB2-93AC8E51B988}"/>
                  </a:ext>
                </a:extLst>
              </p:cNvPr>
              <p:cNvSpPr>
                <a:spLocks noGrp="1" noRot="1" noChangeAspect="1" noMove="1" noResize="1" noEditPoints="1" noAdjustHandles="1" noChangeArrowheads="1" noChangeShapeType="1" noTextEdit="1"/>
              </p:cNvSpPr>
              <p:nvPr>
                <p:ph sz="half" idx="2"/>
              </p:nvPr>
            </p:nvSpPr>
            <p:spPr>
              <a:xfrm>
                <a:off x="609601" y="1835833"/>
                <a:ext cx="6800214" cy="387798"/>
              </a:xfrm>
              <a:blipFill>
                <a:blip r:embed="rId2"/>
                <a:stretch>
                  <a:fillRect/>
                </a:stretch>
              </a:blipFill>
            </p:spPr>
            <p:txBody>
              <a:bodyPr/>
              <a:lstStyle/>
              <a:p>
                <a:r>
                  <a:rPr lang="es-PE">
                    <a:noFill/>
                  </a:rPr>
                  <a:t> </a:t>
                </a:r>
              </a:p>
            </p:txBody>
          </p:sp>
        </mc:Fallback>
      </mc:AlternateContent>
      <p:sp>
        <p:nvSpPr>
          <p:cNvPr id="5" name="object 10">
            <a:extLst>
              <a:ext uri="{FF2B5EF4-FFF2-40B4-BE49-F238E27FC236}">
                <a16:creationId xmlns:a16="http://schemas.microsoft.com/office/drawing/2014/main" id="{3490583E-AA0B-D272-AAB2-DE1DA9FD4277}"/>
              </a:ext>
            </a:extLst>
          </p:cNvPr>
          <p:cNvSpPr txBox="1"/>
          <p:nvPr/>
        </p:nvSpPr>
        <p:spPr>
          <a:xfrm>
            <a:off x="609601" y="1203057"/>
            <a:ext cx="10878185" cy="382156"/>
          </a:xfrm>
          <a:prstGeom prst="rect">
            <a:avLst/>
          </a:prstGeom>
        </p:spPr>
        <p:txBody>
          <a:bodyPr vert="horz" wrap="square" lIns="0" tIns="12700" rIns="0" bIns="0" rtlCol="0">
            <a:spAutoFit/>
          </a:bodyPr>
          <a:lstStyle/>
          <a:p>
            <a:pPr marL="12700">
              <a:lnSpc>
                <a:spcPct val="100000"/>
              </a:lnSpc>
              <a:spcBef>
                <a:spcPts val="100"/>
              </a:spcBef>
            </a:pPr>
            <a:r>
              <a:rPr lang="es-PE" sz="2400" dirty="0">
                <a:solidFill>
                  <a:srgbClr val="111111"/>
                </a:solidFill>
                <a:latin typeface="Calibri"/>
                <a:cs typeface="Calibri"/>
              </a:rPr>
              <a:t>Resuelva las siguientes proposiciones lógicas utilizando las equivalencias notables</a:t>
            </a:r>
            <a:endParaRPr sz="2400" dirty="0">
              <a:latin typeface="Calibri"/>
              <a:cs typeface="Calibri"/>
            </a:endParaRPr>
          </a:p>
        </p:txBody>
      </p:sp>
      <p:sp>
        <p:nvSpPr>
          <p:cNvPr id="6" name="Rectangle 1">
            <a:extLst>
              <a:ext uri="{FF2B5EF4-FFF2-40B4-BE49-F238E27FC236}">
                <a16:creationId xmlns:a16="http://schemas.microsoft.com/office/drawing/2014/main" id="{BBF5B300-5F7B-E37F-CCD6-E213F2C40D8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0" i="0" u="none" strike="noStrike" cap="none" normalizeH="0" baseline="0">
                <a:ln>
                  <a:noFill/>
                </a:ln>
                <a:solidFill>
                  <a:schemeClr val="tx1"/>
                </a:solidFill>
                <a:effectLst/>
                <a:latin typeface="Arial" panose="020B0604020202020204" pitchFamily="34" charset="0"/>
              </a:rPr>
              <a:t>(p→q)∧(¬q∨r))∨(¬p∧(q∨¬r))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PE" altLang="es-PE"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 name="Marcador de contenido 2">
                <a:extLst>
                  <a:ext uri="{FF2B5EF4-FFF2-40B4-BE49-F238E27FC236}">
                    <a16:creationId xmlns:a16="http://schemas.microsoft.com/office/drawing/2014/main" id="{324F86B8-8D61-253F-7277-904F7D34AFB6}"/>
                  </a:ext>
                </a:extLst>
              </p:cNvPr>
              <p:cNvSpPr txBox="1">
                <a:spLocks/>
              </p:cNvSpPr>
              <p:nvPr/>
            </p:nvSpPr>
            <p:spPr>
              <a:xfrm>
                <a:off x="609601" y="4319089"/>
                <a:ext cx="7777315" cy="430887"/>
              </a:xfrm>
              <a:prstGeom prst="rect">
                <a:avLst/>
              </a:prstGeom>
            </p:spPr>
            <p:txBody>
              <a:bodyPr wrap="square" lIns="0" tIns="0" rIns="0" bIns="0">
                <a:spAutoFit/>
              </a:bodyPr>
              <a:lstStyle>
                <a:lvl1pPr marL="0">
                  <a:defRPr sz="28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14:m>
                  <m:oMath xmlns:m="http://schemas.openxmlformats.org/officeDocument/2006/math">
                    <m:r>
                      <a:rPr lang="es-PE" i="1" smtClean="0">
                        <a:latin typeface="Cambria Math" panose="02040503050406030204" pitchFamily="18" charset="0"/>
                      </a:rPr>
                      <m:t>(</m:t>
                    </m:r>
                    <m:r>
                      <a:rPr lang="es-PE" i="1" smtClean="0">
                        <a:latin typeface="Cambria Math" panose="02040503050406030204" pitchFamily="18" charset="0"/>
                        <a:ea typeface="Cambria Math" panose="02040503050406030204" pitchFamily="18" charset="0"/>
                      </a:rPr>
                      <m:t>∼</m:t>
                    </m:r>
                    <m:d>
                      <m:dPr>
                        <m:ctrlPr>
                          <a:rPr lang="es-PE" b="0" i="1" smtClean="0">
                            <a:latin typeface="Cambria Math" panose="02040503050406030204" pitchFamily="18" charset="0"/>
                            <a:ea typeface="Cambria Math" panose="02040503050406030204" pitchFamily="18" charset="0"/>
                          </a:rPr>
                        </m:ctrlPr>
                      </m:dPr>
                      <m:e>
                        <m:r>
                          <a:rPr lang="es-PE" b="0" i="1" smtClean="0">
                            <a:latin typeface="Cambria Math" panose="02040503050406030204" pitchFamily="18" charset="0"/>
                            <a:ea typeface="Cambria Math" panose="02040503050406030204" pitchFamily="18" charset="0"/>
                          </a:rPr>
                          <m:t>𝑝</m:t>
                        </m:r>
                        <m:r>
                          <a:rPr lang="es-PE" b="0" i="1" smtClean="0">
                            <a:latin typeface="Cambria Math" panose="02040503050406030204" pitchFamily="18" charset="0"/>
                            <a:ea typeface="Cambria Math" panose="02040503050406030204" pitchFamily="18" charset="0"/>
                          </a:rPr>
                          <m:t>∨</m:t>
                        </m:r>
                        <m:r>
                          <a:rPr lang="es-PE" b="0" i="1" smtClean="0">
                            <a:latin typeface="Cambria Math" panose="02040503050406030204" pitchFamily="18" charset="0"/>
                            <a:ea typeface="Cambria Math" panose="02040503050406030204" pitchFamily="18" charset="0"/>
                          </a:rPr>
                          <m:t>𝑞</m:t>
                        </m:r>
                      </m:e>
                    </m:d>
                    <m:r>
                      <a:rPr lang="es-PE" b="0" i="1" smtClean="0">
                        <a:latin typeface="Cambria Math" panose="02040503050406030204" pitchFamily="18" charset="0"/>
                        <a:ea typeface="Cambria Math" panose="02040503050406030204" pitchFamily="18" charset="0"/>
                      </a:rPr>
                      <m:t>∨</m:t>
                    </m:r>
                    <m:d>
                      <m:dPr>
                        <m:ctrlPr>
                          <a:rPr lang="es-PE" b="0" i="1" smtClean="0">
                            <a:latin typeface="Cambria Math" panose="02040503050406030204" pitchFamily="18" charset="0"/>
                            <a:ea typeface="Cambria Math" panose="02040503050406030204" pitchFamily="18" charset="0"/>
                          </a:rPr>
                        </m:ctrlPr>
                      </m:dPr>
                      <m:e>
                        <m:r>
                          <a:rPr lang="es-PE" b="0" i="1" smtClean="0">
                            <a:latin typeface="Cambria Math" panose="02040503050406030204" pitchFamily="18" charset="0"/>
                            <a:ea typeface="Cambria Math" panose="02040503050406030204" pitchFamily="18" charset="0"/>
                          </a:rPr>
                          <m:t>𝑟</m:t>
                        </m:r>
                        <m:r>
                          <a:rPr lang="es-PE" b="0" i="1" smtClean="0">
                            <a:latin typeface="Cambria Math" panose="02040503050406030204" pitchFamily="18" charset="0"/>
                            <a:ea typeface="Cambria Math" panose="02040503050406030204" pitchFamily="18" charset="0"/>
                          </a:rPr>
                          <m:t>∧</m:t>
                        </m:r>
                        <m:r>
                          <a:rPr lang="es-PE" b="0" i="1" smtClean="0">
                            <a:latin typeface="Cambria Math" panose="02040503050406030204" pitchFamily="18" charset="0"/>
                            <a:ea typeface="Cambria Math" panose="02040503050406030204" pitchFamily="18" charset="0"/>
                          </a:rPr>
                          <m:t>𝑠</m:t>
                        </m:r>
                      </m:e>
                    </m:d>
                    <m:r>
                      <a:rPr lang="es-PE" b="0" i="1" smtClean="0">
                        <a:latin typeface="Cambria Math" panose="02040503050406030204" pitchFamily="18" charset="0"/>
                        <a:ea typeface="Cambria Math" panose="02040503050406030204" pitchFamily="18" charset="0"/>
                      </a:rPr>
                      <m:t>)∧((</m:t>
                    </m:r>
                    <m:r>
                      <a:rPr lang="es-PE" b="0" i="1" smtClean="0">
                        <a:latin typeface="Cambria Math" panose="02040503050406030204" pitchFamily="18" charset="0"/>
                        <a:ea typeface="Cambria Math" panose="02040503050406030204" pitchFamily="18" charset="0"/>
                      </a:rPr>
                      <m:t>𝑝</m:t>
                    </m:r>
                    <m:r>
                      <a:rPr lang="es-PE" b="0" i="1" smtClean="0">
                        <a:latin typeface="Cambria Math" panose="02040503050406030204" pitchFamily="18" charset="0"/>
                        <a:ea typeface="Cambria Math" panose="02040503050406030204" pitchFamily="18" charset="0"/>
                      </a:rPr>
                      <m:t>→</m:t>
                    </m:r>
                    <m:r>
                      <a:rPr lang="es-PE" b="0" i="1" smtClean="0">
                        <a:latin typeface="Cambria Math" panose="02040503050406030204" pitchFamily="18" charset="0"/>
                        <a:ea typeface="Cambria Math" panose="02040503050406030204" pitchFamily="18" charset="0"/>
                      </a:rPr>
                      <m:t>𝑟</m:t>
                    </m:r>
                    <m:r>
                      <a:rPr lang="es-PE" b="0" i="1" smtClean="0">
                        <a:latin typeface="Cambria Math" panose="02040503050406030204" pitchFamily="18" charset="0"/>
                        <a:ea typeface="Cambria Math" panose="02040503050406030204" pitchFamily="18" charset="0"/>
                      </a:rPr>
                      <m:t>)∨(∼</m:t>
                    </m:r>
                    <m:r>
                      <a:rPr lang="es-PE" b="0" i="1" smtClean="0">
                        <a:latin typeface="Cambria Math" panose="02040503050406030204" pitchFamily="18" charset="0"/>
                        <a:ea typeface="Cambria Math" panose="02040503050406030204" pitchFamily="18" charset="0"/>
                      </a:rPr>
                      <m:t>𝑠</m:t>
                    </m:r>
                    <m:r>
                      <a:rPr lang="es-PE" b="0" i="1" smtClean="0">
                        <a:latin typeface="Cambria Math" panose="02040503050406030204" pitchFamily="18" charset="0"/>
                        <a:ea typeface="Cambria Math" panose="02040503050406030204" pitchFamily="18" charset="0"/>
                      </a:rPr>
                      <m:t>∧</m:t>
                    </m:r>
                    <m:r>
                      <a:rPr lang="es-PE" b="0" i="1" smtClean="0">
                        <a:latin typeface="Cambria Math" panose="02040503050406030204" pitchFamily="18" charset="0"/>
                        <a:ea typeface="Cambria Math" panose="02040503050406030204" pitchFamily="18" charset="0"/>
                      </a:rPr>
                      <m:t>𝑞</m:t>
                    </m:r>
                    <m:r>
                      <a:rPr lang="es-PE" b="0" i="1" smtClean="0">
                        <a:latin typeface="Cambria Math" panose="02040503050406030204" pitchFamily="18" charset="0"/>
                        <a:ea typeface="Cambria Math" panose="02040503050406030204" pitchFamily="18" charset="0"/>
                      </a:rPr>
                      <m:t>))</m:t>
                    </m:r>
                  </m:oMath>
                </a14:m>
                <a:endParaRPr lang="es-PE" dirty="0"/>
              </a:p>
            </p:txBody>
          </p:sp>
        </mc:Choice>
        <mc:Fallback xmlns="">
          <p:sp>
            <p:nvSpPr>
              <p:cNvPr id="9" name="Marcador de contenido 2">
                <a:extLst>
                  <a:ext uri="{FF2B5EF4-FFF2-40B4-BE49-F238E27FC236}">
                    <a16:creationId xmlns:a16="http://schemas.microsoft.com/office/drawing/2014/main" id="{324F86B8-8D61-253F-7277-904F7D34AFB6}"/>
                  </a:ext>
                </a:extLst>
              </p:cNvPr>
              <p:cNvSpPr txBox="1">
                <a:spLocks noRot="1" noChangeAspect="1" noMove="1" noResize="1" noEditPoints="1" noAdjustHandles="1" noChangeArrowheads="1" noChangeShapeType="1" noTextEdit="1"/>
              </p:cNvSpPr>
              <p:nvPr/>
            </p:nvSpPr>
            <p:spPr>
              <a:xfrm>
                <a:off x="609601" y="4319089"/>
                <a:ext cx="7777315" cy="430887"/>
              </a:xfrm>
              <a:prstGeom prst="rect">
                <a:avLst/>
              </a:prstGeom>
              <a:blipFill>
                <a:blip r:embed="rId3"/>
                <a:stretch>
                  <a:fillRect/>
                </a:stretch>
              </a:blipFill>
            </p:spPr>
            <p:txBody>
              <a:bodyPr/>
              <a:lstStyle/>
              <a:p>
                <a:r>
                  <a:rPr lang="es-PE">
                    <a:noFill/>
                  </a:rPr>
                  <a:t> </a:t>
                </a:r>
              </a:p>
            </p:txBody>
          </p:sp>
        </mc:Fallback>
      </mc:AlternateContent>
    </p:spTree>
    <p:extLst>
      <p:ext uri="{BB962C8B-B14F-4D97-AF65-F5344CB8AC3E}">
        <p14:creationId xmlns:p14="http://schemas.microsoft.com/office/powerpoint/2010/main" val="274096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21A0B6-EC79-29B7-8367-6C54D96EE389}"/>
              </a:ext>
            </a:extLst>
          </p:cNvPr>
          <p:cNvSpPr>
            <a:spLocks noGrp="1"/>
          </p:cNvSpPr>
          <p:nvPr>
            <p:ph type="ctrTitle"/>
          </p:nvPr>
        </p:nvSpPr>
        <p:spPr>
          <a:xfrm>
            <a:off x="640440" y="1278465"/>
            <a:ext cx="6074124" cy="1667435"/>
          </a:xfrm>
        </p:spPr>
        <p:txBody>
          <a:bodyPr>
            <a:normAutofit fontScale="90000"/>
          </a:bodyPr>
          <a:lstStyle/>
          <a:p>
            <a:pPr marR="158115" algn="just">
              <a:tabLst>
                <a:tab pos="179388" algn="l"/>
              </a:tabLst>
            </a:pPr>
            <a:r>
              <a:rPr lang="es-MX" sz="2400" dirty="0"/>
              <a:t>Las </a:t>
            </a:r>
            <a:r>
              <a:rPr lang="es-MX" sz="2400" b="1" dirty="0"/>
              <a:t>MD</a:t>
            </a:r>
            <a:r>
              <a:rPr lang="es-MX" sz="2400" dirty="0"/>
              <a:t> tratan con objetos discretos que están separados unos de otros (no conectados entre sí), </a:t>
            </a:r>
            <a:r>
              <a:rPr lang="es-MX" sz="2400" b="1" dirty="0"/>
              <a:t>números enteros</a:t>
            </a:r>
            <a:r>
              <a:rPr lang="es-MX" sz="2400" dirty="0"/>
              <a:t>, </a:t>
            </a:r>
            <a:r>
              <a:rPr lang="es-MX" sz="2400" b="1" dirty="0"/>
              <a:t>números racionales </a:t>
            </a:r>
            <a:r>
              <a:rPr lang="es-MX" sz="2400" dirty="0"/>
              <a:t>(que pueden expresarse como cociente de dos enteros), automóviles, casas, personas, etc.</a:t>
            </a:r>
            <a:endParaRPr lang="en-US" sz="2400" dirty="0"/>
          </a:p>
        </p:txBody>
      </p:sp>
      <p:sp>
        <p:nvSpPr>
          <p:cNvPr id="6" name="CuadroTexto 5">
            <a:extLst>
              <a:ext uri="{FF2B5EF4-FFF2-40B4-BE49-F238E27FC236}">
                <a16:creationId xmlns:a16="http://schemas.microsoft.com/office/drawing/2014/main" id="{AE790CE2-4705-82DB-B7E2-53C55CCCFB01}"/>
              </a:ext>
            </a:extLst>
          </p:cNvPr>
          <p:cNvSpPr txBox="1"/>
          <p:nvPr/>
        </p:nvSpPr>
        <p:spPr>
          <a:xfrm>
            <a:off x="577687" y="548826"/>
            <a:ext cx="6289278" cy="523220"/>
          </a:xfrm>
          <a:prstGeom prst="rect">
            <a:avLst/>
          </a:prstGeom>
          <a:noFill/>
        </p:spPr>
        <p:txBody>
          <a:bodyPr wrap="square">
            <a:spAutoFit/>
          </a:bodyPr>
          <a:lstStyle/>
          <a:p>
            <a:r>
              <a:rPr lang="es-MX" sz="2800" b="1" dirty="0">
                <a:solidFill>
                  <a:srgbClr val="C00000"/>
                </a:solidFill>
                <a:effectLst>
                  <a:outerShdw blurRad="38100" dist="38100" dir="2700000" algn="tl">
                    <a:srgbClr val="000000">
                      <a:alpha val="43137"/>
                    </a:srgbClr>
                  </a:outerShdw>
                </a:effectLst>
              </a:rPr>
              <a:t>¿Qué son las matemáticas discretas?</a:t>
            </a:r>
            <a:r>
              <a:rPr lang="es-ES" sz="2800" b="1" dirty="0">
                <a:solidFill>
                  <a:srgbClr val="C00000"/>
                </a:solidFill>
                <a:effectLst>
                  <a:outerShdw blurRad="38100" dist="38100" dir="2700000" algn="tl">
                    <a:srgbClr val="000000">
                      <a:alpha val="43137"/>
                    </a:srgbClr>
                  </a:outerShdw>
                </a:effectLst>
              </a:rPr>
              <a:t> </a:t>
            </a:r>
            <a:endParaRPr lang="es-PE" sz="2800" b="1" dirty="0">
              <a:solidFill>
                <a:srgbClr val="C00000"/>
              </a:solidFill>
              <a:effectLst>
                <a:outerShdw blurRad="38100" dist="38100" dir="2700000" algn="tl">
                  <a:srgbClr val="000000">
                    <a:alpha val="43137"/>
                  </a:srgbClr>
                </a:outerShdw>
              </a:effectLst>
            </a:endParaRPr>
          </a:p>
        </p:txBody>
      </p:sp>
      <p:sp>
        <p:nvSpPr>
          <p:cNvPr id="12" name="Título 1">
            <a:extLst>
              <a:ext uri="{FF2B5EF4-FFF2-40B4-BE49-F238E27FC236}">
                <a16:creationId xmlns:a16="http://schemas.microsoft.com/office/drawing/2014/main" id="{BE3EFECB-6472-11F2-3D2D-2B613207916A}"/>
              </a:ext>
            </a:extLst>
          </p:cNvPr>
          <p:cNvSpPr txBox="1">
            <a:spLocks/>
          </p:cNvSpPr>
          <p:nvPr/>
        </p:nvSpPr>
        <p:spPr>
          <a:xfrm>
            <a:off x="640440" y="4380010"/>
            <a:ext cx="6074124" cy="7136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R="158115" algn="just">
              <a:tabLst>
                <a:tab pos="179388" algn="l"/>
              </a:tabLst>
            </a:pPr>
            <a:r>
              <a:rPr lang="es-MX" sz="2200" dirty="0"/>
              <a:t>Las "</a:t>
            </a:r>
            <a:r>
              <a:rPr lang="es-MX" sz="2200" b="1" dirty="0"/>
              <a:t>matemáticas continuas</a:t>
            </a:r>
            <a:r>
              <a:rPr lang="es-MX" sz="2200" dirty="0"/>
              <a:t>": tratan de </a:t>
            </a:r>
            <a:r>
              <a:rPr lang="es-MX" sz="2200" b="1" dirty="0"/>
              <a:t>números reales, aproximaciones</a:t>
            </a:r>
            <a:r>
              <a:rPr lang="es-MX" sz="2200" dirty="0"/>
              <a:t>, </a:t>
            </a:r>
            <a:r>
              <a:rPr lang="es-MX" sz="2200" b="1" dirty="0"/>
              <a:t>límites.</a:t>
            </a:r>
            <a:r>
              <a:rPr lang="es-MX" sz="2200" dirty="0"/>
              <a:t> </a:t>
            </a:r>
            <a:endParaRPr lang="en-US" sz="2200" dirty="0"/>
          </a:p>
        </p:txBody>
      </p:sp>
      <p:pic>
        <p:nvPicPr>
          <p:cNvPr id="1026" name="Picture 2" descr="No hay ninguna descripción de la foto disponible.">
            <a:extLst>
              <a:ext uri="{FF2B5EF4-FFF2-40B4-BE49-F238E27FC236}">
                <a16:creationId xmlns:a16="http://schemas.microsoft.com/office/drawing/2014/main" id="{4D6D4854-4312-6EE8-9C04-FC8E7438E7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131" t="23791" r="11176" b="9804"/>
          <a:stretch/>
        </p:blipFill>
        <p:spPr bwMode="auto">
          <a:xfrm>
            <a:off x="6795247" y="2237688"/>
            <a:ext cx="5396753" cy="4554071"/>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upo 19">
            <a:extLst>
              <a:ext uri="{FF2B5EF4-FFF2-40B4-BE49-F238E27FC236}">
                <a16:creationId xmlns:a16="http://schemas.microsoft.com/office/drawing/2014/main" id="{13F85CD6-674C-C45D-15D3-F940218DFA35}"/>
              </a:ext>
            </a:extLst>
          </p:cNvPr>
          <p:cNvGrpSpPr/>
          <p:nvPr/>
        </p:nvGrpSpPr>
        <p:grpSpPr>
          <a:xfrm>
            <a:off x="9628095" y="66241"/>
            <a:ext cx="2420470" cy="1837766"/>
            <a:chOff x="9646024" y="80682"/>
            <a:chExt cx="2420470" cy="1837766"/>
          </a:xfrm>
        </p:grpSpPr>
        <p:cxnSp>
          <p:nvCxnSpPr>
            <p:cNvPr id="15" name="Conector recto de flecha 14">
              <a:extLst>
                <a:ext uri="{FF2B5EF4-FFF2-40B4-BE49-F238E27FC236}">
                  <a16:creationId xmlns:a16="http://schemas.microsoft.com/office/drawing/2014/main" id="{9B5533D5-7A4A-0421-7309-D3D9A9BE5B7B}"/>
                </a:ext>
              </a:extLst>
            </p:cNvPr>
            <p:cNvCxnSpPr>
              <a:cxnSpLocks/>
            </p:cNvCxnSpPr>
            <p:nvPr/>
          </p:nvCxnSpPr>
          <p:spPr>
            <a:xfrm>
              <a:off x="9646024" y="1918448"/>
              <a:ext cx="2420470"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36E47C11-673D-2025-6499-57F19FA33DB9}"/>
                </a:ext>
              </a:extLst>
            </p:cNvPr>
            <p:cNvCxnSpPr>
              <a:cxnSpLocks/>
            </p:cNvCxnSpPr>
            <p:nvPr/>
          </p:nvCxnSpPr>
          <p:spPr>
            <a:xfrm flipV="1">
              <a:off x="9646024" y="80682"/>
              <a:ext cx="0" cy="183776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Grupo 20">
            <a:extLst>
              <a:ext uri="{FF2B5EF4-FFF2-40B4-BE49-F238E27FC236}">
                <a16:creationId xmlns:a16="http://schemas.microsoft.com/office/drawing/2014/main" id="{D587B606-5CF0-B336-B133-EBF6F20350D9}"/>
              </a:ext>
            </a:extLst>
          </p:cNvPr>
          <p:cNvGrpSpPr/>
          <p:nvPr/>
        </p:nvGrpSpPr>
        <p:grpSpPr>
          <a:xfrm>
            <a:off x="6866965" y="42836"/>
            <a:ext cx="2420470" cy="1837766"/>
            <a:chOff x="9646024" y="80682"/>
            <a:chExt cx="2420470" cy="1837766"/>
          </a:xfrm>
        </p:grpSpPr>
        <p:cxnSp>
          <p:nvCxnSpPr>
            <p:cNvPr id="22" name="Conector recto de flecha 21">
              <a:extLst>
                <a:ext uri="{FF2B5EF4-FFF2-40B4-BE49-F238E27FC236}">
                  <a16:creationId xmlns:a16="http://schemas.microsoft.com/office/drawing/2014/main" id="{DB902D81-7B90-B088-1933-9F7967CE72B4}"/>
                </a:ext>
              </a:extLst>
            </p:cNvPr>
            <p:cNvCxnSpPr>
              <a:cxnSpLocks/>
            </p:cNvCxnSpPr>
            <p:nvPr/>
          </p:nvCxnSpPr>
          <p:spPr>
            <a:xfrm>
              <a:off x="9646024" y="1918448"/>
              <a:ext cx="2420470"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DAAAC738-D9E3-BFBF-8528-60F80B0C0DED}"/>
                </a:ext>
              </a:extLst>
            </p:cNvPr>
            <p:cNvCxnSpPr>
              <a:cxnSpLocks/>
            </p:cNvCxnSpPr>
            <p:nvPr/>
          </p:nvCxnSpPr>
          <p:spPr>
            <a:xfrm flipV="1">
              <a:off x="9646024" y="80682"/>
              <a:ext cx="0" cy="183776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Título 1">
            <a:extLst>
              <a:ext uri="{FF2B5EF4-FFF2-40B4-BE49-F238E27FC236}">
                <a16:creationId xmlns:a16="http://schemas.microsoft.com/office/drawing/2014/main" id="{E347355D-6142-FEC5-5EFA-E959C4A37A84}"/>
              </a:ext>
            </a:extLst>
          </p:cNvPr>
          <p:cNvSpPr txBox="1">
            <a:spLocks/>
          </p:cNvSpPr>
          <p:nvPr/>
        </p:nvSpPr>
        <p:spPr>
          <a:xfrm>
            <a:off x="640440" y="3030071"/>
            <a:ext cx="6074124" cy="126576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R="158115" algn="just">
              <a:tabLst>
                <a:tab pos="179388" algn="l"/>
              </a:tabLst>
            </a:pPr>
            <a:r>
              <a:rPr lang="es-MX" sz="800" b="0" i="0" dirty="0">
                <a:solidFill>
                  <a:srgbClr val="4D5156"/>
                </a:solidFill>
                <a:effectLst/>
                <a:latin typeface="Google Sans"/>
              </a:rPr>
              <a:t> </a:t>
            </a:r>
            <a:r>
              <a:rPr lang="es-MX" sz="2200" dirty="0"/>
              <a:t>Las </a:t>
            </a:r>
            <a:r>
              <a:rPr lang="es-MX" sz="2200" b="1" dirty="0"/>
              <a:t>MD</a:t>
            </a:r>
            <a:r>
              <a:rPr lang="es-MX" sz="2200" dirty="0"/>
              <a:t> también llamada a veces “Matemáticas de Decisión” o “Matemáticas Finitas”, trabaja con objetos que pueden tener distintos valores separados.</a:t>
            </a:r>
            <a:endParaRPr lang="en-US" sz="2200" dirty="0"/>
          </a:p>
        </p:txBody>
      </p:sp>
      <p:sp>
        <p:nvSpPr>
          <p:cNvPr id="25" name="Título 1">
            <a:extLst>
              <a:ext uri="{FF2B5EF4-FFF2-40B4-BE49-F238E27FC236}">
                <a16:creationId xmlns:a16="http://schemas.microsoft.com/office/drawing/2014/main" id="{5C26CA8D-EB15-569E-A700-2FFD26FD3FA2}"/>
              </a:ext>
            </a:extLst>
          </p:cNvPr>
          <p:cNvSpPr txBox="1">
            <a:spLocks/>
          </p:cNvSpPr>
          <p:nvPr/>
        </p:nvSpPr>
        <p:spPr>
          <a:xfrm>
            <a:off x="640440" y="5177869"/>
            <a:ext cx="6074124" cy="12998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R="158115" algn="just">
              <a:tabLst>
                <a:tab pos="179388" algn="l"/>
              </a:tabLst>
            </a:pPr>
            <a:r>
              <a:rPr lang="es-MX" sz="2200" dirty="0"/>
              <a:t>En posgrado, la </a:t>
            </a:r>
            <a:r>
              <a:rPr lang="es-MX" sz="2200" b="1" dirty="0"/>
              <a:t>lógica</a:t>
            </a:r>
            <a:r>
              <a:rPr lang="es-MX" sz="2200" dirty="0"/>
              <a:t> se describe como "</a:t>
            </a:r>
            <a:r>
              <a:rPr lang="es-MX" sz="2200" b="1" dirty="0"/>
              <a:t>metamatemática</a:t>
            </a:r>
            <a:r>
              <a:rPr lang="es-MX" sz="2200" dirty="0"/>
              <a:t>", superconjunto de teorías matemáticas que utiliza un </a:t>
            </a:r>
            <a:r>
              <a:rPr lang="es-MX" sz="2200" b="1" dirty="0"/>
              <a:t>lenguaje simbólico </a:t>
            </a:r>
            <a:r>
              <a:rPr lang="es-MX" sz="2200" dirty="0"/>
              <a:t>(</a:t>
            </a:r>
            <a:r>
              <a:rPr lang="es-MX" sz="2200" b="1" dirty="0"/>
              <a:t>lógica de 1er orden, lógica de 2do orden</a:t>
            </a:r>
            <a:r>
              <a:rPr lang="es-MX" sz="2200" dirty="0"/>
              <a:t>, etc.).</a:t>
            </a:r>
            <a:endParaRPr lang="en-US" sz="2200" dirty="0"/>
          </a:p>
        </p:txBody>
      </p:sp>
    </p:spTree>
    <p:extLst>
      <p:ext uri="{BB962C8B-B14F-4D97-AF65-F5344CB8AC3E}">
        <p14:creationId xmlns:p14="http://schemas.microsoft.com/office/powerpoint/2010/main" val="1422130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3C981-2449-0F56-C1E2-755AB14D94B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20CC270-CB95-0A0C-071D-752244202850}"/>
              </a:ext>
            </a:extLst>
          </p:cNvPr>
          <p:cNvSpPr>
            <a:spLocks noGrp="1"/>
          </p:cNvSpPr>
          <p:nvPr>
            <p:ph type="title"/>
          </p:nvPr>
        </p:nvSpPr>
        <p:spPr>
          <a:xfrm>
            <a:off x="609601" y="147524"/>
            <a:ext cx="9969271" cy="677108"/>
          </a:xfrm>
        </p:spPr>
        <p:txBody>
          <a:bodyPr/>
          <a:lstStyle/>
          <a:p>
            <a:r>
              <a:rPr lang="es-PE" sz="4400" dirty="0">
                <a:ln w="9525">
                  <a:solidFill>
                    <a:schemeClr val="bg1">
                      <a:lumMod val="50000"/>
                    </a:schemeClr>
                  </a:solidFill>
                  <a:prstDash val="solid"/>
                </a:ln>
                <a:effectLst>
                  <a:outerShdw blurRad="50800" dist="38100" dir="5400000" algn="t" rotWithShape="0">
                    <a:prstClr val="black">
                      <a:alpha val="40000"/>
                    </a:prstClr>
                  </a:outerShdw>
                </a:effectLst>
              </a:rPr>
              <a:t>Ejercicios: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832D357C-5608-C78C-CBEE-6C61A75F81C4}"/>
                  </a:ext>
                </a:extLst>
              </p:cNvPr>
              <p:cNvSpPr>
                <a:spLocks noGrp="1"/>
              </p:cNvSpPr>
              <p:nvPr>
                <p:ph sz="half" idx="2"/>
              </p:nvPr>
            </p:nvSpPr>
            <p:spPr>
              <a:xfrm>
                <a:off x="2920727" y="301830"/>
                <a:ext cx="6800214" cy="387798"/>
              </a:xfrm>
            </p:spPr>
            <p:txBody>
              <a:bodyPr/>
              <a:lstStyle/>
              <a:p>
                <a:pPr marL="0" indent="0">
                  <a:buNone/>
                </a:pPr>
                <a14:m>
                  <m:oMathPara xmlns:m="http://schemas.openxmlformats.org/officeDocument/2006/math">
                    <m:oMathParaPr>
                      <m:jc m:val="centerGroup"/>
                    </m:oMathParaPr>
                    <m:oMath xmlns:m="http://schemas.openxmlformats.org/officeDocument/2006/math">
                      <m:r>
                        <a:rPr lang="es-PE" b="0" i="1" smtClean="0">
                          <a:latin typeface="Cambria Math" panose="02040503050406030204" pitchFamily="18" charset="0"/>
                        </a:rPr>
                        <m:t>((</m:t>
                      </m:r>
                      <m:r>
                        <a:rPr lang="es-PE" b="0" i="1" smtClean="0">
                          <a:latin typeface="Cambria Math" panose="02040503050406030204" pitchFamily="18" charset="0"/>
                        </a:rPr>
                        <m:t>𝑝</m:t>
                      </m:r>
                      <m:r>
                        <a:rPr lang="es-PE" b="0" i="1" smtClean="0">
                          <a:latin typeface="Cambria Math" panose="02040503050406030204" pitchFamily="18" charset="0"/>
                        </a:rPr>
                        <m:t>→</m:t>
                      </m:r>
                      <m:r>
                        <a:rPr lang="es-PE" b="0" i="1" smtClean="0">
                          <a:latin typeface="Cambria Math" panose="02040503050406030204" pitchFamily="18" charset="0"/>
                        </a:rPr>
                        <m:t>𝑞</m:t>
                      </m:r>
                      <m:r>
                        <a:rPr lang="es-PE" b="0" i="1" smtClean="0">
                          <a:latin typeface="Cambria Math" panose="02040503050406030204" pitchFamily="18" charset="0"/>
                        </a:rPr>
                        <m:t>)∧(</m:t>
                      </m:r>
                      <m:r>
                        <a:rPr lang="es-PE" b="0" i="1" smtClean="0">
                          <a:latin typeface="Cambria Math" panose="02040503050406030204" pitchFamily="18" charset="0"/>
                        </a:rPr>
                        <m:t>𝑝</m:t>
                      </m:r>
                      <m:r>
                        <a:rPr lang="es-PE" b="0" i="1" smtClean="0">
                          <a:latin typeface="Cambria Math" panose="02040503050406030204" pitchFamily="18" charset="0"/>
                          <a:ea typeface="Cambria Math" panose="02040503050406030204" pitchFamily="18" charset="0"/>
                        </a:rPr>
                        <m:t>∨</m:t>
                      </m:r>
                      <m:r>
                        <a:rPr lang="es-PE" b="0" i="1" smtClean="0">
                          <a:latin typeface="Cambria Math" panose="02040503050406030204" pitchFamily="18" charset="0"/>
                          <a:ea typeface="Cambria Math" panose="02040503050406030204" pitchFamily="18" charset="0"/>
                        </a:rPr>
                        <m:t>𝑟</m:t>
                      </m:r>
                      <m:r>
                        <a:rPr lang="es-PE" b="0" i="1" smtClean="0">
                          <a:latin typeface="Cambria Math" panose="02040503050406030204" pitchFamily="18" charset="0"/>
                          <a:ea typeface="Cambria Math" panose="02040503050406030204" pitchFamily="18" charset="0"/>
                        </a:rPr>
                        <m:t>))∨(</m:t>
                      </m:r>
                      <m:r>
                        <a:rPr lang="es-PE" b="0" i="1" smtClean="0">
                          <a:latin typeface="Cambria Math" panose="02040503050406030204" pitchFamily="18" charset="0"/>
                          <a:ea typeface="Cambria Math" panose="02040503050406030204" pitchFamily="18" charset="0"/>
                        </a:rPr>
                        <m:t>𝑝</m:t>
                      </m:r>
                      <m:r>
                        <a:rPr lang="es-PE" i="1">
                          <a:latin typeface="Cambria Math" panose="02040503050406030204" pitchFamily="18" charset="0"/>
                        </a:rPr>
                        <m:t>∧</m:t>
                      </m:r>
                      <m:r>
                        <a:rPr lang="es-PE" b="0" i="1" smtClean="0">
                          <a:latin typeface="Cambria Math" panose="02040503050406030204" pitchFamily="18" charset="0"/>
                          <a:ea typeface="Cambria Math" panose="02040503050406030204" pitchFamily="18" charset="0"/>
                        </a:rPr>
                        <m:t>∼</m:t>
                      </m:r>
                      <m:r>
                        <a:rPr lang="es-PE" b="0" i="1" smtClean="0">
                          <a:latin typeface="Cambria Math" panose="02040503050406030204" pitchFamily="18" charset="0"/>
                          <a:ea typeface="Cambria Math" panose="02040503050406030204" pitchFamily="18" charset="0"/>
                        </a:rPr>
                        <m:t>𝑝</m:t>
                      </m:r>
                      <m:r>
                        <a:rPr lang="es-PE" b="0" i="1" smtClean="0">
                          <a:latin typeface="Cambria Math" panose="02040503050406030204" pitchFamily="18" charset="0"/>
                          <a:ea typeface="Cambria Math" panose="02040503050406030204" pitchFamily="18" charset="0"/>
                        </a:rPr>
                        <m:t>)</m:t>
                      </m:r>
                    </m:oMath>
                  </m:oMathPara>
                </a14:m>
                <a:endParaRPr lang="es-PE" dirty="0"/>
              </a:p>
            </p:txBody>
          </p:sp>
        </mc:Choice>
        <mc:Fallback xmlns="">
          <p:sp>
            <p:nvSpPr>
              <p:cNvPr id="3" name="Marcador de contenido 2">
                <a:extLst>
                  <a:ext uri="{FF2B5EF4-FFF2-40B4-BE49-F238E27FC236}">
                    <a16:creationId xmlns:a16="http://schemas.microsoft.com/office/drawing/2014/main" id="{832D357C-5608-C78C-CBEE-6C61A75F81C4}"/>
                  </a:ext>
                </a:extLst>
              </p:cNvPr>
              <p:cNvSpPr>
                <a:spLocks noGrp="1" noRot="1" noChangeAspect="1" noMove="1" noResize="1" noEditPoints="1" noAdjustHandles="1" noChangeArrowheads="1" noChangeShapeType="1" noTextEdit="1"/>
              </p:cNvSpPr>
              <p:nvPr>
                <p:ph sz="half" idx="2"/>
              </p:nvPr>
            </p:nvSpPr>
            <p:spPr>
              <a:xfrm>
                <a:off x="2920727" y="301830"/>
                <a:ext cx="6800214" cy="387798"/>
              </a:xfrm>
              <a:blipFill>
                <a:blip r:embed="rId2"/>
                <a:stretch>
                  <a:fillRect t="-11111" b="-39683"/>
                </a:stretch>
              </a:blipFill>
            </p:spPr>
            <p:txBody>
              <a:bodyPr/>
              <a:lstStyle/>
              <a:p>
                <a:r>
                  <a:rPr lang="es-PE">
                    <a:noFill/>
                  </a:rPr>
                  <a:t> </a:t>
                </a:r>
              </a:p>
            </p:txBody>
          </p:sp>
        </mc:Fallback>
      </mc:AlternateContent>
      <p:sp>
        <p:nvSpPr>
          <p:cNvPr id="6" name="Rectangle 1">
            <a:extLst>
              <a:ext uri="{FF2B5EF4-FFF2-40B4-BE49-F238E27FC236}">
                <a16:creationId xmlns:a16="http://schemas.microsoft.com/office/drawing/2014/main" id="{D0B61788-3A1B-F614-2C2F-7CF15AD9DCC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0" i="0" u="none" strike="noStrike" cap="none" normalizeH="0" baseline="0">
                <a:ln>
                  <a:noFill/>
                </a:ln>
                <a:solidFill>
                  <a:schemeClr val="tx1"/>
                </a:solidFill>
                <a:effectLst/>
                <a:latin typeface="Arial" panose="020B0604020202020204" pitchFamily="34" charset="0"/>
              </a:rPr>
              <a:t>(p→q)∧(¬q∨r))∨(¬p∧(q∨¬r))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PE" altLang="es-PE"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4" name="Marcador de contenido 2">
                <a:extLst>
                  <a:ext uri="{FF2B5EF4-FFF2-40B4-BE49-F238E27FC236}">
                    <a16:creationId xmlns:a16="http://schemas.microsoft.com/office/drawing/2014/main" id="{81199F29-7CAF-2E25-AFA8-7E83C0C12DA5}"/>
                  </a:ext>
                </a:extLst>
              </p:cNvPr>
              <p:cNvSpPr txBox="1">
                <a:spLocks/>
              </p:cNvSpPr>
              <p:nvPr/>
            </p:nvSpPr>
            <p:spPr>
              <a:xfrm>
                <a:off x="316585" y="1001715"/>
                <a:ext cx="11374017" cy="2769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m:rPr>
                          <m:sty m:val="p"/>
                        </m:rPr>
                        <a:rPr lang="es-PE" sz="2000" b="0" i="0" smtClean="0">
                          <a:latin typeface="Cambria Math" panose="02040503050406030204" pitchFamily="18" charset="0"/>
                        </a:rPr>
                        <m:t>Aplicamos</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ley</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de</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condicional</m:t>
                      </m:r>
                      <m:r>
                        <a:rPr lang="es-PE" sz="2000" b="0" i="0" smtClean="0">
                          <a:latin typeface="Cambria Math" panose="02040503050406030204" pitchFamily="18" charset="0"/>
                        </a:rPr>
                        <m:t>:</m:t>
                      </m:r>
                      <m:r>
                        <a:rPr lang="es-PE" sz="2000" b="1" i="0" smtClean="0">
                          <a:latin typeface="Cambria Math" panose="02040503050406030204" pitchFamily="18" charset="0"/>
                        </a:rPr>
                        <m:t>       </m:t>
                      </m:r>
                      <m:r>
                        <a:rPr lang="es-PE" sz="2000" b="1">
                          <a:latin typeface="Cambria Math" panose="02040503050406030204" pitchFamily="18" charset="0"/>
                        </a:rPr>
                        <m:t>𝐀</m:t>
                      </m:r>
                      <m:r>
                        <a:rPr lang="es-PE" sz="2000" b="1" i="1" smtClean="0">
                          <a:latin typeface="Cambria Math" panose="02040503050406030204" pitchFamily="18" charset="0"/>
                          <a:ea typeface="Cambria Math" panose="02040503050406030204" pitchFamily="18" charset="0"/>
                        </a:rPr>
                        <m:t>→</m:t>
                      </m:r>
                      <m:r>
                        <a:rPr lang="es-PE" sz="2000" b="1" i="1" smtClean="0">
                          <a:latin typeface="Cambria Math" panose="02040503050406030204" pitchFamily="18" charset="0"/>
                          <a:ea typeface="Cambria Math" panose="02040503050406030204" pitchFamily="18" charset="0"/>
                        </a:rPr>
                        <m:t>𝑩</m:t>
                      </m:r>
                      <m:r>
                        <a:rPr lang="es-PE" sz="2000" b="1" i="1">
                          <a:latin typeface="Cambria Math" panose="02040503050406030204" pitchFamily="18" charset="0"/>
                          <a:ea typeface="Cambria Math" panose="02040503050406030204" pitchFamily="18" charset="0"/>
                        </a:rPr>
                        <m:t>=</m:t>
                      </m:r>
                      <m:r>
                        <a:rPr lang="es-PE" sz="2000" b="1" i="1" smtClean="0">
                          <a:latin typeface="Cambria Math" panose="02040503050406030204" pitchFamily="18" charset="0"/>
                          <a:ea typeface="Cambria Math" panose="02040503050406030204" pitchFamily="18" charset="0"/>
                        </a:rPr>
                        <m:t>∼</m:t>
                      </m:r>
                      <m:r>
                        <a:rPr lang="es-PE" sz="2000" b="1" i="1" smtClean="0">
                          <a:latin typeface="Cambria Math" panose="02040503050406030204" pitchFamily="18" charset="0"/>
                          <a:ea typeface="Cambria Math" panose="02040503050406030204" pitchFamily="18" charset="0"/>
                        </a:rPr>
                        <m:t>𝑨</m:t>
                      </m:r>
                      <m:r>
                        <a:rPr lang="es-PE" sz="2000" b="1" i="1" smtClean="0">
                          <a:latin typeface="Cambria Math" panose="02040503050406030204" pitchFamily="18" charset="0"/>
                          <a:ea typeface="Cambria Math" panose="02040503050406030204" pitchFamily="18" charset="0"/>
                        </a:rPr>
                        <m:t>∨</m:t>
                      </m:r>
                      <m:r>
                        <a:rPr lang="es-PE" sz="2000" b="1" i="1" smtClean="0">
                          <a:latin typeface="Cambria Math" panose="02040503050406030204" pitchFamily="18" charset="0"/>
                          <a:ea typeface="Cambria Math" panose="02040503050406030204" pitchFamily="18" charset="0"/>
                        </a:rPr>
                        <m:t>𝑩</m:t>
                      </m:r>
                    </m:oMath>
                  </m:oMathPara>
                </a14:m>
                <a:endParaRPr lang="es-PE" sz="2000" dirty="0"/>
              </a:p>
            </p:txBody>
          </p:sp>
        </mc:Choice>
        <mc:Fallback xmlns="">
          <p:sp>
            <p:nvSpPr>
              <p:cNvPr id="4" name="Marcador de contenido 2">
                <a:extLst>
                  <a:ext uri="{FF2B5EF4-FFF2-40B4-BE49-F238E27FC236}">
                    <a16:creationId xmlns:a16="http://schemas.microsoft.com/office/drawing/2014/main" id="{81199F29-7CAF-2E25-AFA8-7E83C0C12DA5}"/>
                  </a:ext>
                </a:extLst>
              </p:cNvPr>
              <p:cNvSpPr txBox="1">
                <a:spLocks noRot="1" noChangeAspect="1" noMove="1" noResize="1" noEditPoints="1" noAdjustHandles="1" noChangeArrowheads="1" noChangeShapeType="1" noTextEdit="1"/>
              </p:cNvSpPr>
              <p:nvPr/>
            </p:nvSpPr>
            <p:spPr>
              <a:xfrm>
                <a:off x="316585" y="1001715"/>
                <a:ext cx="11374017" cy="276999"/>
              </a:xfrm>
              <a:prstGeom prst="rect">
                <a:avLst/>
              </a:prstGeom>
              <a:blipFill>
                <a:blip r:embed="rId3"/>
                <a:stretch>
                  <a:fillRect l="-1072" t="-10870" b="-36957"/>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 name="Marcador de contenido 2">
                <a:extLst>
                  <a:ext uri="{FF2B5EF4-FFF2-40B4-BE49-F238E27FC236}">
                    <a16:creationId xmlns:a16="http://schemas.microsoft.com/office/drawing/2014/main" id="{D365FB9D-9DFB-84EA-F51F-0B0CE8D39928}"/>
                  </a:ext>
                </a:extLst>
              </p:cNvPr>
              <p:cNvSpPr txBox="1">
                <a:spLocks/>
              </p:cNvSpPr>
              <p:nvPr/>
            </p:nvSpPr>
            <p:spPr>
              <a:xfrm>
                <a:off x="2803848" y="1577015"/>
                <a:ext cx="6917093" cy="3323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s-PE" sz="2400" i="1" smtClean="0">
                          <a:latin typeface="Cambria Math" panose="02040503050406030204" pitchFamily="18" charset="0"/>
                        </a:rPr>
                        <m:t>(</m:t>
                      </m:r>
                      <m:r>
                        <a:rPr lang="es-PE" sz="2400" i="1" smtClean="0">
                          <a:solidFill>
                            <a:srgbClr val="FF0000"/>
                          </a:solidFill>
                          <a:latin typeface="Cambria Math" panose="02040503050406030204" pitchFamily="18" charset="0"/>
                        </a:rPr>
                        <m:t>(</m:t>
                      </m:r>
                      <m:r>
                        <a:rPr lang="es-PE" sz="2400" i="1" smtClean="0">
                          <a:solidFill>
                            <a:srgbClr val="FF0000"/>
                          </a:solidFill>
                          <a:latin typeface="Cambria Math" panose="02040503050406030204" pitchFamily="18" charset="0"/>
                          <a:ea typeface="Cambria Math" panose="02040503050406030204" pitchFamily="18" charset="0"/>
                        </a:rPr>
                        <m:t>∼</m:t>
                      </m:r>
                      <m:r>
                        <a:rPr lang="es-PE" sz="2400" i="1" smtClean="0">
                          <a:solidFill>
                            <a:srgbClr val="FF0000"/>
                          </a:solidFill>
                          <a:latin typeface="Cambria Math" panose="02040503050406030204" pitchFamily="18" charset="0"/>
                        </a:rPr>
                        <m:t>𝑝</m:t>
                      </m:r>
                      <m:r>
                        <a:rPr lang="es-PE" sz="2400" i="1">
                          <a:solidFill>
                            <a:srgbClr val="FF0000"/>
                          </a:solidFill>
                          <a:latin typeface="Cambria Math" panose="02040503050406030204" pitchFamily="18" charset="0"/>
                          <a:ea typeface="Cambria Math" panose="02040503050406030204" pitchFamily="18" charset="0"/>
                        </a:rPr>
                        <m:t>∨</m:t>
                      </m:r>
                      <m:r>
                        <a:rPr lang="es-PE" sz="2400" i="1" smtClean="0">
                          <a:solidFill>
                            <a:srgbClr val="FF0000"/>
                          </a:solidFill>
                          <a:latin typeface="Cambria Math" panose="02040503050406030204" pitchFamily="18" charset="0"/>
                        </a:rPr>
                        <m:t>𝑞</m:t>
                      </m:r>
                      <m:r>
                        <a:rPr lang="es-PE" sz="2400" i="1" smtClean="0">
                          <a:solidFill>
                            <a:srgbClr val="FF0000"/>
                          </a:solidFill>
                          <a:latin typeface="Cambria Math" panose="02040503050406030204" pitchFamily="18" charset="0"/>
                        </a:rPr>
                        <m:t>)∧(</m:t>
                      </m:r>
                      <m:r>
                        <a:rPr lang="es-PE" sz="2400" b="0" i="1" smtClean="0">
                          <a:latin typeface="Cambria Math" panose="02040503050406030204" pitchFamily="18" charset="0"/>
                        </a:rPr>
                        <m:t>𝑝</m:t>
                      </m:r>
                      <m:r>
                        <a:rPr lang="es-PE" sz="2400" i="1" smtClean="0">
                          <a:latin typeface="Cambria Math" panose="02040503050406030204" pitchFamily="18" charset="0"/>
                          <a:ea typeface="Cambria Math" panose="02040503050406030204" pitchFamily="18" charset="0"/>
                        </a:rPr>
                        <m:t>∨</m:t>
                      </m:r>
                      <m:r>
                        <a:rPr lang="es-PE" sz="2400" i="1" smtClean="0">
                          <a:latin typeface="Cambria Math" panose="02040503050406030204" pitchFamily="18" charset="0"/>
                          <a:ea typeface="Cambria Math" panose="02040503050406030204" pitchFamily="18" charset="0"/>
                        </a:rPr>
                        <m:t>𝑟</m:t>
                      </m:r>
                      <m:r>
                        <a:rPr lang="es-PE" sz="2400" i="1" smtClean="0">
                          <a:latin typeface="Cambria Math" panose="02040503050406030204" pitchFamily="18" charset="0"/>
                          <a:ea typeface="Cambria Math" panose="02040503050406030204" pitchFamily="18" charset="0"/>
                        </a:rPr>
                        <m:t>))∨(</m:t>
                      </m:r>
                      <m:r>
                        <a:rPr lang="es-PE" sz="2400" i="1">
                          <a:latin typeface="Cambria Math" panose="02040503050406030204" pitchFamily="18" charset="0"/>
                          <a:ea typeface="Cambria Math" panose="02040503050406030204" pitchFamily="18" charset="0"/>
                        </a:rPr>
                        <m:t>𝑝</m:t>
                      </m:r>
                      <m:r>
                        <a:rPr lang="es-PE" sz="2400" i="1">
                          <a:latin typeface="Cambria Math" panose="02040503050406030204" pitchFamily="18" charset="0"/>
                        </a:rPr>
                        <m:t>∧</m:t>
                      </m:r>
                      <m:r>
                        <a:rPr lang="es-PE" sz="2400" i="1">
                          <a:latin typeface="Cambria Math" panose="02040503050406030204" pitchFamily="18" charset="0"/>
                          <a:ea typeface="Cambria Math" panose="02040503050406030204" pitchFamily="18" charset="0"/>
                        </a:rPr>
                        <m:t>∼</m:t>
                      </m:r>
                      <m:r>
                        <a:rPr lang="es-PE" sz="2400" i="1">
                          <a:latin typeface="Cambria Math" panose="02040503050406030204" pitchFamily="18" charset="0"/>
                          <a:ea typeface="Cambria Math" panose="02040503050406030204" pitchFamily="18" charset="0"/>
                        </a:rPr>
                        <m:t>𝑝</m:t>
                      </m:r>
                      <m:r>
                        <a:rPr lang="es-PE" sz="2400" i="1">
                          <a:latin typeface="Cambria Math" panose="02040503050406030204" pitchFamily="18" charset="0"/>
                          <a:ea typeface="Cambria Math" panose="02040503050406030204" pitchFamily="18" charset="0"/>
                        </a:rPr>
                        <m:t>)</m:t>
                      </m:r>
                    </m:oMath>
                  </m:oMathPara>
                </a14:m>
                <a:endParaRPr lang="es-PE" dirty="0"/>
              </a:p>
            </p:txBody>
          </p:sp>
        </mc:Choice>
        <mc:Fallback xmlns="">
          <p:sp>
            <p:nvSpPr>
              <p:cNvPr id="7" name="Marcador de contenido 2">
                <a:extLst>
                  <a:ext uri="{FF2B5EF4-FFF2-40B4-BE49-F238E27FC236}">
                    <a16:creationId xmlns:a16="http://schemas.microsoft.com/office/drawing/2014/main" id="{D365FB9D-9DFB-84EA-F51F-0B0CE8D39928}"/>
                  </a:ext>
                </a:extLst>
              </p:cNvPr>
              <p:cNvSpPr txBox="1">
                <a:spLocks noRot="1" noChangeAspect="1" noMove="1" noResize="1" noEditPoints="1" noAdjustHandles="1" noChangeArrowheads="1" noChangeShapeType="1" noTextEdit="1"/>
              </p:cNvSpPr>
              <p:nvPr/>
            </p:nvSpPr>
            <p:spPr>
              <a:xfrm>
                <a:off x="2803848" y="1577015"/>
                <a:ext cx="6917093" cy="332399"/>
              </a:xfrm>
              <a:prstGeom prst="rect">
                <a:avLst/>
              </a:prstGeom>
              <a:blipFill>
                <a:blip r:embed="rId4"/>
                <a:stretch>
                  <a:fillRect t="-11111" b="-38889"/>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 name="Marcador de contenido 2">
                <a:extLst>
                  <a:ext uri="{FF2B5EF4-FFF2-40B4-BE49-F238E27FC236}">
                    <a16:creationId xmlns:a16="http://schemas.microsoft.com/office/drawing/2014/main" id="{449DF87D-EF2E-DF4A-6EEA-F5231BF12302}"/>
                  </a:ext>
                </a:extLst>
              </p:cNvPr>
              <p:cNvSpPr txBox="1">
                <a:spLocks/>
              </p:cNvSpPr>
              <p:nvPr/>
            </p:nvSpPr>
            <p:spPr>
              <a:xfrm>
                <a:off x="316585" y="2207715"/>
                <a:ext cx="10973455" cy="2769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m:rPr>
                          <m:sty m:val="p"/>
                        </m:rPr>
                        <a:rPr lang="es-PE" sz="2000" b="0" i="0" smtClean="0">
                          <a:latin typeface="Cambria Math" panose="02040503050406030204" pitchFamily="18" charset="0"/>
                        </a:rPr>
                        <m:t>Aplicamos</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ley</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distributiva</m:t>
                      </m:r>
                      <m:r>
                        <a:rPr lang="es-PE" sz="2000" b="0" i="0" smtClean="0">
                          <a:latin typeface="Cambria Math" panose="02040503050406030204" pitchFamily="18" charset="0"/>
                        </a:rPr>
                        <m:t>:     </m:t>
                      </m:r>
                      <m:r>
                        <a:rPr lang="es-PE" sz="2000" b="1" i="0" smtClean="0">
                          <a:latin typeface="Cambria Math" panose="02040503050406030204" pitchFamily="18" charset="0"/>
                        </a:rPr>
                        <m:t>𝐀</m:t>
                      </m:r>
                      <m:r>
                        <a:rPr lang="es-PE" sz="2000" b="1" i="1" smtClean="0">
                          <a:latin typeface="Cambria Math" panose="02040503050406030204" pitchFamily="18" charset="0"/>
                          <a:ea typeface="Cambria Math" panose="02040503050406030204" pitchFamily="18" charset="0"/>
                        </a:rPr>
                        <m:t>∧</m:t>
                      </m:r>
                      <m:d>
                        <m:dPr>
                          <m:ctrlPr>
                            <a:rPr lang="es-PE" sz="2000" b="1" i="1" smtClean="0">
                              <a:latin typeface="Cambria Math" panose="02040503050406030204" pitchFamily="18" charset="0"/>
                              <a:ea typeface="Cambria Math" panose="02040503050406030204" pitchFamily="18" charset="0"/>
                            </a:rPr>
                          </m:ctrlPr>
                        </m:dPr>
                        <m:e>
                          <m:r>
                            <a:rPr lang="es-PE" sz="2000" b="1" i="1" smtClean="0">
                              <a:latin typeface="Cambria Math" panose="02040503050406030204" pitchFamily="18" charset="0"/>
                              <a:ea typeface="Cambria Math" panose="02040503050406030204" pitchFamily="18" charset="0"/>
                            </a:rPr>
                            <m:t>𝑩</m:t>
                          </m:r>
                          <m:r>
                            <a:rPr lang="es-PE" sz="2000" b="1" i="1" smtClean="0">
                              <a:latin typeface="Cambria Math" panose="02040503050406030204" pitchFamily="18" charset="0"/>
                              <a:ea typeface="Cambria Math" panose="02040503050406030204" pitchFamily="18" charset="0"/>
                            </a:rPr>
                            <m:t>∨</m:t>
                          </m:r>
                          <m:r>
                            <a:rPr lang="es-PE" sz="2000" b="1" i="1" smtClean="0">
                              <a:latin typeface="Cambria Math" panose="02040503050406030204" pitchFamily="18" charset="0"/>
                              <a:ea typeface="Cambria Math" panose="02040503050406030204" pitchFamily="18" charset="0"/>
                            </a:rPr>
                            <m:t>𝑪</m:t>
                          </m:r>
                        </m:e>
                      </m:d>
                      <m:r>
                        <a:rPr lang="es-PE" sz="2000" b="1" i="1" smtClean="0">
                          <a:latin typeface="Cambria Math" panose="02040503050406030204" pitchFamily="18" charset="0"/>
                          <a:ea typeface="Cambria Math" panose="02040503050406030204" pitchFamily="18" charset="0"/>
                        </a:rPr>
                        <m:t>=</m:t>
                      </m:r>
                      <m:d>
                        <m:dPr>
                          <m:ctrlPr>
                            <a:rPr lang="es-PE" sz="2000" b="1" i="1" smtClean="0">
                              <a:latin typeface="Cambria Math" panose="02040503050406030204" pitchFamily="18" charset="0"/>
                              <a:ea typeface="Cambria Math" panose="02040503050406030204" pitchFamily="18" charset="0"/>
                            </a:rPr>
                          </m:ctrlPr>
                        </m:dPr>
                        <m:e>
                          <m:r>
                            <a:rPr lang="es-PE" sz="2000" b="1" i="1" smtClean="0">
                              <a:latin typeface="Cambria Math" panose="02040503050406030204" pitchFamily="18" charset="0"/>
                              <a:ea typeface="Cambria Math" panose="02040503050406030204" pitchFamily="18" charset="0"/>
                            </a:rPr>
                            <m:t>𝑨</m:t>
                          </m:r>
                          <m:r>
                            <a:rPr lang="es-PE" sz="2000" b="1" i="1" smtClean="0">
                              <a:latin typeface="Cambria Math" panose="02040503050406030204" pitchFamily="18" charset="0"/>
                              <a:ea typeface="Cambria Math" panose="02040503050406030204" pitchFamily="18" charset="0"/>
                            </a:rPr>
                            <m:t>∧</m:t>
                          </m:r>
                          <m:r>
                            <a:rPr lang="es-PE" sz="2000" b="1" i="1" smtClean="0">
                              <a:latin typeface="Cambria Math" panose="02040503050406030204" pitchFamily="18" charset="0"/>
                              <a:ea typeface="Cambria Math" panose="02040503050406030204" pitchFamily="18" charset="0"/>
                            </a:rPr>
                            <m:t>𝑩</m:t>
                          </m:r>
                        </m:e>
                      </m:d>
                      <m:r>
                        <a:rPr lang="es-PE" sz="2000" b="1" i="1" smtClean="0">
                          <a:latin typeface="Cambria Math" panose="02040503050406030204" pitchFamily="18" charset="0"/>
                          <a:ea typeface="Cambria Math" panose="02040503050406030204" pitchFamily="18" charset="0"/>
                        </a:rPr>
                        <m:t>∨</m:t>
                      </m:r>
                      <m:d>
                        <m:dPr>
                          <m:ctrlPr>
                            <a:rPr lang="es-PE" sz="2000" b="1" i="1" smtClean="0">
                              <a:latin typeface="Cambria Math" panose="02040503050406030204" pitchFamily="18" charset="0"/>
                              <a:ea typeface="Cambria Math" panose="02040503050406030204" pitchFamily="18" charset="0"/>
                            </a:rPr>
                          </m:ctrlPr>
                        </m:dPr>
                        <m:e>
                          <m:r>
                            <a:rPr lang="es-PE" sz="2000" b="1" i="1" smtClean="0">
                              <a:latin typeface="Cambria Math" panose="02040503050406030204" pitchFamily="18" charset="0"/>
                              <a:ea typeface="Cambria Math" panose="02040503050406030204" pitchFamily="18" charset="0"/>
                            </a:rPr>
                            <m:t>𝑨</m:t>
                          </m:r>
                          <m:r>
                            <a:rPr lang="es-PE" sz="2000" b="1" i="1" smtClean="0">
                              <a:latin typeface="Cambria Math" panose="02040503050406030204" pitchFamily="18" charset="0"/>
                              <a:ea typeface="Cambria Math" panose="02040503050406030204" pitchFamily="18" charset="0"/>
                            </a:rPr>
                            <m:t>∧</m:t>
                          </m:r>
                          <m:r>
                            <a:rPr lang="es-PE" sz="2000" b="1" i="1" smtClean="0">
                              <a:latin typeface="Cambria Math" panose="02040503050406030204" pitchFamily="18" charset="0"/>
                              <a:ea typeface="Cambria Math" panose="02040503050406030204" pitchFamily="18" charset="0"/>
                            </a:rPr>
                            <m:t>𝑪</m:t>
                          </m:r>
                        </m:e>
                      </m:d>
                    </m:oMath>
                  </m:oMathPara>
                </a14:m>
                <a:endParaRPr lang="es-PE" sz="2000" b="1" dirty="0"/>
              </a:p>
            </p:txBody>
          </p:sp>
        </mc:Choice>
        <mc:Fallback xmlns="">
          <p:sp>
            <p:nvSpPr>
              <p:cNvPr id="8" name="Marcador de contenido 2">
                <a:extLst>
                  <a:ext uri="{FF2B5EF4-FFF2-40B4-BE49-F238E27FC236}">
                    <a16:creationId xmlns:a16="http://schemas.microsoft.com/office/drawing/2014/main" id="{449DF87D-EF2E-DF4A-6EEA-F5231BF12302}"/>
                  </a:ext>
                </a:extLst>
              </p:cNvPr>
              <p:cNvSpPr txBox="1">
                <a:spLocks noRot="1" noChangeAspect="1" noMove="1" noResize="1" noEditPoints="1" noAdjustHandles="1" noChangeArrowheads="1" noChangeShapeType="1" noTextEdit="1"/>
              </p:cNvSpPr>
              <p:nvPr/>
            </p:nvSpPr>
            <p:spPr>
              <a:xfrm>
                <a:off x="316585" y="2207715"/>
                <a:ext cx="10973455" cy="276999"/>
              </a:xfrm>
              <a:prstGeom prst="rect">
                <a:avLst/>
              </a:prstGeom>
              <a:blipFill>
                <a:blip r:embed="rId5"/>
                <a:stretch>
                  <a:fillRect l="-1111" t="-10870" b="-36957"/>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0" name="Marcador de contenido 2">
                <a:extLst>
                  <a:ext uri="{FF2B5EF4-FFF2-40B4-BE49-F238E27FC236}">
                    <a16:creationId xmlns:a16="http://schemas.microsoft.com/office/drawing/2014/main" id="{A38FE765-8980-4382-E661-34845629E5FC}"/>
                  </a:ext>
                </a:extLst>
              </p:cNvPr>
              <p:cNvSpPr txBox="1">
                <a:spLocks/>
              </p:cNvSpPr>
              <p:nvPr/>
            </p:nvSpPr>
            <p:spPr>
              <a:xfrm>
                <a:off x="2344762" y="2783015"/>
                <a:ext cx="6917093" cy="375167"/>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
                    </m:oMathParaPr>
                    <m:oMath xmlns:m="http://schemas.openxmlformats.org/officeDocument/2006/math">
                      <m:r>
                        <a:rPr lang="es-PE" sz="2400" b="0" i="1" smtClean="0">
                          <a:latin typeface="Cambria Math" panose="02040503050406030204" pitchFamily="18" charset="0"/>
                        </a:rPr>
                        <m:t>(</m:t>
                      </m:r>
                      <m:r>
                        <a:rPr lang="es-PE" sz="2400" i="1" smtClean="0">
                          <a:latin typeface="Cambria Math" panose="02040503050406030204" pitchFamily="18" charset="0"/>
                        </a:rPr>
                        <m:t>(</m:t>
                      </m:r>
                      <m:d>
                        <m:dPr>
                          <m:ctrlPr>
                            <a:rPr lang="es-PE" sz="2400" i="1" smtClean="0">
                              <a:solidFill>
                                <a:srgbClr val="FF0000"/>
                              </a:solidFill>
                              <a:latin typeface="Cambria Math" panose="02040503050406030204" pitchFamily="18" charset="0"/>
                              <a:ea typeface="Cambria Math" panose="02040503050406030204" pitchFamily="18" charset="0"/>
                            </a:rPr>
                          </m:ctrlPr>
                        </m:dPr>
                        <m:e>
                          <m:r>
                            <a:rPr lang="es-PE" sz="2400" i="1" smtClean="0">
                              <a:solidFill>
                                <a:srgbClr val="FF0000"/>
                              </a:solidFill>
                              <a:latin typeface="Cambria Math" panose="02040503050406030204" pitchFamily="18" charset="0"/>
                              <a:ea typeface="Cambria Math" panose="02040503050406030204" pitchFamily="18" charset="0"/>
                            </a:rPr>
                            <m:t>∼</m:t>
                          </m:r>
                          <m:r>
                            <a:rPr lang="es-PE" sz="2400" i="1" smtClean="0">
                              <a:solidFill>
                                <a:srgbClr val="FF0000"/>
                              </a:solidFill>
                              <a:latin typeface="Cambria Math" panose="02040503050406030204" pitchFamily="18" charset="0"/>
                            </a:rPr>
                            <m:t>𝑝</m:t>
                          </m:r>
                          <m:r>
                            <a:rPr lang="es-PE" sz="2400" i="1">
                              <a:solidFill>
                                <a:srgbClr val="FF0000"/>
                              </a:solidFill>
                              <a:latin typeface="Cambria Math" panose="02040503050406030204" pitchFamily="18" charset="0"/>
                            </a:rPr>
                            <m:t>∧</m:t>
                          </m:r>
                          <m:d>
                            <m:dPr>
                              <m:ctrlPr>
                                <a:rPr lang="es-PE" sz="2400" b="0" i="1" smtClean="0">
                                  <a:solidFill>
                                    <a:srgbClr val="FF0000"/>
                                  </a:solidFill>
                                  <a:latin typeface="Cambria Math" panose="02040503050406030204" pitchFamily="18" charset="0"/>
                                </a:rPr>
                              </m:ctrlPr>
                            </m:dPr>
                            <m:e>
                              <m:r>
                                <a:rPr lang="es-PE" sz="2400" b="0" i="1" smtClean="0">
                                  <a:solidFill>
                                    <a:srgbClr val="FF0000"/>
                                  </a:solidFill>
                                  <a:latin typeface="Cambria Math" panose="02040503050406030204" pitchFamily="18" charset="0"/>
                                </a:rPr>
                                <m:t>𝑝</m:t>
                              </m:r>
                              <m:r>
                                <a:rPr lang="es-PE" sz="2400" i="1">
                                  <a:solidFill>
                                    <a:srgbClr val="FF0000"/>
                                  </a:solidFill>
                                  <a:latin typeface="Cambria Math" panose="02040503050406030204" pitchFamily="18" charset="0"/>
                                  <a:ea typeface="Cambria Math" panose="02040503050406030204" pitchFamily="18" charset="0"/>
                                </a:rPr>
                                <m:t>∨</m:t>
                              </m:r>
                              <m:r>
                                <a:rPr lang="es-PE" sz="2400" b="0" i="1" smtClean="0">
                                  <a:solidFill>
                                    <a:srgbClr val="FF0000"/>
                                  </a:solidFill>
                                  <a:latin typeface="Cambria Math" panose="02040503050406030204" pitchFamily="18" charset="0"/>
                                  <a:ea typeface="Cambria Math" panose="02040503050406030204" pitchFamily="18" charset="0"/>
                                </a:rPr>
                                <m:t>𝑟</m:t>
                              </m:r>
                            </m:e>
                          </m:d>
                        </m:e>
                      </m:d>
                      <m:r>
                        <a:rPr lang="es-PE" sz="2400" i="1" smtClean="0">
                          <a:solidFill>
                            <a:schemeClr val="tx1"/>
                          </a:solidFill>
                          <a:latin typeface="Cambria Math" panose="02040503050406030204" pitchFamily="18" charset="0"/>
                          <a:ea typeface="Cambria Math" panose="02040503050406030204" pitchFamily="18" charset="0"/>
                        </a:rPr>
                        <m:t>∨</m:t>
                      </m:r>
                      <m:d>
                        <m:dPr>
                          <m:ctrlPr>
                            <a:rPr lang="es-PE" sz="2400" b="0" i="1" smtClean="0">
                              <a:solidFill>
                                <a:schemeClr val="accent2"/>
                              </a:solidFill>
                              <a:latin typeface="Cambria Math" panose="02040503050406030204" pitchFamily="18" charset="0"/>
                              <a:ea typeface="Cambria Math" panose="02040503050406030204" pitchFamily="18" charset="0"/>
                            </a:rPr>
                          </m:ctrlPr>
                        </m:dPr>
                        <m:e>
                          <m:r>
                            <a:rPr lang="es-PE" sz="2400" b="0" i="1" smtClean="0">
                              <a:solidFill>
                                <a:schemeClr val="accent2"/>
                              </a:solidFill>
                              <a:latin typeface="Cambria Math" panose="02040503050406030204" pitchFamily="18" charset="0"/>
                            </a:rPr>
                            <m:t>𝑞</m:t>
                          </m:r>
                          <m:r>
                            <a:rPr lang="es-PE" sz="2400" b="0" i="1" smtClean="0">
                              <a:solidFill>
                                <a:schemeClr val="accent2"/>
                              </a:solidFill>
                              <a:latin typeface="Cambria Math" panose="02040503050406030204" pitchFamily="18" charset="0"/>
                              <a:ea typeface="Cambria Math" panose="02040503050406030204" pitchFamily="18" charset="0"/>
                            </a:rPr>
                            <m:t>∧</m:t>
                          </m:r>
                          <m:d>
                            <m:dPr>
                              <m:ctrlPr>
                                <a:rPr lang="es-PE" sz="2400" b="0" i="1" smtClean="0">
                                  <a:solidFill>
                                    <a:schemeClr val="accent2"/>
                                  </a:solidFill>
                                  <a:latin typeface="Cambria Math" panose="02040503050406030204" pitchFamily="18" charset="0"/>
                                </a:rPr>
                              </m:ctrlPr>
                            </m:dPr>
                            <m:e>
                              <m:r>
                                <a:rPr lang="es-PE" sz="2400" b="0" i="1" smtClean="0">
                                  <a:solidFill>
                                    <a:schemeClr val="accent2"/>
                                  </a:solidFill>
                                  <a:latin typeface="Cambria Math" panose="02040503050406030204" pitchFamily="18" charset="0"/>
                                </a:rPr>
                                <m:t>𝑝</m:t>
                              </m:r>
                              <m:r>
                                <a:rPr lang="es-PE" sz="2400" i="1" smtClean="0">
                                  <a:solidFill>
                                    <a:schemeClr val="accent2"/>
                                  </a:solidFill>
                                  <a:latin typeface="Cambria Math" panose="02040503050406030204" pitchFamily="18" charset="0"/>
                                  <a:ea typeface="Cambria Math" panose="02040503050406030204" pitchFamily="18" charset="0"/>
                                </a:rPr>
                                <m:t>∨</m:t>
                              </m:r>
                              <m:r>
                                <a:rPr lang="es-PE" sz="2400" i="1" smtClean="0">
                                  <a:solidFill>
                                    <a:schemeClr val="accent2"/>
                                  </a:solidFill>
                                  <a:latin typeface="Cambria Math" panose="02040503050406030204" pitchFamily="18" charset="0"/>
                                  <a:ea typeface="Cambria Math" panose="02040503050406030204" pitchFamily="18" charset="0"/>
                                </a:rPr>
                                <m:t>𝑟</m:t>
                              </m:r>
                            </m:e>
                          </m:d>
                        </m:e>
                      </m:d>
                      <m:r>
                        <a:rPr lang="es-PE" sz="2400" b="0" i="1" smtClean="0">
                          <a:latin typeface="Cambria Math" panose="02040503050406030204" pitchFamily="18" charset="0"/>
                          <a:ea typeface="Cambria Math" panose="02040503050406030204" pitchFamily="18" charset="0"/>
                        </a:rPr>
                        <m:t>)</m:t>
                      </m:r>
                      <m:r>
                        <a:rPr lang="es-PE" sz="2400" i="1" smtClean="0">
                          <a:latin typeface="Cambria Math" panose="02040503050406030204" pitchFamily="18" charset="0"/>
                          <a:ea typeface="Cambria Math" panose="02040503050406030204" pitchFamily="18" charset="0"/>
                        </a:rPr>
                        <m:t>∨</m:t>
                      </m:r>
                      <m:r>
                        <a:rPr lang="es-PE" sz="2400" i="1">
                          <a:latin typeface="Cambria Math" panose="02040503050406030204" pitchFamily="18" charset="0"/>
                          <a:ea typeface="Cambria Math" panose="02040503050406030204" pitchFamily="18" charset="0"/>
                        </a:rPr>
                        <m:t>(</m:t>
                      </m:r>
                      <m:r>
                        <a:rPr lang="es-PE" sz="2400" i="1">
                          <a:latin typeface="Cambria Math" panose="02040503050406030204" pitchFamily="18" charset="0"/>
                          <a:ea typeface="Cambria Math" panose="02040503050406030204" pitchFamily="18" charset="0"/>
                        </a:rPr>
                        <m:t>𝑝</m:t>
                      </m:r>
                      <m:r>
                        <a:rPr lang="es-PE" sz="2400" i="1">
                          <a:latin typeface="Cambria Math" panose="02040503050406030204" pitchFamily="18" charset="0"/>
                        </a:rPr>
                        <m:t>∧</m:t>
                      </m:r>
                      <m:r>
                        <a:rPr lang="es-PE" sz="2400" i="1">
                          <a:latin typeface="Cambria Math" panose="02040503050406030204" pitchFamily="18" charset="0"/>
                          <a:ea typeface="Cambria Math" panose="02040503050406030204" pitchFamily="18" charset="0"/>
                        </a:rPr>
                        <m:t>∼</m:t>
                      </m:r>
                      <m:r>
                        <a:rPr lang="es-PE" sz="2400" i="1">
                          <a:latin typeface="Cambria Math" panose="02040503050406030204" pitchFamily="18" charset="0"/>
                          <a:ea typeface="Cambria Math" panose="02040503050406030204" pitchFamily="18" charset="0"/>
                        </a:rPr>
                        <m:t>𝑝</m:t>
                      </m:r>
                      <m:r>
                        <a:rPr lang="es-PE" sz="2400" i="1">
                          <a:latin typeface="Cambria Math" panose="02040503050406030204" pitchFamily="18" charset="0"/>
                          <a:ea typeface="Cambria Math" panose="02040503050406030204" pitchFamily="18" charset="0"/>
                        </a:rPr>
                        <m:t>)</m:t>
                      </m:r>
                    </m:oMath>
                  </m:oMathPara>
                </a14:m>
                <a:endParaRPr lang="es-PE" dirty="0"/>
              </a:p>
            </p:txBody>
          </p:sp>
        </mc:Choice>
        <mc:Fallback xmlns="">
          <p:sp>
            <p:nvSpPr>
              <p:cNvPr id="10" name="Marcador de contenido 2">
                <a:extLst>
                  <a:ext uri="{FF2B5EF4-FFF2-40B4-BE49-F238E27FC236}">
                    <a16:creationId xmlns:a16="http://schemas.microsoft.com/office/drawing/2014/main" id="{A38FE765-8980-4382-E661-34845629E5FC}"/>
                  </a:ext>
                </a:extLst>
              </p:cNvPr>
              <p:cNvSpPr txBox="1">
                <a:spLocks noRot="1" noChangeAspect="1" noMove="1" noResize="1" noEditPoints="1" noAdjustHandles="1" noChangeArrowheads="1" noChangeShapeType="1" noTextEdit="1"/>
              </p:cNvSpPr>
              <p:nvPr/>
            </p:nvSpPr>
            <p:spPr>
              <a:xfrm>
                <a:off x="2344762" y="2783015"/>
                <a:ext cx="6917093" cy="375167"/>
              </a:xfrm>
              <a:prstGeom prst="rect">
                <a:avLst/>
              </a:prstGeom>
              <a:blipFill>
                <a:blip r:embed="rId6"/>
                <a:stretch>
                  <a:fillRect t="-1639" b="-31148"/>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1" name="Marcador de contenido 2">
                <a:extLst>
                  <a:ext uri="{FF2B5EF4-FFF2-40B4-BE49-F238E27FC236}">
                    <a16:creationId xmlns:a16="http://schemas.microsoft.com/office/drawing/2014/main" id="{B2351C5C-740F-6382-D45F-776DFD90CFB4}"/>
                  </a:ext>
                </a:extLst>
              </p:cNvPr>
              <p:cNvSpPr txBox="1">
                <a:spLocks/>
              </p:cNvSpPr>
              <p:nvPr/>
            </p:nvSpPr>
            <p:spPr>
              <a:xfrm>
                <a:off x="1552835" y="3456483"/>
                <a:ext cx="9317517" cy="375167"/>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
                    </m:oMathParaPr>
                    <m:oMath xmlns:m="http://schemas.openxmlformats.org/officeDocument/2006/math">
                      <m:r>
                        <a:rPr lang="es-PE" sz="2400" b="0" i="1" smtClean="0">
                          <a:latin typeface="Cambria Math" panose="02040503050406030204" pitchFamily="18" charset="0"/>
                        </a:rPr>
                        <m:t>(</m:t>
                      </m:r>
                      <m:r>
                        <a:rPr lang="es-PE" sz="2400" i="1" smtClean="0">
                          <a:latin typeface="Cambria Math" panose="02040503050406030204" pitchFamily="18" charset="0"/>
                        </a:rPr>
                        <m:t>(</m:t>
                      </m:r>
                      <m:d>
                        <m:dPr>
                          <m:ctrlPr>
                            <a:rPr lang="es-PE" sz="2400" i="1" smtClean="0">
                              <a:solidFill>
                                <a:srgbClr val="FF0000"/>
                              </a:solidFill>
                              <a:latin typeface="Cambria Math" panose="02040503050406030204" pitchFamily="18" charset="0"/>
                              <a:ea typeface="Cambria Math" panose="02040503050406030204" pitchFamily="18" charset="0"/>
                            </a:rPr>
                          </m:ctrlPr>
                        </m:dPr>
                        <m:e>
                          <m:r>
                            <a:rPr lang="es-PE" sz="2400" i="1" smtClean="0">
                              <a:solidFill>
                                <a:srgbClr val="FF0000"/>
                              </a:solidFill>
                              <a:latin typeface="Cambria Math" panose="02040503050406030204" pitchFamily="18" charset="0"/>
                              <a:ea typeface="Cambria Math" panose="02040503050406030204" pitchFamily="18" charset="0"/>
                            </a:rPr>
                            <m:t>∼</m:t>
                          </m:r>
                          <m:r>
                            <a:rPr lang="es-PE" sz="2400" i="1" smtClean="0">
                              <a:solidFill>
                                <a:srgbClr val="FF0000"/>
                              </a:solidFill>
                              <a:latin typeface="Cambria Math" panose="02040503050406030204" pitchFamily="18" charset="0"/>
                            </a:rPr>
                            <m:t>𝑝</m:t>
                          </m:r>
                          <m:r>
                            <a:rPr lang="es-PE" sz="2400" i="1">
                              <a:solidFill>
                                <a:srgbClr val="FF0000"/>
                              </a:solidFill>
                              <a:latin typeface="Cambria Math" panose="02040503050406030204" pitchFamily="18" charset="0"/>
                            </a:rPr>
                            <m:t>∧</m:t>
                          </m:r>
                          <m:r>
                            <a:rPr lang="es-PE" sz="2400" b="0" i="1" smtClean="0">
                              <a:solidFill>
                                <a:srgbClr val="FF0000"/>
                              </a:solidFill>
                              <a:latin typeface="Cambria Math" panose="02040503050406030204" pitchFamily="18" charset="0"/>
                            </a:rPr>
                            <m:t>𝑝</m:t>
                          </m:r>
                          <m:r>
                            <a:rPr lang="es-PE" sz="2400" b="0" i="1" smtClean="0">
                              <a:solidFill>
                                <a:srgbClr val="FF0000"/>
                              </a:solidFill>
                              <a:latin typeface="Cambria Math" panose="02040503050406030204" pitchFamily="18" charset="0"/>
                            </a:rPr>
                            <m:t>)∨</m:t>
                          </m:r>
                          <m:d>
                            <m:dPr>
                              <m:ctrlPr>
                                <a:rPr lang="es-PE" sz="2400" b="0" i="1" smtClean="0">
                                  <a:solidFill>
                                    <a:srgbClr val="FF0000"/>
                                  </a:solidFill>
                                  <a:latin typeface="Cambria Math" panose="02040503050406030204" pitchFamily="18" charset="0"/>
                                </a:rPr>
                              </m:ctrlPr>
                            </m:dPr>
                            <m:e>
                              <m:r>
                                <a:rPr lang="es-PE" sz="2400" b="0" i="1" smtClean="0">
                                  <a:solidFill>
                                    <a:srgbClr val="FF0000"/>
                                  </a:solidFill>
                                  <a:latin typeface="Cambria Math" panose="02040503050406030204" pitchFamily="18" charset="0"/>
                                  <a:ea typeface="Cambria Math" panose="02040503050406030204" pitchFamily="18" charset="0"/>
                                </a:rPr>
                                <m:t>∼</m:t>
                              </m:r>
                              <m:r>
                                <a:rPr lang="es-PE" sz="2400" b="0" i="1" smtClean="0">
                                  <a:solidFill>
                                    <a:srgbClr val="FF0000"/>
                                  </a:solidFill>
                                  <a:latin typeface="Cambria Math" panose="02040503050406030204" pitchFamily="18" charset="0"/>
                                </a:rPr>
                                <m:t>𝑝</m:t>
                              </m:r>
                              <m:r>
                                <a:rPr lang="es-PE" sz="2400" i="1">
                                  <a:solidFill>
                                    <a:srgbClr val="FF0000"/>
                                  </a:solidFill>
                                  <a:latin typeface="Cambria Math" panose="02040503050406030204" pitchFamily="18" charset="0"/>
                                </a:rPr>
                                <m:t>∧</m:t>
                              </m:r>
                              <m:r>
                                <a:rPr lang="es-PE" sz="2400" b="0" i="1" smtClean="0">
                                  <a:solidFill>
                                    <a:srgbClr val="FF0000"/>
                                  </a:solidFill>
                                  <a:latin typeface="Cambria Math" panose="02040503050406030204" pitchFamily="18" charset="0"/>
                                  <a:ea typeface="Cambria Math" panose="02040503050406030204" pitchFamily="18" charset="0"/>
                                </a:rPr>
                                <m:t>𝑟</m:t>
                              </m:r>
                            </m:e>
                          </m:d>
                        </m:e>
                      </m:d>
                      <m:r>
                        <a:rPr lang="es-PE" sz="2400" i="1" smtClean="0">
                          <a:latin typeface="Cambria Math" panose="02040503050406030204" pitchFamily="18" charset="0"/>
                          <a:ea typeface="Cambria Math" panose="02040503050406030204" pitchFamily="18" charset="0"/>
                        </a:rPr>
                        <m:t>∨</m:t>
                      </m:r>
                      <m:d>
                        <m:dPr>
                          <m:ctrlPr>
                            <a:rPr lang="es-PE" sz="2400" b="0" i="1" smtClean="0">
                              <a:solidFill>
                                <a:schemeClr val="accent2"/>
                              </a:solidFill>
                              <a:latin typeface="Cambria Math" panose="02040503050406030204" pitchFamily="18" charset="0"/>
                              <a:ea typeface="Cambria Math" panose="02040503050406030204" pitchFamily="18" charset="0"/>
                            </a:rPr>
                          </m:ctrlPr>
                        </m:dPr>
                        <m:e>
                          <m:r>
                            <a:rPr lang="es-PE" sz="2400" b="0" i="1" smtClean="0">
                              <a:solidFill>
                                <a:schemeClr val="accent2"/>
                              </a:solidFill>
                              <a:latin typeface="Cambria Math" panose="02040503050406030204" pitchFamily="18" charset="0"/>
                            </a:rPr>
                            <m:t>𝑞</m:t>
                          </m:r>
                          <m:r>
                            <a:rPr lang="es-PE" sz="2400" b="0" i="1" smtClean="0">
                              <a:solidFill>
                                <a:schemeClr val="accent2"/>
                              </a:solidFill>
                              <a:latin typeface="Cambria Math" panose="02040503050406030204" pitchFamily="18" charset="0"/>
                              <a:ea typeface="Cambria Math" panose="02040503050406030204" pitchFamily="18" charset="0"/>
                            </a:rPr>
                            <m:t>∧</m:t>
                          </m:r>
                          <m:r>
                            <a:rPr lang="es-PE" sz="2400" b="0" i="1" smtClean="0">
                              <a:solidFill>
                                <a:schemeClr val="accent2"/>
                              </a:solidFill>
                              <a:latin typeface="Cambria Math" panose="02040503050406030204" pitchFamily="18" charset="0"/>
                              <a:ea typeface="Cambria Math" panose="02040503050406030204" pitchFamily="18" charset="0"/>
                            </a:rPr>
                            <m:t>𝑝</m:t>
                          </m:r>
                          <m:r>
                            <a:rPr lang="es-PE" sz="2400" b="0" i="1" smtClean="0">
                              <a:solidFill>
                                <a:schemeClr val="accent2"/>
                              </a:solidFill>
                              <a:latin typeface="Cambria Math" panose="02040503050406030204" pitchFamily="18" charset="0"/>
                              <a:ea typeface="Cambria Math" panose="02040503050406030204" pitchFamily="18" charset="0"/>
                            </a:rPr>
                            <m:t>)∨</m:t>
                          </m:r>
                          <m:d>
                            <m:dPr>
                              <m:ctrlPr>
                                <a:rPr lang="es-PE" sz="2400" b="0" i="1" smtClean="0">
                                  <a:solidFill>
                                    <a:schemeClr val="accent2"/>
                                  </a:solidFill>
                                  <a:latin typeface="Cambria Math" panose="02040503050406030204" pitchFamily="18" charset="0"/>
                                </a:rPr>
                              </m:ctrlPr>
                            </m:dPr>
                            <m:e>
                              <m:r>
                                <a:rPr lang="es-PE" sz="2400" b="0" i="1" smtClean="0">
                                  <a:solidFill>
                                    <a:schemeClr val="accent2"/>
                                  </a:solidFill>
                                  <a:latin typeface="Cambria Math" panose="02040503050406030204" pitchFamily="18" charset="0"/>
                                </a:rPr>
                                <m:t>𝑞</m:t>
                              </m:r>
                              <m:r>
                                <a:rPr lang="es-PE" sz="2400" i="1">
                                  <a:solidFill>
                                    <a:schemeClr val="accent2"/>
                                  </a:solidFill>
                                  <a:latin typeface="Cambria Math" panose="02040503050406030204" pitchFamily="18" charset="0"/>
                                  <a:ea typeface="Cambria Math" panose="02040503050406030204" pitchFamily="18" charset="0"/>
                                </a:rPr>
                                <m:t>∧</m:t>
                              </m:r>
                              <m:r>
                                <a:rPr lang="es-PE" sz="2400" i="1" smtClean="0">
                                  <a:solidFill>
                                    <a:schemeClr val="accent2"/>
                                  </a:solidFill>
                                  <a:latin typeface="Cambria Math" panose="02040503050406030204" pitchFamily="18" charset="0"/>
                                  <a:ea typeface="Cambria Math" panose="02040503050406030204" pitchFamily="18" charset="0"/>
                                </a:rPr>
                                <m:t>𝑟</m:t>
                              </m:r>
                            </m:e>
                          </m:d>
                        </m:e>
                      </m:d>
                      <m:r>
                        <a:rPr lang="es-PE" sz="2400" b="0" i="1" smtClean="0">
                          <a:latin typeface="Cambria Math" panose="02040503050406030204" pitchFamily="18" charset="0"/>
                          <a:ea typeface="Cambria Math" panose="02040503050406030204" pitchFamily="18" charset="0"/>
                        </a:rPr>
                        <m:t>)</m:t>
                      </m:r>
                      <m:r>
                        <a:rPr lang="es-PE" sz="2400" i="1" smtClean="0">
                          <a:latin typeface="Cambria Math" panose="02040503050406030204" pitchFamily="18" charset="0"/>
                          <a:ea typeface="Cambria Math" panose="02040503050406030204" pitchFamily="18" charset="0"/>
                        </a:rPr>
                        <m:t>∨</m:t>
                      </m:r>
                      <m:r>
                        <a:rPr lang="es-PE" sz="2400" i="1">
                          <a:latin typeface="Cambria Math" panose="02040503050406030204" pitchFamily="18" charset="0"/>
                          <a:ea typeface="Cambria Math" panose="02040503050406030204" pitchFamily="18" charset="0"/>
                        </a:rPr>
                        <m:t>(</m:t>
                      </m:r>
                      <m:r>
                        <a:rPr lang="es-PE" sz="2400" i="1">
                          <a:latin typeface="Cambria Math" panose="02040503050406030204" pitchFamily="18" charset="0"/>
                          <a:ea typeface="Cambria Math" panose="02040503050406030204" pitchFamily="18" charset="0"/>
                        </a:rPr>
                        <m:t>𝑝</m:t>
                      </m:r>
                      <m:r>
                        <a:rPr lang="es-PE" sz="2400" i="1">
                          <a:latin typeface="Cambria Math" panose="02040503050406030204" pitchFamily="18" charset="0"/>
                        </a:rPr>
                        <m:t>∧</m:t>
                      </m:r>
                      <m:r>
                        <a:rPr lang="es-PE" sz="2400" i="1">
                          <a:latin typeface="Cambria Math" panose="02040503050406030204" pitchFamily="18" charset="0"/>
                          <a:ea typeface="Cambria Math" panose="02040503050406030204" pitchFamily="18" charset="0"/>
                        </a:rPr>
                        <m:t>∼</m:t>
                      </m:r>
                      <m:r>
                        <a:rPr lang="es-PE" sz="2400" i="1">
                          <a:latin typeface="Cambria Math" panose="02040503050406030204" pitchFamily="18" charset="0"/>
                          <a:ea typeface="Cambria Math" panose="02040503050406030204" pitchFamily="18" charset="0"/>
                        </a:rPr>
                        <m:t>𝑝</m:t>
                      </m:r>
                      <m:r>
                        <a:rPr lang="es-PE" sz="2400" i="1">
                          <a:latin typeface="Cambria Math" panose="02040503050406030204" pitchFamily="18" charset="0"/>
                          <a:ea typeface="Cambria Math" panose="02040503050406030204" pitchFamily="18" charset="0"/>
                        </a:rPr>
                        <m:t>)</m:t>
                      </m:r>
                    </m:oMath>
                  </m:oMathPara>
                </a14:m>
                <a:endParaRPr lang="es-PE" dirty="0"/>
              </a:p>
            </p:txBody>
          </p:sp>
        </mc:Choice>
        <mc:Fallback>
          <p:sp>
            <p:nvSpPr>
              <p:cNvPr id="11" name="Marcador de contenido 2">
                <a:extLst>
                  <a:ext uri="{FF2B5EF4-FFF2-40B4-BE49-F238E27FC236}">
                    <a16:creationId xmlns:a16="http://schemas.microsoft.com/office/drawing/2014/main" id="{B2351C5C-740F-6382-D45F-776DFD90CFB4}"/>
                  </a:ext>
                </a:extLst>
              </p:cNvPr>
              <p:cNvSpPr txBox="1">
                <a:spLocks noRot="1" noChangeAspect="1" noMove="1" noResize="1" noEditPoints="1" noAdjustHandles="1" noChangeArrowheads="1" noChangeShapeType="1" noTextEdit="1"/>
              </p:cNvSpPr>
              <p:nvPr/>
            </p:nvSpPr>
            <p:spPr>
              <a:xfrm>
                <a:off x="1552835" y="3456483"/>
                <a:ext cx="9317517" cy="375167"/>
              </a:xfrm>
              <a:prstGeom prst="rect">
                <a:avLst/>
              </a:prstGeom>
              <a:blipFill>
                <a:blip r:embed="rId7"/>
                <a:stretch>
                  <a:fillRect t="-1613" b="-30645"/>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2" name="Marcador de contenido 2">
                <a:extLst>
                  <a:ext uri="{FF2B5EF4-FFF2-40B4-BE49-F238E27FC236}">
                    <a16:creationId xmlns:a16="http://schemas.microsoft.com/office/drawing/2014/main" id="{30C30DC7-7A8C-3B17-A47A-60707B3E572B}"/>
                  </a:ext>
                </a:extLst>
              </p:cNvPr>
              <p:cNvSpPr txBox="1">
                <a:spLocks/>
              </p:cNvSpPr>
              <p:nvPr/>
            </p:nvSpPr>
            <p:spPr>
              <a:xfrm>
                <a:off x="316580" y="4129951"/>
                <a:ext cx="10973455" cy="2769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m:rPr>
                          <m:sty m:val="p"/>
                        </m:rPr>
                        <a:rPr lang="es-PE" sz="2000" b="0" i="0" smtClean="0">
                          <a:latin typeface="Cambria Math" panose="02040503050406030204" pitchFamily="18" charset="0"/>
                        </a:rPr>
                        <m:t>Aplicamos</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ley</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de</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complemento</m:t>
                      </m:r>
                      <m:r>
                        <a:rPr lang="es-PE" sz="2000" b="0" i="0" smtClean="0">
                          <a:latin typeface="Cambria Math" panose="02040503050406030204" pitchFamily="18" charset="0"/>
                        </a:rPr>
                        <m:t>:     </m:t>
                      </m:r>
                      <m:r>
                        <a:rPr lang="es-PE" sz="2000" b="1" i="0" smtClean="0">
                          <a:latin typeface="Cambria Math" panose="02040503050406030204" pitchFamily="18" charset="0"/>
                        </a:rPr>
                        <m:t>𝐀</m:t>
                      </m:r>
                      <m:r>
                        <a:rPr lang="es-PE" sz="2000" b="1" i="1" smtClean="0">
                          <a:latin typeface="Cambria Math" panose="02040503050406030204" pitchFamily="18" charset="0"/>
                          <a:ea typeface="Cambria Math" panose="02040503050406030204" pitchFamily="18" charset="0"/>
                        </a:rPr>
                        <m:t>∧∼</m:t>
                      </m:r>
                      <m:r>
                        <a:rPr lang="es-PE" sz="2000" b="1" i="1" smtClean="0">
                          <a:latin typeface="Cambria Math" panose="02040503050406030204" pitchFamily="18" charset="0"/>
                          <a:ea typeface="Cambria Math" panose="02040503050406030204" pitchFamily="18" charset="0"/>
                        </a:rPr>
                        <m:t>𝑨</m:t>
                      </m:r>
                      <m:r>
                        <a:rPr lang="es-PE" sz="2000" b="1" i="1" smtClean="0">
                          <a:latin typeface="Cambria Math" panose="02040503050406030204" pitchFamily="18" charset="0"/>
                          <a:ea typeface="Cambria Math" panose="02040503050406030204" pitchFamily="18" charset="0"/>
                        </a:rPr>
                        <m:t>=</m:t>
                      </m:r>
                      <m:r>
                        <a:rPr lang="es-PE" sz="2000" b="1" i="1" smtClean="0">
                          <a:latin typeface="Cambria Math" panose="02040503050406030204" pitchFamily="18" charset="0"/>
                          <a:ea typeface="Cambria Math" panose="02040503050406030204" pitchFamily="18" charset="0"/>
                        </a:rPr>
                        <m:t>𝑭</m:t>
                      </m:r>
                    </m:oMath>
                  </m:oMathPara>
                </a14:m>
                <a:endParaRPr lang="es-PE" sz="2000" b="1" dirty="0"/>
              </a:p>
            </p:txBody>
          </p:sp>
        </mc:Choice>
        <mc:Fallback xmlns="">
          <p:sp>
            <p:nvSpPr>
              <p:cNvPr id="12" name="Marcador de contenido 2">
                <a:extLst>
                  <a:ext uri="{FF2B5EF4-FFF2-40B4-BE49-F238E27FC236}">
                    <a16:creationId xmlns:a16="http://schemas.microsoft.com/office/drawing/2014/main" id="{30C30DC7-7A8C-3B17-A47A-60707B3E572B}"/>
                  </a:ext>
                </a:extLst>
              </p:cNvPr>
              <p:cNvSpPr txBox="1">
                <a:spLocks noRot="1" noChangeAspect="1" noMove="1" noResize="1" noEditPoints="1" noAdjustHandles="1" noChangeArrowheads="1" noChangeShapeType="1" noTextEdit="1"/>
              </p:cNvSpPr>
              <p:nvPr/>
            </p:nvSpPr>
            <p:spPr>
              <a:xfrm>
                <a:off x="316580" y="4129951"/>
                <a:ext cx="10973455" cy="276999"/>
              </a:xfrm>
              <a:prstGeom prst="rect">
                <a:avLst/>
              </a:prstGeom>
              <a:blipFill>
                <a:blip r:embed="rId8"/>
                <a:stretch>
                  <a:fillRect l="-1111" t="-10870" b="-36957"/>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3" name="Marcador de contenido 2">
                <a:extLst>
                  <a:ext uri="{FF2B5EF4-FFF2-40B4-BE49-F238E27FC236}">
                    <a16:creationId xmlns:a16="http://schemas.microsoft.com/office/drawing/2014/main" id="{DA31F8E3-907B-2560-158D-DF9A60F5E3E3}"/>
                  </a:ext>
                </a:extLst>
              </p:cNvPr>
              <p:cNvSpPr txBox="1">
                <a:spLocks/>
              </p:cNvSpPr>
              <p:nvPr/>
            </p:nvSpPr>
            <p:spPr>
              <a:xfrm>
                <a:off x="1662075" y="4705251"/>
                <a:ext cx="9317517" cy="375167"/>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s-PE" sz="2400" b="0" i="1" smtClean="0">
                          <a:latin typeface="Cambria Math" panose="02040503050406030204" pitchFamily="18" charset="0"/>
                        </a:rPr>
                        <m:t>(</m:t>
                      </m:r>
                      <m:r>
                        <a:rPr lang="es-PE" sz="2400" b="0" i="1" smtClean="0">
                          <a:solidFill>
                            <a:srgbClr val="FF0000"/>
                          </a:solidFill>
                          <a:latin typeface="Cambria Math" panose="02040503050406030204" pitchFamily="18" charset="0"/>
                          <a:ea typeface="Cambria Math" panose="02040503050406030204" pitchFamily="18" charset="0"/>
                        </a:rPr>
                        <m:t>(</m:t>
                      </m:r>
                      <m:r>
                        <a:rPr lang="es-PE" sz="2400" b="0" i="1" smtClean="0">
                          <a:solidFill>
                            <a:srgbClr val="FF0000"/>
                          </a:solidFill>
                          <a:latin typeface="Cambria Math" panose="02040503050406030204" pitchFamily="18" charset="0"/>
                          <a:ea typeface="Cambria Math" panose="02040503050406030204" pitchFamily="18" charset="0"/>
                        </a:rPr>
                        <m:t>𝐹</m:t>
                      </m:r>
                      <m:r>
                        <a:rPr lang="es-PE" sz="2400" i="1">
                          <a:solidFill>
                            <a:srgbClr val="FF0000"/>
                          </a:solidFill>
                          <a:latin typeface="Cambria Math" panose="02040503050406030204" pitchFamily="18" charset="0"/>
                          <a:ea typeface="Cambria Math" panose="02040503050406030204" pitchFamily="18" charset="0"/>
                        </a:rPr>
                        <m:t>∨</m:t>
                      </m:r>
                      <m:d>
                        <m:dPr>
                          <m:ctrlPr>
                            <a:rPr lang="es-PE" sz="2400" i="1">
                              <a:solidFill>
                                <a:srgbClr val="FF0000"/>
                              </a:solidFill>
                              <a:latin typeface="Cambria Math" panose="02040503050406030204" pitchFamily="18" charset="0"/>
                            </a:rPr>
                          </m:ctrlPr>
                        </m:dPr>
                        <m:e>
                          <m:r>
                            <a:rPr lang="es-PE" sz="2400" i="1">
                              <a:solidFill>
                                <a:srgbClr val="FF0000"/>
                              </a:solidFill>
                              <a:latin typeface="Cambria Math" panose="02040503050406030204" pitchFamily="18" charset="0"/>
                              <a:ea typeface="Cambria Math" panose="02040503050406030204" pitchFamily="18" charset="0"/>
                            </a:rPr>
                            <m:t>∼</m:t>
                          </m:r>
                          <m:r>
                            <a:rPr lang="es-PE" sz="2400" i="1">
                              <a:solidFill>
                                <a:srgbClr val="FF0000"/>
                              </a:solidFill>
                              <a:latin typeface="Cambria Math" panose="02040503050406030204" pitchFamily="18" charset="0"/>
                            </a:rPr>
                            <m:t>𝑝</m:t>
                          </m:r>
                          <m:r>
                            <a:rPr lang="es-PE" sz="2400" i="1">
                              <a:solidFill>
                                <a:srgbClr val="FF0000"/>
                              </a:solidFill>
                              <a:latin typeface="Cambria Math" panose="02040503050406030204" pitchFamily="18" charset="0"/>
                            </a:rPr>
                            <m:t>∧</m:t>
                          </m:r>
                          <m:r>
                            <a:rPr lang="es-PE" sz="2400" i="1">
                              <a:solidFill>
                                <a:srgbClr val="FF0000"/>
                              </a:solidFill>
                              <a:latin typeface="Cambria Math" panose="02040503050406030204" pitchFamily="18" charset="0"/>
                              <a:ea typeface="Cambria Math" panose="02040503050406030204" pitchFamily="18" charset="0"/>
                            </a:rPr>
                            <m:t>𝑟</m:t>
                          </m:r>
                        </m:e>
                      </m:d>
                      <m:r>
                        <a:rPr lang="es-PE" sz="2400" b="0" i="1" smtClean="0">
                          <a:solidFill>
                            <a:srgbClr val="FF0000"/>
                          </a:solidFill>
                          <a:latin typeface="Cambria Math" panose="02040503050406030204" pitchFamily="18" charset="0"/>
                          <a:ea typeface="Cambria Math" panose="02040503050406030204" pitchFamily="18" charset="0"/>
                        </a:rPr>
                        <m:t>)</m:t>
                      </m:r>
                      <m:r>
                        <a:rPr lang="es-PE" sz="2400" i="1" smtClean="0">
                          <a:latin typeface="Cambria Math" panose="02040503050406030204" pitchFamily="18" charset="0"/>
                          <a:ea typeface="Cambria Math" panose="02040503050406030204" pitchFamily="18" charset="0"/>
                        </a:rPr>
                        <m:t>∨</m:t>
                      </m:r>
                      <m:d>
                        <m:dPr>
                          <m:ctrlPr>
                            <a:rPr lang="es-PE" sz="2400" b="0" i="1" smtClean="0">
                              <a:solidFill>
                                <a:schemeClr val="accent2"/>
                              </a:solidFill>
                              <a:latin typeface="Cambria Math" panose="02040503050406030204" pitchFamily="18" charset="0"/>
                              <a:ea typeface="Cambria Math" panose="02040503050406030204" pitchFamily="18" charset="0"/>
                            </a:rPr>
                          </m:ctrlPr>
                        </m:dPr>
                        <m:e>
                          <m:r>
                            <a:rPr lang="es-PE" sz="2400" b="0" i="1" smtClean="0">
                              <a:solidFill>
                                <a:schemeClr val="accent2"/>
                              </a:solidFill>
                              <a:latin typeface="Cambria Math" panose="02040503050406030204" pitchFamily="18" charset="0"/>
                            </a:rPr>
                            <m:t>𝑞</m:t>
                          </m:r>
                          <m:r>
                            <a:rPr lang="es-PE" sz="2400" b="0" i="1" smtClean="0">
                              <a:solidFill>
                                <a:schemeClr val="accent2"/>
                              </a:solidFill>
                              <a:latin typeface="Cambria Math" panose="02040503050406030204" pitchFamily="18" charset="0"/>
                              <a:ea typeface="Cambria Math" panose="02040503050406030204" pitchFamily="18" charset="0"/>
                            </a:rPr>
                            <m:t>∧</m:t>
                          </m:r>
                          <m:r>
                            <a:rPr lang="es-PE" sz="2400" b="0" i="1" smtClean="0">
                              <a:solidFill>
                                <a:schemeClr val="accent2"/>
                              </a:solidFill>
                              <a:latin typeface="Cambria Math" panose="02040503050406030204" pitchFamily="18" charset="0"/>
                              <a:ea typeface="Cambria Math" panose="02040503050406030204" pitchFamily="18" charset="0"/>
                            </a:rPr>
                            <m:t>𝑝</m:t>
                          </m:r>
                          <m:r>
                            <a:rPr lang="es-PE" sz="2400" b="0" i="1" smtClean="0">
                              <a:solidFill>
                                <a:schemeClr val="accent2"/>
                              </a:solidFill>
                              <a:latin typeface="Cambria Math" panose="02040503050406030204" pitchFamily="18" charset="0"/>
                              <a:ea typeface="Cambria Math" panose="02040503050406030204" pitchFamily="18" charset="0"/>
                            </a:rPr>
                            <m:t>)∨</m:t>
                          </m:r>
                          <m:d>
                            <m:dPr>
                              <m:ctrlPr>
                                <a:rPr lang="es-PE" sz="2400" b="0" i="1" smtClean="0">
                                  <a:solidFill>
                                    <a:schemeClr val="accent2"/>
                                  </a:solidFill>
                                  <a:latin typeface="Cambria Math" panose="02040503050406030204" pitchFamily="18" charset="0"/>
                                </a:rPr>
                              </m:ctrlPr>
                            </m:dPr>
                            <m:e>
                              <m:r>
                                <a:rPr lang="es-PE" sz="2400" b="0" i="1" smtClean="0">
                                  <a:solidFill>
                                    <a:schemeClr val="accent2"/>
                                  </a:solidFill>
                                  <a:latin typeface="Cambria Math" panose="02040503050406030204" pitchFamily="18" charset="0"/>
                                </a:rPr>
                                <m:t>𝑞</m:t>
                              </m:r>
                              <m:r>
                                <a:rPr lang="es-PE" sz="2400" i="1">
                                  <a:solidFill>
                                    <a:schemeClr val="accent2"/>
                                  </a:solidFill>
                                  <a:latin typeface="Cambria Math" panose="02040503050406030204" pitchFamily="18" charset="0"/>
                                  <a:ea typeface="Cambria Math" panose="02040503050406030204" pitchFamily="18" charset="0"/>
                                </a:rPr>
                                <m:t>∧</m:t>
                              </m:r>
                              <m:r>
                                <a:rPr lang="es-PE" sz="2400" i="1" smtClean="0">
                                  <a:solidFill>
                                    <a:schemeClr val="accent2"/>
                                  </a:solidFill>
                                  <a:latin typeface="Cambria Math" panose="02040503050406030204" pitchFamily="18" charset="0"/>
                                  <a:ea typeface="Cambria Math" panose="02040503050406030204" pitchFamily="18" charset="0"/>
                                </a:rPr>
                                <m:t>𝑟</m:t>
                              </m:r>
                            </m:e>
                          </m:d>
                        </m:e>
                      </m:d>
                      <m:r>
                        <a:rPr lang="es-PE" sz="2400" b="0" i="1" smtClean="0">
                          <a:latin typeface="Cambria Math" panose="02040503050406030204" pitchFamily="18" charset="0"/>
                          <a:ea typeface="Cambria Math" panose="02040503050406030204" pitchFamily="18" charset="0"/>
                        </a:rPr>
                        <m:t>)</m:t>
                      </m:r>
                      <m:r>
                        <a:rPr lang="es-PE" sz="2400" i="1" smtClean="0">
                          <a:latin typeface="Cambria Math" panose="02040503050406030204" pitchFamily="18" charset="0"/>
                          <a:ea typeface="Cambria Math" panose="02040503050406030204" pitchFamily="18" charset="0"/>
                        </a:rPr>
                        <m:t>∨</m:t>
                      </m:r>
                      <m:r>
                        <a:rPr lang="es-PE" sz="2400" b="0" i="1" smtClean="0">
                          <a:latin typeface="Cambria Math" panose="02040503050406030204" pitchFamily="18" charset="0"/>
                          <a:ea typeface="Cambria Math" panose="02040503050406030204" pitchFamily="18" charset="0"/>
                        </a:rPr>
                        <m:t>𝐹</m:t>
                      </m:r>
                    </m:oMath>
                  </m:oMathPara>
                </a14:m>
                <a:endParaRPr lang="es-PE" dirty="0"/>
              </a:p>
            </p:txBody>
          </p:sp>
        </mc:Choice>
        <mc:Fallback xmlns="">
          <p:sp>
            <p:nvSpPr>
              <p:cNvPr id="13" name="Marcador de contenido 2">
                <a:extLst>
                  <a:ext uri="{FF2B5EF4-FFF2-40B4-BE49-F238E27FC236}">
                    <a16:creationId xmlns:a16="http://schemas.microsoft.com/office/drawing/2014/main" id="{DA31F8E3-907B-2560-158D-DF9A60F5E3E3}"/>
                  </a:ext>
                </a:extLst>
              </p:cNvPr>
              <p:cNvSpPr txBox="1">
                <a:spLocks noRot="1" noChangeAspect="1" noMove="1" noResize="1" noEditPoints="1" noAdjustHandles="1" noChangeArrowheads="1" noChangeShapeType="1" noTextEdit="1"/>
              </p:cNvSpPr>
              <p:nvPr/>
            </p:nvSpPr>
            <p:spPr>
              <a:xfrm>
                <a:off x="1662075" y="4705251"/>
                <a:ext cx="9317517" cy="375167"/>
              </a:xfrm>
              <a:prstGeom prst="rect">
                <a:avLst/>
              </a:prstGeom>
              <a:blipFill>
                <a:blip r:embed="rId9"/>
                <a:stretch>
                  <a:fillRect t="-1639" b="-31148"/>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4" name="Marcador de contenido 2">
                <a:extLst>
                  <a:ext uri="{FF2B5EF4-FFF2-40B4-BE49-F238E27FC236}">
                    <a16:creationId xmlns:a16="http://schemas.microsoft.com/office/drawing/2014/main" id="{A54B9948-ABF7-2B25-6B36-41383BF2DF2A}"/>
                  </a:ext>
                </a:extLst>
              </p:cNvPr>
              <p:cNvSpPr txBox="1">
                <a:spLocks/>
              </p:cNvSpPr>
              <p:nvPr/>
            </p:nvSpPr>
            <p:spPr>
              <a:xfrm>
                <a:off x="1437241" y="5954020"/>
                <a:ext cx="9317517" cy="3323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s-PE" sz="2400" i="1" smtClean="0">
                              <a:solidFill>
                                <a:srgbClr val="FF0000"/>
                              </a:solidFill>
                              <a:latin typeface="Cambria Math" panose="02040503050406030204" pitchFamily="18" charset="0"/>
                            </a:rPr>
                          </m:ctrlPr>
                        </m:dPr>
                        <m:e>
                          <m:r>
                            <a:rPr lang="es-PE" sz="2400" i="1">
                              <a:solidFill>
                                <a:srgbClr val="FF0000"/>
                              </a:solidFill>
                              <a:latin typeface="Cambria Math" panose="02040503050406030204" pitchFamily="18" charset="0"/>
                              <a:ea typeface="Cambria Math" panose="02040503050406030204" pitchFamily="18" charset="0"/>
                            </a:rPr>
                            <m:t>∼</m:t>
                          </m:r>
                          <m:r>
                            <a:rPr lang="es-PE" sz="2400" i="1">
                              <a:solidFill>
                                <a:srgbClr val="FF0000"/>
                              </a:solidFill>
                              <a:latin typeface="Cambria Math" panose="02040503050406030204" pitchFamily="18" charset="0"/>
                            </a:rPr>
                            <m:t>𝑝</m:t>
                          </m:r>
                          <m:r>
                            <a:rPr lang="es-PE" sz="2400" i="1">
                              <a:solidFill>
                                <a:srgbClr val="FF0000"/>
                              </a:solidFill>
                              <a:latin typeface="Cambria Math" panose="02040503050406030204" pitchFamily="18" charset="0"/>
                            </a:rPr>
                            <m:t>∧</m:t>
                          </m:r>
                          <m:r>
                            <a:rPr lang="es-PE" sz="2400" i="1">
                              <a:solidFill>
                                <a:srgbClr val="FF0000"/>
                              </a:solidFill>
                              <a:latin typeface="Cambria Math" panose="02040503050406030204" pitchFamily="18" charset="0"/>
                              <a:ea typeface="Cambria Math" panose="02040503050406030204" pitchFamily="18" charset="0"/>
                            </a:rPr>
                            <m:t>𝑟</m:t>
                          </m:r>
                        </m:e>
                      </m:d>
                      <m:r>
                        <a:rPr lang="es-PE" sz="2400" i="1">
                          <a:latin typeface="Cambria Math" panose="02040503050406030204" pitchFamily="18" charset="0"/>
                          <a:ea typeface="Cambria Math" panose="02040503050406030204" pitchFamily="18" charset="0"/>
                        </a:rPr>
                        <m:t>∨</m:t>
                      </m:r>
                      <m:r>
                        <a:rPr lang="es-PE" sz="2400" b="0" i="1" smtClean="0">
                          <a:solidFill>
                            <a:schemeClr val="accent2"/>
                          </a:solidFill>
                          <a:latin typeface="Cambria Math" panose="02040503050406030204" pitchFamily="18" charset="0"/>
                        </a:rPr>
                        <m:t>(</m:t>
                      </m:r>
                      <m:r>
                        <a:rPr lang="es-PE" sz="2400" i="1">
                          <a:solidFill>
                            <a:schemeClr val="accent2"/>
                          </a:solidFill>
                          <a:latin typeface="Cambria Math" panose="02040503050406030204" pitchFamily="18" charset="0"/>
                        </a:rPr>
                        <m:t>𝑞</m:t>
                      </m:r>
                      <m:r>
                        <a:rPr lang="es-PE" sz="2400" i="1">
                          <a:solidFill>
                            <a:schemeClr val="accent2"/>
                          </a:solidFill>
                          <a:latin typeface="Cambria Math" panose="02040503050406030204" pitchFamily="18" charset="0"/>
                          <a:ea typeface="Cambria Math" panose="02040503050406030204" pitchFamily="18" charset="0"/>
                        </a:rPr>
                        <m:t>∧</m:t>
                      </m:r>
                      <m:r>
                        <a:rPr lang="es-PE" sz="2400" i="1">
                          <a:solidFill>
                            <a:schemeClr val="accent2"/>
                          </a:solidFill>
                          <a:latin typeface="Cambria Math" panose="02040503050406030204" pitchFamily="18" charset="0"/>
                          <a:ea typeface="Cambria Math" panose="02040503050406030204" pitchFamily="18" charset="0"/>
                        </a:rPr>
                        <m:t>𝑝</m:t>
                      </m:r>
                      <m:r>
                        <a:rPr lang="es-PE" sz="2400" i="1">
                          <a:solidFill>
                            <a:schemeClr val="accent2"/>
                          </a:solidFill>
                          <a:latin typeface="Cambria Math" panose="02040503050406030204" pitchFamily="18" charset="0"/>
                          <a:ea typeface="Cambria Math" panose="02040503050406030204" pitchFamily="18" charset="0"/>
                        </a:rPr>
                        <m:t>)∨</m:t>
                      </m:r>
                      <m:d>
                        <m:dPr>
                          <m:ctrlPr>
                            <a:rPr lang="es-PE" sz="2400" i="1">
                              <a:solidFill>
                                <a:schemeClr val="accent2"/>
                              </a:solidFill>
                              <a:latin typeface="Cambria Math" panose="02040503050406030204" pitchFamily="18" charset="0"/>
                            </a:rPr>
                          </m:ctrlPr>
                        </m:dPr>
                        <m:e>
                          <m:r>
                            <a:rPr lang="es-PE" sz="2400" b="0" i="1" smtClean="0">
                              <a:solidFill>
                                <a:schemeClr val="accent2"/>
                              </a:solidFill>
                              <a:latin typeface="Cambria Math" panose="02040503050406030204" pitchFamily="18" charset="0"/>
                            </a:rPr>
                            <m:t>𝑞</m:t>
                          </m:r>
                          <m:r>
                            <a:rPr lang="es-PE" sz="2400" i="1">
                              <a:solidFill>
                                <a:schemeClr val="accent2"/>
                              </a:solidFill>
                              <a:latin typeface="Cambria Math" panose="02040503050406030204" pitchFamily="18" charset="0"/>
                              <a:ea typeface="Cambria Math" panose="02040503050406030204" pitchFamily="18" charset="0"/>
                            </a:rPr>
                            <m:t>∧</m:t>
                          </m:r>
                          <m:r>
                            <a:rPr lang="es-PE" sz="2400" i="1">
                              <a:solidFill>
                                <a:schemeClr val="accent2"/>
                              </a:solidFill>
                              <a:latin typeface="Cambria Math" panose="02040503050406030204" pitchFamily="18" charset="0"/>
                              <a:ea typeface="Cambria Math" panose="02040503050406030204" pitchFamily="18" charset="0"/>
                            </a:rPr>
                            <m:t>𝑟</m:t>
                          </m:r>
                        </m:e>
                      </m:d>
                    </m:oMath>
                  </m:oMathPara>
                </a14:m>
                <a:endParaRPr lang="es-PE" dirty="0"/>
              </a:p>
            </p:txBody>
          </p:sp>
        </mc:Choice>
        <mc:Fallback xmlns="">
          <p:sp>
            <p:nvSpPr>
              <p:cNvPr id="14" name="Marcador de contenido 2">
                <a:extLst>
                  <a:ext uri="{FF2B5EF4-FFF2-40B4-BE49-F238E27FC236}">
                    <a16:creationId xmlns:a16="http://schemas.microsoft.com/office/drawing/2014/main" id="{A54B9948-ABF7-2B25-6B36-41383BF2DF2A}"/>
                  </a:ext>
                </a:extLst>
              </p:cNvPr>
              <p:cNvSpPr txBox="1">
                <a:spLocks noRot="1" noChangeAspect="1" noMove="1" noResize="1" noEditPoints="1" noAdjustHandles="1" noChangeArrowheads="1" noChangeShapeType="1" noTextEdit="1"/>
              </p:cNvSpPr>
              <p:nvPr/>
            </p:nvSpPr>
            <p:spPr>
              <a:xfrm>
                <a:off x="1437241" y="5954020"/>
                <a:ext cx="9317517" cy="332399"/>
              </a:xfrm>
              <a:prstGeom prst="rect">
                <a:avLst/>
              </a:prstGeom>
              <a:blipFill>
                <a:blip r:embed="rId10"/>
                <a:stretch>
                  <a:fillRect t="-11111" b="-38889"/>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5" name="Marcador de contenido 2">
                <a:extLst>
                  <a:ext uri="{FF2B5EF4-FFF2-40B4-BE49-F238E27FC236}">
                    <a16:creationId xmlns:a16="http://schemas.microsoft.com/office/drawing/2014/main" id="{09BBFD51-E5E8-A865-37AB-A938AA0B5257}"/>
                  </a:ext>
                </a:extLst>
              </p:cNvPr>
              <p:cNvSpPr txBox="1">
                <a:spLocks/>
              </p:cNvSpPr>
              <p:nvPr/>
            </p:nvSpPr>
            <p:spPr>
              <a:xfrm>
                <a:off x="316580" y="5378719"/>
                <a:ext cx="10973455" cy="2769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m:rPr>
                          <m:sty m:val="p"/>
                        </m:rPr>
                        <a:rPr lang="es-PE" sz="2000" b="0" i="0" smtClean="0">
                          <a:latin typeface="Cambria Math" panose="02040503050406030204" pitchFamily="18" charset="0"/>
                        </a:rPr>
                        <m:t>Aplicamos</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ley</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de</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identidad</m:t>
                      </m:r>
                      <m:r>
                        <a:rPr lang="es-PE" sz="2000" b="0" i="0" smtClean="0">
                          <a:latin typeface="Cambria Math" panose="02040503050406030204" pitchFamily="18" charset="0"/>
                        </a:rPr>
                        <m:t>:</m:t>
                      </m:r>
                      <m:r>
                        <a:rPr lang="es-PE" sz="2000" b="1" i="1" smtClean="0">
                          <a:latin typeface="Cambria Math" panose="02040503050406030204" pitchFamily="18" charset="0"/>
                        </a:rPr>
                        <m:t>      </m:t>
                      </m:r>
                      <m:r>
                        <a:rPr lang="es-PE" sz="2000" b="1" i="1" smtClean="0">
                          <a:latin typeface="Cambria Math" panose="02040503050406030204" pitchFamily="18" charset="0"/>
                          <a:ea typeface="Cambria Math" panose="02040503050406030204" pitchFamily="18" charset="0"/>
                        </a:rPr>
                        <m:t>𝑨</m:t>
                      </m:r>
                      <m:r>
                        <a:rPr lang="es-PE" sz="2000" b="1" i="1" smtClean="0">
                          <a:latin typeface="Cambria Math" panose="02040503050406030204" pitchFamily="18" charset="0"/>
                          <a:ea typeface="Cambria Math" panose="02040503050406030204" pitchFamily="18" charset="0"/>
                        </a:rPr>
                        <m:t>∨</m:t>
                      </m:r>
                      <m:r>
                        <a:rPr lang="es-PE" sz="2000" b="1" i="1" smtClean="0">
                          <a:latin typeface="Cambria Math" panose="02040503050406030204" pitchFamily="18" charset="0"/>
                          <a:ea typeface="Cambria Math" panose="02040503050406030204" pitchFamily="18" charset="0"/>
                        </a:rPr>
                        <m:t>𝑭</m:t>
                      </m:r>
                      <m:r>
                        <a:rPr lang="es-PE" sz="2000" b="1" i="1" smtClean="0">
                          <a:latin typeface="Cambria Math" panose="02040503050406030204" pitchFamily="18" charset="0"/>
                          <a:ea typeface="Cambria Math" panose="02040503050406030204" pitchFamily="18" charset="0"/>
                        </a:rPr>
                        <m:t>=</m:t>
                      </m:r>
                      <m:r>
                        <a:rPr lang="es-PE" sz="2000" b="1" i="1" smtClean="0">
                          <a:latin typeface="Cambria Math" panose="02040503050406030204" pitchFamily="18" charset="0"/>
                          <a:ea typeface="Cambria Math" panose="02040503050406030204" pitchFamily="18" charset="0"/>
                        </a:rPr>
                        <m:t>𝑨</m:t>
                      </m:r>
                    </m:oMath>
                  </m:oMathPara>
                </a14:m>
                <a:endParaRPr lang="es-PE" sz="2000" b="1" dirty="0"/>
              </a:p>
            </p:txBody>
          </p:sp>
        </mc:Choice>
        <mc:Fallback xmlns="">
          <p:sp>
            <p:nvSpPr>
              <p:cNvPr id="15" name="Marcador de contenido 2">
                <a:extLst>
                  <a:ext uri="{FF2B5EF4-FFF2-40B4-BE49-F238E27FC236}">
                    <a16:creationId xmlns:a16="http://schemas.microsoft.com/office/drawing/2014/main" id="{09BBFD51-E5E8-A865-37AB-A938AA0B5257}"/>
                  </a:ext>
                </a:extLst>
              </p:cNvPr>
              <p:cNvSpPr txBox="1">
                <a:spLocks noRot="1" noChangeAspect="1" noMove="1" noResize="1" noEditPoints="1" noAdjustHandles="1" noChangeArrowheads="1" noChangeShapeType="1" noTextEdit="1"/>
              </p:cNvSpPr>
              <p:nvPr/>
            </p:nvSpPr>
            <p:spPr>
              <a:xfrm>
                <a:off x="316580" y="5378719"/>
                <a:ext cx="10973455" cy="276999"/>
              </a:xfrm>
              <a:prstGeom prst="rect">
                <a:avLst/>
              </a:prstGeom>
              <a:blipFill>
                <a:blip r:embed="rId11"/>
                <a:stretch>
                  <a:fillRect l="-1111" t="-10870" b="-36957"/>
                </a:stretch>
              </a:blipFill>
            </p:spPr>
            <p:txBody>
              <a:bodyPr/>
              <a:lstStyle/>
              <a:p>
                <a:r>
                  <a:rPr lang="es-PE">
                    <a:noFill/>
                  </a:rPr>
                  <a:t> </a:t>
                </a:r>
              </a:p>
            </p:txBody>
          </p:sp>
        </mc:Fallback>
      </mc:AlternateContent>
    </p:spTree>
    <p:extLst>
      <p:ext uri="{BB962C8B-B14F-4D97-AF65-F5344CB8AC3E}">
        <p14:creationId xmlns:p14="http://schemas.microsoft.com/office/powerpoint/2010/main" val="391401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p:bldP spid="11" grpId="0"/>
      <p:bldP spid="12" grpId="0"/>
      <p:bldP spid="13" grpId="0"/>
      <p:bldP spid="14"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55B84-D107-B9DD-D933-1430968ADBD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D72FF85-7C7D-BE90-0678-E03181BCBC02}"/>
              </a:ext>
            </a:extLst>
          </p:cNvPr>
          <p:cNvSpPr>
            <a:spLocks noGrp="1"/>
          </p:cNvSpPr>
          <p:nvPr>
            <p:ph type="title"/>
          </p:nvPr>
        </p:nvSpPr>
        <p:spPr>
          <a:xfrm>
            <a:off x="609601" y="147524"/>
            <a:ext cx="9969271" cy="677108"/>
          </a:xfrm>
        </p:spPr>
        <p:txBody>
          <a:bodyPr/>
          <a:lstStyle/>
          <a:p>
            <a:r>
              <a:rPr lang="es-PE" sz="4400" dirty="0">
                <a:ln w="9525">
                  <a:solidFill>
                    <a:schemeClr val="bg1">
                      <a:lumMod val="50000"/>
                    </a:schemeClr>
                  </a:solidFill>
                  <a:prstDash val="solid"/>
                </a:ln>
                <a:effectLst>
                  <a:outerShdw blurRad="50800" dist="38100" dir="5400000" algn="t" rotWithShape="0">
                    <a:prstClr val="black">
                      <a:alpha val="40000"/>
                    </a:prstClr>
                  </a:outerShdw>
                </a:effectLst>
              </a:rPr>
              <a:t>Ejercicios:</a:t>
            </a:r>
          </a:p>
        </p:txBody>
      </p:sp>
      <p:sp>
        <p:nvSpPr>
          <p:cNvPr id="6" name="Rectangle 1">
            <a:extLst>
              <a:ext uri="{FF2B5EF4-FFF2-40B4-BE49-F238E27FC236}">
                <a16:creationId xmlns:a16="http://schemas.microsoft.com/office/drawing/2014/main" id="{0A0744F3-2B9E-E420-F12B-0E91B3719DB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0" i="0" u="none" strike="noStrike" cap="none" normalizeH="0" baseline="0">
                <a:ln>
                  <a:noFill/>
                </a:ln>
                <a:solidFill>
                  <a:schemeClr val="tx1"/>
                </a:solidFill>
                <a:effectLst/>
                <a:latin typeface="Arial" panose="020B0604020202020204" pitchFamily="34" charset="0"/>
              </a:rPr>
              <a:t>(p→q)∧(¬q∨r))∨(¬p∧(q∨¬r))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PE" altLang="es-PE"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5" name="Marcador de contenido 2">
                <a:extLst>
                  <a:ext uri="{FF2B5EF4-FFF2-40B4-BE49-F238E27FC236}">
                    <a16:creationId xmlns:a16="http://schemas.microsoft.com/office/drawing/2014/main" id="{262FF7D7-556F-6AE6-F721-E3220B3DEE74}"/>
                  </a:ext>
                </a:extLst>
              </p:cNvPr>
              <p:cNvSpPr txBox="1">
                <a:spLocks/>
              </p:cNvSpPr>
              <p:nvPr/>
            </p:nvSpPr>
            <p:spPr>
              <a:xfrm>
                <a:off x="1662075" y="1641766"/>
                <a:ext cx="9317517" cy="3323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s-PE" sz="2400" b="0" i="1" smtClean="0">
                          <a:solidFill>
                            <a:srgbClr val="FF0000"/>
                          </a:solidFill>
                          <a:latin typeface="Cambria Math" panose="02040503050406030204" pitchFamily="18" charset="0"/>
                          <a:ea typeface="Cambria Math" panose="02040503050406030204" pitchFamily="18" charset="0"/>
                        </a:rPr>
                        <m:t>𝑟</m:t>
                      </m:r>
                      <m:r>
                        <a:rPr lang="es-PE" sz="2400" b="0" i="1" smtClean="0">
                          <a:solidFill>
                            <a:srgbClr val="FF0000"/>
                          </a:solidFill>
                          <a:latin typeface="Cambria Math" panose="02040503050406030204" pitchFamily="18" charset="0"/>
                          <a:ea typeface="Cambria Math" panose="02040503050406030204" pitchFamily="18" charset="0"/>
                        </a:rPr>
                        <m:t>∧(∼</m:t>
                      </m:r>
                      <m:r>
                        <a:rPr lang="es-PE" sz="2400" b="0" i="1" smtClean="0">
                          <a:solidFill>
                            <a:srgbClr val="FF0000"/>
                          </a:solidFill>
                          <a:latin typeface="Cambria Math" panose="02040503050406030204" pitchFamily="18" charset="0"/>
                          <a:ea typeface="Cambria Math" panose="02040503050406030204" pitchFamily="18" charset="0"/>
                        </a:rPr>
                        <m:t>𝑝</m:t>
                      </m:r>
                      <m:r>
                        <a:rPr lang="es-PE" sz="2400" i="1">
                          <a:solidFill>
                            <a:srgbClr val="FF0000"/>
                          </a:solidFill>
                          <a:latin typeface="Cambria Math" panose="02040503050406030204" pitchFamily="18" charset="0"/>
                          <a:ea typeface="Cambria Math" panose="02040503050406030204" pitchFamily="18" charset="0"/>
                        </a:rPr>
                        <m:t>∨</m:t>
                      </m:r>
                      <m:r>
                        <a:rPr lang="es-PE" sz="2400" i="1">
                          <a:solidFill>
                            <a:srgbClr val="FF0000"/>
                          </a:solidFill>
                          <a:latin typeface="Cambria Math" panose="02040503050406030204" pitchFamily="18" charset="0"/>
                          <a:ea typeface="Cambria Math" panose="02040503050406030204" pitchFamily="18" charset="0"/>
                        </a:rPr>
                        <m:t>𝑞</m:t>
                      </m:r>
                      <m:r>
                        <a:rPr lang="es-PE" sz="2400" b="0" i="1" smtClean="0">
                          <a:solidFill>
                            <a:srgbClr val="FF0000"/>
                          </a:solidFill>
                          <a:latin typeface="Cambria Math" panose="02040503050406030204" pitchFamily="18" charset="0"/>
                          <a:ea typeface="Cambria Math" panose="02040503050406030204" pitchFamily="18" charset="0"/>
                        </a:rPr>
                        <m:t>)</m:t>
                      </m:r>
                      <m:r>
                        <a:rPr lang="es-PE" sz="2400" i="1">
                          <a:latin typeface="Cambria Math" panose="02040503050406030204" pitchFamily="18" charset="0"/>
                          <a:ea typeface="Cambria Math" panose="02040503050406030204" pitchFamily="18" charset="0"/>
                        </a:rPr>
                        <m:t>∨</m:t>
                      </m:r>
                      <m:r>
                        <a:rPr lang="es-PE" sz="2400" b="0" i="1" smtClean="0">
                          <a:solidFill>
                            <a:schemeClr val="accent2"/>
                          </a:solidFill>
                          <a:latin typeface="Cambria Math" panose="02040503050406030204" pitchFamily="18" charset="0"/>
                        </a:rPr>
                        <m:t>(</m:t>
                      </m:r>
                      <m:r>
                        <a:rPr lang="es-PE" sz="2400" i="1">
                          <a:solidFill>
                            <a:schemeClr val="accent2"/>
                          </a:solidFill>
                          <a:latin typeface="Cambria Math" panose="02040503050406030204" pitchFamily="18" charset="0"/>
                        </a:rPr>
                        <m:t>𝑞</m:t>
                      </m:r>
                      <m:r>
                        <a:rPr lang="es-PE" sz="2400" i="1">
                          <a:solidFill>
                            <a:schemeClr val="accent2"/>
                          </a:solidFill>
                          <a:latin typeface="Cambria Math" panose="02040503050406030204" pitchFamily="18" charset="0"/>
                          <a:ea typeface="Cambria Math" panose="02040503050406030204" pitchFamily="18" charset="0"/>
                        </a:rPr>
                        <m:t>∧</m:t>
                      </m:r>
                      <m:r>
                        <a:rPr lang="es-PE" sz="2400" i="1">
                          <a:solidFill>
                            <a:schemeClr val="accent2"/>
                          </a:solidFill>
                          <a:latin typeface="Cambria Math" panose="02040503050406030204" pitchFamily="18" charset="0"/>
                          <a:ea typeface="Cambria Math" panose="02040503050406030204" pitchFamily="18" charset="0"/>
                        </a:rPr>
                        <m:t>𝑝</m:t>
                      </m:r>
                      <m:r>
                        <a:rPr lang="es-PE" sz="2400" i="1">
                          <a:solidFill>
                            <a:schemeClr val="accent2"/>
                          </a:solidFill>
                          <a:latin typeface="Cambria Math" panose="02040503050406030204" pitchFamily="18" charset="0"/>
                          <a:ea typeface="Cambria Math" panose="02040503050406030204" pitchFamily="18" charset="0"/>
                        </a:rPr>
                        <m:t>)</m:t>
                      </m:r>
                    </m:oMath>
                  </m:oMathPara>
                </a14:m>
                <a:endParaRPr lang="es-PE" dirty="0"/>
              </a:p>
            </p:txBody>
          </p:sp>
        </mc:Choice>
        <mc:Fallback xmlns="">
          <p:sp>
            <p:nvSpPr>
              <p:cNvPr id="5" name="Marcador de contenido 2">
                <a:extLst>
                  <a:ext uri="{FF2B5EF4-FFF2-40B4-BE49-F238E27FC236}">
                    <a16:creationId xmlns:a16="http://schemas.microsoft.com/office/drawing/2014/main" id="{262FF7D7-556F-6AE6-F721-E3220B3DEE74}"/>
                  </a:ext>
                </a:extLst>
              </p:cNvPr>
              <p:cNvSpPr txBox="1">
                <a:spLocks noRot="1" noChangeAspect="1" noMove="1" noResize="1" noEditPoints="1" noAdjustHandles="1" noChangeArrowheads="1" noChangeShapeType="1" noTextEdit="1"/>
              </p:cNvSpPr>
              <p:nvPr/>
            </p:nvSpPr>
            <p:spPr>
              <a:xfrm>
                <a:off x="1662075" y="1641766"/>
                <a:ext cx="9317517" cy="332399"/>
              </a:xfrm>
              <a:prstGeom prst="rect">
                <a:avLst/>
              </a:prstGeom>
              <a:blipFill>
                <a:blip r:embed="rId2"/>
                <a:stretch>
                  <a:fillRect t="-10909" b="-38182"/>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7" name="Marcador de contenido 2">
                <a:extLst>
                  <a:ext uri="{FF2B5EF4-FFF2-40B4-BE49-F238E27FC236}">
                    <a16:creationId xmlns:a16="http://schemas.microsoft.com/office/drawing/2014/main" id="{FECFD433-44AE-DE58-6A68-1243476C19C7}"/>
                  </a:ext>
                </a:extLst>
              </p:cNvPr>
              <p:cNvSpPr txBox="1">
                <a:spLocks/>
              </p:cNvSpPr>
              <p:nvPr/>
            </p:nvSpPr>
            <p:spPr>
              <a:xfrm>
                <a:off x="241940" y="1109766"/>
                <a:ext cx="10973455" cy="2769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m:rPr>
                          <m:sty m:val="p"/>
                        </m:rPr>
                        <a:rPr lang="es-PE" sz="2000" b="0" i="0" smtClean="0">
                          <a:latin typeface="Cambria Math" panose="02040503050406030204" pitchFamily="18" charset="0"/>
                        </a:rPr>
                        <m:t>Aplicamos</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ley</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distributiva</m:t>
                      </m:r>
                      <m:r>
                        <a:rPr lang="es-PE" sz="2000" b="0" i="0" smtClean="0">
                          <a:latin typeface="Cambria Math" panose="02040503050406030204" pitchFamily="18" charset="0"/>
                        </a:rPr>
                        <m:t>:     </m:t>
                      </m:r>
                      <m:d>
                        <m:dPr>
                          <m:ctrlPr>
                            <a:rPr lang="es-PE" sz="2000" b="1" i="1" smtClean="0">
                              <a:latin typeface="Cambria Math" panose="02040503050406030204" pitchFamily="18" charset="0"/>
                              <a:ea typeface="Cambria Math" panose="02040503050406030204" pitchFamily="18" charset="0"/>
                            </a:rPr>
                          </m:ctrlPr>
                        </m:dPr>
                        <m:e>
                          <m:r>
                            <a:rPr lang="es-PE" sz="2000" b="1" i="1" smtClean="0">
                              <a:latin typeface="Cambria Math" panose="02040503050406030204" pitchFamily="18" charset="0"/>
                              <a:ea typeface="Cambria Math" panose="02040503050406030204" pitchFamily="18" charset="0"/>
                            </a:rPr>
                            <m:t>𝑨</m:t>
                          </m:r>
                          <m:r>
                            <a:rPr lang="es-PE" sz="2000" b="1" i="1" smtClean="0">
                              <a:latin typeface="Cambria Math" panose="02040503050406030204" pitchFamily="18" charset="0"/>
                              <a:ea typeface="Cambria Math" panose="02040503050406030204" pitchFamily="18" charset="0"/>
                            </a:rPr>
                            <m:t>∧</m:t>
                          </m:r>
                          <m:r>
                            <a:rPr lang="es-PE" sz="2000" b="1" i="1" smtClean="0">
                              <a:latin typeface="Cambria Math" panose="02040503050406030204" pitchFamily="18" charset="0"/>
                              <a:ea typeface="Cambria Math" panose="02040503050406030204" pitchFamily="18" charset="0"/>
                            </a:rPr>
                            <m:t>𝑩</m:t>
                          </m:r>
                        </m:e>
                      </m:d>
                      <m:r>
                        <a:rPr lang="es-PE" sz="2000" b="1" i="1" smtClean="0">
                          <a:latin typeface="Cambria Math" panose="02040503050406030204" pitchFamily="18" charset="0"/>
                          <a:ea typeface="Cambria Math" panose="02040503050406030204" pitchFamily="18" charset="0"/>
                        </a:rPr>
                        <m:t>∨</m:t>
                      </m:r>
                      <m:d>
                        <m:dPr>
                          <m:ctrlPr>
                            <a:rPr lang="es-PE" sz="2000" b="1" i="1" smtClean="0">
                              <a:latin typeface="Cambria Math" panose="02040503050406030204" pitchFamily="18" charset="0"/>
                              <a:ea typeface="Cambria Math" panose="02040503050406030204" pitchFamily="18" charset="0"/>
                            </a:rPr>
                          </m:ctrlPr>
                        </m:dPr>
                        <m:e>
                          <m:r>
                            <a:rPr lang="es-PE" sz="2000" b="1" i="1" smtClean="0">
                              <a:latin typeface="Cambria Math" panose="02040503050406030204" pitchFamily="18" charset="0"/>
                              <a:ea typeface="Cambria Math" panose="02040503050406030204" pitchFamily="18" charset="0"/>
                            </a:rPr>
                            <m:t>𝑨</m:t>
                          </m:r>
                          <m:r>
                            <a:rPr lang="es-PE" sz="2000" b="1" i="1" smtClean="0">
                              <a:latin typeface="Cambria Math" panose="02040503050406030204" pitchFamily="18" charset="0"/>
                              <a:ea typeface="Cambria Math" panose="02040503050406030204" pitchFamily="18" charset="0"/>
                            </a:rPr>
                            <m:t>∧</m:t>
                          </m:r>
                          <m:r>
                            <a:rPr lang="es-PE" sz="2000" b="1" i="1" smtClean="0">
                              <a:latin typeface="Cambria Math" panose="02040503050406030204" pitchFamily="18" charset="0"/>
                              <a:ea typeface="Cambria Math" panose="02040503050406030204" pitchFamily="18" charset="0"/>
                            </a:rPr>
                            <m:t>𝑪</m:t>
                          </m:r>
                        </m:e>
                      </m:d>
                      <m:r>
                        <a:rPr lang="es-PE" sz="2000" b="1" i="0" smtClean="0">
                          <a:latin typeface="Cambria Math" panose="02040503050406030204" pitchFamily="18" charset="0"/>
                          <a:ea typeface="Cambria Math" panose="02040503050406030204" pitchFamily="18" charset="0"/>
                        </a:rPr>
                        <m:t>=</m:t>
                      </m:r>
                      <m:r>
                        <a:rPr lang="es-PE" sz="2000" b="1">
                          <a:latin typeface="Cambria Math" panose="02040503050406030204" pitchFamily="18" charset="0"/>
                        </a:rPr>
                        <m:t>𝐀</m:t>
                      </m:r>
                      <m:r>
                        <a:rPr lang="es-PE" sz="2000" b="1" i="1">
                          <a:latin typeface="Cambria Math" panose="02040503050406030204" pitchFamily="18" charset="0"/>
                          <a:ea typeface="Cambria Math" panose="02040503050406030204" pitchFamily="18" charset="0"/>
                        </a:rPr>
                        <m:t>∧</m:t>
                      </m:r>
                      <m:d>
                        <m:dPr>
                          <m:ctrlPr>
                            <a:rPr lang="es-PE" sz="2000" b="1" i="1">
                              <a:latin typeface="Cambria Math" panose="02040503050406030204" pitchFamily="18" charset="0"/>
                              <a:ea typeface="Cambria Math" panose="02040503050406030204" pitchFamily="18" charset="0"/>
                            </a:rPr>
                          </m:ctrlPr>
                        </m:dPr>
                        <m:e>
                          <m:r>
                            <a:rPr lang="es-PE" sz="2000" b="1" i="1">
                              <a:latin typeface="Cambria Math" panose="02040503050406030204" pitchFamily="18" charset="0"/>
                              <a:ea typeface="Cambria Math" panose="02040503050406030204" pitchFamily="18" charset="0"/>
                            </a:rPr>
                            <m:t>𝑩</m:t>
                          </m:r>
                          <m:r>
                            <a:rPr lang="es-PE" sz="2000" b="1" i="1">
                              <a:latin typeface="Cambria Math" panose="02040503050406030204" pitchFamily="18" charset="0"/>
                              <a:ea typeface="Cambria Math" panose="02040503050406030204" pitchFamily="18" charset="0"/>
                            </a:rPr>
                            <m:t>∨</m:t>
                          </m:r>
                          <m:r>
                            <a:rPr lang="es-PE" sz="2000" b="1" i="1">
                              <a:latin typeface="Cambria Math" panose="02040503050406030204" pitchFamily="18" charset="0"/>
                              <a:ea typeface="Cambria Math" panose="02040503050406030204" pitchFamily="18" charset="0"/>
                            </a:rPr>
                            <m:t>𝑪</m:t>
                          </m:r>
                        </m:e>
                      </m:d>
                    </m:oMath>
                  </m:oMathPara>
                </a14:m>
                <a:endParaRPr lang="es-PE" sz="2000" b="1" dirty="0"/>
              </a:p>
            </p:txBody>
          </p:sp>
        </mc:Choice>
        <mc:Fallback xmlns="">
          <p:sp>
            <p:nvSpPr>
              <p:cNvPr id="17" name="Marcador de contenido 2">
                <a:extLst>
                  <a:ext uri="{FF2B5EF4-FFF2-40B4-BE49-F238E27FC236}">
                    <a16:creationId xmlns:a16="http://schemas.microsoft.com/office/drawing/2014/main" id="{FECFD433-44AE-DE58-6A68-1243476C19C7}"/>
                  </a:ext>
                </a:extLst>
              </p:cNvPr>
              <p:cNvSpPr txBox="1">
                <a:spLocks noRot="1" noChangeAspect="1" noMove="1" noResize="1" noEditPoints="1" noAdjustHandles="1" noChangeArrowheads="1" noChangeShapeType="1" noTextEdit="1"/>
              </p:cNvSpPr>
              <p:nvPr/>
            </p:nvSpPr>
            <p:spPr>
              <a:xfrm>
                <a:off x="241940" y="1109766"/>
                <a:ext cx="10973455" cy="276999"/>
              </a:xfrm>
              <a:prstGeom prst="rect">
                <a:avLst/>
              </a:prstGeom>
              <a:blipFill>
                <a:blip r:embed="rId3"/>
                <a:stretch>
                  <a:fillRect l="-1111" t="-11111" b="-40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9" name="Marcador de contenido 2">
                <a:extLst>
                  <a:ext uri="{FF2B5EF4-FFF2-40B4-BE49-F238E27FC236}">
                    <a16:creationId xmlns:a16="http://schemas.microsoft.com/office/drawing/2014/main" id="{5FFA7E3F-13B0-8167-28AD-D563AFA89175}"/>
                  </a:ext>
                </a:extLst>
              </p:cNvPr>
              <p:cNvSpPr txBox="1">
                <a:spLocks/>
              </p:cNvSpPr>
              <p:nvPr/>
            </p:nvSpPr>
            <p:spPr>
              <a:xfrm>
                <a:off x="1662074" y="2761166"/>
                <a:ext cx="9317517" cy="3323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s-PE" sz="2400" b="0" i="1" smtClean="0">
                          <a:solidFill>
                            <a:srgbClr val="FF0000"/>
                          </a:solidFill>
                          <a:latin typeface="Cambria Math" panose="02040503050406030204" pitchFamily="18" charset="0"/>
                          <a:ea typeface="Cambria Math" panose="02040503050406030204" pitchFamily="18" charset="0"/>
                        </a:rPr>
                        <m:t>𝑟</m:t>
                      </m:r>
                      <m:r>
                        <a:rPr lang="es-PE" sz="2400" b="0" i="1" smtClean="0">
                          <a:solidFill>
                            <a:srgbClr val="FF0000"/>
                          </a:solidFill>
                          <a:latin typeface="Cambria Math" panose="02040503050406030204" pitchFamily="18" charset="0"/>
                          <a:ea typeface="Cambria Math" panose="02040503050406030204" pitchFamily="18" charset="0"/>
                        </a:rPr>
                        <m:t>∧(∼</m:t>
                      </m:r>
                      <m:r>
                        <a:rPr lang="es-PE" sz="2400" b="0" i="1" smtClean="0">
                          <a:solidFill>
                            <a:srgbClr val="FF0000"/>
                          </a:solidFill>
                          <a:latin typeface="Cambria Math" panose="02040503050406030204" pitchFamily="18" charset="0"/>
                          <a:ea typeface="Cambria Math" panose="02040503050406030204" pitchFamily="18" charset="0"/>
                        </a:rPr>
                        <m:t>𝑝</m:t>
                      </m:r>
                      <m:r>
                        <a:rPr lang="es-PE" sz="2400" i="1">
                          <a:solidFill>
                            <a:srgbClr val="FF0000"/>
                          </a:solidFill>
                          <a:latin typeface="Cambria Math" panose="02040503050406030204" pitchFamily="18" charset="0"/>
                          <a:ea typeface="Cambria Math" panose="02040503050406030204" pitchFamily="18" charset="0"/>
                        </a:rPr>
                        <m:t>∨</m:t>
                      </m:r>
                      <m:r>
                        <a:rPr lang="es-PE" sz="2400" i="1">
                          <a:solidFill>
                            <a:srgbClr val="FF0000"/>
                          </a:solidFill>
                          <a:latin typeface="Cambria Math" panose="02040503050406030204" pitchFamily="18" charset="0"/>
                          <a:ea typeface="Cambria Math" panose="02040503050406030204" pitchFamily="18" charset="0"/>
                        </a:rPr>
                        <m:t>𝑞</m:t>
                      </m:r>
                      <m:r>
                        <a:rPr lang="es-PE" sz="2400" i="1" smtClean="0">
                          <a:solidFill>
                            <a:srgbClr val="FF0000"/>
                          </a:solidFill>
                          <a:latin typeface="Cambria Math" panose="02040503050406030204" pitchFamily="18" charset="0"/>
                          <a:ea typeface="Cambria Math" panose="02040503050406030204" pitchFamily="18" charset="0"/>
                        </a:rPr>
                        <m:t>∨</m:t>
                      </m:r>
                      <m:r>
                        <a:rPr lang="es-PE" sz="2400" b="0" i="1" smtClean="0">
                          <a:solidFill>
                            <a:srgbClr val="FF0000"/>
                          </a:solidFill>
                          <a:latin typeface="Cambria Math" panose="02040503050406030204" pitchFamily="18" charset="0"/>
                          <a:ea typeface="Cambria Math" panose="02040503050406030204" pitchFamily="18" charset="0"/>
                        </a:rPr>
                        <m:t>𝑞</m:t>
                      </m:r>
                      <m:r>
                        <a:rPr lang="es-PE" sz="2400" b="0" i="1" smtClean="0">
                          <a:solidFill>
                            <a:srgbClr val="FF0000"/>
                          </a:solidFill>
                          <a:latin typeface="Cambria Math" panose="02040503050406030204" pitchFamily="18" charset="0"/>
                          <a:ea typeface="Cambria Math" panose="02040503050406030204" pitchFamily="18" charset="0"/>
                        </a:rPr>
                        <m:t>)∧(∼</m:t>
                      </m:r>
                      <m:r>
                        <a:rPr lang="es-PE" sz="2400" b="0" i="1" smtClean="0">
                          <a:solidFill>
                            <a:schemeClr val="accent2"/>
                          </a:solidFill>
                          <a:latin typeface="Cambria Math" panose="02040503050406030204" pitchFamily="18" charset="0"/>
                          <a:ea typeface="Cambria Math" panose="02040503050406030204" pitchFamily="18" charset="0"/>
                        </a:rPr>
                        <m:t>𝑝</m:t>
                      </m:r>
                      <m:r>
                        <a:rPr lang="es-PE" sz="2400" b="0" i="1" smtClean="0">
                          <a:solidFill>
                            <a:schemeClr val="accent2"/>
                          </a:solidFill>
                          <a:latin typeface="Cambria Math" panose="02040503050406030204" pitchFamily="18" charset="0"/>
                          <a:ea typeface="Cambria Math" panose="02040503050406030204" pitchFamily="18" charset="0"/>
                        </a:rPr>
                        <m:t>∨</m:t>
                      </m:r>
                      <m:r>
                        <a:rPr lang="es-PE" sz="2400" i="1">
                          <a:solidFill>
                            <a:schemeClr val="accent2"/>
                          </a:solidFill>
                          <a:latin typeface="Cambria Math" panose="02040503050406030204" pitchFamily="18" charset="0"/>
                        </a:rPr>
                        <m:t>𝑞</m:t>
                      </m:r>
                      <m:r>
                        <a:rPr lang="es-PE" sz="2400" i="1" smtClean="0">
                          <a:solidFill>
                            <a:schemeClr val="accent2"/>
                          </a:solidFill>
                          <a:latin typeface="Cambria Math" panose="02040503050406030204" pitchFamily="18" charset="0"/>
                          <a:ea typeface="Cambria Math" panose="02040503050406030204" pitchFamily="18" charset="0"/>
                        </a:rPr>
                        <m:t>∨</m:t>
                      </m:r>
                      <m:r>
                        <a:rPr lang="es-PE" sz="2400" i="1">
                          <a:solidFill>
                            <a:schemeClr val="accent2"/>
                          </a:solidFill>
                          <a:latin typeface="Cambria Math" panose="02040503050406030204" pitchFamily="18" charset="0"/>
                          <a:ea typeface="Cambria Math" panose="02040503050406030204" pitchFamily="18" charset="0"/>
                        </a:rPr>
                        <m:t>𝑝</m:t>
                      </m:r>
                      <m:r>
                        <a:rPr lang="es-PE" sz="2400" i="1">
                          <a:solidFill>
                            <a:schemeClr val="accent2"/>
                          </a:solidFill>
                          <a:latin typeface="Cambria Math" panose="02040503050406030204" pitchFamily="18" charset="0"/>
                          <a:ea typeface="Cambria Math" panose="02040503050406030204" pitchFamily="18" charset="0"/>
                        </a:rPr>
                        <m:t>)</m:t>
                      </m:r>
                    </m:oMath>
                  </m:oMathPara>
                </a14:m>
                <a:endParaRPr lang="es-PE" dirty="0"/>
              </a:p>
            </p:txBody>
          </p:sp>
        </mc:Choice>
        <mc:Fallback xmlns="">
          <p:sp>
            <p:nvSpPr>
              <p:cNvPr id="19" name="Marcador de contenido 2">
                <a:extLst>
                  <a:ext uri="{FF2B5EF4-FFF2-40B4-BE49-F238E27FC236}">
                    <a16:creationId xmlns:a16="http://schemas.microsoft.com/office/drawing/2014/main" id="{5FFA7E3F-13B0-8167-28AD-D563AFA89175}"/>
                  </a:ext>
                </a:extLst>
              </p:cNvPr>
              <p:cNvSpPr txBox="1">
                <a:spLocks noRot="1" noChangeAspect="1" noMove="1" noResize="1" noEditPoints="1" noAdjustHandles="1" noChangeArrowheads="1" noChangeShapeType="1" noTextEdit="1"/>
              </p:cNvSpPr>
              <p:nvPr/>
            </p:nvSpPr>
            <p:spPr>
              <a:xfrm>
                <a:off x="1662074" y="2761166"/>
                <a:ext cx="9317517" cy="332399"/>
              </a:xfrm>
              <a:prstGeom prst="rect">
                <a:avLst/>
              </a:prstGeom>
              <a:blipFill>
                <a:blip r:embed="rId4"/>
                <a:stretch>
                  <a:fillRect t="-11111" b="-38889"/>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0" name="Marcador de contenido 2">
                <a:extLst>
                  <a:ext uri="{FF2B5EF4-FFF2-40B4-BE49-F238E27FC236}">
                    <a16:creationId xmlns:a16="http://schemas.microsoft.com/office/drawing/2014/main" id="{C00E5845-6F74-24B8-6564-348B4247D899}"/>
                  </a:ext>
                </a:extLst>
              </p:cNvPr>
              <p:cNvSpPr txBox="1">
                <a:spLocks/>
              </p:cNvSpPr>
              <p:nvPr/>
            </p:nvSpPr>
            <p:spPr>
              <a:xfrm>
                <a:off x="241940" y="2229166"/>
                <a:ext cx="10973455" cy="2769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m:rPr>
                          <m:sty m:val="p"/>
                        </m:rPr>
                        <a:rPr lang="es-PE" sz="2000" b="0" i="0" smtClean="0">
                          <a:latin typeface="Cambria Math" panose="02040503050406030204" pitchFamily="18" charset="0"/>
                        </a:rPr>
                        <m:t>Aplicamos</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ley</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distributiva</m:t>
                      </m:r>
                      <m:r>
                        <a:rPr lang="es-PE" sz="2000" b="0" i="0" smtClean="0">
                          <a:latin typeface="Cambria Math" panose="02040503050406030204" pitchFamily="18" charset="0"/>
                        </a:rPr>
                        <m:t>:     </m:t>
                      </m:r>
                      <m:r>
                        <a:rPr lang="es-PE" sz="2000" b="1" i="0" smtClean="0">
                          <a:latin typeface="Cambria Math" panose="02040503050406030204" pitchFamily="18" charset="0"/>
                        </a:rPr>
                        <m:t>𝐀</m:t>
                      </m:r>
                      <m:r>
                        <a:rPr lang="es-PE" sz="2000" b="1" i="1">
                          <a:latin typeface="Cambria Math" panose="02040503050406030204" pitchFamily="18" charset="0"/>
                          <a:ea typeface="Cambria Math" panose="02040503050406030204" pitchFamily="18" charset="0"/>
                        </a:rPr>
                        <m:t>∨</m:t>
                      </m:r>
                      <m:d>
                        <m:dPr>
                          <m:ctrlPr>
                            <a:rPr lang="es-PE" sz="2000" b="1" i="1" smtClean="0">
                              <a:latin typeface="Cambria Math" panose="02040503050406030204" pitchFamily="18" charset="0"/>
                              <a:ea typeface="Cambria Math" panose="02040503050406030204" pitchFamily="18" charset="0"/>
                            </a:rPr>
                          </m:ctrlPr>
                        </m:dPr>
                        <m:e>
                          <m:r>
                            <a:rPr lang="es-PE" sz="2000" b="1" i="1" smtClean="0">
                              <a:latin typeface="Cambria Math" panose="02040503050406030204" pitchFamily="18" charset="0"/>
                              <a:ea typeface="Cambria Math" panose="02040503050406030204" pitchFamily="18" charset="0"/>
                            </a:rPr>
                            <m:t>𝑩</m:t>
                          </m:r>
                          <m:r>
                            <a:rPr lang="es-PE" sz="2000" b="1" i="1" smtClean="0">
                              <a:latin typeface="Cambria Math" panose="02040503050406030204" pitchFamily="18" charset="0"/>
                              <a:ea typeface="Cambria Math" panose="02040503050406030204" pitchFamily="18" charset="0"/>
                            </a:rPr>
                            <m:t>∧</m:t>
                          </m:r>
                          <m:r>
                            <a:rPr lang="es-PE" sz="2000" b="1" i="1" smtClean="0">
                              <a:latin typeface="Cambria Math" panose="02040503050406030204" pitchFamily="18" charset="0"/>
                              <a:ea typeface="Cambria Math" panose="02040503050406030204" pitchFamily="18" charset="0"/>
                            </a:rPr>
                            <m:t>𝑪</m:t>
                          </m:r>
                        </m:e>
                      </m:d>
                      <m:r>
                        <a:rPr lang="es-PE" sz="2000" b="1" i="1" smtClean="0">
                          <a:latin typeface="Cambria Math" panose="02040503050406030204" pitchFamily="18" charset="0"/>
                          <a:ea typeface="Cambria Math" panose="02040503050406030204" pitchFamily="18" charset="0"/>
                        </a:rPr>
                        <m:t>=</m:t>
                      </m:r>
                      <m:d>
                        <m:dPr>
                          <m:ctrlPr>
                            <a:rPr lang="es-PE" sz="2000" b="1" i="1" smtClean="0">
                              <a:latin typeface="Cambria Math" panose="02040503050406030204" pitchFamily="18" charset="0"/>
                              <a:ea typeface="Cambria Math" panose="02040503050406030204" pitchFamily="18" charset="0"/>
                            </a:rPr>
                          </m:ctrlPr>
                        </m:dPr>
                        <m:e>
                          <m:r>
                            <a:rPr lang="es-PE" sz="2000" b="1" i="1" smtClean="0">
                              <a:latin typeface="Cambria Math" panose="02040503050406030204" pitchFamily="18" charset="0"/>
                              <a:ea typeface="Cambria Math" panose="02040503050406030204" pitchFamily="18" charset="0"/>
                            </a:rPr>
                            <m:t>𝑨</m:t>
                          </m:r>
                          <m:r>
                            <a:rPr lang="es-PE" sz="2000" b="1" i="1" smtClean="0">
                              <a:latin typeface="Cambria Math" panose="02040503050406030204" pitchFamily="18" charset="0"/>
                              <a:ea typeface="Cambria Math" panose="02040503050406030204" pitchFamily="18" charset="0"/>
                            </a:rPr>
                            <m:t>∨</m:t>
                          </m:r>
                          <m:r>
                            <a:rPr lang="es-PE" sz="2000" b="1" i="1" smtClean="0">
                              <a:latin typeface="Cambria Math" panose="02040503050406030204" pitchFamily="18" charset="0"/>
                              <a:ea typeface="Cambria Math" panose="02040503050406030204" pitchFamily="18" charset="0"/>
                            </a:rPr>
                            <m:t>𝑩</m:t>
                          </m:r>
                        </m:e>
                      </m:d>
                      <m:r>
                        <a:rPr lang="es-PE" sz="2000" b="1" i="1">
                          <a:latin typeface="Cambria Math" panose="02040503050406030204" pitchFamily="18" charset="0"/>
                          <a:ea typeface="Cambria Math" panose="02040503050406030204" pitchFamily="18" charset="0"/>
                        </a:rPr>
                        <m:t>∧</m:t>
                      </m:r>
                      <m:d>
                        <m:dPr>
                          <m:ctrlPr>
                            <a:rPr lang="es-PE" sz="2000" b="1" i="1" smtClean="0">
                              <a:latin typeface="Cambria Math" panose="02040503050406030204" pitchFamily="18" charset="0"/>
                              <a:ea typeface="Cambria Math" panose="02040503050406030204" pitchFamily="18" charset="0"/>
                            </a:rPr>
                          </m:ctrlPr>
                        </m:dPr>
                        <m:e>
                          <m:r>
                            <a:rPr lang="es-PE" sz="2000" b="1" i="1" smtClean="0">
                              <a:latin typeface="Cambria Math" panose="02040503050406030204" pitchFamily="18" charset="0"/>
                              <a:ea typeface="Cambria Math" panose="02040503050406030204" pitchFamily="18" charset="0"/>
                            </a:rPr>
                            <m:t>𝑨</m:t>
                          </m:r>
                          <m:r>
                            <a:rPr lang="es-PE" sz="2000" b="1" i="1" smtClean="0">
                              <a:latin typeface="Cambria Math" panose="02040503050406030204" pitchFamily="18" charset="0"/>
                              <a:ea typeface="Cambria Math" panose="02040503050406030204" pitchFamily="18" charset="0"/>
                            </a:rPr>
                            <m:t>∨</m:t>
                          </m:r>
                          <m:r>
                            <a:rPr lang="es-PE" sz="2000" b="1" i="1" smtClean="0">
                              <a:latin typeface="Cambria Math" panose="02040503050406030204" pitchFamily="18" charset="0"/>
                              <a:ea typeface="Cambria Math" panose="02040503050406030204" pitchFamily="18" charset="0"/>
                            </a:rPr>
                            <m:t>𝑪</m:t>
                          </m:r>
                        </m:e>
                      </m:d>
                    </m:oMath>
                  </m:oMathPara>
                </a14:m>
                <a:endParaRPr lang="es-PE" sz="2000" b="1" dirty="0"/>
              </a:p>
            </p:txBody>
          </p:sp>
        </mc:Choice>
        <mc:Fallback xmlns="">
          <p:sp>
            <p:nvSpPr>
              <p:cNvPr id="20" name="Marcador de contenido 2">
                <a:extLst>
                  <a:ext uri="{FF2B5EF4-FFF2-40B4-BE49-F238E27FC236}">
                    <a16:creationId xmlns:a16="http://schemas.microsoft.com/office/drawing/2014/main" id="{C00E5845-6F74-24B8-6564-348B4247D899}"/>
                  </a:ext>
                </a:extLst>
              </p:cNvPr>
              <p:cNvSpPr txBox="1">
                <a:spLocks noRot="1" noChangeAspect="1" noMove="1" noResize="1" noEditPoints="1" noAdjustHandles="1" noChangeArrowheads="1" noChangeShapeType="1" noTextEdit="1"/>
              </p:cNvSpPr>
              <p:nvPr/>
            </p:nvSpPr>
            <p:spPr>
              <a:xfrm>
                <a:off x="241940" y="2229166"/>
                <a:ext cx="10973455" cy="276999"/>
              </a:xfrm>
              <a:prstGeom prst="rect">
                <a:avLst/>
              </a:prstGeom>
              <a:blipFill>
                <a:blip r:embed="rId5"/>
                <a:stretch>
                  <a:fillRect l="-1111" t="-11111" b="-37778"/>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1" name="Marcador de contenido 2">
                <a:extLst>
                  <a:ext uri="{FF2B5EF4-FFF2-40B4-BE49-F238E27FC236}">
                    <a16:creationId xmlns:a16="http://schemas.microsoft.com/office/drawing/2014/main" id="{A9AAAAEF-E7C1-A2CC-5F6C-4C4054A65DC3}"/>
                  </a:ext>
                </a:extLst>
              </p:cNvPr>
              <p:cNvSpPr txBox="1">
                <a:spLocks/>
              </p:cNvSpPr>
              <p:nvPr/>
            </p:nvSpPr>
            <p:spPr>
              <a:xfrm>
                <a:off x="1512783" y="3880566"/>
                <a:ext cx="9317517" cy="3323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s-PE" sz="2400" b="0" i="1" smtClean="0">
                          <a:solidFill>
                            <a:srgbClr val="FF0000"/>
                          </a:solidFill>
                          <a:latin typeface="Cambria Math" panose="02040503050406030204" pitchFamily="18" charset="0"/>
                          <a:ea typeface="Cambria Math" panose="02040503050406030204" pitchFamily="18" charset="0"/>
                        </a:rPr>
                        <m:t>𝑟</m:t>
                      </m:r>
                      <m:r>
                        <a:rPr lang="es-PE" sz="2400" b="0" i="1" smtClean="0">
                          <a:solidFill>
                            <a:srgbClr val="FF0000"/>
                          </a:solidFill>
                          <a:latin typeface="Cambria Math" panose="02040503050406030204" pitchFamily="18" charset="0"/>
                          <a:ea typeface="Cambria Math" panose="02040503050406030204" pitchFamily="18" charset="0"/>
                        </a:rPr>
                        <m:t>∧(∼</m:t>
                      </m:r>
                      <m:r>
                        <a:rPr lang="es-PE" sz="2400" b="0" i="1" smtClean="0">
                          <a:solidFill>
                            <a:srgbClr val="FF0000"/>
                          </a:solidFill>
                          <a:latin typeface="Cambria Math" panose="02040503050406030204" pitchFamily="18" charset="0"/>
                          <a:ea typeface="Cambria Math" panose="02040503050406030204" pitchFamily="18" charset="0"/>
                        </a:rPr>
                        <m:t>𝑝</m:t>
                      </m:r>
                      <m:r>
                        <a:rPr lang="es-PE" sz="2400" i="1">
                          <a:solidFill>
                            <a:srgbClr val="FF0000"/>
                          </a:solidFill>
                          <a:latin typeface="Cambria Math" panose="02040503050406030204" pitchFamily="18" charset="0"/>
                          <a:ea typeface="Cambria Math" panose="02040503050406030204" pitchFamily="18" charset="0"/>
                        </a:rPr>
                        <m:t>∨</m:t>
                      </m:r>
                      <m:r>
                        <a:rPr lang="es-PE" sz="2400" i="1" smtClean="0">
                          <a:solidFill>
                            <a:srgbClr val="FF0000"/>
                          </a:solidFill>
                          <a:latin typeface="Cambria Math" panose="02040503050406030204" pitchFamily="18" charset="0"/>
                          <a:ea typeface="Cambria Math" panose="02040503050406030204" pitchFamily="18" charset="0"/>
                        </a:rPr>
                        <m:t>𝑞</m:t>
                      </m:r>
                      <m:r>
                        <a:rPr lang="es-PE" sz="2400" b="0" i="1" smtClean="0">
                          <a:solidFill>
                            <a:srgbClr val="FF0000"/>
                          </a:solidFill>
                          <a:latin typeface="Cambria Math" panose="02040503050406030204" pitchFamily="18" charset="0"/>
                          <a:ea typeface="Cambria Math" panose="02040503050406030204" pitchFamily="18" charset="0"/>
                        </a:rPr>
                        <m:t>)</m:t>
                      </m:r>
                      <m:r>
                        <a:rPr lang="es-PE" sz="2400" i="1" smtClean="0">
                          <a:latin typeface="Cambria Math" panose="02040503050406030204" pitchFamily="18" charset="0"/>
                          <a:ea typeface="Cambria Math" panose="02040503050406030204" pitchFamily="18" charset="0"/>
                        </a:rPr>
                        <m:t>∧</m:t>
                      </m:r>
                      <m:r>
                        <a:rPr lang="es-PE" sz="2400" b="0" i="1" smtClean="0">
                          <a:solidFill>
                            <a:schemeClr val="accent2"/>
                          </a:solidFill>
                          <a:latin typeface="Cambria Math" panose="02040503050406030204" pitchFamily="18" charset="0"/>
                        </a:rPr>
                        <m:t>(</m:t>
                      </m:r>
                      <m:r>
                        <a:rPr lang="es-PE" sz="2400" i="1">
                          <a:solidFill>
                            <a:schemeClr val="accent2"/>
                          </a:solidFill>
                          <a:latin typeface="Cambria Math" panose="02040503050406030204" pitchFamily="18" charset="0"/>
                        </a:rPr>
                        <m:t>𝑞</m:t>
                      </m:r>
                      <m:r>
                        <a:rPr lang="es-PE" sz="2400" i="1" smtClean="0">
                          <a:solidFill>
                            <a:schemeClr val="accent2"/>
                          </a:solidFill>
                          <a:latin typeface="Cambria Math" panose="02040503050406030204" pitchFamily="18" charset="0"/>
                          <a:ea typeface="Cambria Math" panose="02040503050406030204" pitchFamily="18" charset="0"/>
                        </a:rPr>
                        <m:t>∨</m:t>
                      </m:r>
                      <m:r>
                        <a:rPr lang="es-PE" sz="2400" b="0" i="1" smtClean="0">
                          <a:solidFill>
                            <a:schemeClr val="accent2"/>
                          </a:solidFill>
                          <a:latin typeface="Cambria Math" panose="02040503050406030204" pitchFamily="18" charset="0"/>
                          <a:ea typeface="Cambria Math" panose="02040503050406030204" pitchFamily="18" charset="0"/>
                        </a:rPr>
                        <m:t>𝐹</m:t>
                      </m:r>
                      <m:r>
                        <a:rPr lang="es-PE" sz="2400" i="1">
                          <a:solidFill>
                            <a:schemeClr val="accent2"/>
                          </a:solidFill>
                          <a:latin typeface="Cambria Math" panose="02040503050406030204" pitchFamily="18" charset="0"/>
                          <a:ea typeface="Cambria Math" panose="02040503050406030204" pitchFamily="18" charset="0"/>
                        </a:rPr>
                        <m:t>)</m:t>
                      </m:r>
                    </m:oMath>
                  </m:oMathPara>
                </a14:m>
                <a:endParaRPr lang="es-PE" dirty="0"/>
              </a:p>
            </p:txBody>
          </p:sp>
        </mc:Choice>
        <mc:Fallback xmlns="">
          <p:sp>
            <p:nvSpPr>
              <p:cNvPr id="21" name="Marcador de contenido 2">
                <a:extLst>
                  <a:ext uri="{FF2B5EF4-FFF2-40B4-BE49-F238E27FC236}">
                    <a16:creationId xmlns:a16="http://schemas.microsoft.com/office/drawing/2014/main" id="{A9AAAAEF-E7C1-A2CC-5F6C-4C4054A65DC3}"/>
                  </a:ext>
                </a:extLst>
              </p:cNvPr>
              <p:cNvSpPr txBox="1">
                <a:spLocks noRot="1" noChangeAspect="1" noMove="1" noResize="1" noEditPoints="1" noAdjustHandles="1" noChangeArrowheads="1" noChangeShapeType="1" noTextEdit="1"/>
              </p:cNvSpPr>
              <p:nvPr/>
            </p:nvSpPr>
            <p:spPr>
              <a:xfrm>
                <a:off x="1512783" y="3880566"/>
                <a:ext cx="9317517" cy="332399"/>
              </a:xfrm>
              <a:prstGeom prst="rect">
                <a:avLst/>
              </a:prstGeom>
              <a:blipFill>
                <a:blip r:embed="rId6"/>
                <a:stretch>
                  <a:fillRect t="-11111" b="-38889"/>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3" name="Marcador de contenido 2">
                <a:extLst>
                  <a:ext uri="{FF2B5EF4-FFF2-40B4-BE49-F238E27FC236}">
                    <a16:creationId xmlns:a16="http://schemas.microsoft.com/office/drawing/2014/main" id="{5D364AAB-7095-BDF2-3670-256847EAE44B}"/>
                  </a:ext>
                </a:extLst>
              </p:cNvPr>
              <p:cNvSpPr txBox="1">
                <a:spLocks/>
              </p:cNvSpPr>
              <p:nvPr/>
            </p:nvSpPr>
            <p:spPr>
              <a:xfrm>
                <a:off x="241940" y="3348566"/>
                <a:ext cx="10973455" cy="2769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m:rPr>
                          <m:sty m:val="p"/>
                        </m:rPr>
                        <a:rPr lang="es-PE" sz="2000" b="0" i="0" smtClean="0">
                          <a:latin typeface="Cambria Math" panose="02040503050406030204" pitchFamily="18" charset="0"/>
                        </a:rPr>
                        <m:t>Aplicamos</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ley</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de</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complemento</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y</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ley</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de</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idempotencia</m:t>
                      </m:r>
                      <m:r>
                        <a:rPr lang="es-PE" sz="2000" b="0" i="0" smtClean="0">
                          <a:latin typeface="Cambria Math" panose="02040503050406030204" pitchFamily="18" charset="0"/>
                        </a:rPr>
                        <m:t>:     </m:t>
                      </m:r>
                      <m:r>
                        <a:rPr lang="es-PE" sz="2000" b="1" i="0" smtClean="0">
                          <a:latin typeface="Cambria Math" panose="02040503050406030204" pitchFamily="18" charset="0"/>
                        </a:rPr>
                        <m:t>𝐀</m:t>
                      </m:r>
                      <m:r>
                        <a:rPr lang="es-PE" sz="2000" b="1" i="1" smtClean="0">
                          <a:latin typeface="Cambria Math" panose="02040503050406030204" pitchFamily="18" charset="0"/>
                          <a:ea typeface="Cambria Math" panose="02040503050406030204" pitchFamily="18" charset="0"/>
                        </a:rPr>
                        <m:t>∧ ∼</m:t>
                      </m:r>
                      <m:r>
                        <a:rPr lang="es-PE" sz="2000" b="1" i="1" smtClean="0">
                          <a:latin typeface="Cambria Math" panose="02040503050406030204" pitchFamily="18" charset="0"/>
                          <a:ea typeface="Cambria Math" panose="02040503050406030204" pitchFamily="18" charset="0"/>
                        </a:rPr>
                        <m:t>𝑨</m:t>
                      </m:r>
                      <m:r>
                        <a:rPr lang="es-PE" sz="2000" b="1" i="1" smtClean="0">
                          <a:latin typeface="Cambria Math" panose="02040503050406030204" pitchFamily="18" charset="0"/>
                          <a:ea typeface="Cambria Math" panose="02040503050406030204" pitchFamily="18" charset="0"/>
                        </a:rPr>
                        <m:t>=</m:t>
                      </m:r>
                      <m:r>
                        <a:rPr lang="es-PE" sz="2000" b="1" i="1" smtClean="0">
                          <a:latin typeface="Cambria Math" panose="02040503050406030204" pitchFamily="18" charset="0"/>
                          <a:ea typeface="Cambria Math" panose="02040503050406030204" pitchFamily="18" charset="0"/>
                        </a:rPr>
                        <m:t>𝑭</m:t>
                      </m:r>
                      <m:r>
                        <a:rPr lang="es-PE" sz="2000" b="1" i="1" smtClean="0">
                          <a:latin typeface="Cambria Math" panose="02040503050406030204" pitchFamily="18" charset="0"/>
                          <a:ea typeface="Cambria Math" panose="02040503050406030204" pitchFamily="18" charset="0"/>
                        </a:rPr>
                        <m:t>        </m:t>
                      </m:r>
                      <m:r>
                        <a:rPr lang="es-PE" sz="2000" b="1" i="1" smtClean="0">
                          <a:latin typeface="Cambria Math" panose="02040503050406030204" pitchFamily="18" charset="0"/>
                          <a:ea typeface="Cambria Math" panose="02040503050406030204" pitchFamily="18" charset="0"/>
                        </a:rPr>
                        <m:t>𝒚</m:t>
                      </m:r>
                      <m:r>
                        <a:rPr lang="es-PE" sz="2000" b="1" i="1" smtClean="0">
                          <a:latin typeface="Cambria Math" panose="02040503050406030204" pitchFamily="18" charset="0"/>
                          <a:ea typeface="Cambria Math" panose="02040503050406030204" pitchFamily="18" charset="0"/>
                        </a:rPr>
                        <m:t>        </m:t>
                      </m:r>
                      <m:r>
                        <a:rPr lang="es-PE" sz="2000" b="1" i="1" smtClean="0">
                          <a:latin typeface="Cambria Math" panose="02040503050406030204" pitchFamily="18" charset="0"/>
                          <a:ea typeface="Cambria Math" panose="02040503050406030204" pitchFamily="18" charset="0"/>
                        </a:rPr>
                        <m:t>𝑨</m:t>
                      </m:r>
                      <m:r>
                        <a:rPr lang="es-PE" sz="2000" b="1" i="1" smtClean="0">
                          <a:latin typeface="Cambria Math" panose="02040503050406030204" pitchFamily="18" charset="0"/>
                          <a:ea typeface="Cambria Math" panose="02040503050406030204" pitchFamily="18" charset="0"/>
                        </a:rPr>
                        <m:t>∨</m:t>
                      </m:r>
                      <m:r>
                        <a:rPr lang="es-PE" sz="2000" b="1" i="1" smtClean="0">
                          <a:latin typeface="Cambria Math" panose="02040503050406030204" pitchFamily="18" charset="0"/>
                          <a:ea typeface="Cambria Math" panose="02040503050406030204" pitchFamily="18" charset="0"/>
                        </a:rPr>
                        <m:t>𝑨</m:t>
                      </m:r>
                      <m:r>
                        <a:rPr lang="es-PE" sz="2000" b="1" i="1" smtClean="0">
                          <a:latin typeface="Cambria Math" panose="02040503050406030204" pitchFamily="18" charset="0"/>
                          <a:ea typeface="Cambria Math" panose="02040503050406030204" pitchFamily="18" charset="0"/>
                        </a:rPr>
                        <m:t>=</m:t>
                      </m:r>
                      <m:r>
                        <a:rPr lang="es-PE" sz="2000" b="1" i="1" smtClean="0">
                          <a:latin typeface="Cambria Math" panose="02040503050406030204" pitchFamily="18" charset="0"/>
                          <a:ea typeface="Cambria Math" panose="02040503050406030204" pitchFamily="18" charset="0"/>
                        </a:rPr>
                        <m:t>𝑨</m:t>
                      </m:r>
                      <m:r>
                        <a:rPr lang="es-PE" sz="2000" b="1" i="1" smtClean="0">
                          <a:latin typeface="Cambria Math" panose="02040503050406030204" pitchFamily="18" charset="0"/>
                          <a:ea typeface="Cambria Math" panose="02040503050406030204" pitchFamily="18" charset="0"/>
                        </a:rPr>
                        <m:t> </m:t>
                      </m:r>
                    </m:oMath>
                  </m:oMathPara>
                </a14:m>
                <a:endParaRPr lang="es-PE" sz="2000" b="1" dirty="0"/>
              </a:p>
            </p:txBody>
          </p:sp>
        </mc:Choice>
        <mc:Fallback xmlns="">
          <p:sp>
            <p:nvSpPr>
              <p:cNvPr id="23" name="Marcador de contenido 2">
                <a:extLst>
                  <a:ext uri="{FF2B5EF4-FFF2-40B4-BE49-F238E27FC236}">
                    <a16:creationId xmlns:a16="http://schemas.microsoft.com/office/drawing/2014/main" id="{5D364AAB-7095-BDF2-3670-256847EAE44B}"/>
                  </a:ext>
                </a:extLst>
              </p:cNvPr>
              <p:cNvSpPr txBox="1">
                <a:spLocks noRot="1" noChangeAspect="1" noMove="1" noResize="1" noEditPoints="1" noAdjustHandles="1" noChangeArrowheads="1" noChangeShapeType="1" noTextEdit="1"/>
              </p:cNvSpPr>
              <p:nvPr/>
            </p:nvSpPr>
            <p:spPr>
              <a:xfrm>
                <a:off x="241940" y="3348566"/>
                <a:ext cx="10973455" cy="276999"/>
              </a:xfrm>
              <a:prstGeom prst="rect">
                <a:avLst/>
              </a:prstGeom>
              <a:blipFill>
                <a:blip r:embed="rId7"/>
                <a:stretch>
                  <a:fillRect l="-1111" t="-10870" b="-36957"/>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5" name="Marcador de contenido 2">
                <a:extLst>
                  <a:ext uri="{FF2B5EF4-FFF2-40B4-BE49-F238E27FC236}">
                    <a16:creationId xmlns:a16="http://schemas.microsoft.com/office/drawing/2014/main" id="{4BF92319-CDC2-7030-FA91-2A57DB65AEEB}"/>
                  </a:ext>
                </a:extLst>
              </p:cNvPr>
              <p:cNvSpPr txBox="1">
                <a:spLocks/>
              </p:cNvSpPr>
              <p:nvPr/>
            </p:nvSpPr>
            <p:spPr>
              <a:xfrm>
                <a:off x="241940" y="4467966"/>
                <a:ext cx="10973455" cy="2769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m:rPr>
                          <m:sty m:val="p"/>
                        </m:rPr>
                        <a:rPr lang="es-PE" sz="2000" b="0" i="0" smtClean="0">
                          <a:latin typeface="Cambria Math" panose="02040503050406030204" pitchFamily="18" charset="0"/>
                        </a:rPr>
                        <m:t>Aplicamos</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ley</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de</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identidad</m:t>
                      </m:r>
                      <m:r>
                        <a:rPr lang="es-PE" sz="2000" b="0" i="0" smtClean="0">
                          <a:latin typeface="Cambria Math" panose="02040503050406030204" pitchFamily="18" charset="0"/>
                        </a:rPr>
                        <m:t>:</m:t>
                      </m:r>
                      <m:r>
                        <a:rPr lang="es-PE" sz="2000" b="1" i="1" smtClean="0">
                          <a:latin typeface="Cambria Math" panose="02040503050406030204" pitchFamily="18" charset="0"/>
                        </a:rPr>
                        <m:t>      </m:t>
                      </m:r>
                      <m:r>
                        <a:rPr lang="es-PE" sz="2000" b="1" i="1" smtClean="0">
                          <a:latin typeface="Cambria Math" panose="02040503050406030204" pitchFamily="18" charset="0"/>
                          <a:ea typeface="Cambria Math" panose="02040503050406030204" pitchFamily="18" charset="0"/>
                        </a:rPr>
                        <m:t>𝑨</m:t>
                      </m:r>
                      <m:r>
                        <a:rPr lang="es-PE" sz="2000" b="1" i="1" smtClean="0">
                          <a:latin typeface="Cambria Math" panose="02040503050406030204" pitchFamily="18" charset="0"/>
                          <a:ea typeface="Cambria Math" panose="02040503050406030204" pitchFamily="18" charset="0"/>
                        </a:rPr>
                        <m:t>∨</m:t>
                      </m:r>
                      <m:r>
                        <a:rPr lang="es-PE" sz="2000" b="1" i="1" smtClean="0">
                          <a:latin typeface="Cambria Math" panose="02040503050406030204" pitchFamily="18" charset="0"/>
                          <a:ea typeface="Cambria Math" panose="02040503050406030204" pitchFamily="18" charset="0"/>
                        </a:rPr>
                        <m:t>𝑭</m:t>
                      </m:r>
                      <m:r>
                        <a:rPr lang="es-PE" sz="2000" b="1" i="1" smtClean="0">
                          <a:latin typeface="Cambria Math" panose="02040503050406030204" pitchFamily="18" charset="0"/>
                          <a:ea typeface="Cambria Math" panose="02040503050406030204" pitchFamily="18" charset="0"/>
                        </a:rPr>
                        <m:t>=</m:t>
                      </m:r>
                      <m:r>
                        <a:rPr lang="es-PE" sz="2000" b="1" i="1" smtClean="0">
                          <a:latin typeface="Cambria Math" panose="02040503050406030204" pitchFamily="18" charset="0"/>
                          <a:ea typeface="Cambria Math" panose="02040503050406030204" pitchFamily="18" charset="0"/>
                        </a:rPr>
                        <m:t>𝑨</m:t>
                      </m:r>
                    </m:oMath>
                  </m:oMathPara>
                </a14:m>
                <a:endParaRPr lang="es-PE" sz="2000" b="1" dirty="0"/>
              </a:p>
            </p:txBody>
          </p:sp>
        </mc:Choice>
        <mc:Fallback xmlns="">
          <p:sp>
            <p:nvSpPr>
              <p:cNvPr id="25" name="Marcador de contenido 2">
                <a:extLst>
                  <a:ext uri="{FF2B5EF4-FFF2-40B4-BE49-F238E27FC236}">
                    <a16:creationId xmlns:a16="http://schemas.microsoft.com/office/drawing/2014/main" id="{4BF92319-CDC2-7030-FA91-2A57DB65AEEB}"/>
                  </a:ext>
                </a:extLst>
              </p:cNvPr>
              <p:cNvSpPr txBox="1">
                <a:spLocks noRot="1" noChangeAspect="1" noMove="1" noResize="1" noEditPoints="1" noAdjustHandles="1" noChangeArrowheads="1" noChangeShapeType="1" noTextEdit="1"/>
              </p:cNvSpPr>
              <p:nvPr/>
            </p:nvSpPr>
            <p:spPr>
              <a:xfrm>
                <a:off x="241940" y="4467966"/>
                <a:ext cx="10973455" cy="276999"/>
              </a:xfrm>
              <a:prstGeom prst="rect">
                <a:avLst/>
              </a:prstGeom>
              <a:blipFill>
                <a:blip r:embed="rId8"/>
                <a:stretch>
                  <a:fillRect l="-1111" t="-11111" b="-37778"/>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6" name="Marcador de contenido 2">
                <a:extLst>
                  <a:ext uri="{FF2B5EF4-FFF2-40B4-BE49-F238E27FC236}">
                    <a16:creationId xmlns:a16="http://schemas.microsoft.com/office/drawing/2014/main" id="{5BC89743-961A-8D82-FC5A-414C81C81391}"/>
                  </a:ext>
                </a:extLst>
              </p:cNvPr>
              <p:cNvSpPr txBox="1">
                <a:spLocks/>
              </p:cNvSpPr>
              <p:nvPr/>
            </p:nvSpPr>
            <p:spPr>
              <a:xfrm>
                <a:off x="1437241" y="4999964"/>
                <a:ext cx="9317517" cy="3323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s-PE" sz="2400" b="0" i="1" smtClean="0">
                          <a:solidFill>
                            <a:srgbClr val="FF0000"/>
                          </a:solidFill>
                          <a:latin typeface="Cambria Math" panose="02040503050406030204" pitchFamily="18" charset="0"/>
                          <a:ea typeface="Cambria Math" panose="02040503050406030204" pitchFamily="18" charset="0"/>
                        </a:rPr>
                        <m:t>𝑟</m:t>
                      </m:r>
                      <m:r>
                        <a:rPr lang="es-PE" sz="2400" b="0" i="1" smtClean="0">
                          <a:solidFill>
                            <a:srgbClr val="FF0000"/>
                          </a:solidFill>
                          <a:latin typeface="Cambria Math" panose="02040503050406030204" pitchFamily="18" charset="0"/>
                          <a:ea typeface="Cambria Math" panose="02040503050406030204" pitchFamily="18" charset="0"/>
                        </a:rPr>
                        <m:t>∧(∼</m:t>
                      </m:r>
                      <m:r>
                        <a:rPr lang="es-PE" sz="2400" b="0" i="1" smtClean="0">
                          <a:solidFill>
                            <a:srgbClr val="FF0000"/>
                          </a:solidFill>
                          <a:latin typeface="Cambria Math" panose="02040503050406030204" pitchFamily="18" charset="0"/>
                          <a:ea typeface="Cambria Math" panose="02040503050406030204" pitchFamily="18" charset="0"/>
                        </a:rPr>
                        <m:t>𝑝</m:t>
                      </m:r>
                      <m:r>
                        <a:rPr lang="es-PE" sz="2400" i="1">
                          <a:solidFill>
                            <a:srgbClr val="FF0000"/>
                          </a:solidFill>
                          <a:latin typeface="Cambria Math" panose="02040503050406030204" pitchFamily="18" charset="0"/>
                          <a:ea typeface="Cambria Math" panose="02040503050406030204" pitchFamily="18" charset="0"/>
                        </a:rPr>
                        <m:t>∨</m:t>
                      </m:r>
                      <m:r>
                        <a:rPr lang="es-PE" sz="2400" i="1" smtClean="0">
                          <a:solidFill>
                            <a:srgbClr val="FF0000"/>
                          </a:solidFill>
                          <a:latin typeface="Cambria Math" panose="02040503050406030204" pitchFamily="18" charset="0"/>
                          <a:ea typeface="Cambria Math" panose="02040503050406030204" pitchFamily="18" charset="0"/>
                        </a:rPr>
                        <m:t>𝑞</m:t>
                      </m:r>
                      <m:r>
                        <a:rPr lang="es-PE" sz="2400" b="0" i="1" smtClean="0">
                          <a:solidFill>
                            <a:srgbClr val="FF0000"/>
                          </a:solidFill>
                          <a:latin typeface="Cambria Math" panose="02040503050406030204" pitchFamily="18" charset="0"/>
                          <a:ea typeface="Cambria Math" panose="02040503050406030204" pitchFamily="18" charset="0"/>
                        </a:rPr>
                        <m:t>)</m:t>
                      </m:r>
                      <m:r>
                        <a:rPr lang="es-PE" sz="2400" i="1" smtClean="0">
                          <a:latin typeface="Cambria Math" panose="02040503050406030204" pitchFamily="18" charset="0"/>
                          <a:ea typeface="Cambria Math" panose="02040503050406030204" pitchFamily="18" charset="0"/>
                        </a:rPr>
                        <m:t>∧</m:t>
                      </m:r>
                      <m:r>
                        <a:rPr lang="es-PE" sz="2400" i="1">
                          <a:solidFill>
                            <a:schemeClr val="accent2"/>
                          </a:solidFill>
                          <a:latin typeface="Cambria Math" panose="02040503050406030204" pitchFamily="18" charset="0"/>
                        </a:rPr>
                        <m:t>𝑞</m:t>
                      </m:r>
                    </m:oMath>
                  </m:oMathPara>
                </a14:m>
                <a:endParaRPr lang="es-PE" dirty="0"/>
              </a:p>
            </p:txBody>
          </p:sp>
        </mc:Choice>
        <mc:Fallback xmlns="">
          <p:sp>
            <p:nvSpPr>
              <p:cNvPr id="26" name="Marcador de contenido 2">
                <a:extLst>
                  <a:ext uri="{FF2B5EF4-FFF2-40B4-BE49-F238E27FC236}">
                    <a16:creationId xmlns:a16="http://schemas.microsoft.com/office/drawing/2014/main" id="{5BC89743-961A-8D82-FC5A-414C81C81391}"/>
                  </a:ext>
                </a:extLst>
              </p:cNvPr>
              <p:cNvSpPr txBox="1">
                <a:spLocks noRot="1" noChangeAspect="1" noMove="1" noResize="1" noEditPoints="1" noAdjustHandles="1" noChangeArrowheads="1" noChangeShapeType="1" noTextEdit="1"/>
              </p:cNvSpPr>
              <p:nvPr/>
            </p:nvSpPr>
            <p:spPr>
              <a:xfrm>
                <a:off x="1437241" y="4999964"/>
                <a:ext cx="9317517" cy="332399"/>
              </a:xfrm>
              <a:prstGeom prst="rect">
                <a:avLst/>
              </a:prstGeom>
              <a:blipFill>
                <a:blip r:embed="rId9"/>
                <a:stretch>
                  <a:fillRect t="-10909" b="-38182"/>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7" name="Marcador de contenido 2">
                <a:extLst>
                  <a:ext uri="{FF2B5EF4-FFF2-40B4-BE49-F238E27FC236}">
                    <a16:creationId xmlns:a16="http://schemas.microsoft.com/office/drawing/2014/main" id="{260E0995-EC86-F558-8782-3387F7854845}"/>
                  </a:ext>
                </a:extLst>
              </p:cNvPr>
              <p:cNvSpPr txBox="1">
                <a:spLocks/>
              </p:cNvSpPr>
              <p:nvPr/>
            </p:nvSpPr>
            <p:spPr>
              <a:xfrm>
                <a:off x="241940" y="5587366"/>
                <a:ext cx="10973455" cy="2769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m:rPr>
                          <m:sty m:val="p"/>
                        </m:rPr>
                        <a:rPr lang="es-PE" sz="2000" b="0" i="0" smtClean="0">
                          <a:latin typeface="Cambria Math" panose="02040503050406030204" pitchFamily="18" charset="0"/>
                        </a:rPr>
                        <m:t>Aplicamos</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ley</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de</m:t>
                      </m:r>
                      <m:r>
                        <a:rPr lang="es-PE" sz="2000" b="0" i="0" smtClean="0">
                          <a:latin typeface="Cambria Math" panose="02040503050406030204" pitchFamily="18" charset="0"/>
                        </a:rPr>
                        <m:t> </m:t>
                      </m:r>
                      <m:r>
                        <m:rPr>
                          <m:sty m:val="p"/>
                        </m:rPr>
                        <a:rPr lang="es-PE" sz="2000" b="0" i="0" smtClean="0">
                          <a:latin typeface="Cambria Math" panose="02040503050406030204" pitchFamily="18" charset="0"/>
                        </a:rPr>
                        <m:t>absorci</m:t>
                      </m:r>
                      <m:r>
                        <a:rPr lang="es-PE" sz="2000" b="0" i="0" smtClean="0">
                          <a:latin typeface="Cambria Math" panose="02040503050406030204" pitchFamily="18" charset="0"/>
                        </a:rPr>
                        <m:t>ó</m:t>
                      </m:r>
                      <m:r>
                        <m:rPr>
                          <m:sty m:val="p"/>
                        </m:rPr>
                        <a:rPr lang="es-PE" sz="2000" b="0" i="0" smtClean="0">
                          <a:latin typeface="Cambria Math" panose="02040503050406030204" pitchFamily="18" charset="0"/>
                        </a:rPr>
                        <m:t>n</m:t>
                      </m:r>
                      <m:r>
                        <a:rPr lang="es-PE" sz="2000" b="0" i="0" smtClean="0">
                          <a:latin typeface="Cambria Math" panose="02040503050406030204" pitchFamily="18" charset="0"/>
                        </a:rPr>
                        <m:t>:</m:t>
                      </m:r>
                      <m:r>
                        <a:rPr lang="es-PE" sz="2000" b="1" i="1" smtClean="0">
                          <a:latin typeface="Cambria Math" panose="02040503050406030204" pitchFamily="18" charset="0"/>
                        </a:rPr>
                        <m:t>      </m:t>
                      </m:r>
                      <m:r>
                        <a:rPr lang="es-PE" sz="2000" b="1" i="1" smtClean="0">
                          <a:latin typeface="Cambria Math" panose="02040503050406030204" pitchFamily="18" charset="0"/>
                          <a:ea typeface="Cambria Math" panose="02040503050406030204" pitchFamily="18" charset="0"/>
                        </a:rPr>
                        <m:t>𝑨</m:t>
                      </m:r>
                      <m:r>
                        <a:rPr lang="es-PE" sz="2000" b="1" i="1" smtClean="0">
                          <a:latin typeface="Cambria Math" panose="02040503050406030204" pitchFamily="18" charset="0"/>
                          <a:ea typeface="Cambria Math" panose="02040503050406030204" pitchFamily="18" charset="0"/>
                        </a:rPr>
                        <m:t>∧</m:t>
                      </m:r>
                      <m:d>
                        <m:dPr>
                          <m:ctrlPr>
                            <a:rPr lang="es-PE" sz="2000" b="1" i="1" smtClean="0">
                              <a:latin typeface="Cambria Math" panose="02040503050406030204" pitchFamily="18" charset="0"/>
                              <a:ea typeface="Cambria Math" panose="02040503050406030204" pitchFamily="18" charset="0"/>
                            </a:rPr>
                          </m:ctrlPr>
                        </m:dPr>
                        <m:e>
                          <m:r>
                            <a:rPr lang="es-PE" sz="2000" b="1" i="1" smtClean="0">
                              <a:latin typeface="Cambria Math" panose="02040503050406030204" pitchFamily="18" charset="0"/>
                              <a:ea typeface="Cambria Math" panose="02040503050406030204" pitchFamily="18" charset="0"/>
                            </a:rPr>
                            <m:t>𝑨</m:t>
                          </m:r>
                          <m:r>
                            <a:rPr lang="es-PE" sz="2000" b="1" i="1" smtClean="0">
                              <a:latin typeface="Cambria Math" panose="02040503050406030204" pitchFamily="18" charset="0"/>
                              <a:ea typeface="Cambria Math" panose="02040503050406030204" pitchFamily="18" charset="0"/>
                            </a:rPr>
                            <m:t>∨</m:t>
                          </m:r>
                          <m:r>
                            <a:rPr lang="es-PE" sz="2000" b="1" i="1" smtClean="0">
                              <a:latin typeface="Cambria Math" panose="02040503050406030204" pitchFamily="18" charset="0"/>
                              <a:ea typeface="Cambria Math" panose="02040503050406030204" pitchFamily="18" charset="0"/>
                            </a:rPr>
                            <m:t>𝑩</m:t>
                          </m:r>
                        </m:e>
                      </m:d>
                      <m:r>
                        <a:rPr lang="es-PE" sz="2000" b="1" i="1" smtClean="0">
                          <a:latin typeface="Cambria Math" panose="02040503050406030204" pitchFamily="18" charset="0"/>
                          <a:ea typeface="Cambria Math" panose="02040503050406030204" pitchFamily="18" charset="0"/>
                        </a:rPr>
                        <m:t>=</m:t>
                      </m:r>
                      <m:r>
                        <a:rPr lang="es-PE" sz="2000" b="1" i="1" smtClean="0">
                          <a:latin typeface="Cambria Math" panose="02040503050406030204" pitchFamily="18" charset="0"/>
                          <a:ea typeface="Cambria Math" panose="02040503050406030204" pitchFamily="18" charset="0"/>
                        </a:rPr>
                        <m:t>𝑨</m:t>
                      </m:r>
                    </m:oMath>
                  </m:oMathPara>
                </a14:m>
                <a:endParaRPr lang="es-PE" sz="2000" b="1" dirty="0"/>
              </a:p>
            </p:txBody>
          </p:sp>
        </mc:Choice>
        <mc:Fallback xmlns="">
          <p:sp>
            <p:nvSpPr>
              <p:cNvPr id="27" name="Marcador de contenido 2">
                <a:extLst>
                  <a:ext uri="{FF2B5EF4-FFF2-40B4-BE49-F238E27FC236}">
                    <a16:creationId xmlns:a16="http://schemas.microsoft.com/office/drawing/2014/main" id="{260E0995-EC86-F558-8782-3387F7854845}"/>
                  </a:ext>
                </a:extLst>
              </p:cNvPr>
              <p:cNvSpPr txBox="1">
                <a:spLocks noRot="1" noChangeAspect="1" noMove="1" noResize="1" noEditPoints="1" noAdjustHandles="1" noChangeArrowheads="1" noChangeShapeType="1" noTextEdit="1"/>
              </p:cNvSpPr>
              <p:nvPr/>
            </p:nvSpPr>
            <p:spPr>
              <a:xfrm>
                <a:off x="241940" y="5587366"/>
                <a:ext cx="10973455" cy="276999"/>
              </a:xfrm>
              <a:prstGeom prst="rect">
                <a:avLst/>
              </a:prstGeom>
              <a:blipFill>
                <a:blip r:embed="rId10"/>
                <a:stretch>
                  <a:fillRect l="-1111" t="-11111" b="-37778"/>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8" name="Marcador de contenido 2">
                <a:extLst>
                  <a:ext uri="{FF2B5EF4-FFF2-40B4-BE49-F238E27FC236}">
                    <a16:creationId xmlns:a16="http://schemas.microsoft.com/office/drawing/2014/main" id="{6B99B329-64AC-9B93-BD59-720A79954F4F}"/>
                  </a:ext>
                </a:extLst>
              </p:cNvPr>
              <p:cNvSpPr txBox="1">
                <a:spLocks/>
              </p:cNvSpPr>
              <p:nvPr/>
            </p:nvSpPr>
            <p:spPr>
              <a:xfrm>
                <a:off x="1437240" y="6119368"/>
                <a:ext cx="9317517" cy="387798"/>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s-PE" b="1" i="1" smtClean="0">
                          <a:solidFill>
                            <a:srgbClr val="FF0000"/>
                          </a:solidFill>
                          <a:latin typeface="Cambria Math" panose="02040503050406030204" pitchFamily="18" charset="0"/>
                          <a:ea typeface="Cambria Math" panose="02040503050406030204" pitchFamily="18" charset="0"/>
                        </a:rPr>
                        <m:t>𝒓</m:t>
                      </m:r>
                      <m:r>
                        <a:rPr lang="es-PE" b="1" i="1" smtClean="0">
                          <a:solidFill>
                            <a:srgbClr val="FF0000"/>
                          </a:solidFill>
                          <a:latin typeface="Cambria Math" panose="02040503050406030204" pitchFamily="18" charset="0"/>
                          <a:ea typeface="Cambria Math" panose="02040503050406030204" pitchFamily="18" charset="0"/>
                        </a:rPr>
                        <m:t>∧</m:t>
                      </m:r>
                      <m:r>
                        <a:rPr lang="es-PE" b="1" i="1" smtClean="0">
                          <a:solidFill>
                            <a:schemeClr val="accent2"/>
                          </a:solidFill>
                          <a:latin typeface="Cambria Math" panose="02040503050406030204" pitchFamily="18" charset="0"/>
                          <a:ea typeface="Cambria Math" panose="02040503050406030204" pitchFamily="18" charset="0"/>
                        </a:rPr>
                        <m:t>𝒒</m:t>
                      </m:r>
                    </m:oMath>
                  </m:oMathPara>
                </a14:m>
                <a:endParaRPr lang="es-PE" sz="3200" b="1" dirty="0"/>
              </a:p>
            </p:txBody>
          </p:sp>
        </mc:Choice>
        <mc:Fallback xmlns="">
          <p:sp>
            <p:nvSpPr>
              <p:cNvPr id="28" name="Marcador de contenido 2">
                <a:extLst>
                  <a:ext uri="{FF2B5EF4-FFF2-40B4-BE49-F238E27FC236}">
                    <a16:creationId xmlns:a16="http://schemas.microsoft.com/office/drawing/2014/main" id="{6B99B329-64AC-9B93-BD59-720A79954F4F}"/>
                  </a:ext>
                </a:extLst>
              </p:cNvPr>
              <p:cNvSpPr txBox="1">
                <a:spLocks noRot="1" noChangeAspect="1" noMove="1" noResize="1" noEditPoints="1" noAdjustHandles="1" noChangeArrowheads="1" noChangeShapeType="1" noTextEdit="1"/>
              </p:cNvSpPr>
              <p:nvPr/>
            </p:nvSpPr>
            <p:spPr>
              <a:xfrm>
                <a:off x="1437240" y="6119368"/>
                <a:ext cx="9317517" cy="387798"/>
              </a:xfrm>
              <a:prstGeom prst="rect">
                <a:avLst/>
              </a:prstGeom>
              <a:blipFill>
                <a:blip r:embed="rId11"/>
                <a:stretch>
                  <a:fillRect b="-28571"/>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31" name="Marcador de contenido 2">
                <a:extLst>
                  <a:ext uri="{FF2B5EF4-FFF2-40B4-BE49-F238E27FC236}">
                    <a16:creationId xmlns:a16="http://schemas.microsoft.com/office/drawing/2014/main" id="{48C40CD4-AD71-13E0-E3DF-15107BD45D3D}"/>
                  </a:ext>
                </a:extLst>
              </p:cNvPr>
              <p:cNvSpPr>
                <a:spLocks noGrp="1"/>
              </p:cNvSpPr>
              <p:nvPr>
                <p:ph sz="half" idx="2"/>
              </p:nvPr>
            </p:nvSpPr>
            <p:spPr>
              <a:xfrm>
                <a:off x="2920727" y="301830"/>
                <a:ext cx="6800214" cy="387798"/>
              </a:xfrm>
            </p:spPr>
            <p:txBody>
              <a:bodyPr/>
              <a:lstStyle/>
              <a:p>
                <a:pPr marL="0" indent="0">
                  <a:buNone/>
                </a:pPr>
                <a14:m>
                  <m:oMathPara xmlns:m="http://schemas.openxmlformats.org/officeDocument/2006/math">
                    <m:oMathParaPr>
                      <m:jc m:val="centerGroup"/>
                    </m:oMathParaPr>
                    <m:oMath xmlns:m="http://schemas.openxmlformats.org/officeDocument/2006/math">
                      <m:r>
                        <a:rPr lang="es-PE" b="0" i="1" smtClean="0">
                          <a:latin typeface="Cambria Math" panose="02040503050406030204" pitchFamily="18" charset="0"/>
                        </a:rPr>
                        <m:t>((</m:t>
                      </m:r>
                      <m:r>
                        <a:rPr lang="es-PE" b="0" i="1" smtClean="0">
                          <a:latin typeface="Cambria Math" panose="02040503050406030204" pitchFamily="18" charset="0"/>
                        </a:rPr>
                        <m:t>𝑝</m:t>
                      </m:r>
                      <m:r>
                        <a:rPr lang="es-PE" b="0" i="1" smtClean="0">
                          <a:latin typeface="Cambria Math" panose="02040503050406030204" pitchFamily="18" charset="0"/>
                        </a:rPr>
                        <m:t>→</m:t>
                      </m:r>
                      <m:r>
                        <a:rPr lang="es-PE" b="0" i="1" smtClean="0">
                          <a:latin typeface="Cambria Math" panose="02040503050406030204" pitchFamily="18" charset="0"/>
                        </a:rPr>
                        <m:t>𝑞</m:t>
                      </m:r>
                      <m:r>
                        <a:rPr lang="es-PE" b="0" i="1" smtClean="0">
                          <a:latin typeface="Cambria Math" panose="02040503050406030204" pitchFamily="18" charset="0"/>
                        </a:rPr>
                        <m:t>)∧(</m:t>
                      </m:r>
                      <m:r>
                        <a:rPr lang="es-PE" b="0" i="1" smtClean="0">
                          <a:latin typeface="Cambria Math" panose="02040503050406030204" pitchFamily="18" charset="0"/>
                        </a:rPr>
                        <m:t>𝑝</m:t>
                      </m:r>
                      <m:r>
                        <a:rPr lang="es-PE" b="0" i="1" smtClean="0">
                          <a:latin typeface="Cambria Math" panose="02040503050406030204" pitchFamily="18" charset="0"/>
                          <a:ea typeface="Cambria Math" panose="02040503050406030204" pitchFamily="18" charset="0"/>
                        </a:rPr>
                        <m:t>∨</m:t>
                      </m:r>
                      <m:r>
                        <a:rPr lang="es-PE" b="0" i="1" smtClean="0">
                          <a:latin typeface="Cambria Math" panose="02040503050406030204" pitchFamily="18" charset="0"/>
                          <a:ea typeface="Cambria Math" panose="02040503050406030204" pitchFamily="18" charset="0"/>
                        </a:rPr>
                        <m:t>𝑟</m:t>
                      </m:r>
                      <m:r>
                        <a:rPr lang="es-PE" b="0" i="1" smtClean="0">
                          <a:latin typeface="Cambria Math" panose="02040503050406030204" pitchFamily="18" charset="0"/>
                          <a:ea typeface="Cambria Math" panose="02040503050406030204" pitchFamily="18" charset="0"/>
                        </a:rPr>
                        <m:t>))∨(</m:t>
                      </m:r>
                      <m:r>
                        <a:rPr lang="es-PE" b="0" i="1" smtClean="0">
                          <a:latin typeface="Cambria Math" panose="02040503050406030204" pitchFamily="18" charset="0"/>
                          <a:ea typeface="Cambria Math" panose="02040503050406030204" pitchFamily="18" charset="0"/>
                        </a:rPr>
                        <m:t>𝑝</m:t>
                      </m:r>
                      <m:r>
                        <a:rPr lang="es-PE" i="1">
                          <a:latin typeface="Cambria Math" panose="02040503050406030204" pitchFamily="18" charset="0"/>
                        </a:rPr>
                        <m:t>∧</m:t>
                      </m:r>
                      <m:r>
                        <a:rPr lang="es-PE" b="0" i="1" smtClean="0">
                          <a:latin typeface="Cambria Math" panose="02040503050406030204" pitchFamily="18" charset="0"/>
                          <a:ea typeface="Cambria Math" panose="02040503050406030204" pitchFamily="18" charset="0"/>
                        </a:rPr>
                        <m:t>∼</m:t>
                      </m:r>
                      <m:r>
                        <a:rPr lang="es-PE" b="0" i="1" smtClean="0">
                          <a:latin typeface="Cambria Math" panose="02040503050406030204" pitchFamily="18" charset="0"/>
                          <a:ea typeface="Cambria Math" panose="02040503050406030204" pitchFamily="18" charset="0"/>
                        </a:rPr>
                        <m:t>𝑝</m:t>
                      </m:r>
                      <m:r>
                        <a:rPr lang="es-PE" b="0" i="1" smtClean="0">
                          <a:latin typeface="Cambria Math" panose="02040503050406030204" pitchFamily="18" charset="0"/>
                          <a:ea typeface="Cambria Math" panose="02040503050406030204" pitchFamily="18" charset="0"/>
                        </a:rPr>
                        <m:t>)</m:t>
                      </m:r>
                    </m:oMath>
                  </m:oMathPara>
                </a14:m>
                <a:endParaRPr lang="es-PE" dirty="0"/>
              </a:p>
            </p:txBody>
          </p:sp>
        </mc:Choice>
        <mc:Fallback xmlns="">
          <p:sp>
            <p:nvSpPr>
              <p:cNvPr id="31" name="Marcador de contenido 2">
                <a:extLst>
                  <a:ext uri="{FF2B5EF4-FFF2-40B4-BE49-F238E27FC236}">
                    <a16:creationId xmlns:a16="http://schemas.microsoft.com/office/drawing/2014/main" id="{48C40CD4-AD71-13E0-E3DF-15107BD45D3D}"/>
                  </a:ext>
                </a:extLst>
              </p:cNvPr>
              <p:cNvSpPr>
                <a:spLocks noGrp="1" noRot="1" noChangeAspect="1" noMove="1" noResize="1" noEditPoints="1" noAdjustHandles="1" noChangeArrowheads="1" noChangeShapeType="1" noTextEdit="1"/>
              </p:cNvSpPr>
              <p:nvPr>
                <p:ph sz="half" idx="2"/>
              </p:nvPr>
            </p:nvSpPr>
            <p:spPr>
              <a:xfrm>
                <a:off x="2920727" y="301830"/>
                <a:ext cx="6800214" cy="387798"/>
              </a:xfrm>
              <a:blipFill>
                <a:blip r:embed="rId12"/>
                <a:stretch>
                  <a:fillRect t="-11111" b="-39683"/>
                </a:stretch>
              </a:blipFill>
            </p:spPr>
            <p:txBody>
              <a:bodyPr/>
              <a:lstStyle/>
              <a:p>
                <a:r>
                  <a:rPr lang="es-PE">
                    <a:noFill/>
                  </a:rPr>
                  <a:t> </a:t>
                </a:r>
              </a:p>
            </p:txBody>
          </p:sp>
        </mc:Fallback>
      </mc:AlternateContent>
    </p:spTree>
    <p:extLst>
      <p:ext uri="{BB962C8B-B14F-4D97-AF65-F5344CB8AC3E}">
        <p14:creationId xmlns:p14="http://schemas.microsoft.com/office/powerpoint/2010/main" val="176466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ppt_x"/>
                                          </p:val>
                                        </p:tav>
                                        <p:tav tm="100000">
                                          <p:val>
                                            <p:strVal val="#ppt_x"/>
                                          </p:val>
                                        </p:tav>
                                      </p:tavLst>
                                    </p:anim>
                                    <p:anim calcmode="lin" valueType="num">
                                      <p:cBhvr additive="base">
                                        <p:cTn id="5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9" grpId="0"/>
      <p:bldP spid="20" grpId="0"/>
      <p:bldP spid="21" grpId="0"/>
      <p:bldP spid="23" grpId="0"/>
      <p:bldP spid="25" grpId="0"/>
      <p:bldP spid="26" grpId="0"/>
      <p:bldP spid="27" grpId="0"/>
      <p:bldP spid="2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EDDC2-84C9-4D68-4DA2-D4E85A0ACDF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29FF1BB-6C6F-9514-1342-4F4C07717358}"/>
              </a:ext>
            </a:extLst>
          </p:cNvPr>
          <p:cNvSpPr>
            <a:spLocks noGrp="1"/>
          </p:cNvSpPr>
          <p:nvPr>
            <p:ph type="title"/>
          </p:nvPr>
        </p:nvSpPr>
        <p:spPr>
          <a:xfrm>
            <a:off x="609601" y="147524"/>
            <a:ext cx="9969271" cy="677108"/>
          </a:xfrm>
        </p:spPr>
        <p:txBody>
          <a:bodyPr/>
          <a:lstStyle/>
          <a:p>
            <a:r>
              <a:rPr lang="es-PE" sz="4400" dirty="0">
                <a:ln w="9525">
                  <a:solidFill>
                    <a:schemeClr val="bg1">
                      <a:lumMod val="50000"/>
                    </a:schemeClr>
                  </a:solidFill>
                  <a:prstDash val="solid"/>
                </a:ln>
                <a:effectLst>
                  <a:outerShdw blurRad="50800" dist="38100" dir="5400000" algn="t" rotWithShape="0">
                    <a:prstClr val="black">
                      <a:alpha val="40000"/>
                    </a:prstClr>
                  </a:outerShdw>
                </a:effectLst>
              </a:rPr>
              <a:t>Ejercicios:</a:t>
            </a:r>
          </a:p>
        </p:txBody>
      </p:sp>
      <p:sp>
        <p:nvSpPr>
          <p:cNvPr id="6" name="Rectangle 1">
            <a:extLst>
              <a:ext uri="{FF2B5EF4-FFF2-40B4-BE49-F238E27FC236}">
                <a16:creationId xmlns:a16="http://schemas.microsoft.com/office/drawing/2014/main" id="{C12E086D-112F-50BD-ABCD-C2E384E49F3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0" i="0" u="none" strike="noStrike" cap="none" normalizeH="0" baseline="0">
                <a:ln>
                  <a:noFill/>
                </a:ln>
                <a:solidFill>
                  <a:schemeClr val="tx1"/>
                </a:solidFill>
                <a:effectLst/>
                <a:latin typeface="Arial" panose="020B0604020202020204" pitchFamily="34" charset="0"/>
              </a:rPr>
              <a:t>(p→q)∧(¬q∨r))∨(¬p∧(q∨¬r))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PE" altLang="es-PE"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5" name="Marcador de contenido 2">
                <a:extLst>
                  <a:ext uri="{FF2B5EF4-FFF2-40B4-BE49-F238E27FC236}">
                    <a16:creationId xmlns:a16="http://schemas.microsoft.com/office/drawing/2014/main" id="{5F9694A3-9C70-2A7C-8DBD-26BC27B9756A}"/>
                  </a:ext>
                </a:extLst>
              </p:cNvPr>
              <p:cNvSpPr txBox="1">
                <a:spLocks/>
              </p:cNvSpPr>
              <p:nvPr/>
            </p:nvSpPr>
            <p:spPr>
              <a:xfrm>
                <a:off x="609601" y="972155"/>
                <a:ext cx="7777315" cy="430887"/>
              </a:xfrm>
              <a:prstGeom prst="rect">
                <a:avLst/>
              </a:prstGeom>
            </p:spPr>
            <p:txBody>
              <a:bodyPr wrap="square" lIns="0" tIns="0" rIns="0" bIns="0">
                <a:spAutoFit/>
              </a:bodyPr>
              <a:lstStyle>
                <a:lvl1pPr marL="0">
                  <a:defRPr sz="28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14:m>
                  <m:oMath xmlns:m="http://schemas.openxmlformats.org/officeDocument/2006/math">
                    <m:r>
                      <a:rPr lang="es-PE" i="1" smtClean="0">
                        <a:latin typeface="Cambria Math" panose="02040503050406030204" pitchFamily="18" charset="0"/>
                      </a:rPr>
                      <m:t>(</m:t>
                    </m:r>
                    <m:r>
                      <a:rPr lang="es-PE" i="1" smtClean="0">
                        <a:latin typeface="Cambria Math" panose="02040503050406030204" pitchFamily="18" charset="0"/>
                        <a:ea typeface="Cambria Math" panose="02040503050406030204" pitchFamily="18" charset="0"/>
                      </a:rPr>
                      <m:t>∼</m:t>
                    </m:r>
                    <m:d>
                      <m:dPr>
                        <m:ctrlPr>
                          <a:rPr lang="es-PE" b="0" i="1" smtClean="0">
                            <a:latin typeface="Cambria Math" panose="02040503050406030204" pitchFamily="18" charset="0"/>
                            <a:ea typeface="Cambria Math" panose="02040503050406030204" pitchFamily="18" charset="0"/>
                          </a:rPr>
                        </m:ctrlPr>
                      </m:dPr>
                      <m:e>
                        <m:r>
                          <a:rPr lang="es-PE" b="0" i="1" smtClean="0">
                            <a:latin typeface="Cambria Math" panose="02040503050406030204" pitchFamily="18" charset="0"/>
                            <a:ea typeface="Cambria Math" panose="02040503050406030204" pitchFamily="18" charset="0"/>
                          </a:rPr>
                          <m:t>𝑝</m:t>
                        </m:r>
                        <m:r>
                          <a:rPr lang="es-PE" b="0" i="1" smtClean="0">
                            <a:latin typeface="Cambria Math" panose="02040503050406030204" pitchFamily="18" charset="0"/>
                            <a:ea typeface="Cambria Math" panose="02040503050406030204" pitchFamily="18" charset="0"/>
                          </a:rPr>
                          <m:t>∨</m:t>
                        </m:r>
                        <m:r>
                          <a:rPr lang="es-PE" b="0" i="1" smtClean="0">
                            <a:latin typeface="Cambria Math" panose="02040503050406030204" pitchFamily="18" charset="0"/>
                            <a:ea typeface="Cambria Math" panose="02040503050406030204" pitchFamily="18" charset="0"/>
                          </a:rPr>
                          <m:t>𝑞</m:t>
                        </m:r>
                      </m:e>
                    </m:d>
                    <m:r>
                      <a:rPr lang="es-PE" b="0" i="1" smtClean="0">
                        <a:latin typeface="Cambria Math" panose="02040503050406030204" pitchFamily="18" charset="0"/>
                        <a:ea typeface="Cambria Math" panose="02040503050406030204" pitchFamily="18" charset="0"/>
                      </a:rPr>
                      <m:t>∨</m:t>
                    </m:r>
                    <m:d>
                      <m:dPr>
                        <m:ctrlPr>
                          <a:rPr lang="es-PE" b="0" i="1" smtClean="0">
                            <a:latin typeface="Cambria Math" panose="02040503050406030204" pitchFamily="18" charset="0"/>
                            <a:ea typeface="Cambria Math" panose="02040503050406030204" pitchFamily="18" charset="0"/>
                          </a:rPr>
                        </m:ctrlPr>
                      </m:dPr>
                      <m:e>
                        <m:r>
                          <a:rPr lang="es-PE" b="0" i="1" smtClean="0">
                            <a:latin typeface="Cambria Math" panose="02040503050406030204" pitchFamily="18" charset="0"/>
                            <a:ea typeface="Cambria Math" panose="02040503050406030204" pitchFamily="18" charset="0"/>
                          </a:rPr>
                          <m:t>𝑟</m:t>
                        </m:r>
                        <m:r>
                          <a:rPr lang="es-PE" b="0" i="1" smtClean="0">
                            <a:latin typeface="Cambria Math" panose="02040503050406030204" pitchFamily="18" charset="0"/>
                            <a:ea typeface="Cambria Math" panose="02040503050406030204" pitchFamily="18" charset="0"/>
                          </a:rPr>
                          <m:t>∧</m:t>
                        </m:r>
                        <m:r>
                          <a:rPr lang="es-PE" b="0" i="1" smtClean="0">
                            <a:latin typeface="Cambria Math" panose="02040503050406030204" pitchFamily="18" charset="0"/>
                            <a:ea typeface="Cambria Math" panose="02040503050406030204" pitchFamily="18" charset="0"/>
                          </a:rPr>
                          <m:t>𝑠</m:t>
                        </m:r>
                      </m:e>
                    </m:d>
                    <m:r>
                      <a:rPr lang="es-PE" b="0" i="1" smtClean="0">
                        <a:latin typeface="Cambria Math" panose="02040503050406030204" pitchFamily="18" charset="0"/>
                        <a:ea typeface="Cambria Math" panose="02040503050406030204" pitchFamily="18" charset="0"/>
                      </a:rPr>
                      <m:t>)∧((</m:t>
                    </m:r>
                    <m:r>
                      <a:rPr lang="es-PE" b="0" i="1" smtClean="0">
                        <a:latin typeface="Cambria Math" panose="02040503050406030204" pitchFamily="18" charset="0"/>
                        <a:ea typeface="Cambria Math" panose="02040503050406030204" pitchFamily="18" charset="0"/>
                      </a:rPr>
                      <m:t>𝑝</m:t>
                    </m:r>
                    <m:r>
                      <a:rPr lang="es-PE" b="0" i="1" smtClean="0">
                        <a:latin typeface="Cambria Math" panose="02040503050406030204" pitchFamily="18" charset="0"/>
                        <a:ea typeface="Cambria Math" panose="02040503050406030204" pitchFamily="18" charset="0"/>
                      </a:rPr>
                      <m:t>→</m:t>
                    </m:r>
                    <m:r>
                      <a:rPr lang="es-PE" b="0" i="1" smtClean="0">
                        <a:latin typeface="Cambria Math" panose="02040503050406030204" pitchFamily="18" charset="0"/>
                        <a:ea typeface="Cambria Math" panose="02040503050406030204" pitchFamily="18" charset="0"/>
                      </a:rPr>
                      <m:t>𝑟</m:t>
                    </m:r>
                    <m:r>
                      <a:rPr lang="es-PE" b="0" i="1" smtClean="0">
                        <a:latin typeface="Cambria Math" panose="02040503050406030204" pitchFamily="18" charset="0"/>
                        <a:ea typeface="Cambria Math" panose="02040503050406030204" pitchFamily="18" charset="0"/>
                      </a:rPr>
                      <m:t>)∨(∼</m:t>
                    </m:r>
                    <m:r>
                      <a:rPr lang="es-PE" b="0" i="1" smtClean="0">
                        <a:latin typeface="Cambria Math" panose="02040503050406030204" pitchFamily="18" charset="0"/>
                        <a:ea typeface="Cambria Math" panose="02040503050406030204" pitchFamily="18" charset="0"/>
                      </a:rPr>
                      <m:t>𝑠</m:t>
                    </m:r>
                    <m:r>
                      <a:rPr lang="es-PE" b="0" i="1" smtClean="0">
                        <a:latin typeface="Cambria Math" panose="02040503050406030204" pitchFamily="18" charset="0"/>
                        <a:ea typeface="Cambria Math" panose="02040503050406030204" pitchFamily="18" charset="0"/>
                      </a:rPr>
                      <m:t>∧</m:t>
                    </m:r>
                    <m:r>
                      <a:rPr lang="es-PE" b="0" i="1" smtClean="0">
                        <a:latin typeface="Cambria Math" panose="02040503050406030204" pitchFamily="18" charset="0"/>
                        <a:ea typeface="Cambria Math" panose="02040503050406030204" pitchFamily="18" charset="0"/>
                      </a:rPr>
                      <m:t>𝑞</m:t>
                    </m:r>
                    <m:r>
                      <a:rPr lang="es-PE" b="0" i="1" smtClean="0">
                        <a:latin typeface="Cambria Math" panose="02040503050406030204" pitchFamily="18" charset="0"/>
                        <a:ea typeface="Cambria Math" panose="02040503050406030204" pitchFamily="18" charset="0"/>
                      </a:rPr>
                      <m:t>))</m:t>
                    </m:r>
                  </m:oMath>
                </a14:m>
                <a:endParaRPr lang="es-PE" dirty="0"/>
              </a:p>
            </p:txBody>
          </p:sp>
        </mc:Choice>
        <mc:Fallback xmlns="">
          <p:sp>
            <p:nvSpPr>
              <p:cNvPr id="5" name="Marcador de contenido 2">
                <a:extLst>
                  <a:ext uri="{FF2B5EF4-FFF2-40B4-BE49-F238E27FC236}">
                    <a16:creationId xmlns:a16="http://schemas.microsoft.com/office/drawing/2014/main" id="{5F9694A3-9C70-2A7C-8DBD-26BC27B9756A}"/>
                  </a:ext>
                </a:extLst>
              </p:cNvPr>
              <p:cNvSpPr txBox="1">
                <a:spLocks noRot="1" noChangeAspect="1" noMove="1" noResize="1" noEditPoints="1" noAdjustHandles="1" noChangeArrowheads="1" noChangeShapeType="1" noTextEdit="1"/>
              </p:cNvSpPr>
              <p:nvPr/>
            </p:nvSpPr>
            <p:spPr>
              <a:xfrm>
                <a:off x="609601" y="972155"/>
                <a:ext cx="7777315" cy="430887"/>
              </a:xfrm>
              <a:prstGeom prst="rect">
                <a:avLst/>
              </a:prstGeom>
              <a:blipFill>
                <a:blip r:embed="rId2"/>
                <a:stretch>
                  <a:fillRect/>
                </a:stretch>
              </a:blipFill>
            </p:spPr>
            <p:txBody>
              <a:bodyPr/>
              <a:lstStyle/>
              <a:p>
                <a:r>
                  <a:rPr lang="es-PE">
                    <a:noFill/>
                  </a:rPr>
                  <a:t> </a:t>
                </a:r>
              </a:p>
            </p:txBody>
          </p:sp>
        </mc:Fallback>
      </mc:AlternateContent>
    </p:spTree>
    <p:extLst>
      <p:ext uri="{BB962C8B-B14F-4D97-AF65-F5344CB8AC3E}">
        <p14:creationId xmlns:p14="http://schemas.microsoft.com/office/powerpoint/2010/main" val="3656896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número de diapositiva"/>
          <p:cNvSpPr>
            <a:spLocks noGrp="1"/>
          </p:cNvSpPr>
          <p:nvPr>
            <p:ph type="sldNum" sz="quarter" idx="12"/>
          </p:nvPr>
        </p:nvSpPr>
        <p:spPr/>
        <p:txBody>
          <a:bodyPr/>
          <a:lstStyle/>
          <a:p>
            <a:fld id="{2A036899-B80E-41E6-B84A-5D3F8581D708}" type="slidenum">
              <a:rPr lang="es-ES"/>
              <a:pPr/>
              <a:t>33</a:t>
            </a:fld>
            <a:endParaRPr lang="es-ES" dirty="0"/>
          </a:p>
        </p:txBody>
      </p:sp>
      <p:sp>
        <p:nvSpPr>
          <p:cNvPr id="45060" name="Text Box 4"/>
          <p:cNvSpPr txBox="1">
            <a:spLocks noChangeArrowheads="1"/>
          </p:cNvSpPr>
          <p:nvPr/>
        </p:nvSpPr>
        <p:spPr bwMode="auto">
          <a:xfrm>
            <a:off x="530825" y="271374"/>
            <a:ext cx="44905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s-ES" sz="2800" b="1" dirty="0">
                <a:solidFill>
                  <a:srgbClr val="C00000"/>
                </a:solidFill>
                <a:effectLst>
                  <a:outerShdw blurRad="38100" dist="38100" dir="2700000" algn="tl">
                    <a:srgbClr val="000000">
                      <a:alpha val="43137"/>
                    </a:srgbClr>
                  </a:outerShdw>
                </a:effectLst>
              </a:rPr>
              <a:t>Reglas de inferencia</a:t>
            </a:r>
          </a:p>
        </p:txBody>
      </p:sp>
      <p:sp>
        <p:nvSpPr>
          <p:cNvPr id="45062" name="Rectangle 6"/>
          <p:cNvSpPr>
            <a:spLocks noChangeArrowheads="1"/>
          </p:cNvSpPr>
          <p:nvPr/>
        </p:nvSpPr>
        <p:spPr bwMode="auto">
          <a:xfrm>
            <a:off x="1524001" y="1887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mc:AlternateContent xmlns:mc="http://schemas.openxmlformats.org/markup-compatibility/2006">
        <mc:Choice xmlns:a14="http://schemas.microsoft.com/office/drawing/2010/main" Requires="a14">
          <p:sp>
            <p:nvSpPr>
              <p:cNvPr id="45061" name="Object 5"/>
              <p:cNvSpPr txBox="1"/>
              <p:nvPr/>
            </p:nvSpPr>
            <p:spPr bwMode="auto">
              <a:xfrm>
                <a:off x="530825" y="911326"/>
                <a:ext cx="5069633" cy="5015814"/>
              </a:xfrm>
              <a:prstGeom prst="rect">
                <a:avLst/>
              </a:prstGeom>
              <a:noFill/>
            </p:spPr>
            <p:txBody>
              <a:bodyPr numCol="1">
                <a:noAutofit/>
              </a:bodyPr>
              <a:lstStyle/>
              <a:p>
                <a:pPr marL="342900" indent="-342900">
                  <a:spcAft>
                    <a:spcPts val="1200"/>
                  </a:spcAft>
                  <a:buFont typeface="+mj-lt"/>
                  <a:buAutoNum type="arabicPeriod"/>
                </a:pPr>
                <a14:m>
                  <m:oMath xmlns:m="http://schemas.openxmlformats.org/officeDocument/2006/math">
                    <m:r>
                      <a:rPr lang="es-PE" b="1" i="1" smtClean="0">
                        <a:solidFill>
                          <a:srgbClr val="000000"/>
                        </a:solidFill>
                        <a:latin typeface="Cambria Math" panose="02040503050406030204" pitchFamily="18" charset="0"/>
                      </a:rPr>
                      <m:t>−</m:t>
                    </m:r>
                    <m:r>
                      <a:rPr lang="es-PE" b="1" i="1" smtClean="0">
                        <a:solidFill>
                          <a:srgbClr val="000000"/>
                        </a:solidFill>
                        <a:latin typeface="Cambria Math" panose="02040503050406030204" pitchFamily="18" charset="0"/>
                      </a:rPr>
                      <m:t>𝑴𝒐𝒅𝒖𝒔</m:t>
                    </m:r>
                    <m:r>
                      <a:rPr lang="es-PE" b="1" i="1" smtClean="0">
                        <a:solidFill>
                          <a:srgbClr val="000000"/>
                        </a:solidFill>
                        <a:latin typeface="Cambria Math" panose="02040503050406030204" pitchFamily="18" charset="0"/>
                      </a:rPr>
                      <m:t> </m:t>
                    </m:r>
                    <m:r>
                      <a:rPr lang="es-PE" b="1" i="1" smtClean="0">
                        <a:solidFill>
                          <a:srgbClr val="000000"/>
                        </a:solidFill>
                        <a:latin typeface="Cambria Math" panose="02040503050406030204" pitchFamily="18" charset="0"/>
                      </a:rPr>
                      <m:t>𝑷𝒐𝒏𝒆𝒏𝒔</m:t>
                    </m:r>
                    <m:r>
                      <a:rPr lang="es-PE" b="1" i="1" smtClean="0">
                        <a:solidFill>
                          <a:srgbClr val="000000"/>
                        </a:solidFill>
                        <a:latin typeface="Cambria Math" panose="02040503050406030204" pitchFamily="18" charset="0"/>
                      </a:rPr>
                      <m:t>:</m:t>
                    </m:r>
                  </m:oMath>
                </a14:m>
                <a:endParaRPr lang="es-PE" b="1" i="1" dirty="0">
                  <a:solidFill>
                    <a:srgbClr val="000000"/>
                  </a:solidFill>
                  <a:latin typeface="Cambria Math" panose="02040503050406030204" pitchFamily="18" charset="0"/>
                </a:endParaRPr>
              </a:p>
              <a:p>
                <a:pPr lvl="1">
                  <a:spcAft>
                    <a:spcPts val="1200"/>
                  </a:spcAft>
                </a:pPr>
                <a14:m>
                  <m:oMathPara xmlns:m="http://schemas.openxmlformats.org/officeDocument/2006/math">
                    <m:oMathParaPr>
                      <m:jc m:val="left"/>
                    </m:oMathParaPr>
                    <m:oMath xmlns:m="http://schemas.openxmlformats.org/officeDocument/2006/math">
                      <m:d>
                        <m:dPr>
                          <m:begChr m:val="["/>
                          <m:endChr m:val="]"/>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b="0" i="1" smtClean="0">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e>
                      </m:d>
                      <m:r>
                        <a:rPr lang="es-PE" i="1">
                          <a:solidFill>
                            <a:srgbClr val="000000"/>
                          </a:solidFill>
                          <a:latin typeface="Cambria Math" panose="02040503050406030204" pitchFamily="18" charset="0"/>
                        </a:rPr>
                        <m:t> ⇒</m:t>
                      </m:r>
                      <m:r>
                        <a:rPr lang="es-PE" i="1">
                          <a:solidFill>
                            <a:srgbClr val="000000"/>
                          </a:solidFill>
                          <a:latin typeface="Cambria Math" panose="02040503050406030204" pitchFamily="18" charset="0"/>
                        </a:rPr>
                        <m:t>𝑞</m:t>
                      </m:r>
                    </m:oMath>
                  </m:oMathPara>
                </a14:m>
                <a:endParaRPr lang="es-PE" i="1" dirty="0">
                  <a:solidFill>
                    <a:srgbClr val="000000"/>
                  </a:solidFill>
                  <a:latin typeface="Cambria Math" panose="02040503050406030204" pitchFamily="18" charset="0"/>
                </a:endParaRPr>
              </a:p>
              <a:p>
                <a:pPr marL="342900" indent="-342900">
                  <a:spcAft>
                    <a:spcPts val="1200"/>
                  </a:spcAft>
                  <a:buFont typeface="+mj-lt"/>
                  <a:buAutoNum type="arabicPeriod"/>
                </a:pPr>
                <a14:m>
                  <m:oMath xmlns:m="http://schemas.openxmlformats.org/officeDocument/2006/math">
                    <m:r>
                      <a:rPr lang="es-PE" b="1" i="1">
                        <a:solidFill>
                          <a:srgbClr val="000000"/>
                        </a:solidFill>
                        <a:latin typeface="Cambria Math" panose="02040503050406030204" pitchFamily="18" charset="0"/>
                      </a:rPr>
                      <m:t>−</m:t>
                    </m:r>
                    <m:r>
                      <a:rPr lang="es-PE" b="1" i="1">
                        <a:solidFill>
                          <a:srgbClr val="000000"/>
                        </a:solidFill>
                        <a:latin typeface="Cambria Math" panose="02040503050406030204" pitchFamily="18" charset="0"/>
                      </a:rPr>
                      <m:t>𝑴𝒐𝒅𝒖𝒔</m:t>
                    </m:r>
                    <m:r>
                      <a:rPr lang="es-PE" b="1" i="1">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𝑻𝒐𝒍𝒍𝒆𝒏𝒔</m:t>
                    </m:r>
                    <m:r>
                      <a:rPr lang="es-PE" b="1" i="1">
                        <a:solidFill>
                          <a:srgbClr val="000000"/>
                        </a:solidFill>
                        <a:latin typeface="Cambria Math" panose="02040503050406030204" pitchFamily="18" charset="0"/>
                      </a:rPr>
                      <m:t>:</m:t>
                    </m:r>
                  </m:oMath>
                </a14:m>
                <a:endParaRPr lang="es-PE" b="1" i="1" dirty="0">
                  <a:solidFill>
                    <a:srgbClr val="000000"/>
                  </a:solidFill>
                  <a:latin typeface="Cambria Math" panose="02040503050406030204" pitchFamily="18" charset="0"/>
                </a:endParaRPr>
              </a:p>
              <a:p>
                <a:pPr marL="800100" lvl="1" indent="-342900">
                  <a:spcAft>
                    <a:spcPts val="1200"/>
                  </a:spcAft>
                  <a:buFont typeface="+mj-lt"/>
                  <a:buAutoNum type="alphaLcParenR"/>
                </a:pPr>
                <a14:m>
                  <m:oMath xmlns:m="http://schemas.openxmlformats.org/officeDocument/2006/math">
                    <m:d>
                      <m:dPr>
                        <m:begChr m:val="["/>
                        <m:endChr m:val="]"/>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e>
                    </m:d>
                    <m:r>
                      <a:rPr lang="es-PE" i="1">
                        <a:solidFill>
                          <a:srgbClr val="000000"/>
                        </a:solidFill>
                        <a:latin typeface="Cambria Math" panose="02040503050406030204" pitchFamily="18" charset="0"/>
                      </a:rPr>
                      <m:t>⇒</m:t>
                    </m:r>
                    <m:r>
                      <a:rPr lang="es-PE" b="0" i="1" smtClean="0">
                        <a:solidFill>
                          <a:srgbClr val="000000"/>
                        </a:solidFill>
                        <a:latin typeface="Cambria Math" panose="02040503050406030204" pitchFamily="18" charset="0"/>
                      </a:rPr>
                      <m:t>−</m:t>
                    </m:r>
                    <m:r>
                      <a:rPr lang="es-PE" b="0" i="1" smtClean="0">
                        <a:solidFill>
                          <a:srgbClr val="000000"/>
                        </a:solidFill>
                        <a:latin typeface="Cambria Math" panose="02040503050406030204" pitchFamily="18" charset="0"/>
                      </a:rPr>
                      <m:t>𝑝</m:t>
                    </m:r>
                  </m:oMath>
                </a14:m>
                <a:endParaRPr lang="es-PE" i="1" dirty="0">
                  <a:solidFill>
                    <a:srgbClr val="000000"/>
                  </a:solidFill>
                  <a:latin typeface="Cambria Math" panose="02040503050406030204" pitchFamily="18" charset="0"/>
                </a:endParaRPr>
              </a:p>
              <a:p>
                <a:pPr marL="800100" lvl="1" indent="-342900">
                  <a:spcAft>
                    <a:spcPts val="1200"/>
                  </a:spcAft>
                  <a:buFont typeface="+mj-lt"/>
                  <a:buAutoNum type="alphaLcParenR"/>
                </a:pPr>
                <a14:m>
                  <m:oMath xmlns:m="http://schemas.openxmlformats.org/officeDocument/2006/math">
                    <m:d>
                      <m:dPr>
                        <m:begChr m:val="["/>
                        <m:endChr m:val="]"/>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m:t>
                        </m:r>
                        <m:r>
                          <a:rPr lang="es-PE" b="0" i="1" smtClean="0">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e>
                    </m:d>
                    <m:r>
                      <a:rPr lang="es-PE" i="1">
                        <a:solidFill>
                          <a:srgbClr val="000000"/>
                        </a:solidFill>
                        <a:latin typeface="Cambria Math" panose="02040503050406030204" pitchFamily="18" charset="0"/>
                      </a:rPr>
                      <m:t>⇒</m:t>
                    </m:r>
                    <m:r>
                      <a:rPr lang="es-PE" b="0" i="1" smtClean="0">
                        <a:solidFill>
                          <a:srgbClr val="000000"/>
                        </a:solidFill>
                        <a:latin typeface="Cambria Math" panose="02040503050406030204" pitchFamily="18" charset="0"/>
                      </a:rPr>
                      <m:t>𝑝</m:t>
                    </m:r>
                  </m:oMath>
                </a14:m>
                <a:endParaRPr lang="es-PE" i="1" dirty="0">
                  <a:solidFill>
                    <a:srgbClr val="000000"/>
                  </a:solidFill>
                  <a:latin typeface="Cambria Math" panose="02040503050406030204" pitchFamily="18" charset="0"/>
                </a:endParaRPr>
              </a:p>
              <a:p>
                <a:pPr marL="342900" indent="-342900">
                  <a:spcAft>
                    <a:spcPts val="1200"/>
                  </a:spcAft>
                  <a:buFont typeface="+mj-lt"/>
                  <a:buAutoNum type="arabicPeriod"/>
                </a:pPr>
                <a14:m>
                  <m:oMath xmlns:m="http://schemas.openxmlformats.org/officeDocument/2006/math">
                    <m:r>
                      <a:rPr lang="es-PE" b="1" i="1" smtClean="0">
                        <a:solidFill>
                          <a:srgbClr val="000000"/>
                        </a:solidFill>
                        <a:latin typeface="Cambria Math" panose="02040503050406030204" pitchFamily="18" charset="0"/>
                      </a:rPr>
                      <m:t>−</m:t>
                    </m:r>
                    <m:r>
                      <a:rPr lang="es-PE" b="1" i="1">
                        <a:solidFill>
                          <a:srgbClr val="000000"/>
                        </a:solidFill>
                        <a:latin typeface="Cambria Math" panose="02040503050406030204" pitchFamily="18" charset="0"/>
                      </a:rPr>
                      <m:t>𝑺𝒊</m:t>
                    </m:r>
                    <m:r>
                      <a:rPr lang="es-PE" b="1" i="1" smtClean="0">
                        <a:solidFill>
                          <a:srgbClr val="000000"/>
                        </a:solidFill>
                        <a:latin typeface="Cambria Math" panose="02040503050406030204" pitchFamily="18" charset="0"/>
                      </a:rPr>
                      <m:t>𝒍𝒐𝒈𝒊</m:t>
                    </m:r>
                    <m:r>
                      <a:rPr lang="es-PE" b="1" i="1">
                        <a:solidFill>
                          <a:srgbClr val="000000"/>
                        </a:solidFill>
                        <a:latin typeface="Cambria Math" panose="02040503050406030204" pitchFamily="18" charset="0"/>
                      </a:rPr>
                      <m:t>𝒔𝒎𝒐</m:t>
                    </m:r>
                    <m:r>
                      <a:rPr lang="es-PE" b="1" i="1">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𝒉𝒊𝒑𝒐𝒕</m:t>
                    </m:r>
                    <m:r>
                      <a:rPr lang="es-PE" b="1" i="1">
                        <a:solidFill>
                          <a:srgbClr val="000000"/>
                        </a:solidFill>
                        <a:latin typeface="Cambria Math" panose="02040503050406030204" pitchFamily="18" charset="0"/>
                      </a:rPr>
                      <m:t>è</m:t>
                    </m:r>
                    <m:r>
                      <a:rPr lang="es-PE" b="1" i="1">
                        <a:solidFill>
                          <a:srgbClr val="000000"/>
                        </a:solidFill>
                        <a:latin typeface="Cambria Math" panose="02040503050406030204" pitchFamily="18" charset="0"/>
                      </a:rPr>
                      <m:t>𝒕𝒊𝒄𝒐</m:t>
                    </m:r>
                  </m:oMath>
                </a14:m>
                <a:r>
                  <a:rPr lang="es-PE" b="1" i="1" dirty="0">
                    <a:solidFill>
                      <a:srgbClr val="000000"/>
                    </a:solidFill>
                    <a:latin typeface="Cambria Math" panose="02040503050406030204" pitchFamily="18" charset="0"/>
                  </a:rPr>
                  <a:t>:</a:t>
                </a:r>
                <a:br>
                  <a:rPr lang="es-PE" b="1" i="1" dirty="0">
                    <a:solidFill>
                      <a:srgbClr val="000000"/>
                    </a:solidFill>
                    <a:latin typeface="Cambria Math" panose="02040503050406030204" pitchFamily="18" charset="0"/>
                  </a:rPr>
                </a:br>
                <a14:m>
                  <m:oMath xmlns:m="http://schemas.openxmlformats.org/officeDocument/2006/math">
                    <m:r>
                      <a:rPr lang="es-PE" i="1">
                        <a:solidFill>
                          <a:srgbClr val="000000"/>
                        </a:solidFill>
                        <a:latin typeface="Cambria Math" panose="02040503050406030204" pitchFamily="18" charset="0"/>
                      </a:rPr>
                      <m:t> </m:t>
                    </m:r>
                    <m:d>
                      <m:dPr>
                        <m:begChr m:val="["/>
                        <m:endChr m:val="]"/>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b="0" i="1" smtClean="0">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b="0" i="1" smtClean="0">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𝑟</m:t>
                        </m:r>
                        <m:r>
                          <a:rPr lang="es-PE" i="1">
                            <a:solidFill>
                              <a:srgbClr val="000000"/>
                            </a:solidFill>
                            <a:latin typeface="Cambria Math" panose="02040503050406030204" pitchFamily="18" charset="0"/>
                          </a:rPr>
                          <m:t>)</m:t>
                        </m:r>
                      </m:e>
                    </m:d>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b="0" i="1" smtClean="0">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𝑟</m:t>
                        </m:r>
                      </m:e>
                    </m:d>
                  </m:oMath>
                </a14:m>
                <a:endParaRPr lang="es-PE" i="1" dirty="0">
                  <a:solidFill>
                    <a:srgbClr val="000000"/>
                  </a:solidFill>
                  <a:latin typeface="Cambria Math" panose="02040503050406030204" pitchFamily="18" charset="0"/>
                </a:endParaRPr>
              </a:p>
              <a:p>
                <a:pPr marL="342900" indent="-342900">
                  <a:spcAft>
                    <a:spcPts val="1200"/>
                  </a:spcAft>
                  <a:buFont typeface="+mj-lt"/>
                  <a:buAutoNum type="arabicPeriod"/>
                </a:pPr>
                <a14:m>
                  <m:oMath xmlns:m="http://schemas.openxmlformats.org/officeDocument/2006/math">
                    <m:r>
                      <a:rPr lang="es-PE" b="1" i="1">
                        <a:solidFill>
                          <a:srgbClr val="000000"/>
                        </a:solidFill>
                        <a:latin typeface="Cambria Math" panose="02040503050406030204" pitchFamily="18" charset="0"/>
                      </a:rPr>
                      <m:t>−</m:t>
                    </m:r>
                    <m:r>
                      <a:rPr lang="es-PE" b="1" i="1">
                        <a:solidFill>
                          <a:srgbClr val="000000"/>
                        </a:solidFill>
                        <a:latin typeface="Cambria Math" panose="02040503050406030204" pitchFamily="18" charset="0"/>
                      </a:rPr>
                      <m:t>𝑺𝒊𝒍</m:t>
                    </m:r>
                    <m:r>
                      <a:rPr lang="es-PE" b="1" i="1" smtClean="0">
                        <a:solidFill>
                          <a:srgbClr val="000000"/>
                        </a:solidFill>
                        <a:latin typeface="Cambria Math" panose="02040503050406030204" pitchFamily="18" charset="0"/>
                      </a:rPr>
                      <m:t>𝒐𝒈𝒊𝒔𝒎</m:t>
                    </m:r>
                    <m:r>
                      <a:rPr lang="es-PE" b="1" i="1">
                        <a:solidFill>
                          <a:srgbClr val="000000"/>
                        </a:solidFill>
                        <a:latin typeface="Cambria Math" panose="02040503050406030204" pitchFamily="18" charset="0"/>
                      </a:rPr>
                      <m:t>𝒐</m:t>
                    </m:r>
                    <m:r>
                      <a:rPr lang="es-PE" b="1" i="1">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𝑫𝒊𝒔𝒚𝒖𝒏𝒕𝒊𝒗𝒐</m:t>
                    </m:r>
                    <m:r>
                      <a:rPr lang="es-PE" b="1" i="1">
                        <a:solidFill>
                          <a:srgbClr val="000000"/>
                        </a:solidFill>
                        <a:latin typeface="Cambria Math" panose="02040503050406030204" pitchFamily="18" charset="0"/>
                      </a:rPr>
                      <m:t>:</m:t>
                    </m:r>
                  </m:oMath>
                </a14:m>
                <a:br>
                  <a:rPr lang="es-PE" b="1" i="1" dirty="0">
                    <a:solidFill>
                      <a:srgbClr val="000000"/>
                    </a:solidFill>
                    <a:latin typeface="Cambria Math" panose="02040503050406030204" pitchFamily="18" charset="0"/>
                  </a:rPr>
                </a:br>
                <a14:m>
                  <m:oMath xmlns:m="http://schemas.openxmlformats.org/officeDocument/2006/math">
                    <m:r>
                      <a:rPr lang="es-PE" i="1">
                        <a:solidFill>
                          <a:srgbClr val="000000"/>
                        </a:solidFill>
                        <a:latin typeface="Cambria Math" panose="02040503050406030204" pitchFamily="18" charset="0"/>
                      </a:rPr>
                      <m:t> </m:t>
                    </m:r>
                    <m:d>
                      <m:dPr>
                        <m:begChr m:val="["/>
                        <m:endChr m:val="]"/>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b="0" i="1" smtClean="0">
                            <a:solidFill>
                              <a:srgbClr val="000000"/>
                            </a:solidFill>
                            <a:latin typeface="Cambria Math" panose="02040503050406030204" pitchFamily="18" charset="0"/>
                          </a:rPr>
                          <m:t>𝑝</m:t>
                        </m:r>
                      </m:e>
                    </m:d>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oMath>
                </a14:m>
                <a:endParaRPr lang="es-PE" i="1" dirty="0">
                  <a:solidFill>
                    <a:srgbClr val="000000"/>
                  </a:solidFill>
                  <a:latin typeface="Cambria Math" panose="02040503050406030204" pitchFamily="18" charset="0"/>
                </a:endParaRPr>
              </a:p>
              <a:p>
                <a:pPr marL="342900" indent="-342900">
                  <a:spcAft>
                    <a:spcPts val="1200"/>
                  </a:spcAft>
                  <a:buFont typeface="+mj-lt"/>
                  <a:buAutoNum type="arabicPeriod"/>
                </a:pPr>
                <a14:m>
                  <m:oMath xmlns:m="http://schemas.openxmlformats.org/officeDocument/2006/math">
                    <m:r>
                      <a:rPr lang="es-PE" b="1" i="1">
                        <a:solidFill>
                          <a:srgbClr val="000000"/>
                        </a:solidFill>
                        <a:latin typeface="Cambria Math" panose="02040503050406030204" pitchFamily="18" charset="0"/>
                      </a:rPr>
                      <m:t>−</m:t>
                    </m:r>
                    <m:r>
                      <a:rPr lang="es-PE" b="1" i="1">
                        <a:solidFill>
                          <a:srgbClr val="000000"/>
                        </a:solidFill>
                        <a:latin typeface="Cambria Math" panose="02040503050406030204" pitchFamily="18" charset="0"/>
                      </a:rPr>
                      <m:t>𝑺𝒊𝒍𝒐𝒈𝒊𝒔𝒎𝒐</m:t>
                    </m:r>
                    <m:r>
                      <a:rPr lang="es-PE" b="1" i="1">
                        <a:solidFill>
                          <a:srgbClr val="000000"/>
                        </a:solidFill>
                        <a:latin typeface="Cambria Math" panose="02040503050406030204" pitchFamily="18" charset="0"/>
                      </a:rPr>
                      <m:t> </m:t>
                    </m:r>
                    <m:r>
                      <a:rPr lang="es-PE" b="1" i="1">
                        <a:solidFill>
                          <a:srgbClr val="000000"/>
                        </a:solidFill>
                        <a:latin typeface="Cambria Math" panose="02040503050406030204" pitchFamily="18" charset="0"/>
                      </a:rPr>
                      <m:t>𝒄𝒐𝒏𝒔𝒕𝒓𝒖𝒄𝒕𝒊𝒗𝒐</m:t>
                    </m:r>
                    <m:r>
                      <a:rPr lang="es-PE" b="1" i="1" smtClean="0">
                        <a:solidFill>
                          <a:srgbClr val="000000"/>
                        </a:solidFill>
                        <a:latin typeface="Cambria Math" panose="02040503050406030204" pitchFamily="18" charset="0"/>
                      </a:rPr>
                      <m:t>:</m:t>
                    </m:r>
                  </m:oMath>
                </a14:m>
                <a:endParaRPr lang="es-PE" b="1" i="1" dirty="0">
                  <a:solidFill>
                    <a:srgbClr val="000000"/>
                  </a:solidFill>
                  <a:latin typeface="Cambria Math" panose="02040503050406030204" pitchFamily="18" charset="0"/>
                </a:endParaRPr>
              </a:p>
              <a:p>
                <a:pPr lvl="1">
                  <a:spcAft>
                    <a:spcPts val="1200"/>
                  </a:spcAft>
                </a:pPr>
                <a14:m>
                  <m:oMathPara xmlns:m="http://schemas.openxmlformats.org/officeDocument/2006/math">
                    <m:oMathParaPr>
                      <m:jc m:val="centerGroup"/>
                    </m:oMathParaPr>
                    <m:oMath xmlns:m="http://schemas.openxmlformats.org/officeDocument/2006/math">
                      <m:d>
                        <m:dPr>
                          <m:begChr m:val="["/>
                          <m:endChr m:val="]"/>
                          <m:ctrlPr>
                            <a:rPr lang="es-PE" i="1" smtClean="0">
                              <a:solidFill>
                                <a:srgbClr val="000000"/>
                              </a:solidFill>
                              <a:latin typeface="Cambria Math" panose="02040503050406030204" pitchFamily="18" charset="0"/>
                            </a:rPr>
                          </m:ctrlPr>
                        </m:dPr>
                        <m:e>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e>
                          </m:d>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𝑟</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𝑠</m:t>
                              </m:r>
                            </m:e>
                          </m:d>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ea typeface="Cambria Math" panose="02040503050406030204" pitchFamily="18" charset="0"/>
                                </a:rPr>
                                <m:t>∨</m:t>
                              </m:r>
                              <m:r>
                                <a:rPr lang="es-PE" i="1">
                                  <a:solidFill>
                                    <a:srgbClr val="000000"/>
                                  </a:solidFill>
                                  <a:latin typeface="Cambria Math" panose="02040503050406030204" pitchFamily="18" charset="0"/>
                                  <a:ea typeface="Cambria Math" panose="02040503050406030204" pitchFamily="18" charset="0"/>
                                </a:rPr>
                                <m:t>𝑟</m:t>
                              </m:r>
                            </m:e>
                          </m:d>
                        </m:e>
                      </m:d>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ea typeface="Cambria Math" panose="02040503050406030204" pitchFamily="18" charset="0"/>
                        </a:rPr>
                        <m:t>∨</m:t>
                      </m:r>
                      <m:r>
                        <a:rPr lang="es-PE" i="1">
                          <a:solidFill>
                            <a:srgbClr val="000000"/>
                          </a:solidFill>
                          <a:latin typeface="Cambria Math" panose="02040503050406030204" pitchFamily="18" charset="0"/>
                          <a:ea typeface="Cambria Math" panose="02040503050406030204" pitchFamily="18" charset="0"/>
                        </a:rPr>
                        <m:t>𝑠</m:t>
                      </m:r>
                    </m:oMath>
                  </m:oMathPara>
                </a14:m>
                <a:endParaRPr lang="es-PE" i="1" dirty="0">
                  <a:solidFill>
                    <a:srgbClr val="000000"/>
                  </a:solidFill>
                  <a:latin typeface="Cambria Math" panose="02040503050406030204" pitchFamily="18" charset="0"/>
                </a:endParaRPr>
              </a:p>
              <a:p>
                <a:pPr marL="342900" indent="-342900">
                  <a:spcAft>
                    <a:spcPts val="1200"/>
                  </a:spcAft>
                  <a:buFont typeface="+mj-lt"/>
                  <a:buAutoNum type="arabicPeriod"/>
                </a:pPr>
                <a14:m>
                  <m:oMath xmlns:m="http://schemas.openxmlformats.org/officeDocument/2006/math">
                    <m:r>
                      <a:rPr lang="es-PE" b="1" i="1">
                        <a:solidFill>
                          <a:srgbClr val="000000"/>
                        </a:solidFill>
                        <a:latin typeface="Cambria Math" panose="02040503050406030204" pitchFamily="18" charset="0"/>
                      </a:rPr>
                      <m:t>−</m:t>
                    </m:r>
                    <m:r>
                      <a:rPr lang="es-PE" b="1" i="1" smtClean="0">
                        <a:solidFill>
                          <a:srgbClr val="000000"/>
                        </a:solidFill>
                        <a:latin typeface="Cambria Math" panose="02040503050406030204" pitchFamily="18" charset="0"/>
                      </a:rPr>
                      <m:t>𝑪𝒐𝒏𝒋𝒖𝒏𝒄𝒊</m:t>
                    </m:r>
                    <m:r>
                      <a:rPr lang="es-PE" b="1" i="1" smtClean="0">
                        <a:solidFill>
                          <a:srgbClr val="000000"/>
                        </a:solidFill>
                        <a:latin typeface="Cambria Math" panose="02040503050406030204" pitchFamily="18" charset="0"/>
                      </a:rPr>
                      <m:t>ó</m:t>
                    </m:r>
                    <m:r>
                      <a:rPr lang="es-PE" b="1" i="1" smtClean="0">
                        <a:solidFill>
                          <a:srgbClr val="000000"/>
                        </a:solidFill>
                        <a:latin typeface="Cambria Math" panose="02040503050406030204" pitchFamily="18" charset="0"/>
                      </a:rPr>
                      <m:t>𝒏</m:t>
                    </m:r>
                    <m:r>
                      <a:rPr lang="es-PE" b="1" i="1" smtClean="0">
                        <a:solidFill>
                          <a:srgbClr val="000000"/>
                        </a:solidFill>
                        <a:latin typeface="Cambria Math" panose="02040503050406030204" pitchFamily="18" charset="0"/>
                      </a:rPr>
                      <m:t>:</m:t>
                    </m:r>
                  </m:oMath>
                </a14:m>
                <a:br>
                  <a:rPr lang="es-PE" b="1" i="1" dirty="0">
                    <a:solidFill>
                      <a:srgbClr val="000000"/>
                    </a:solidFill>
                    <a:latin typeface="Cambria Math" panose="02040503050406030204" pitchFamily="18" charset="0"/>
                  </a:rPr>
                </a:br>
                <a14:m>
                  <m:oMath xmlns:m="http://schemas.openxmlformats.org/officeDocument/2006/math">
                    <m:r>
                      <a:rPr lang="es-PE" i="1">
                        <a:solidFill>
                          <a:srgbClr val="000000"/>
                        </a:solidFill>
                        <a:latin typeface="Cambria Math" panose="02040503050406030204" pitchFamily="18" charset="0"/>
                      </a:rPr>
                      <m:t> </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b="0" i="1" smtClean="0">
                        <a:solidFill>
                          <a:srgbClr val="000000"/>
                        </a:solidFill>
                        <a:latin typeface="Cambria Math" panose="02040503050406030204" pitchFamily="18" charset="0"/>
                      </a:rPr>
                      <m:t>𝑞</m:t>
                    </m:r>
                  </m:oMath>
                </a14:m>
                <a:br>
                  <a:rPr lang="es-PE" i="1" dirty="0">
                    <a:solidFill>
                      <a:srgbClr val="000000"/>
                    </a:solidFill>
                    <a:latin typeface="Cambria Math" panose="02040503050406030204" pitchFamily="18" charset="0"/>
                  </a:rPr>
                </a:br>
                <a:endParaRPr lang="es-PE" dirty="0"/>
              </a:p>
            </p:txBody>
          </p:sp>
        </mc:Choice>
        <mc:Fallback>
          <p:sp>
            <p:nvSpPr>
              <p:cNvPr id="45061" name="Object 5"/>
              <p:cNvSpPr txBox="1">
                <a:spLocks noRot="1" noChangeAspect="1" noMove="1" noResize="1" noEditPoints="1" noAdjustHandles="1" noChangeArrowheads="1" noChangeShapeType="1" noTextEdit="1"/>
              </p:cNvSpPr>
              <p:nvPr/>
            </p:nvSpPr>
            <p:spPr bwMode="auto">
              <a:xfrm>
                <a:off x="530825" y="911326"/>
                <a:ext cx="5069633" cy="5015814"/>
              </a:xfrm>
              <a:prstGeom prst="rect">
                <a:avLst/>
              </a:prstGeom>
              <a:blipFill>
                <a:blip r:embed="rId2"/>
                <a:stretch>
                  <a:fillRect l="-841" t="-486" b="-4131"/>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4" name="Object 5">
                <a:extLst>
                  <a:ext uri="{FF2B5EF4-FFF2-40B4-BE49-F238E27FC236}">
                    <a16:creationId xmlns:a16="http://schemas.microsoft.com/office/drawing/2014/main" id="{495EB4CE-D012-CE34-7A3F-9F319B301B25}"/>
                  </a:ext>
                </a:extLst>
              </p:cNvPr>
              <p:cNvSpPr txBox="1"/>
              <p:nvPr/>
            </p:nvSpPr>
            <p:spPr bwMode="auto">
              <a:xfrm>
                <a:off x="5384698" y="911326"/>
                <a:ext cx="5969102" cy="4457227"/>
              </a:xfrm>
              <a:prstGeom prst="rect">
                <a:avLst/>
              </a:prstGeom>
              <a:noFill/>
            </p:spPr>
            <p:txBody>
              <a:bodyPr numCol="1">
                <a:noAutofit/>
              </a:bodyPr>
              <a:lstStyle/>
              <a:p>
                <a:pPr marL="342900" indent="-342900">
                  <a:spcAft>
                    <a:spcPts val="1200"/>
                  </a:spcAft>
                  <a:buFont typeface="+mj-lt"/>
                  <a:buAutoNum type="arabicPeriod" startAt="7"/>
                </a:pPr>
                <a14:m>
                  <m:oMath xmlns:m="http://schemas.openxmlformats.org/officeDocument/2006/math">
                    <m:r>
                      <a:rPr lang="es-PE" b="1" i="1" smtClean="0">
                        <a:solidFill>
                          <a:srgbClr val="000000"/>
                        </a:solidFill>
                        <a:latin typeface="Cambria Math" panose="02040503050406030204" pitchFamily="18" charset="0"/>
                      </a:rPr>
                      <m:t>−</m:t>
                    </m:r>
                    <m:r>
                      <a:rPr lang="es-PE" b="1" i="1" smtClean="0">
                        <a:solidFill>
                          <a:srgbClr val="000000"/>
                        </a:solidFill>
                        <a:latin typeface="Cambria Math" panose="02040503050406030204" pitchFamily="18" charset="0"/>
                      </a:rPr>
                      <m:t>𝑬𝒙𝒑𝒐𝒓𝒕𝒂𝒄𝒊</m:t>
                    </m:r>
                    <m:r>
                      <a:rPr lang="es-PE" b="1" i="1" smtClean="0">
                        <a:solidFill>
                          <a:srgbClr val="000000"/>
                        </a:solidFill>
                        <a:latin typeface="Cambria Math" panose="02040503050406030204" pitchFamily="18" charset="0"/>
                      </a:rPr>
                      <m:t>ó</m:t>
                    </m:r>
                    <m:r>
                      <a:rPr lang="es-PE" b="1" i="1" smtClean="0">
                        <a:solidFill>
                          <a:srgbClr val="000000"/>
                        </a:solidFill>
                        <a:latin typeface="Cambria Math" panose="02040503050406030204" pitchFamily="18" charset="0"/>
                      </a:rPr>
                      <m:t>𝒏</m:t>
                    </m:r>
                    <m:r>
                      <a:rPr lang="es-PE" b="1" i="1">
                        <a:solidFill>
                          <a:srgbClr val="000000"/>
                        </a:solidFill>
                        <a:latin typeface="Cambria Math" panose="02040503050406030204" pitchFamily="18" charset="0"/>
                      </a:rPr>
                      <m:t>:</m:t>
                    </m:r>
                  </m:oMath>
                </a14:m>
                <a:br>
                  <a:rPr lang="es-PE" b="1" i="1" dirty="0">
                    <a:solidFill>
                      <a:srgbClr val="000000"/>
                    </a:solidFill>
                    <a:latin typeface="Cambria Math" panose="02040503050406030204" pitchFamily="18" charset="0"/>
                  </a:rPr>
                </a:br>
                <a14:m>
                  <m:oMath xmlns:m="http://schemas.openxmlformats.org/officeDocument/2006/math">
                    <m:r>
                      <a:rPr lang="es-PE" i="1" smtClean="0">
                        <a:solidFill>
                          <a:srgbClr val="000000"/>
                        </a:solidFill>
                        <a:latin typeface="Cambria Math" panose="02040503050406030204" pitchFamily="18" charset="0"/>
                      </a:rPr>
                      <m:t> </m:t>
                    </m:r>
                    <m:d>
                      <m:dPr>
                        <m:begChr m:val="["/>
                        <m:endChr m:val="]"/>
                        <m:ctrlPr>
                          <a:rPr lang="es-PE" i="1">
                            <a:solidFill>
                              <a:srgbClr val="000000"/>
                            </a:solidFill>
                            <a:latin typeface="Cambria Math" panose="02040503050406030204" pitchFamily="18" charset="0"/>
                          </a:rPr>
                        </m:ctrlPr>
                      </m:dPr>
                      <m:e>
                        <m:r>
                          <a:rPr lang="es-PE" b="0" i="1" smtClean="0">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b="0" i="1" smtClean="0">
                            <a:solidFill>
                              <a:srgbClr val="000000"/>
                            </a:solidFill>
                            <a:latin typeface="Cambria Math" panose="02040503050406030204" pitchFamily="18" charset="0"/>
                          </a:rPr>
                          <m:t>𝑟</m:t>
                        </m:r>
                        <m:r>
                          <a:rPr lang="es-PE" i="1">
                            <a:solidFill>
                              <a:srgbClr val="000000"/>
                            </a:solidFill>
                            <a:latin typeface="Cambria Math" panose="02040503050406030204" pitchFamily="18" charset="0"/>
                          </a:rPr>
                          <m:t>)</m:t>
                        </m:r>
                        <m:r>
                          <a:rPr lang="es-PE" b="0" i="1" smtClean="0">
                            <a:solidFill>
                              <a:srgbClr val="000000"/>
                            </a:solidFill>
                            <a:latin typeface="Cambria Math" panose="02040503050406030204" pitchFamily="18" charset="0"/>
                          </a:rPr>
                          <m:t>→</m:t>
                        </m:r>
                        <m:r>
                          <a:rPr lang="es-PE" b="0" i="1" smtClean="0">
                            <a:solidFill>
                              <a:srgbClr val="000000"/>
                            </a:solidFill>
                            <a:latin typeface="Cambria Math" panose="02040503050406030204" pitchFamily="18" charset="0"/>
                          </a:rPr>
                          <m:t>𝑞</m:t>
                        </m:r>
                      </m:e>
                    </m:d>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b="0" i="1" smtClean="0">
                        <a:solidFill>
                          <a:srgbClr val="000000"/>
                        </a:solidFill>
                        <a:latin typeface="Cambria Math" panose="02040503050406030204" pitchFamily="18" charset="0"/>
                      </a:rPr>
                      <m:t>→</m:t>
                    </m:r>
                    <m:d>
                      <m:dPr>
                        <m:ctrlPr>
                          <a:rPr lang="es-PE" b="0" i="1" smtClean="0">
                            <a:solidFill>
                              <a:srgbClr val="000000"/>
                            </a:solidFill>
                            <a:latin typeface="Cambria Math" panose="02040503050406030204" pitchFamily="18" charset="0"/>
                          </a:rPr>
                        </m:ctrlPr>
                      </m:dPr>
                      <m:e>
                        <m:r>
                          <a:rPr lang="es-PE" b="0" i="1" smtClean="0">
                            <a:solidFill>
                              <a:srgbClr val="000000"/>
                            </a:solidFill>
                            <a:latin typeface="Cambria Math" panose="02040503050406030204" pitchFamily="18" charset="0"/>
                          </a:rPr>
                          <m:t>𝑟</m:t>
                        </m:r>
                        <m:r>
                          <a:rPr lang="es-PE" b="0" i="1" smtClean="0">
                            <a:solidFill>
                              <a:srgbClr val="000000"/>
                            </a:solidFill>
                            <a:latin typeface="Cambria Math" panose="02040503050406030204" pitchFamily="18" charset="0"/>
                          </a:rPr>
                          <m:t>→</m:t>
                        </m:r>
                        <m:r>
                          <a:rPr lang="es-PE" b="0" i="1" smtClean="0">
                            <a:solidFill>
                              <a:srgbClr val="000000"/>
                            </a:solidFill>
                            <a:latin typeface="Cambria Math" panose="02040503050406030204" pitchFamily="18" charset="0"/>
                          </a:rPr>
                          <m:t>𝑞</m:t>
                        </m:r>
                      </m:e>
                    </m:d>
                  </m:oMath>
                </a14:m>
                <a:endParaRPr lang="es-PE" b="1" i="1" dirty="0">
                  <a:solidFill>
                    <a:srgbClr val="000000"/>
                  </a:solidFill>
                  <a:latin typeface="Cambria Math" panose="02040503050406030204" pitchFamily="18" charset="0"/>
                </a:endParaRPr>
              </a:p>
              <a:p>
                <a:pPr marL="342900" indent="-342900">
                  <a:spcAft>
                    <a:spcPts val="1200"/>
                  </a:spcAft>
                  <a:buFont typeface="+mj-lt"/>
                  <a:buAutoNum type="arabicPeriod" startAt="7"/>
                </a:pPr>
                <a14:m>
                  <m:oMath xmlns:m="http://schemas.openxmlformats.org/officeDocument/2006/math">
                    <m:r>
                      <a:rPr lang="es-PE" b="1" i="1" smtClean="0">
                        <a:solidFill>
                          <a:srgbClr val="000000"/>
                        </a:solidFill>
                        <a:latin typeface="Cambria Math" panose="02040503050406030204" pitchFamily="18" charset="0"/>
                      </a:rPr>
                      <m:t>−</m:t>
                    </m:r>
                    <m:r>
                      <a:rPr lang="es-PE" b="1" i="1" smtClean="0">
                        <a:solidFill>
                          <a:srgbClr val="000000"/>
                        </a:solidFill>
                        <a:latin typeface="Cambria Math" panose="02040503050406030204" pitchFamily="18" charset="0"/>
                      </a:rPr>
                      <m:t>𝑺𝒊𝒎𝒑𝒍𝒊𝒇𝒊𝒄𝒂𝒄𝒊</m:t>
                    </m:r>
                    <m:r>
                      <a:rPr lang="es-PE" b="1" i="1" smtClean="0">
                        <a:solidFill>
                          <a:srgbClr val="000000"/>
                        </a:solidFill>
                        <a:latin typeface="Cambria Math" panose="02040503050406030204" pitchFamily="18" charset="0"/>
                      </a:rPr>
                      <m:t>ó</m:t>
                    </m:r>
                    <m:r>
                      <a:rPr lang="es-PE" b="1" i="1" smtClean="0">
                        <a:solidFill>
                          <a:srgbClr val="000000"/>
                        </a:solidFill>
                        <a:latin typeface="Cambria Math" panose="02040503050406030204" pitchFamily="18" charset="0"/>
                      </a:rPr>
                      <m:t>𝒏</m:t>
                    </m:r>
                    <m:r>
                      <a:rPr lang="es-PE" b="1" i="1" smtClean="0">
                        <a:solidFill>
                          <a:srgbClr val="000000"/>
                        </a:solidFill>
                        <a:latin typeface="Cambria Math" panose="02040503050406030204" pitchFamily="18" charset="0"/>
                      </a:rPr>
                      <m:t>:</m:t>
                    </m:r>
                  </m:oMath>
                </a14:m>
                <a:endParaRPr lang="es-PE" b="1" i="1" dirty="0">
                  <a:solidFill>
                    <a:srgbClr val="000000"/>
                  </a:solidFill>
                  <a:latin typeface="Cambria Math" panose="02040503050406030204" pitchFamily="18" charset="0"/>
                </a:endParaRPr>
              </a:p>
              <a:p>
                <a:pPr marL="800100" lvl="1" indent="-342900">
                  <a:spcAft>
                    <a:spcPts val="1200"/>
                  </a:spcAft>
                  <a:buFont typeface="+mj-lt"/>
                  <a:buAutoNum type="alphaLcParenR"/>
                </a:pPr>
                <a14:m>
                  <m:oMath xmlns:m="http://schemas.openxmlformats.org/officeDocument/2006/math">
                    <m:r>
                      <a:rPr lang="es-PE" i="1" smtClean="0">
                        <a:solidFill>
                          <a:srgbClr val="000000"/>
                        </a:solidFill>
                        <a:latin typeface="Cambria Math" panose="02040503050406030204" pitchFamily="18" charset="0"/>
                      </a:rPr>
                      <m:t>𝑝</m:t>
                    </m:r>
                    <m:r>
                      <a:rPr lang="es-PE" i="1" smtClean="0">
                        <a:solidFill>
                          <a:srgbClr val="000000"/>
                        </a:solidFill>
                        <a:latin typeface="Cambria Math" panose="02040503050406030204" pitchFamily="18" charset="0"/>
                      </a:rPr>
                      <m:t>∧</m:t>
                    </m:r>
                    <m:r>
                      <a:rPr lang="es-PE" i="1" smtClean="0">
                        <a:solidFill>
                          <a:srgbClr val="000000"/>
                        </a:solidFill>
                        <a:latin typeface="Cambria Math" panose="02040503050406030204" pitchFamily="18" charset="0"/>
                      </a:rPr>
                      <m:t>𝑞</m:t>
                    </m:r>
                    <m:r>
                      <a:rPr lang="es-PE" i="1" smtClean="0">
                        <a:solidFill>
                          <a:srgbClr val="000000"/>
                        </a:solidFill>
                        <a:latin typeface="Cambria Math" panose="02040503050406030204" pitchFamily="18" charset="0"/>
                      </a:rPr>
                      <m:t>⇒</m:t>
                    </m:r>
                    <m:r>
                      <a:rPr lang="es-PE" i="1" smtClean="0">
                        <a:solidFill>
                          <a:srgbClr val="000000"/>
                        </a:solidFill>
                        <a:latin typeface="Cambria Math" panose="02040503050406030204" pitchFamily="18" charset="0"/>
                      </a:rPr>
                      <m:t>𝑝</m:t>
                    </m:r>
                  </m:oMath>
                </a14:m>
                <a:endParaRPr lang="es-PE" i="1" dirty="0">
                  <a:solidFill>
                    <a:srgbClr val="000000"/>
                  </a:solidFill>
                  <a:latin typeface="Cambria Math" panose="02040503050406030204" pitchFamily="18" charset="0"/>
                </a:endParaRPr>
              </a:p>
              <a:p>
                <a:pPr marL="800100" lvl="1" indent="-342900">
                  <a:spcAft>
                    <a:spcPts val="1200"/>
                  </a:spcAft>
                  <a:buFont typeface="+mj-lt"/>
                  <a:buAutoNum type="alphaLcParenR"/>
                </a:pPr>
                <a14:m>
                  <m:oMath xmlns:m="http://schemas.openxmlformats.org/officeDocument/2006/math">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oMath>
                </a14:m>
                <a:endParaRPr lang="es-PE" b="1" i="1" dirty="0">
                  <a:solidFill>
                    <a:srgbClr val="000000"/>
                  </a:solidFill>
                  <a:latin typeface="Cambria Math" panose="02040503050406030204" pitchFamily="18" charset="0"/>
                </a:endParaRPr>
              </a:p>
              <a:p>
                <a:pPr marL="342900" indent="-342900">
                  <a:spcAft>
                    <a:spcPts val="1200"/>
                  </a:spcAft>
                  <a:buFont typeface="+mj-lt"/>
                  <a:buAutoNum type="arabicPeriod" startAt="9"/>
                </a:pPr>
                <a14:m>
                  <m:oMath xmlns:m="http://schemas.openxmlformats.org/officeDocument/2006/math">
                    <m:r>
                      <a:rPr lang="es-PE" b="1" i="1" smtClean="0">
                        <a:solidFill>
                          <a:srgbClr val="000000"/>
                        </a:solidFill>
                        <a:latin typeface="Cambria Math" panose="02040503050406030204" pitchFamily="18" charset="0"/>
                      </a:rPr>
                      <m:t>−</m:t>
                    </m:r>
                    <m:r>
                      <a:rPr lang="es-PE" b="1" i="1" smtClean="0">
                        <a:solidFill>
                          <a:srgbClr val="000000"/>
                        </a:solidFill>
                        <a:latin typeface="Cambria Math" panose="02040503050406030204" pitchFamily="18" charset="0"/>
                      </a:rPr>
                      <m:t>𝑺𝒊𝒍𝒐𝒈𝒊𝒔𝒎𝒐</m:t>
                    </m:r>
                    <m:r>
                      <a:rPr lang="es-PE" b="1" i="1" smtClean="0">
                        <a:solidFill>
                          <a:srgbClr val="000000"/>
                        </a:solidFill>
                        <a:latin typeface="Cambria Math" panose="02040503050406030204" pitchFamily="18" charset="0"/>
                      </a:rPr>
                      <m:t> </m:t>
                    </m:r>
                    <m:r>
                      <a:rPr lang="es-PE" b="1" i="1" smtClean="0">
                        <a:solidFill>
                          <a:srgbClr val="000000"/>
                        </a:solidFill>
                        <a:latin typeface="Cambria Math" panose="02040503050406030204" pitchFamily="18" charset="0"/>
                      </a:rPr>
                      <m:t>𝒅𝒆𝒔𝒕𝒓𝒖𝒄𝒕𝒊𝒗𝒐</m:t>
                    </m:r>
                    <m:r>
                      <a:rPr lang="es-PE" b="1" i="1">
                        <a:solidFill>
                          <a:srgbClr val="000000"/>
                        </a:solidFill>
                        <a:latin typeface="Cambria Math" panose="02040503050406030204" pitchFamily="18" charset="0"/>
                      </a:rPr>
                      <m:t>:</m:t>
                    </m:r>
                  </m:oMath>
                </a14:m>
                <a:endParaRPr lang="es-PE" b="1" i="1" dirty="0">
                  <a:solidFill>
                    <a:srgbClr val="000000"/>
                  </a:solidFill>
                  <a:latin typeface="Cambria Math" panose="02040503050406030204" pitchFamily="18" charset="0"/>
                </a:endParaRPr>
              </a:p>
              <a:p>
                <a:pPr lvl="1">
                  <a:spcAft>
                    <a:spcPts val="1200"/>
                  </a:spcAft>
                </a:pPr>
                <a14:m>
                  <m:oMathPara xmlns:m="http://schemas.openxmlformats.org/officeDocument/2006/math">
                    <m:oMathParaPr>
                      <m:jc m:val="centerGroup"/>
                    </m:oMathParaPr>
                    <m:oMath xmlns:m="http://schemas.openxmlformats.org/officeDocument/2006/math">
                      <m:d>
                        <m:dPr>
                          <m:begChr m:val="["/>
                          <m:endChr m:val="]"/>
                          <m:ctrlPr>
                            <a:rPr lang="es-PE" i="1">
                              <a:solidFill>
                                <a:srgbClr val="000000"/>
                              </a:solidFill>
                              <a:latin typeface="Cambria Math" panose="02040503050406030204" pitchFamily="18" charset="0"/>
                            </a:rPr>
                          </m:ctrlPr>
                        </m:dPr>
                        <m:e>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e>
                          </m:d>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𝑟</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𝑠</m:t>
                              </m:r>
                            </m:e>
                          </m:d>
                          <m:r>
                            <a:rPr lang="es-PE" i="1">
                              <a:solidFill>
                                <a:srgbClr val="000000"/>
                              </a:solidFill>
                              <a:latin typeface="Cambria Math" panose="02040503050406030204" pitchFamily="18" charset="0"/>
                            </a:rPr>
                            <m:t>∧</m:t>
                          </m:r>
                          <m:d>
                            <m:dPr>
                              <m:ctrlPr>
                                <a:rPr lang="es-PE" i="1">
                                  <a:solidFill>
                                    <a:srgbClr val="000000"/>
                                  </a:solidFill>
                                  <a:latin typeface="Cambria Math" panose="02040503050406030204" pitchFamily="18" charset="0"/>
                                </a:rPr>
                              </m:ctrlPr>
                            </m:dPr>
                            <m:e>
                              <m:r>
                                <a:rPr lang="es-PE" i="1" smtClean="0">
                                  <a:solidFill>
                                    <a:srgbClr val="000000"/>
                                  </a:solidFill>
                                  <a:latin typeface="Cambria Math" panose="02040503050406030204" pitchFamily="18" charset="0"/>
                                  <a:ea typeface="Cambria Math" panose="02040503050406030204" pitchFamily="18" charset="0"/>
                                </a:rPr>
                                <m:t>∼</m:t>
                              </m:r>
                              <m:r>
                                <a:rPr lang="es-PE" b="0" i="1" smtClean="0">
                                  <a:solidFill>
                                    <a:srgbClr val="000000"/>
                                  </a:solidFill>
                                  <a:latin typeface="Cambria Math" panose="02040503050406030204" pitchFamily="18" charset="0"/>
                                  <a:ea typeface="Cambria Math" panose="02040503050406030204" pitchFamily="18" charset="0"/>
                                </a:rPr>
                                <m:t>𝑞</m:t>
                              </m:r>
                              <m:r>
                                <a:rPr lang="es-PE" i="1">
                                  <a:solidFill>
                                    <a:srgbClr val="000000"/>
                                  </a:solidFill>
                                  <a:latin typeface="Cambria Math" panose="02040503050406030204" pitchFamily="18" charset="0"/>
                                  <a:ea typeface="Cambria Math" panose="02040503050406030204" pitchFamily="18" charset="0"/>
                                </a:rPr>
                                <m:t>∨</m:t>
                              </m:r>
                              <m:r>
                                <a:rPr lang="es-PE" i="1" smtClean="0">
                                  <a:solidFill>
                                    <a:srgbClr val="000000"/>
                                  </a:solidFill>
                                  <a:latin typeface="Cambria Math" panose="02040503050406030204" pitchFamily="18" charset="0"/>
                                  <a:ea typeface="Cambria Math" panose="02040503050406030204" pitchFamily="18" charset="0"/>
                                </a:rPr>
                                <m:t>∼</m:t>
                              </m:r>
                              <m:r>
                                <a:rPr lang="es-PE" b="0" i="1" smtClean="0">
                                  <a:solidFill>
                                    <a:srgbClr val="000000"/>
                                  </a:solidFill>
                                  <a:latin typeface="Cambria Math" panose="02040503050406030204" pitchFamily="18" charset="0"/>
                                  <a:ea typeface="Cambria Math" panose="02040503050406030204" pitchFamily="18" charset="0"/>
                                </a:rPr>
                                <m:t>𝑠</m:t>
                              </m:r>
                            </m:e>
                          </m:d>
                        </m:e>
                      </m:d>
                      <m:r>
                        <a:rPr lang="es-PE" i="1">
                          <a:solidFill>
                            <a:srgbClr val="000000"/>
                          </a:solidFill>
                          <a:latin typeface="Cambria Math" panose="02040503050406030204" pitchFamily="18" charset="0"/>
                        </a:rPr>
                        <m:t>⇒</m:t>
                      </m:r>
                      <m:r>
                        <a:rPr lang="es-PE" i="1" smtClean="0">
                          <a:solidFill>
                            <a:srgbClr val="000000"/>
                          </a:solidFill>
                          <a:latin typeface="Cambria Math" panose="02040503050406030204" pitchFamily="18" charset="0"/>
                          <a:ea typeface="Cambria Math" panose="02040503050406030204" pitchFamily="18" charset="0"/>
                        </a:rPr>
                        <m:t>∼</m:t>
                      </m:r>
                      <m:r>
                        <a:rPr lang="es-PE" b="0" i="1" smtClean="0">
                          <a:solidFill>
                            <a:srgbClr val="000000"/>
                          </a:solidFill>
                          <a:latin typeface="Cambria Math" panose="02040503050406030204" pitchFamily="18" charset="0"/>
                          <a:ea typeface="Cambria Math" panose="02040503050406030204" pitchFamily="18" charset="0"/>
                        </a:rPr>
                        <m:t>𝑝</m:t>
                      </m:r>
                      <m:r>
                        <a:rPr lang="es-PE" i="1">
                          <a:solidFill>
                            <a:srgbClr val="000000"/>
                          </a:solidFill>
                          <a:latin typeface="Cambria Math" panose="02040503050406030204" pitchFamily="18" charset="0"/>
                          <a:ea typeface="Cambria Math" panose="02040503050406030204" pitchFamily="18" charset="0"/>
                        </a:rPr>
                        <m:t>∨</m:t>
                      </m:r>
                      <m:r>
                        <a:rPr lang="es-PE" i="1" smtClean="0">
                          <a:solidFill>
                            <a:srgbClr val="000000"/>
                          </a:solidFill>
                          <a:latin typeface="Cambria Math" panose="02040503050406030204" pitchFamily="18" charset="0"/>
                          <a:ea typeface="Cambria Math" panose="02040503050406030204" pitchFamily="18" charset="0"/>
                        </a:rPr>
                        <m:t>∼</m:t>
                      </m:r>
                      <m:r>
                        <a:rPr lang="es-PE" b="0" i="1" smtClean="0">
                          <a:solidFill>
                            <a:srgbClr val="000000"/>
                          </a:solidFill>
                          <a:latin typeface="Cambria Math" panose="02040503050406030204" pitchFamily="18" charset="0"/>
                          <a:ea typeface="Cambria Math" panose="02040503050406030204" pitchFamily="18" charset="0"/>
                        </a:rPr>
                        <m:t>𝑟</m:t>
                      </m:r>
                    </m:oMath>
                  </m:oMathPara>
                </a14:m>
                <a:endParaRPr lang="es-PE" b="1" i="1" dirty="0">
                  <a:solidFill>
                    <a:srgbClr val="000000"/>
                  </a:solidFill>
                  <a:latin typeface="Cambria Math" panose="02040503050406030204" pitchFamily="18" charset="0"/>
                </a:endParaRPr>
              </a:p>
              <a:p>
                <a:pPr marL="342900" indent="-342900">
                  <a:spcAft>
                    <a:spcPts val="1200"/>
                  </a:spcAft>
                  <a:buFont typeface="+mj-lt"/>
                  <a:buAutoNum type="arabicPeriod" startAt="9"/>
                </a:pPr>
                <a14:m>
                  <m:oMath xmlns:m="http://schemas.openxmlformats.org/officeDocument/2006/math">
                    <m:r>
                      <a:rPr lang="es-PE" b="1" i="1" smtClean="0">
                        <a:solidFill>
                          <a:srgbClr val="000000"/>
                        </a:solidFill>
                        <a:latin typeface="Cambria Math" panose="02040503050406030204" pitchFamily="18" charset="0"/>
                      </a:rPr>
                      <m:t>−</m:t>
                    </m:r>
                    <m:r>
                      <a:rPr lang="es-PE" b="1" i="1" smtClean="0">
                        <a:solidFill>
                          <a:srgbClr val="000000"/>
                        </a:solidFill>
                        <a:latin typeface="Cambria Math" panose="02040503050406030204" pitchFamily="18" charset="0"/>
                      </a:rPr>
                      <m:t>𝑨𝒅𝒊𝒄𝒊</m:t>
                    </m:r>
                    <m:r>
                      <a:rPr lang="es-PE" b="1" i="1" smtClean="0">
                        <a:solidFill>
                          <a:srgbClr val="000000"/>
                        </a:solidFill>
                        <a:latin typeface="Cambria Math" panose="02040503050406030204" pitchFamily="18" charset="0"/>
                      </a:rPr>
                      <m:t>ó</m:t>
                    </m:r>
                    <m:r>
                      <a:rPr lang="es-PE" b="1" i="1" smtClean="0">
                        <a:solidFill>
                          <a:srgbClr val="000000"/>
                        </a:solidFill>
                        <a:latin typeface="Cambria Math" panose="02040503050406030204" pitchFamily="18" charset="0"/>
                      </a:rPr>
                      <m:t>𝒏</m:t>
                    </m:r>
                    <m:r>
                      <a:rPr lang="es-PE" b="1" i="1" smtClean="0">
                        <a:solidFill>
                          <a:srgbClr val="000000"/>
                        </a:solidFill>
                        <a:latin typeface="Cambria Math" panose="02040503050406030204" pitchFamily="18" charset="0"/>
                      </a:rPr>
                      <m:t>:</m:t>
                    </m:r>
                  </m:oMath>
                </a14:m>
                <a:endParaRPr lang="es-PE" b="1" i="1" dirty="0">
                  <a:solidFill>
                    <a:srgbClr val="000000"/>
                  </a:solidFill>
                  <a:latin typeface="Cambria Math" panose="02040503050406030204" pitchFamily="18" charset="0"/>
                </a:endParaRPr>
              </a:p>
              <a:p>
                <a:pPr lvl="1" indent="3311525">
                  <a:spcAft>
                    <a:spcPts val="1200"/>
                  </a:spcAft>
                </a:pPr>
                <a14:m>
                  <m:oMathPara xmlns:m="http://schemas.openxmlformats.org/officeDocument/2006/math">
                    <m:oMathParaPr>
                      <m:jc m:val="centerGroup"/>
                    </m:oMathParaPr>
                    <m:oMath xmlns:m="http://schemas.openxmlformats.org/officeDocument/2006/math">
                      <m:r>
                        <a:rPr lang="es-PE" b="0" i="1" smtClean="0">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b="0" i="1" smtClean="0">
                          <a:solidFill>
                            <a:srgbClr val="000000"/>
                          </a:solidFill>
                          <a:latin typeface="Cambria Math" panose="02040503050406030204" pitchFamily="18" charset="0"/>
                        </a:rPr>
                        <m:t>𝑝</m:t>
                      </m:r>
                      <m:r>
                        <a:rPr lang="es-PE" b="0" i="1" smtClean="0">
                          <a:solidFill>
                            <a:srgbClr val="000000"/>
                          </a:solidFill>
                          <a:latin typeface="Cambria Math" panose="02040503050406030204" pitchFamily="18" charset="0"/>
                          <a:ea typeface="Cambria Math" panose="02040503050406030204" pitchFamily="18" charset="0"/>
                        </a:rPr>
                        <m:t>∨</m:t>
                      </m:r>
                      <m:r>
                        <a:rPr lang="es-PE" b="0" i="1" smtClean="0">
                          <a:solidFill>
                            <a:srgbClr val="000000"/>
                          </a:solidFill>
                          <a:latin typeface="Cambria Math" panose="02040503050406030204" pitchFamily="18" charset="0"/>
                          <a:ea typeface="Cambria Math" panose="02040503050406030204" pitchFamily="18" charset="0"/>
                        </a:rPr>
                        <m:t>𝑞</m:t>
                      </m:r>
                    </m:oMath>
                  </m:oMathPara>
                </a14:m>
                <a:endParaRPr lang="es-PE" i="1" dirty="0">
                  <a:solidFill>
                    <a:srgbClr val="000000"/>
                  </a:solidFill>
                  <a:latin typeface="Cambria Math" panose="02040503050406030204" pitchFamily="18" charset="0"/>
                </a:endParaRPr>
              </a:p>
              <a:p>
                <a:pPr marL="342900" indent="-342900">
                  <a:spcAft>
                    <a:spcPts val="1200"/>
                  </a:spcAft>
                  <a:buFont typeface="+mj-lt"/>
                  <a:buAutoNum type="arabicPeriod" startAt="9"/>
                </a:pPr>
                <a14:m>
                  <m:oMath xmlns:m="http://schemas.openxmlformats.org/officeDocument/2006/math">
                    <m:r>
                      <a:rPr lang="es-PE" b="1" i="1" smtClean="0">
                        <a:solidFill>
                          <a:srgbClr val="000000"/>
                        </a:solidFill>
                        <a:latin typeface="Cambria Math" panose="02040503050406030204" pitchFamily="18" charset="0"/>
                      </a:rPr>
                      <m:t>−</m:t>
                    </m:r>
                    <m:r>
                      <a:rPr lang="es-PE" b="1" i="1" smtClean="0">
                        <a:solidFill>
                          <a:srgbClr val="000000"/>
                        </a:solidFill>
                        <a:latin typeface="Cambria Math" panose="02040503050406030204" pitchFamily="18" charset="0"/>
                      </a:rPr>
                      <m:t>𝑰𝒎𝒑𝒐𝒓𝒕𝒂𝒄𝒊</m:t>
                    </m:r>
                    <m:r>
                      <a:rPr lang="es-PE" b="1" i="1" smtClean="0">
                        <a:solidFill>
                          <a:srgbClr val="000000"/>
                        </a:solidFill>
                        <a:latin typeface="Cambria Math" panose="02040503050406030204" pitchFamily="18" charset="0"/>
                      </a:rPr>
                      <m:t>ó</m:t>
                    </m:r>
                    <m:r>
                      <a:rPr lang="es-PE" b="1" i="1" smtClean="0">
                        <a:solidFill>
                          <a:srgbClr val="000000"/>
                        </a:solidFill>
                        <a:latin typeface="Cambria Math" panose="02040503050406030204" pitchFamily="18" charset="0"/>
                      </a:rPr>
                      <m:t>𝒏</m:t>
                    </m:r>
                    <m:r>
                      <a:rPr lang="es-PE" b="1" i="1" smtClean="0">
                        <a:solidFill>
                          <a:srgbClr val="000000"/>
                        </a:solidFill>
                        <a:latin typeface="Cambria Math" panose="02040503050406030204" pitchFamily="18" charset="0"/>
                      </a:rPr>
                      <m:t>:</m:t>
                    </m:r>
                  </m:oMath>
                </a14:m>
                <a:endParaRPr lang="es-PE" b="1" i="1" dirty="0">
                  <a:solidFill>
                    <a:srgbClr val="000000"/>
                  </a:solidFill>
                  <a:latin typeface="Cambria Math" panose="02040503050406030204" pitchFamily="18" charset="0"/>
                </a:endParaRPr>
              </a:p>
              <a:p>
                <a:pPr marL="182563" lvl="1" indent="1789113">
                  <a:spcAft>
                    <a:spcPts val="1200"/>
                  </a:spcAft>
                </a:pPr>
                <a14:m>
                  <m:oMathPara xmlns:m="http://schemas.openxmlformats.org/officeDocument/2006/math">
                    <m:oMathParaPr>
                      <m:jc m:val="centerGroup"/>
                    </m:oMathParaPr>
                    <m:oMath xmlns:m="http://schemas.openxmlformats.org/officeDocument/2006/math">
                      <m:d>
                        <m:dPr>
                          <m:begChr m:val="["/>
                          <m:endChr m:val="]"/>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b="0" i="1" smtClean="0">
                              <a:solidFill>
                                <a:srgbClr val="000000"/>
                              </a:solidFill>
                              <a:latin typeface="Cambria Math" panose="02040503050406030204" pitchFamily="18" charset="0"/>
                            </a:rPr>
                            <m:t>→</m:t>
                          </m:r>
                          <m:r>
                            <a:rPr lang="es-PE" i="1">
                              <a:solidFill>
                                <a:srgbClr val="000000"/>
                              </a:solidFill>
                              <a:latin typeface="Cambria Math" panose="02040503050406030204" pitchFamily="18" charset="0"/>
                            </a:rPr>
                            <m:t>(</m:t>
                          </m:r>
                          <m:r>
                            <a:rPr lang="es-PE" b="0" i="1" smtClean="0">
                              <a:solidFill>
                                <a:srgbClr val="000000"/>
                              </a:solidFill>
                              <a:latin typeface="Cambria Math" panose="02040503050406030204" pitchFamily="18" charset="0"/>
                            </a:rPr>
                            <m:t>𝑟</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e>
                      </m:d>
                      <m:r>
                        <a:rPr lang="es-PE" i="1">
                          <a:solidFill>
                            <a:srgbClr val="000000"/>
                          </a:solidFill>
                          <a:latin typeface="Cambria Math" panose="02040503050406030204" pitchFamily="18" charset="0"/>
                        </a:rPr>
                        <m:t>⇒</m:t>
                      </m:r>
                      <m:d>
                        <m:dPr>
                          <m:ctrlPr>
                            <a:rPr lang="es-PE" b="0" i="1" smtClean="0">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i="1">
                              <a:solidFill>
                                <a:srgbClr val="000000"/>
                              </a:solidFill>
                              <a:latin typeface="Cambria Math" panose="02040503050406030204" pitchFamily="18" charset="0"/>
                            </a:rPr>
                            <m:t>∧</m:t>
                          </m:r>
                          <m:r>
                            <a:rPr lang="es-PE" b="0" i="1" smtClean="0">
                              <a:solidFill>
                                <a:srgbClr val="000000"/>
                              </a:solidFill>
                              <a:latin typeface="Cambria Math" panose="02040503050406030204" pitchFamily="18" charset="0"/>
                            </a:rPr>
                            <m:t>𝑟</m:t>
                          </m:r>
                        </m:e>
                      </m:d>
                      <m:r>
                        <a:rPr lang="es-PE" b="0" i="1" smtClean="0">
                          <a:solidFill>
                            <a:srgbClr val="000000"/>
                          </a:solidFill>
                          <a:latin typeface="Cambria Math" panose="02040503050406030204" pitchFamily="18" charset="0"/>
                        </a:rPr>
                        <m:t>→</m:t>
                      </m:r>
                      <m:r>
                        <a:rPr lang="es-PE" b="0" i="1" smtClean="0">
                          <a:solidFill>
                            <a:srgbClr val="000000"/>
                          </a:solidFill>
                          <a:latin typeface="Cambria Math" panose="02040503050406030204" pitchFamily="18" charset="0"/>
                        </a:rPr>
                        <m:t>𝑞</m:t>
                      </m:r>
                    </m:oMath>
                  </m:oMathPara>
                </a14:m>
                <a:endParaRPr lang="es-PE" i="1" dirty="0">
                  <a:solidFill>
                    <a:srgbClr val="000000"/>
                  </a:solidFill>
                  <a:latin typeface="Cambria Math" panose="02040503050406030204" pitchFamily="18" charset="0"/>
                </a:endParaRPr>
              </a:p>
              <a:p>
                <a:pPr marL="342900" indent="-342900">
                  <a:spcAft>
                    <a:spcPts val="1200"/>
                  </a:spcAft>
                  <a:buFont typeface="+mj-lt"/>
                  <a:buAutoNum type="arabicPeriod" startAt="9"/>
                </a:pPr>
                <a14:m>
                  <m:oMath xmlns:m="http://schemas.openxmlformats.org/officeDocument/2006/math">
                    <m:r>
                      <a:rPr lang="es-PE" b="1" i="1" smtClean="0">
                        <a:solidFill>
                          <a:srgbClr val="000000"/>
                        </a:solidFill>
                        <a:latin typeface="Cambria Math" panose="02040503050406030204" pitchFamily="18" charset="0"/>
                      </a:rPr>
                      <m:t>−</m:t>
                    </m:r>
                    <m:r>
                      <a:rPr lang="es-PE" b="1" i="1" smtClean="0">
                        <a:solidFill>
                          <a:srgbClr val="000000"/>
                        </a:solidFill>
                        <a:latin typeface="Cambria Math" panose="02040503050406030204" pitchFamily="18" charset="0"/>
                      </a:rPr>
                      <m:t>𝑨𝒃𝒔𝒖𝒓𝒅𝒐</m:t>
                    </m:r>
                    <m:r>
                      <a:rPr lang="es-PE" b="1" i="1" smtClean="0">
                        <a:solidFill>
                          <a:srgbClr val="000000"/>
                        </a:solidFill>
                        <a:latin typeface="Cambria Math" panose="02040503050406030204" pitchFamily="18" charset="0"/>
                      </a:rPr>
                      <m:t>:</m:t>
                    </m:r>
                  </m:oMath>
                </a14:m>
                <a:endParaRPr lang="es-PE" b="1" i="1" dirty="0">
                  <a:solidFill>
                    <a:srgbClr val="000000"/>
                  </a:solidFill>
                  <a:latin typeface="Cambria Math" panose="02040503050406030204" pitchFamily="18" charset="0"/>
                </a:endParaRPr>
              </a:p>
              <a:p>
                <a:pPr marL="800100" lvl="1" indent="-342900">
                  <a:spcAft>
                    <a:spcPts val="1200"/>
                  </a:spcAft>
                  <a:buFont typeface="+mj-lt"/>
                  <a:buAutoNum type="alphaLcParenR"/>
                </a:pPr>
                <a14:m>
                  <m:oMath xmlns:m="http://schemas.openxmlformats.org/officeDocument/2006/math">
                    <m:d>
                      <m:dPr>
                        <m:begChr m:val="["/>
                        <m:endChr m:val="]"/>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𝑝</m:t>
                        </m:r>
                        <m:r>
                          <a:rPr lang="es-PE" b="0" i="1" smtClean="0">
                            <a:solidFill>
                              <a:srgbClr val="000000"/>
                            </a:solidFill>
                            <a:latin typeface="Cambria Math" panose="02040503050406030204" pitchFamily="18" charset="0"/>
                          </a:rPr>
                          <m:t>→</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e>
                    </m:d>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oMath>
                </a14:m>
                <a:endParaRPr lang="es-PE" i="1" dirty="0">
                  <a:solidFill>
                    <a:srgbClr val="000000"/>
                  </a:solidFill>
                  <a:latin typeface="Cambria Math" panose="02040503050406030204" pitchFamily="18" charset="0"/>
                </a:endParaRPr>
              </a:p>
              <a:p>
                <a:pPr marL="800100" lvl="1" indent="-342900">
                  <a:spcAft>
                    <a:spcPts val="1200"/>
                  </a:spcAft>
                  <a:buFont typeface="+mj-lt"/>
                  <a:buAutoNum type="alphaLcParenR"/>
                </a:pPr>
                <a14:m>
                  <m:oMath xmlns:m="http://schemas.openxmlformats.org/officeDocument/2006/math">
                    <m:d>
                      <m:dPr>
                        <m:begChr m:val="["/>
                        <m:endChr m:val="]"/>
                        <m:ctrlPr>
                          <a:rPr lang="es-PE" i="1">
                            <a:solidFill>
                              <a:srgbClr val="000000"/>
                            </a:solidFill>
                            <a:latin typeface="Cambria Math" panose="02040503050406030204" pitchFamily="18" charset="0"/>
                          </a:rPr>
                        </m:ctrlPr>
                      </m:dPr>
                      <m:e>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r>
                          <a:rPr lang="es-PE" b="0" i="1" smtClean="0">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r>
                          <a:rPr lang="es-PE" i="1" smtClean="0">
                            <a:solidFill>
                              <a:srgbClr val="000000"/>
                            </a:solidFill>
                            <a:latin typeface="Cambria Math" panose="02040503050406030204" pitchFamily="18" charset="0"/>
                          </a:rPr>
                          <m:t>𝑝</m:t>
                        </m:r>
                        <m:r>
                          <a:rPr lang="es-PE" b="0" i="1" smtClean="0">
                            <a:solidFill>
                              <a:srgbClr val="000000"/>
                            </a:solidFill>
                            <a:latin typeface="Cambria Math" panose="02040503050406030204" pitchFamily="18" charset="0"/>
                          </a:rPr>
                          <m:t>→</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𝑞</m:t>
                        </m:r>
                        <m:r>
                          <a:rPr lang="es-PE" i="1">
                            <a:solidFill>
                              <a:srgbClr val="000000"/>
                            </a:solidFill>
                            <a:latin typeface="Cambria Math" panose="02040503050406030204" pitchFamily="18" charset="0"/>
                          </a:rPr>
                          <m:t>)</m:t>
                        </m:r>
                      </m:e>
                    </m:d>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𝑝</m:t>
                    </m:r>
                  </m:oMath>
                </a14:m>
                <a:endParaRPr lang="es-PE" dirty="0"/>
              </a:p>
              <a:p>
                <a:pPr marL="800100" lvl="1" indent="-342900">
                  <a:spcAft>
                    <a:spcPts val="600"/>
                  </a:spcAft>
                  <a:buFont typeface="+mj-lt"/>
                  <a:buAutoNum type="alphaLcParenR"/>
                </a:pPr>
                <a:endParaRPr lang="es-PE" dirty="0"/>
              </a:p>
              <a:p>
                <a:pPr marL="342900" indent="-342900">
                  <a:spcAft>
                    <a:spcPts val="600"/>
                  </a:spcAft>
                  <a:buFont typeface="+mj-lt"/>
                  <a:buAutoNum type="arabicPeriod" startAt="9"/>
                </a:pPr>
                <a:endParaRPr lang="es-PE" dirty="0"/>
              </a:p>
            </p:txBody>
          </p:sp>
        </mc:Choice>
        <mc:Fallback>
          <p:sp>
            <p:nvSpPr>
              <p:cNvPr id="4" name="Object 5">
                <a:extLst>
                  <a:ext uri="{FF2B5EF4-FFF2-40B4-BE49-F238E27FC236}">
                    <a16:creationId xmlns:a16="http://schemas.microsoft.com/office/drawing/2014/main" id="{495EB4CE-D012-CE34-7A3F-9F319B301B25}"/>
                  </a:ext>
                </a:extLst>
              </p:cNvPr>
              <p:cNvSpPr txBox="1">
                <a:spLocks noRot="1" noChangeAspect="1" noMove="1" noResize="1" noEditPoints="1" noAdjustHandles="1" noChangeArrowheads="1" noChangeShapeType="1" noTextEdit="1"/>
              </p:cNvSpPr>
              <p:nvPr/>
            </p:nvSpPr>
            <p:spPr bwMode="auto">
              <a:xfrm>
                <a:off x="5384698" y="911326"/>
                <a:ext cx="5969102" cy="4457227"/>
              </a:xfrm>
              <a:prstGeom prst="rect">
                <a:avLst/>
              </a:prstGeom>
              <a:blipFill>
                <a:blip r:embed="rId3"/>
                <a:stretch>
                  <a:fillRect l="-714" t="-546" b="-31694"/>
                </a:stretch>
              </a:blipFill>
            </p:spPr>
            <p:txBody>
              <a:bodyPr/>
              <a:lstStyle/>
              <a:p>
                <a:r>
                  <a:rPr lang="es-PE">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5061"/>
                                        </p:tgtEl>
                                        <p:attrNameLst>
                                          <p:attrName>style.visibility</p:attrName>
                                        </p:attrNameLst>
                                      </p:cBhvr>
                                      <p:to>
                                        <p:strVal val="visible"/>
                                      </p:to>
                                    </p:set>
                                    <p:anim calcmode="lin" valueType="num">
                                      <p:cBhvr additive="base">
                                        <p:cTn id="7" dur="500" fill="hold"/>
                                        <p:tgtEl>
                                          <p:spTgt spid="45061"/>
                                        </p:tgtEl>
                                        <p:attrNameLst>
                                          <p:attrName>ppt_x</p:attrName>
                                        </p:attrNameLst>
                                      </p:cBhvr>
                                      <p:tavLst>
                                        <p:tav tm="0">
                                          <p:val>
                                            <p:strVal val="#ppt_x"/>
                                          </p:val>
                                        </p:tav>
                                        <p:tav tm="100000">
                                          <p:val>
                                            <p:strVal val="#ppt_x"/>
                                          </p:val>
                                        </p:tav>
                                      </p:tavLst>
                                    </p:anim>
                                    <p:anim calcmode="lin" valueType="num">
                                      <p:cBhvr additive="base">
                                        <p:cTn id="8" dur="500" fill="hold"/>
                                        <p:tgtEl>
                                          <p:spTgt spid="4506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EB2D1-C4DC-DB91-8C2F-DA3F68807ED5}"/>
            </a:ext>
          </a:extLst>
        </p:cNvPr>
        <p:cNvGrpSpPr/>
        <p:nvPr/>
      </p:nvGrpSpPr>
      <p:grpSpPr>
        <a:xfrm>
          <a:off x="0" y="0"/>
          <a:ext cx="0" cy="0"/>
          <a:chOff x="0" y="0"/>
          <a:chExt cx="0" cy="0"/>
        </a:xfrm>
      </p:grpSpPr>
      <p:sp>
        <p:nvSpPr>
          <p:cNvPr id="5" name="3 Marcador de número de diapositiva">
            <a:extLst>
              <a:ext uri="{FF2B5EF4-FFF2-40B4-BE49-F238E27FC236}">
                <a16:creationId xmlns:a16="http://schemas.microsoft.com/office/drawing/2014/main" id="{C4D28FF1-F0CB-554A-3221-36DE26ACFEB4}"/>
              </a:ext>
            </a:extLst>
          </p:cNvPr>
          <p:cNvSpPr>
            <a:spLocks noGrp="1"/>
          </p:cNvSpPr>
          <p:nvPr>
            <p:ph type="sldNum" sz="quarter" idx="12"/>
          </p:nvPr>
        </p:nvSpPr>
        <p:spPr/>
        <p:txBody>
          <a:bodyPr/>
          <a:lstStyle/>
          <a:p>
            <a:fld id="{2A036899-B80E-41E6-B84A-5D3F8581D708}" type="slidenum">
              <a:rPr lang="es-ES"/>
              <a:pPr/>
              <a:t>34</a:t>
            </a:fld>
            <a:endParaRPr lang="es-ES" dirty="0"/>
          </a:p>
        </p:txBody>
      </p:sp>
      <p:sp>
        <p:nvSpPr>
          <p:cNvPr id="45060" name="Text Box 4">
            <a:extLst>
              <a:ext uri="{FF2B5EF4-FFF2-40B4-BE49-F238E27FC236}">
                <a16:creationId xmlns:a16="http://schemas.microsoft.com/office/drawing/2014/main" id="{0603F436-F100-9001-5546-9775C5B55627}"/>
              </a:ext>
            </a:extLst>
          </p:cNvPr>
          <p:cNvSpPr txBox="1">
            <a:spLocks noChangeArrowheads="1"/>
          </p:cNvSpPr>
          <p:nvPr/>
        </p:nvSpPr>
        <p:spPr bwMode="auto">
          <a:xfrm>
            <a:off x="530825" y="388106"/>
            <a:ext cx="44905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s-ES" sz="2800" b="1" dirty="0">
                <a:solidFill>
                  <a:srgbClr val="C00000"/>
                </a:solidFill>
                <a:effectLst>
                  <a:outerShdw blurRad="38100" dist="38100" dir="2700000" algn="tl">
                    <a:srgbClr val="000000">
                      <a:alpha val="43137"/>
                    </a:srgbClr>
                  </a:outerShdw>
                </a:effectLst>
              </a:rPr>
              <a:t>Reglas de inferencia</a:t>
            </a:r>
          </a:p>
        </p:txBody>
      </p:sp>
      <p:sp>
        <p:nvSpPr>
          <p:cNvPr id="45062" name="Rectangle 6">
            <a:extLst>
              <a:ext uri="{FF2B5EF4-FFF2-40B4-BE49-F238E27FC236}">
                <a16:creationId xmlns:a16="http://schemas.microsoft.com/office/drawing/2014/main" id="{4C02107E-9D9C-54FA-9F1B-E5ACE8B20394}"/>
              </a:ext>
            </a:extLst>
          </p:cNvPr>
          <p:cNvSpPr>
            <a:spLocks noChangeArrowheads="1"/>
          </p:cNvSpPr>
          <p:nvPr/>
        </p:nvSpPr>
        <p:spPr bwMode="auto">
          <a:xfrm>
            <a:off x="1524001" y="1887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p:pic>
        <p:nvPicPr>
          <p:cNvPr id="1028" name="Picture 4" descr="Introducción a la lógica matemática - Cap. 2 Reglas de Inferencia.">
            <a:extLst>
              <a:ext uri="{FF2B5EF4-FFF2-40B4-BE49-F238E27FC236}">
                <a16:creationId xmlns:a16="http://schemas.microsoft.com/office/drawing/2014/main" id="{5A6D1BC6-A862-F453-8137-9B2C17C34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728" y="1072678"/>
            <a:ext cx="10079019" cy="52836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59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5AE44D1-5F1A-F224-AB58-543ECFF5FC9C}"/>
              </a:ext>
            </a:extLst>
          </p:cNvPr>
          <p:cNvSpPr txBox="1">
            <a:spLocks noChangeArrowheads="1"/>
          </p:cNvSpPr>
          <p:nvPr/>
        </p:nvSpPr>
        <p:spPr bwMode="auto">
          <a:xfrm>
            <a:off x="530825" y="271374"/>
            <a:ext cx="44905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s-ES" sz="2800" b="1" dirty="0">
                <a:solidFill>
                  <a:srgbClr val="C00000"/>
                </a:solidFill>
                <a:effectLst>
                  <a:outerShdw blurRad="38100" dist="38100" dir="2700000" algn="tl">
                    <a:srgbClr val="000000">
                      <a:alpha val="43137"/>
                    </a:srgbClr>
                  </a:outerShdw>
                </a:effectLst>
              </a:rPr>
              <a:t>Reglas de inferencia</a:t>
            </a:r>
          </a:p>
        </p:txBody>
      </p:sp>
      <p:sp>
        <p:nvSpPr>
          <p:cNvPr id="3" name="Text Box 4">
            <a:extLst>
              <a:ext uri="{FF2B5EF4-FFF2-40B4-BE49-F238E27FC236}">
                <a16:creationId xmlns:a16="http://schemas.microsoft.com/office/drawing/2014/main" id="{116042B5-9CF4-6ED8-03DA-3DC136DE64D0}"/>
              </a:ext>
            </a:extLst>
          </p:cNvPr>
          <p:cNvSpPr txBox="1">
            <a:spLocks noChangeArrowheads="1"/>
          </p:cNvSpPr>
          <p:nvPr/>
        </p:nvSpPr>
        <p:spPr bwMode="auto">
          <a:xfrm>
            <a:off x="556079" y="809483"/>
            <a:ext cx="44905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s-ES" sz="2400" b="1" dirty="0">
                <a:effectLst>
                  <a:outerShdw blurRad="38100" dist="38100" dir="2700000" algn="tl">
                    <a:srgbClr val="000000">
                      <a:alpha val="43137"/>
                    </a:srgbClr>
                  </a:outerShdw>
                </a:effectLst>
              </a:rPr>
              <a:t>Situaciones reales:</a:t>
            </a:r>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357EE18E-D33B-7BD2-8AB0-53F98ACAFDEF}"/>
                  </a:ext>
                </a:extLst>
              </p:cNvPr>
              <p:cNvSpPr txBox="1"/>
              <p:nvPr/>
            </p:nvSpPr>
            <p:spPr>
              <a:xfrm>
                <a:off x="814675" y="3944877"/>
                <a:ext cx="4361564" cy="830997"/>
              </a:xfrm>
              <a:prstGeom prst="rect">
                <a:avLst/>
              </a:prstGeom>
              <a:noFill/>
            </p:spPr>
            <p:txBody>
              <a:bodyPr wrap="square">
                <a:spAutoFit/>
              </a:bodyPr>
              <a:lstStyle/>
              <a:p>
                <a:pPr algn="just"/>
                <a14:m>
                  <m:oMath xmlns:m="http://schemas.openxmlformats.org/officeDocument/2006/math">
                    <m:sSub>
                      <m:sSubPr>
                        <m:ctrlPr>
                          <a:rPr lang="es-PE" sz="2400" b="0" i="1" smtClean="0">
                            <a:latin typeface="Cambria Math" panose="02040503050406030204" pitchFamily="18" charset="0"/>
                          </a:rPr>
                        </m:ctrlPr>
                      </m:sSubPr>
                      <m:e>
                        <m:r>
                          <a:rPr lang="es-PE" sz="2400" b="0" i="1" smtClean="0">
                            <a:latin typeface="Cambria Math" panose="02040503050406030204" pitchFamily="18" charset="0"/>
                          </a:rPr>
                          <m:t>𝑃</m:t>
                        </m:r>
                      </m:e>
                      <m:sub>
                        <m:r>
                          <a:rPr lang="es-PE" sz="2400" b="0" i="1" smtClean="0">
                            <a:latin typeface="Cambria Math" panose="02040503050406030204" pitchFamily="18" charset="0"/>
                          </a:rPr>
                          <m:t>1</m:t>
                        </m:r>
                      </m:sub>
                    </m:sSub>
                    <m:r>
                      <a:rPr lang="es-PE" sz="2400" b="0" i="1" smtClean="0">
                        <a:latin typeface="Cambria Math" panose="02040503050406030204" pitchFamily="18" charset="0"/>
                      </a:rPr>
                      <m:t>:</m:t>
                    </m:r>
                  </m:oMath>
                </a14:m>
                <a:r>
                  <a:rPr lang="es-ES" sz="2400" i="1" dirty="0"/>
                  <a:t>Si Alianza gana todos sus partidos, clasificará a la final.</a:t>
                </a:r>
                <a:endParaRPr lang="es-PE" sz="2400" i="1" dirty="0"/>
              </a:p>
            </p:txBody>
          </p:sp>
        </mc:Choice>
        <mc:Fallback>
          <p:sp>
            <p:nvSpPr>
              <p:cNvPr id="5" name="CuadroTexto 4">
                <a:extLst>
                  <a:ext uri="{FF2B5EF4-FFF2-40B4-BE49-F238E27FC236}">
                    <a16:creationId xmlns:a16="http://schemas.microsoft.com/office/drawing/2014/main" id="{357EE18E-D33B-7BD2-8AB0-53F98ACAFDEF}"/>
                  </a:ext>
                </a:extLst>
              </p:cNvPr>
              <p:cNvSpPr txBox="1">
                <a:spLocks noRot="1" noChangeAspect="1" noMove="1" noResize="1" noEditPoints="1" noAdjustHandles="1" noChangeArrowheads="1" noChangeShapeType="1" noTextEdit="1"/>
              </p:cNvSpPr>
              <p:nvPr/>
            </p:nvSpPr>
            <p:spPr>
              <a:xfrm>
                <a:off x="814675" y="3944877"/>
                <a:ext cx="4361564" cy="830997"/>
              </a:xfrm>
              <a:prstGeom prst="rect">
                <a:avLst/>
              </a:prstGeom>
              <a:blipFill>
                <a:blip r:embed="rId2"/>
                <a:stretch>
                  <a:fillRect l="-2238" t="-5882" r="-2098" b="-16176"/>
                </a:stretch>
              </a:blipFill>
            </p:spPr>
            <p:txBody>
              <a:bodyPr/>
              <a:lstStyle/>
              <a:p>
                <a:r>
                  <a:rPr lang="es-PE">
                    <a:noFill/>
                  </a:rPr>
                  <a:t> </a:t>
                </a:r>
              </a:p>
            </p:txBody>
          </p:sp>
        </mc:Fallback>
      </mc:AlternateContent>
      <p:pic>
        <p:nvPicPr>
          <p:cNvPr id="2050" name="Picture 2" descr="Alianza Lima será campeón de la Copa Libertadores, según inteligencia ...">
            <a:extLst>
              <a:ext uri="{FF2B5EF4-FFF2-40B4-BE49-F238E27FC236}">
                <a16:creationId xmlns:a16="http://schemas.microsoft.com/office/drawing/2014/main" id="{685B0957-346C-0D29-88C0-CB3FAF3F9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811" y="1394270"/>
            <a:ext cx="4361564" cy="247710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6CE39D73-97CD-EB60-0F8D-BF68894631C3}"/>
              </a:ext>
            </a:extLst>
          </p:cNvPr>
          <p:cNvSpPr txBox="1"/>
          <p:nvPr/>
        </p:nvSpPr>
        <p:spPr>
          <a:xfrm>
            <a:off x="1056004" y="6214620"/>
            <a:ext cx="3878906" cy="461665"/>
          </a:xfrm>
          <a:prstGeom prst="rect">
            <a:avLst/>
          </a:prstGeom>
          <a:noFill/>
        </p:spPr>
        <p:txBody>
          <a:bodyPr wrap="square">
            <a:spAutoFit/>
          </a:bodyPr>
          <a:lstStyle/>
          <a:p>
            <a:pPr algn="ctr"/>
            <a:r>
              <a:rPr lang="es-ES" sz="2400" i="1" dirty="0">
                <a:solidFill>
                  <a:srgbClr val="FF0000"/>
                </a:solidFill>
              </a:rPr>
              <a:t>Modus Ponens</a:t>
            </a:r>
            <a:endParaRPr lang="es-PE" sz="2400" i="1" dirty="0">
              <a:solidFill>
                <a:srgbClr val="FF0000"/>
              </a:solidFill>
            </a:endParaRPr>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7A82B4E7-3096-FA1E-2EEA-3FD157C931AE}"/>
                  </a:ext>
                </a:extLst>
              </p:cNvPr>
              <p:cNvSpPr txBox="1"/>
              <p:nvPr/>
            </p:nvSpPr>
            <p:spPr>
              <a:xfrm>
                <a:off x="817774" y="4772955"/>
                <a:ext cx="4490513" cy="830997"/>
              </a:xfrm>
              <a:prstGeom prst="rect">
                <a:avLst/>
              </a:prstGeom>
              <a:noFill/>
            </p:spPr>
            <p:txBody>
              <a:bodyPr wrap="square">
                <a:spAutoFit/>
              </a:bodyPr>
              <a:lstStyle/>
              <a:p>
                <a:pPr algn="just"/>
                <a14:m>
                  <m:oMath xmlns:m="http://schemas.openxmlformats.org/officeDocument/2006/math">
                    <m:sSub>
                      <m:sSubPr>
                        <m:ctrlPr>
                          <a:rPr lang="es-PE" sz="2400" b="0" i="1" smtClean="0">
                            <a:latin typeface="Cambria Math" panose="02040503050406030204" pitchFamily="18" charset="0"/>
                          </a:rPr>
                        </m:ctrlPr>
                      </m:sSubPr>
                      <m:e>
                        <m:r>
                          <a:rPr lang="es-PE" sz="2400" b="0" i="1" smtClean="0">
                            <a:latin typeface="Cambria Math" panose="02040503050406030204" pitchFamily="18" charset="0"/>
                          </a:rPr>
                          <m:t>𝑃</m:t>
                        </m:r>
                      </m:e>
                      <m:sub>
                        <m:r>
                          <a:rPr lang="es-PE" sz="2400" b="0" i="1" smtClean="0">
                            <a:latin typeface="Cambria Math" panose="02040503050406030204" pitchFamily="18" charset="0"/>
                          </a:rPr>
                          <m:t>2</m:t>
                        </m:r>
                      </m:sub>
                    </m:sSub>
                    <m:r>
                      <a:rPr lang="es-PE" sz="2400" b="0" i="1" smtClean="0">
                        <a:latin typeface="Cambria Math" panose="02040503050406030204" pitchFamily="18" charset="0"/>
                      </a:rPr>
                      <m:t>:</m:t>
                    </m:r>
                    <m:r>
                      <a:rPr lang="es-PE" sz="2400" b="0" i="1" smtClean="0">
                        <a:latin typeface="Cambria Math" panose="02040503050406030204" pitchFamily="18" charset="0"/>
                      </a:rPr>
                      <m:t> </m:t>
                    </m:r>
                  </m:oMath>
                </a14:m>
                <a:r>
                  <a:rPr lang="es-ES" sz="2400" i="1" dirty="0"/>
                  <a:t>Alianza gano todos sus partidos</a:t>
                </a:r>
                <a:endParaRPr lang="es-PE" sz="2400" i="1" dirty="0"/>
              </a:p>
            </p:txBody>
          </p:sp>
        </mc:Choice>
        <mc:Fallback>
          <p:sp>
            <p:nvSpPr>
              <p:cNvPr id="7" name="CuadroTexto 6">
                <a:extLst>
                  <a:ext uri="{FF2B5EF4-FFF2-40B4-BE49-F238E27FC236}">
                    <a16:creationId xmlns:a16="http://schemas.microsoft.com/office/drawing/2014/main" id="{7A82B4E7-3096-FA1E-2EEA-3FD157C931AE}"/>
                  </a:ext>
                </a:extLst>
              </p:cNvPr>
              <p:cNvSpPr txBox="1">
                <a:spLocks noRot="1" noChangeAspect="1" noMove="1" noResize="1" noEditPoints="1" noAdjustHandles="1" noChangeArrowheads="1" noChangeShapeType="1" noTextEdit="1"/>
              </p:cNvSpPr>
              <p:nvPr/>
            </p:nvSpPr>
            <p:spPr>
              <a:xfrm>
                <a:off x="817774" y="4772955"/>
                <a:ext cx="4490513" cy="830997"/>
              </a:xfrm>
              <a:prstGeom prst="rect">
                <a:avLst/>
              </a:prstGeom>
              <a:blipFill>
                <a:blip r:embed="rId4"/>
                <a:stretch>
                  <a:fillRect l="-2035" t="-5882" r="-2171" b="-16176"/>
                </a:stretch>
              </a:blipFill>
            </p:spPr>
            <p:txBody>
              <a:bodyPr/>
              <a:lstStyle/>
              <a:p>
                <a:r>
                  <a:rPr lang="es-PE">
                    <a:noFill/>
                  </a:rPr>
                  <a:t> </a:t>
                </a:r>
              </a:p>
            </p:txBody>
          </p:sp>
        </mc:Fallback>
      </mc:AlternateContent>
      <p:sp>
        <p:nvSpPr>
          <p:cNvPr id="10" name="CuadroTexto 9">
            <a:extLst>
              <a:ext uri="{FF2B5EF4-FFF2-40B4-BE49-F238E27FC236}">
                <a16:creationId xmlns:a16="http://schemas.microsoft.com/office/drawing/2014/main" id="{305768BF-D5B8-D892-D1C9-1942FDA4C60E}"/>
              </a:ext>
            </a:extLst>
          </p:cNvPr>
          <p:cNvSpPr txBox="1"/>
          <p:nvPr/>
        </p:nvSpPr>
        <p:spPr>
          <a:xfrm>
            <a:off x="800810" y="5740901"/>
            <a:ext cx="4361565" cy="461665"/>
          </a:xfrm>
          <a:prstGeom prst="rect">
            <a:avLst/>
          </a:prstGeom>
          <a:noFill/>
        </p:spPr>
        <p:txBody>
          <a:bodyPr wrap="square">
            <a:spAutoFit/>
          </a:bodyPr>
          <a:lstStyle/>
          <a:p>
            <a:r>
              <a:rPr lang="es-PE" sz="2400" i="1" dirty="0"/>
              <a:t>C: Clasifica a la final</a:t>
            </a:r>
          </a:p>
        </p:txBody>
      </p:sp>
      <p:cxnSp>
        <p:nvCxnSpPr>
          <p:cNvPr id="12" name="Conector recto 11">
            <a:extLst>
              <a:ext uri="{FF2B5EF4-FFF2-40B4-BE49-F238E27FC236}">
                <a16:creationId xmlns:a16="http://schemas.microsoft.com/office/drawing/2014/main" id="{42A16C3B-2196-DC01-6745-2A4C61361D8E}"/>
              </a:ext>
            </a:extLst>
          </p:cNvPr>
          <p:cNvCxnSpPr/>
          <p:nvPr/>
        </p:nvCxnSpPr>
        <p:spPr>
          <a:xfrm>
            <a:off x="882247" y="5633111"/>
            <a:ext cx="4361565"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6737F471-B431-FB4D-D58C-A3D3B5618D5C}"/>
                  </a:ext>
                </a:extLst>
              </p:cNvPr>
              <p:cNvSpPr txBox="1"/>
              <p:nvPr/>
            </p:nvSpPr>
            <p:spPr>
              <a:xfrm>
                <a:off x="4440461" y="4331191"/>
                <a:ext cx="100294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PE" b="0" i="1" smtClean="0">
                          <a:solidFill>
                            <a:srgbClr val="FF0000"/>
                          </a:solidFill>
                          <a:latin typeface="Cambria Math" panose="02040503050406030204" pitchFamily="18" charset="0"/>
                        </a:rPr>
                        <m:t>𝑝</m:t>
                      </m:r>
                      <m:r>
                        <a:rPr lang="es-PE" b="0" i="1" smtClean="0">
                          <a:solidFill>
                            <a:srgbClr val="FF0000"/>
                          </a:solidFill>
                          <a:latin typeface="Cambria Math" panose="02040503050406030204" pitchFamily="18" charset="0"/>
                        </a:rPr>
                        <m:t>→</m:t>
                      </m:r>
                      <m:r>
                        <a:rPr lang="es-PE" b="0" i="1" smtClean="0">
                          <a:solidFill>
                            <a:srgbClr val="FF0000"/>
                          </a:solidFill>
                          <a:latin typeface="Cambria Math" panose="02040503050406030204" pitchFamily="18" charset="0"/>
                        </a:rPr>
                        <m:t>𝑞</m:t>
                      </m:r>
                    </m:oMath>
                  </m:oMathPara>
                </a14:m>
                <a:endParaRPr lang="es-PE" dirty="0">
                  <a:solidFill>
                    <a:srgbClr val="FF0000"/>
                  </a:solidFill>
                </a:endParaRPr>
              </a:p>
            </p:txBody>
          </p:sp>
        </mc:Choice>
        <mc:Fallback>
          <p:sp>
            <p:nvSpPr>
              <p:cNvPr id="14" name="CuadroTexto 13">
                <a:extLst>
                  <a:ext uri="{FF2B5EF4-FFF2-40B4-BE49-F238E27FC236}">
                    <a16:creationId xmlns:a16="http://schemas.microsoft.com/office/drawing/2014/main" id="{6737F471-B431-FB4D-D58C-A3D3B5618D5C}"/>
                  </a:ext>
                </a:extLst>
              </p:cNvPr>
              <p:cNvSpPr txBox="1">
                <a:spLocks noRot="1" noChangeAspect="1" noMove="1" noResize="1" noEditPoints="1" noAdjustHandles="1" noChangeArrowheads="1" noChangeShapeType="1" noTextEdit="1"/>
              </p:cNvSpPr>
              <p:nvPr/>
            </p:nvSpPr>
            <p:spPr>
              <a:xfrm>
                <a:off x="4440461" y="4331191"/>
                <a:ext cx="1002944" cy="369332"/>
              </a:xfrm>
              <a:prstGeom prst="rect">
                <a:avLst/>
              </a:prstGeom>
              <a:blipFill>
                <a:blip r:embed="rId5"/>
                <a:stretch>
                  <a:fillRect b="-6557"/>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AD81AEFB-F246-433E-1143-498B48C09726}"/>
                  </a:ext>
                </a:extLst>
              </p:cNvPr>
              <p:cNvSpPr txBox="1"/>
              <p:nvPr/>
            </p:nvSpPr>
            <p:spPr>
              <a:xfrm>
                <a:off x="1656188" y="5156339"/>
                <a:ext cx="108706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PE" b="0" i="1" smtClean="0">
                          <a:solidFill>
                            <a:srgbClr val="FF0000"/>
                          </a:solidFill>
                          <a:latin typeface="Cambria Math" panose="02040503050406030204" pitchFamily="18" charset="0"/>
                        </a:rPr>
                        <m:t>𝑝</m:t>
                      </m:r>
                    </m:oMath>
                  </m:oMathPara>
                </a14:m>
                <a:endParaRPr lang="es-PE" dirty="0">
                  <a:solidFill>
                    <a:srgbClr val="FF0000"/>
                  </a:solidFill>
                </a:endParaRPr>
              </a:p>
            </p:txBody>
          </p:sp>
        </mc:Choice>
        <mc:Fallback>
          <p:sp>
            <p:nvSpPr>
              <p:cNvPr id="15" name="CuadroTexto 14">
                <a:extLst>
                  <a:ext uri="{FF2B5EF4-FFF2-40B4-BE49-F238E27FC236}">
                    <a16:creationId xmlns:a16="http://schemas.microsoft.com/office/drawing/2014/main" id="{AD81AEFB-F246-433E-1143-498B48C09726}"/>
                  </a:ext>
                </a:extLst>
              </p:cNvPr>
              <p:cNvSpPr txBox="1">
                <a:spLocks noRot="1" noChangeAspect="1" noMove="1" noResize="1" noEditPoints="1" noAdjustHandles="1" noChangeArrowheads="1" noChangeShapeType="1" noTextEdit="1"/>
              </p:cNvSpPr>
              <p:nvPr/>
            </p:nvSpPr>
            <p:spPr>
              <a:xfrm>
                <a:off x="1656188" y="5156339"/>
                <a:ext cx="1087067" cy="369332"/>
              </a:xfrm>
              <a:prstGeom prst="rect">
                <a:avLst/>
              </a:prstGeom>
              <a:blipFill>
                <a:blip r:embed="rId6"/>
                <a:stretch>
                  <a:fillRect b="-6667"/>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6" name="CuadroTexto 15">
                <a:extLst>
                  <a:ext uri="{FF2B5EF4-FFF2-40B4-BE49-F238E27FC236}">
                    <a16:creationId xmlns:a16="http://schemas.microsoft.com/office/drawing/2014/main" id="{56A457E7-4FE6-EE2C-6B34-061BB387DA88}"/>
                  </a:ext>
                </a:extLst>
              </p:cNvPr>
              <p:cNvSpPr txBox="1"/>
              <p:nvPr/>
            </p:nvSpPr>
            <p:spPr>
              <a:xfrm>
                <a:off x="2658428" y="5770061"/>
                <a:ext cx="190905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PE" b="0" i="1" smtClean="0">
                          <a:solidFill>
                            <a:srgbClr val="FF0000"/>
                          </a:solidFill>
                          <a:latin typeface="Cambria Math" panose="02040503050406030204" pitchFamily="18" charset="0"/>
                        </a:rPr>
                        <m:t>𝑞</m:t>
                      </m:r>
                    </m:oMath>
                  </m:oMathPara>
                </a14:m>
                <a:endParaRPr lang="es-PE" dirty="0">
                  <a:solidFill>
                    <a:srgbClr val="FF0000"/>
                  </a:solidFill>
                </a:endParaRPr>
              </a:p>
            </p:txBody>
          </p:sp>
        </mc:Choice>
        <mc:Fallback>
          <p:sp>
            <p:nvSpPr>
              <p:cNvPr id="16" name="CuadroTexto 15">
                <a:extLst>
                  <a:ext uri="{FF2B5EF4-FFF2-40B4-BE49-F238E27FC236}">
                    <a16:creationId xmlns:a16="http://schemas.microsoft.com/office/drawing/2014/main" id="{56A457E7-4FE6-EE2C-6B34-061BB387DA88}"/>
                  </a:ext>
                </a:extLst>
              </p:cNvPr>
              <p:cNvSpPr txBox="1">
                <a:spLocks noRot="1" noChangeAspect="1" noMove="1" noResize="1" noEditPoints="1" noAdjustHandles="1" noChangeArrowheads="1" noChangeShapeType="1" noTextEdit="1"/>
              </p:cNvSpPr>
              <p:nvPr/>
            </p:nvSpPr>
            <p:spPr>
              <a:xfrm>
                <a:off x="2658428" y="5770061"/>
                <a:ext cx="1909053" cy="369332"/>
              </a:xfrm>
              <a:prstGeom prst="rect">
                <a:avLst/>
              </a:prstGeom>
              <a:blipFill>
                <a:blip r:embed="rId7"/>
                <a:stretch>
                  <a:fillRect b="-6667"/>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7" name="CuadroTexto 16">
                <a:extLst>
                  <a:ext uri="{FF2B5EF4-FFF2-40B4-BE49-F238E27FC236}">
                    <a16:creationId xmlns:a16="http://schemas.microsoft.com/office/drawing/2014/main" id="{D9F33320-DF8A-CF47-BCAA-B0DA4B8159F4}"/>
                  </a:ext>
                </a:extLst>
              </p:cNvPr>
              <p:cNvSpPr txBox="1"/>
              <p:nvPr/>
            </p:nvSpPr>
            <p:spPr>
              <a:xfrm>
                <a:off x="6748596" y="3944877"/>
                <a:ext cx="4361564" cy="830997"/>
              </a:xfrm>
              <a:prstGeom prst="rect">
                <a:avLst/>
              </a:prstGeom>
              <a:noFill/>
            </p:spPr>
            <p:txBody>
              <a:bodyPr wrap="square">
                <a:spAutoFit/>
              </a:bodyPr>
              <a:lstStyle/>
              <a:p>
                <a:pPr algn="just"/>
                <a14:m>
                  <m:oMath xmlns:m="http://schemas.openxmlformats.org/officeDocument/2006/math">
                    <m:sSub>
                      <m:sSubPr>
                        <m:ctrlPr>
                          <a:rPr lang="es-PE" sz="2400" b="0" i="1" smtClean="0">
                            <a:latin typeface="Cambria Math" panose="02040503050406030204" pitchFamily="18" charset="0"/>
                          </a:rPr>
                        </m:ctrlPr>
                      </m:sSubPr>
                      <m:e>
                        <m:r>
                          <a:rPr lang="es-PE" sz="2400" b="0" i="1" smtClean="0">
                            <a:latin typeface="Cambria Math" panose="02040503050406030204" pitchFamily="18" charset="0"/>
                          </a:rPr>
                          <m:t>𝑃</m:t>
                        </m:r>
                      </m:e>
                      <m:sub>
                        <m:r>
                          <a:rPr lang="es-PE" sz="2400" b="0" i="1" smtClean="0">
                            <a:latin typeface="Cambria Math" panose="02040503050406030204" pitchFamily="18" charset="0"/>
                          </a:rPr>
                          <m:t>1</m:t>
                        </m:r>
                      </m:sub>
                    </m:sSub>
                    <m:r>
                      <a:rPr lang="es-PE" sz="2400" b="0" i="1" smtClean="0">
                        <a:latin typeface="Cambria Math" panose="02040503050406030204" pitchFamily="18" charset="0"/>
                      </a:rPr>
                      <m:t>:</m:t>
                    </m:r>
                  </m:oMath>
                </a14:m>
                <a:r>
                  <a:rPr lang="es-ES" sz="2400" dirty="0"/>
                  <a:t> </a:t>
                </a:r>
                <a:r>
                  <a:rPr lang="es-ES" sz="2400" i="1" dirty="0"/>
                  <a:t>Si hoy es verano, entonces no lloverá en Cusco.</a:t>
                </a:r>
                <a:endParaRPr lang="es-PE" sz="2400" i="1" dirty="0"/>
              </a:p>
            </p:txBody>
          </p:sp>
        </mc:Choice>
        <mc:Fallback>
          <p:sp>
            <p:nvSpPr>
              <p:cNvPr id="17" name="CuadroTexto 16">
                <a:extLst>
                  <a:ext uri="{FF2B5EF4-FFF2-40B4-BE49-F238E27FC236}">
                    <a16:creationId xmlns:a16="http://schemas.microsoft.com/office/drawing/2014/main" id="{D9F33320-DF8A-CF47-BCAA-B0DA4B8159F4}"/>
                  </a:ext>
                </a:extLst>
              </p:cNvPr>
              <p:cNvSpPr txBox="1">
                <a:spLocks noRot="1" noChangeAspect="1" noMove="1" noResize="1" noEditPoints="1" noAdjustHandles="1" noChangeArrowheads="1" noChangeShapeType="1" noTextEdit="1"/>
              </p:cNvSpPr>
              <p:nvPr/>
            </p:nvSpPr>
            <p:spPr>
              <a:xfrm>
                <a:off x="6748596" y="3944877"/>
                <a:ext cx="4361564" cy="830997"/>
              </a:xfrm>
              <a:prstGeom prst="rect">
                <a:avLst/>
              </a:prstGeom>
              <a:blipFill>
                <a:blip r:embed="rId8"/>
                <a:stretch>
                  <a:fillRect l="-2095" t="-5882" r="-2095" b="-16176"/>
                </a:stretch>
              </a:blipFill>
            </p:spPr>
            <p:txBody>
              <a:bodyPr/>
              <a:lstStyle/>
              <a:p>
                <a:r>
                  <a:rPr lang="es-PE">
                    <a:noFill/>
                  </a:rPr>
                  <a:t> </a:t>
                </a:r>
              </a:p>
            </p:txBody>
          </p:sp>
        </mc:Fallback>
      </mc:AlternateContent>
      <p:sp>
        <p:nvSpPr>
          <p:cNvPr id="19" name="CuadroTexto 18">
            <a:extLst>
              <a:ext uri="{FF2B5EF4-FFF2-40B4-BE49-F238E27FC236}">
                <a16:creationId xmlns:a16="http://schemas.microsoft.com/office/drawing/2014/main" id="{B29D96CA-6A6A-0630-0D33-C004F92B4083}"/>
              </a:ext>
            </a:extLst>
          </p:cNvPr>
          <p:cNvSpPr txBox="1"/>
          <p:nvPr/>
        </p:nvSpPr>
        <p:spPr>
          <a:xfrm>
            <a:off x="7034631" y="6214619"/>
            <a:ext cx="3878906" cy="461665"/>
          </a:xfrm>
          <a:prstGeom prst="rect">
            <a:avLst/>
          </a:prstGeom>
          <a:noFill/>
        </p:spPr>
        <p:txBody>
          <a:bodyPr wrap="square">
            <a:spAutoFit/>
          </a:bodyPr>
          <a:lstStyle/>
          <a:p>
            <a:pPr algn="ctr"/>
            <a:r>
              <a:rPr lang="es-ES" sz="2400" i="1" dirty="0">
                <a:solidFill>
                  <a:srgbClr val="FF0000"/>
                </a:solidFill>
              </a:rPr>
              <a:t>Reducción al absurdo</a:t>
            </a:r>
            <a:endParaRPr lang="es-PE" sz="2400" i="1" dirty="0">
              <a:solidFill>
                <a:srgbClr val="FF0000"/>
              </a:solidFill>
            </a:endParaRPr>
          </a:p>
        </p:txBody>
      </p:sp>
      <mc:AlternateContent xmlns:mc="http://schemas.openxmlformats.org/markup-compatibility/2006">
        <mc:Choice xmlns:a14="http://schemas.microsoft.com/office/drawing/2010/main" Requires="a14">
          <p:sp>
            <p:nvSpPr>
              <p:cNvPr id="20" name="CuadroTexto 19">
                <a:extLst>
                  <a:ext uri="{FF2B5EF4-FFF2-40B4-BE49-F238E27FC236}">
                    <a16:creationId xmlns:a16="http://schemas.microsoft.com/office/drawing/2014/main" id="{19251E3A-2E61-73CB-B9B5-2D0E3E72DA9F}"/>
                  </a:ext>
                </a:extLst>
              </p:cNvPr>
              <p:cNvSpPr txBox="1"/>
              <p:nvPr/>
            </p:nvSpPr>
            <p:spPr>
              <a:xfrm>
                <a:off x="6748595" y="4810546"/>
                <a:ext cx="4450980" cy="830997"/>
              </a:xfrm>
              <a:prstGeom prst="rect">
                <a:avLst/>
              </a:prstGeom>
              <a:noFill/>
            </p:spPr>
            <p:txBody>
              <a:bodyPr wrap="square">
                <a:spAutoFit/>
              </a:bodyPr>
              <a:lstStyle/>
              <a:p>
                <a:pPr algn="just"/>
                <a14:m>
                  <m:oMath xmlns:m="http://schemas.openxmlformats.org/officeDocument/2006/math">
                    <m:sSub>
                      <m:sSubPr>
                        <m:ctrlPr>
                          <a:rPr lang="es-PE" sz="2400" b="0" i="1" smtClean="0">
                            <a:latin typeface="Cambria Math" panose="02040503050406030204" pitchFamily="18" charset="0"/>
                          </a:rPr>
                        </m:ctrlPr>
                      </m:sSubPr>
                      <m:e>
                        <m:r>
                          <a:rPr lang="es-PE" sz="2400" b="0" i="1" smtClean="0">
                            <a:latin typeface="Cambria Math" panose="02040503050406030204" pitchFamily="18" charset="0"/>
                          </a:rPr>
                          <m:t>𝑃</m:t>
                        </m:r>
                      </m:e>
                      <m:sub>
                        <m:r>
                          <a:rPr lang="es-PE" sz="2400" b="0" i="1" smtClean="0">
                            <a:latin typeface="Cambria Math" panose="02040503050406030204" pitchFamily="18" charset="0"/>
                          </a:rPr>
                          <m:t>2</m:t>
                        </m:r>
                      </m:sub>
                    </m:sSub>
                    <m:r>
                      <a:rPr lang="es-PE" sz="2400" b="0" i="1" smtClean="0">
                        <a:latin typeface="Cambria Math" panose="02040503050406030204" pitchFamily="18" charset="0"/>
                      </a:rPr>
                      <m:t>:</m:t>
                    </m:r>
                  </m:oMath>
                </a14:m>
                <a:r>
                  <a:rPr lang="es-ES" sz="2400" dirty="0"/>
                  <a:t> </a:t>
                </a:r>
                <a:r>
                  <a:rPr lang="es-ES" sz="2400" i="1" dirty="0"/>
                  <a:t>Pero hoy sí está lloviendo en Cusco</a:t>
                </a:r>
                <a:endParaRPr lang="es-PE" sz="2400" i="1" dirty="0"/>
              </a:p>
            </p:txBody>
          </p:sp>
        </mc:Choice>
        <mc:Fallback>
          <p:sp>
            <p:nvSpPr>
              <p:cNvPr id="20" name="CuadroTexto 19">
                <a:extLst>
                  <a:ext uri="{FF2B5EF4-FFF2-40B4-BE49-F238E27FC236}">
                    <a16:creationId xmlns:a16="http://schemas.microsoft.com/office/drawing/2014/main" id="{19251E3A-2E61-73CB-B9B5-2D0E3E72DA9F}"/>
                  </a:ext>
                </a:extLst>
              </p:cNvPr>
              <p:cNvSpPr txBox="1">
                <a:spLocks noRot="1" noChangeAspect="1" noMove="1" noResize="1" noEditPoints="1" noAdjustHandles="1" noChangeArrowheads="1" noChangeShapeType="1" noTextEdit="1"/>
              </p:cNvSpPr>
              <p:nvPr/>
            </p:nvSpPr>
            <p:spPr>
              <a:xfrm>
                <a:off x="6748595" y="4810546"/>
                <a:ext cx="4450980" cy="830997"/>
              </a:xfrm>
              <a:prstGeom prst="rect">
                <a:avLst/>
              </a:prstGeom>
              <a:blipFill>
                <a:blip r:embed="rId9"/>
                <a:stretch>
                  <a:fillRect l="-2055" t="-5882" r="-2192" b="-16176"/>
                </a:stretch>
              </a:blipFill>
            </p:spPr>
            <p:txBody>
              <a:bodyPr/>
              <a:lstStyle/>
              <a:p>
                <a:r>
                  <a:rPr lang="es-PE">
                    <a:noFill/>
                  </a:rPr>
                  <a:t> </a:t>
                </a:r>
              </a:p>
            </p:txBody>
          </p:sp>
        </mc:Fallback>
      </mc:AlternateContent>
      <p:sp>
        <p:nvSpPr>
          <p:cNvPr id="21" name="CuadroTexto 20">
            <a:extLst>
              <a:ext uri="{FF2B5EF4-FFF2-40B4-BE49-F238E27FC236}">
                <a16:creationId xmlns:a16="http://schemas.microsoft.com/office/drawing/2014/main" id="{7F1A5259-BFB9-10C6-C625-48CD34CFF840}"/>
              </a:ext>
            </a:extLst>
          </p:cNvPr>
          <p:cNvSpPr txBox="1"/>
          <p:nvPr/>
        </p:nvSpPr>
        <p:spPr>
          <a:xfrm>
            <a:off x="6793302" y="5768649"/>
            <a:ext cx="4361565" cy="461665"/>
          </a:xfrm>
          <a:prstGeom prst="rect">
            <a:avLst/>
          </a:prstGeom>
          <a:noFill/>
        </p:spPr>
        <p:txBody>
          <a:bodyPr wrap="square">
            <a:spAutoFit/>
          </a:bodyPr>
          <a:lstStyle/>
          <a:p>
            <a:r>
              <a:rPr lang="es-PE" sz="2400" i="1" dirty="0"/>
              <a:t>C: Entonces no es verano</a:t>
            </a:r>
            <a:r>
              <a:rPr lang="es-PE" sz="2400" dirty="0"/>
              <a:t>.</a:t>
            </a:r>
            <a:endParaRPr lang="es-PE" sz="2400" i="1" dirty="0"/>
          </a:p>
        </p:txBody>
      </p:sp>
      <p:cxnSp>
        <p:nvCxnSpPr>
          <p:cNvPr id="22" name="Conector recto 21">
            <a:extLst>
              <a:ext uri="{FF2B5EF4-FFF2-40B4-BE49-F238E27FC236}">
                <a16:creationId xmlns:a16="http://schemas.microsoft.com/office/drawing/2014/main" id="{F7ADBD2A-B7D7-2DD9-6136-8B6011EC31EF}"/>
              </a:ext>
            </a:extLst>
          </p:cNvPr>
          <p:cNvCxnSpPr/>
          <p:nvPr/>
        </p:nvCxnSpPr>
        <p:spPr>
          <a:xfrm>
            <a:off x="6811914" y="5641543"/>
            <a:ext cx="4361565"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3" name="CuadroTexto 22">
                <a:extLst>
                  <a:ext uri="{FF2B5EF4-FFF2-40B4-BE49-F238E27FC236}">
                    <a16:creationId xmlns:a16="http://schemas.microsoft.com/office/drawing/2014/main" id="{E36B49EC-67EB-DCA2-14E7-3416C08A7B47}"/>
                  </a:ext>
                </a:extLst>
              </p:cNvPr>
              <p:cNvSpPr txBox="1"/>
              <p:nvPr/>
            </p:nvSpPr>
            <p:spPr>
              <a:xfrm>
                <a:off x="9734622" y="5829553"/>
                <a:ext cx="85926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PE" b="0" i="1" smtClean="0">
                          <a:solidFill>
                            <a:srgbClr val="FF0000"/>
                          </a:solidFill>
                          <a:latin typeface="Cambria Math" panose="02040503050406030204" pitchFamily="18" charset="0"/>
                        </a:rPr>
                        <m:t>−</m:t>
                      </m:r>
                      <m:r>
                        <a:rPr lang="es-PE" b="0" i="1" smtClean="0">
                          <a:solidFill>
                            <a:srgbClr val="FF0000"/>
                          </a:solidFill>
                          <a:latin typeface="Cambria Math" panose="02040503050406030204" pitchFamily="18" charset="0"/>
                        </a:rPr>
                        <m:t>𝑝</m:t>
                      </m:r>
                    </m:oMath>
                  </m:oMathPara>
                </a14:m>
                <a:endParaRPr lang="es-PE" dirty="0">
                  <a:solidFill>
                    <a:srgbClr val="FF0000"/>
                  </a:solidFill>
                </a:endParaRPr>
              </a:p>
            </p:txBody>
          </p:sp>
        </mc:Choice>
        <mc:Fallback>
          <p:sp>
            <p:nvSpPr>
              <p:cNvPr id="23" name="CuadroTexto 22">
                <a:extLst>
                  <a:ext uri="{FF2B5EF4-FFF2-40B4-BE49-F238E27FC236}">
                    <a16:creationId xmlns:a16="http://schemas.microsoft.com/office/drawing/2014/main" id="{E36B49EC-67EB-DCA2-14E7-3416C08A7B47}"/>
                  </a:ext>
                </a:extLst>
              </p:cNvPr>
              <p:cNvSpPr txBox="1">
                <a:spLocks noRot="1" noChangeAspect="1" noMove="1" noResize="1" noEditPoints="1" noAdjustHandles="1" noChangeArrowheads="1" noChangeShapeType="1" noTextEdit="1"/>
              </p:cNvSpPr>
              <p:nvPr/>
            </p:nvSpPr>
            <p:spPr>
              <a:xfrm>
                <a:off x="9734622" y="5829553"/>
                <a:ext cx="859265" cy="369332"/>
              </a:xfrm>
              <a:prstGeom prst="rect">
                <a:avLst/>
              </a:prstGeom>
              <a:blipFill>
                <a:blip r:embed="rId10"/>
                <a:stretch>
                  <a:fillRect b="-6557"/>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24" name="CuadroTexto 23">
                <a:extLst>
                  <a:ext uri="{FF2B5EF4-FFF2-40B4-BE49-F238E27FC236}">
                    <a16:creationId xmlns:a16="http://schemas.microsoft.com/office/drawing/2014/main" id="{CB6086E1-249F-AFF2-5C65-D492263BBB2D}"/>
                  </a:ext>
                </a:extLst>
              </p:cNvPr>
              <p:cNvSpPr txBox="1"/>
              <p:nvPr/>
            </p:nvSpPr>
            <p:spPr>
              <a:xfrm>
                <a:off x="7455107" y="5212477"/>
                <a:ext cx="85926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PE" b="0" i="1" smtClean="0">
                          <a:solidFill>
                            <a:srgbClr val="FF0000"/>
                          </a:solidFill>
                          <a:latin typeface="Cambria Math" panose="02040503050406030204" pitchFamily="18" charset="0"/>
                        </a:rPr>
                        <m:t>−</m:t>
                      </m:r>
                      <m:r>
                        <a:rPr lang="es-PE" b="0" i="1" smtClean="0">
                          <a:solidFill>
                            <a:srgbClr val="FF0000"/>
                          </a:solidFill>
                          <a:latin typeface="Cambria Math" panose="02040503050406030204" pitchFamily="18" charset="0"/>
                        </a:rPr>
                        <m:t>𝑞</m:t>
                      </m:r>
                    </m:oMath>
                  </m:oMathPara>
                </a14:m>
                <a:endParaRPr lang="es-PE" dirty="0">
                  <a:solidFill>
                    <a:srgbClr val="FF0000"/>
                  </a:solidFill>
                </a:endParaRPr>
              </a:p>
            </p:txBody>
          </p:sp>
        </mc:Choice>
        <mc:Fallback>
          <p:sp>
            <p:nvSpPr>
              <p:cNvPr id="24" name="CuadroTexto 23">
                <a:extLst>
                  <a:ext uri="{FF2B5EF4-FFF2-40B4-BE49-F238E27FC236}">
                    <a16:creationId xmlns:a16="http://schemas.microsoft.com/office/drawing/2014/main" id="{CB6086E1-249F-AFF2-5C65-D492263BBB2D}"/>
                  </a:ext>
                </a:extLst>
              </p:cNvPr>
              <p:cNvSpPr txBox="1">
                <a:spLocks noRot="1" noChangeAspect="1" noMove="1" noResize="1" noEditPoints="1" noAdjustHandles="1" noChangeArrowheads="1" noChangeShapeType="1" noTextEdit="1"/>
              </p:cNvSpPr>
              <p:nvPr/>
            </p:nvSpPr>
            <p:spPr>
              <a:xfrm>
                <a:off x="7455107" y="5212477"/>
                <a:ext cx="859265" cy="369332"/>
              </a:xfrm>
              <a:prstGeom prst="rect">
                <a:avLst/>
              </a:prstGeom>
              <a:blipFill>
                <a:blip r:embed="rId11"/>
                <a:stretch>
                  <a:fillRect b="-6557"/>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25" name="CuadroTexto 24">
                <a:extLst>
                  <a:ext uri="{FF2B5EF4-FFF2-40B4-BE49-F238E27FC236}">
                    <a16:creationId xmlns:a16="http://schemas.microsoft.com/office/drawing/2014/main" id="{8C2A5BB1-B6E2-DF7E-9D0E-75EC5E912FD6}"/>
                  </a:ext>
                </a:extLst>
              </p:cNvPr>
              <p:cNvSpPr txBox="1"/>
              <p:nvPr/>
            </p:nvSpPr>
            <p:spPr>
              <a:xfrm>
                <a:off x="8929378" y="4377661"/>
                <a:ext cx="85926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PE" b="0" i="1" smtClean="0">
                          <a:solidFill>
                            <a:srgbClr val="FF0000"/>
                          </a:solidFill>
                          <a:latin typeface="Cambria Math" panose="02040503050406030204" pitchFamily="18" charset="0"/>
                        </a:rPr>
                        <m:t>𝑝</m:t>
                      </m:r>
                      <m:r>
                        <a:rPr lang="es-PE" b="0" i="1" smtClean="0">
                          <a:solidFill>
                            <a:srgbClr val="FF0000"/>
                          </a:solidFill>
                          <a:latin typeface="Cambria Math" panose="02040503050406030204" pitchFamily="18" charset="0"/>
                        </a:rPr>
                        <m:t>→</m:t>
                      </m:r>
                      <m:r>
                        <a:rPr lang="es-PE" b="0" i="1" smtClean="0">
                          <a:solidFill>
                            <a:srgbClr val="FF0000"/>
                          </a:solidFill>
                          <a:latin typeface="Cambria Math" panose="02040503050406030204" pitchFamily="18" charset="0"/>
                          <a:ea typeface="Cambria Math" panose="02040503050406030204" pitchFamily="18" charset="0"/>
                        </a:rPr>
                        <m:t>𝑞</m:t>
                      </m:r>
                    </m:oMath>
                  </m:oMathPara>
                </a14:m>
                <a:endParaRPr lang="es-PE" dirty="0">
                  <a:solidFill>
                    <a:srgbClr val="FF0000"/>
                  </a:solidFill>
                </a:endParaRPr>
              </a:p>
            </p:txBody>
          </p:sp>
        </mc:Choice>
        <mc:Fallback>
          <p:sp>
            <p:nvSpPr>
              <p:cNvPr id="25" name="CuadroTexto 24">
                <a:extLst>
                  <a:ext uri="{FF2B5EF4-FFF2-40B4-BE49-F238E27FC236}">
                    <a16:creationId xmlns:a16="http://schemas.microsoft.com/office/drawing/2014/main" id="{8C2A5BB1-B6E2-DF7E-9D0E-75EC5E912FD6}"/>
                  </a:ext>
                </a:extLst>
              </p:cNvPr>
              <p:cNvSpPr txBox="1">
                <a:spLocks noRot="1" noChangeAspect="1" noMove="1" noResize="1" noEditPoints="1" noAdjustHandles="1" noChangeArrowheads="1" noChangeShapeType="1" noTextEdit="1"/>
              </p:cNvSpPr>
              <p:nvPr/>
            </p:nvSpPr>
            <p:spPr>
              <a:xfrm>
                <a:off x="8929378" y="4377661"/>
                <a:ext cx="859265" cy="369332"/>
              </a:xfrm>
              <a:prstGeom prst="rect">
                <a:avLst/>
              </a:prstGeom>
              <a:blipFill>
                <a:blip r:embed="rId12"/>
                <a:stretch>
                  <a:fillRect b="-6557"/>
                </a:stretch>
              </a:blipFill>
            </p:spPr>
            <p:txBody>
              <a:bodyPr/>
              <a:lstStyle/>
              <a:p>
                <a:r>
                  <a:rPr lang="es-PE">
                    <a:noFill/>
                  </a:rPr>
                  <a:t> </a:t>
                </a:r>
              </a:p>
            </p:txBody>
          </p:sp>
        </mc:Fallback>
      </mc:AlternateContent>
      <p:pic>
        <p:nvPicPr>
          <p:cNvPr id="2056" name="Picture 8" descr="Cusco: cuatro distritos soportan lluvias extremas en últimas 24 horas ...">
            <a:extLst>
              <a:ext uri="{FF2B5EF4-FFF2-40B4-BE49-F238E27FC236}">
                <a16:creationId xmlns:a16="http://schemas.microsoft.com/office/drawing/2014/main" id="{56BF1735-9F92-7536-0523-6AFCAADBFA4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78971" y="1394270"/>
            <a:ext cx="4375896" cy="2475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82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500" fill="hold"/>
                                        <p:tgtEl>
                                          <p:spTgt spid="21"/>
                                        </p:tgtEl>
                                        <p:attrNameLst>
                                          <p:attrName>ppt_x</p:attrName>
                                        </p:attrNameLst>
                                      </p:cBhvr>
                                      <p:tavLst>
                                        <p:tav tm="0">
                                          <p:val>
                                            <p:strVal val="#ppt_x"/>
                                          </p:val>
                                        </p:tav>
                                        <p:tav tm="100000">
                                          <p:val>
                                            <p:strVal val="#ppt_x"/>
                                          </p:val>
                                        </p:tav>
                                      </p:tavLst>
                                    </p:anim>
                                    <p:anim calcmode="lin" valueType="num">
                                      <p:cBhvr additive="base">
                                        <p:cTn id="51" dur="500" fill="hold"/>
                                        <p:tgtEl>
                                          <p:spTgt spid="21"/>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500" fill="hold"/>
                                        <p:tgtEl>
                                          <p:spTgt spid="20"/>
                                        </p:tgtEl>
                                        <p:attrNameLst>
                                          <p:attrName>ppt_x</p:attrName>
                                        </p:attrNameLst>
                                      </p:cBhvr>
                                      <p:tavLst>
                                        <p:tav tm="0">
                                          <p:val>
                                            <p:strVal val="#ppt_x"/>
                                          </p:val>
                                        </p:tav>
                                        <p:tav tm="100000">
                                          <p:val>
                                            <p:strVal val="#ppt_x"/>
                                          </p:val>
                                        </p:tav>
                                      </p:tavLst>
                                    </p:anim>
                                    <p:anim calcmode="lin" valueType="num">
                                      <p:cBhvr additive="base">
                                        <p:cTn id="55" dur="500" fill="hold"/>
                                        <p:tgtEl>
                                          <p:spTgt spid="20"/>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fill="hold"/>
                                        <p:tgtEl>
                                          <p:spTgt spid="19"/>
                                        </p:tgtEl>
                                        <p:attrNameLst>
                                          <p:attrName>ppt_x</p:attrName>
                                        </p:attrNameLst>
                                      </p:cBhvr>
                                      <p:tavLst>
                                        <p:tav tm="0">
                                          <p:val>
                                            <p:strVal val="#ppt_x"/>
                                          </p:val>
                                        </p:tav>
                                        <p:tav tm="100000">
                                          <p:val>
                                            <p:strVal val="#ppt_x"/>
                                          </p:val>
                                        </p:tav>
                                      </p:tavLst>
                                    </p:anim>
                                    <p:anim calcmode="lin" valueType="num">
                                      <p:cBhvr additive="base">
                                        <p:cTn id="59" dur="500" fill="hold"/>
                                        <p:tgtEl>
                                          <p:spTgt spid="19"/>
                                        </p:tgtEl>
                                        <p:attrNameLst>
                                          <p:attrName>ppt_y</p:attrName>
                                        </p:attrNameLst>
                                      </p:cBhvr>
                                      <p:tavLst>
                                        <p:tav tm="0">
                                          <p:val>
                                            <p:strVal val="1+#ppt_h/2"/>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1000"/>
                                        <p:tgtEl>
                                          <p:spTgt spid="25"/>
                                        </p:tgtEl>
                                      </p:cBhvr>
                                    </p:animEffect>
                                    <p:anim calcmode="lin" valueType="num">
                                      <p:cBhvr>
                                        <p:cTn id="63" dur="1000" fill="hold"/>
                                        <p:tgtEl>
                                          <p:spTgt spid="25"/>
                                        </p:tgtEl>
                                        <p:attrNameLst>
                                          <p:attrName>ppt_x</p:attrName>
                                        </p:attrNameLst>
                                      </p:cBhvr>
                                      <p:tavLst>
                                        <p:tav tm="0">
                                          <p:val>
                                            <p:strVal val="#ppt_x"/>
                                          </p:val>
                                        </p:tav>
                                        <p:tav tm="100000">
                                          <p:val>
                                            <p:strVal val="#ppt_x"/>
                                          </p:val>
                                        </p:tav>
                                      </p:tavLst>
                                    </p:anim>
                                    <p:anim calcmode="lin" valueType="num">
                                      <p:cBhvr>
                                        <p:cTn id="64" dur="1000" fill="hold"/>
                                        <p:tgtEl>
                                          <p:spTgt spid="2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1000"/>
                                        <p:tgtEl>
                                          <p:spTgt spid="24"/>
                                        </p:tgtEl>
                                      </p:cBhvr>
                                    </p:animEffect>
                                    <p:anim calcmode="lin" valueType="num">
                                      <p:cBhvr>
                                        <p:cTn id="68" dur="1000" fill="hold"/>
                                        <p:tgtEl>
                                          <p:spTgt spid="24"/>
                                        </p:tgtEl>
                                        <p:attrNameLst>
                                          <p:attrName>ppt_x</p:attrName>
                                        </p:attrNameLst>
                                      </p:cBhvr>
                                      <p:tavLst>
                                        <p:tav tm="0">
                                          <p:val>
                                            <p:strVal val="#ppt_x"/>
                                          </p:val>
                                        </p:tav>
                                        <p:tav tm="100000">
                                          <p:val>
                                            <p:strVal val="#ppt_x"/>
                                          </p:val>
                                        </p:tav>
                                      </p:tavLst>
                                    </p:anim>
                                    <p:anim calcmode="lin" valueType="num">
                                      <p:cBhvr>
                                        <p:cTn id="69" dur="1000" fill="hold"/>
                                        <p:tgtEl>
                                          <p:spTgt spid="2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anim calcmode="lin" valueType="num">
                                      <p:cBhvr>
                                        <p:cTn id="73" dur="1000" fill="hold"/>
                                        <p:tgtEl>
                                          <p:spTgt spid="23"/>
                                        </p:tgtEl>
                                        <p:attrNameLst>
                                          <p:attrName>ppt_x</p:attrName>
                                        </p:attrNameLst>
                                      </p:cBhvr>
                                      <p:tavLst>
                                        <p:tav tm="0">
                                          <p:val>
                                            <p:strVal val="#ppt_x"/>
                                          </p:val>
                                        </p:tav>
                                        <p:tav tm="100000">
                                          <p:val>
                                            <p:strVal val="#ppt_x"/>
                                          </p:val>
                                        </p:tav>
                                      </p:tavLst>
                                    </p:anim>
                                    <p:anim calcmode="lin" valueType="num">
                                      <p:cBhvr>
                                        <p:cTn id="74" dur="1000" fill="hold"/>
                                        <p:tgtEl>
                                          <p:spTgt spid="23"/>
                                        </p:tgtEl>
                                        <p:attrNameLst>
                                          <p:attrName>ppt_y</p:attrName>
                                        </p:attrNameLst>
                                      </p:cBhvr>
                                      <p:tavLst>
                                        <p:tav tm="0">
                                          <p:val>
                                            <p:strVal val="#ppt_y+.1"/>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ppt_x"/>
                                          </p:val>
                                        </p:tav>
                                        <p:tav tm="100000">
                                          <p:val>
                                            <p:strVal val="#ppt_x"/>
                                          </p:val>
                                        </p:tav>
                                      </p:tavLst>
                                    </p:anim>
                                    <p:anim calcmode="lin" valueType="num">
                                      <p:cBhvr additive="base">
                                        <p:cTn id="7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4" grpId="0"/>
      <p:bldP spid="15" grpId="0"/>
      <p:bldP spid="16" grpId="0"/>
      <p:bldP spid="17" grpId="0"/>
      <p:bldP spid="19" grpId="0"/>
      <p:bldP spid="20" grpId="0"/>
      <p:bldP spid="21" grpId="0"/>
      <p:bldP spid="23" grpId="0"/>
      <p:bldP spid="24" grpId="0"/>
      <p:bldP spid="2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C70ADD6F-F81C-427D-A205-4E217FE3FB07}" type="slidenum">
              <a:rPr lang="es-ES"/>
              <a:pPr/>
              <a:t>36</a:t>
            </a:fld>
            <a:endParaRPr lang="es-ES"/>
          </a:p>
        </p:txBody>
      </p:sp>
      <p:sp>
        <p:nvSpPr>
          <p:cNvPr id="52228" name="Text Box 4"/>
          <p:cNvSpPr txBox="1">
            <a:spLocks noChangeArrowheads="1"/>
          </p:cNvSpPr>
          <p:nvPr/>
        </p:nvSpPr>
        <p:spPr bwMode="auto">
          <a:xfrm>
            <a:off x="506413" y="604558"/>
            <a:ext cx="43926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s-ES" sz="2800" b="1" dirty="0">
                <a:solidFill>
                  <a:srgbClr val="C00000"/>
                </a:solidFill>
                <a:effectLst>
                  <a:outerShdw blurRad="38100" dist="38100" dir="2700000" algn="tl">
                    <a:srgbClr val="000000">
                      <a:alpha val="43137"/>
                    </a:srgbClr>
                  </a:outerShdw>
                </a:effectLst>
              </a:rPr>
              <a:t>CUANTIFICADORES</a:t>
            </a:r>
          </a:p>
        </p:txBody>
      </p:sp>
      <p:sp>
        <p:nvSpPr>
          <p:cNvPr id="52229" name="Text Box 5"/>
          <p:cNvSpPr txBox="1">
            <a:spLocks noChangeArrowheads="1"/>
          </p:cNvSpPr>
          <p:nvPr/>
        </p:nvSpPr>
        <p:spPr bwMode="auto">
          <a:xfrm>
            <a:off x="490911" y="1205822"/>
            <a:ext cx="1086288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ES" sz="3600" b="1" dirty="0"/>
              <a:t>Función Proposicional</a:t>
            </a:r>
            <a:r>
              <a:rPr lang="es-ES" sz="3600" dirty="0"/>
              <a:t>:</a:t>
            </a:r>
          </a:p>
          <a:p>
            <a:pPr>
              <a:spcBef>
                <a:spcPct val="50000"/>
              </a:spcBef>
            </a:pPr>
            <a:r>
              <a:rPr lang="es-ES" sz="2400" dirty="0"/>
              <a:t>Es todo enunciado abierto, que tiene la propiedad de convertirse en una proposición al ser sustituido la variable “x” por una constante específica. Se les denota así:</a:t>
            </a:r>
          </a:p>
          <a:p>
            <a:pPr>
              <a:spcBef>
                <a:spcPct val="50000"/>
              </a:spcBef>
            </a:pPr>
            <a:r>
              <a:rPr lang="es-ES" sz="2800" dirty="0"/>
              <a:t>P(x) ; q(x) ; etc.</a:t>
            </a:r>
          </a:p>
          <a:p>
            <a:pPr>
              <a:spcBef>
                <a:spcPct val="50000"/>
              </a:spcBef>
            </a:pPr>
            <a:r>
              <a:rPr lang="es-ES" sz="2800" b="1" dirty="0"/>
              <a:t>Ejemplo</a:t>
            </a:r>
            <a:r>
              <a:rPr lang="es-ES" sz="2800" dirty="0"/>
              <a:t>:</a:t>
            </a:r>
          </a:p>
          <a:p>
            <a:pPr>
              <a:spcBef>
                <a:spcPct val="50000"/>
              </a:spcBef>
            </a:pPr>
            <a:r>
              <a:rPr lang="es-ES" sz="2400" dirty="0"/>
              <a:t>Sea :  p(x): x + 5 = 12  ; donde  si reemplazamos  x por 3, la expresión es falsa; si reemplazamos  x por 7, la expresión es verdadera. Esto escribimos así:</a:t>
            </a:r>
          </a:p>
          <a:p>
            <a:pPr>
              <a:spcBef>
                <a:spcPct val="50000"/>
              </a:spcBef>
            </a:pPr>
            <a:r>
              <a:rPr lang="es-ES" sz="2800" dirty="0"/>
              <a:t>P(3): 3+5 = 12   es falsa</a:t>
            </a:r>
          </a:p>
          <a:p>
            <a:pPr>
              <a:spcBef>
                <a:spcPct val="50000"/>
              </a:spcBef>
            </a:pPr>
            <a:r>
              <a:rPr lang="es-ES" sz="2800" dirty="0"/>
              <a:t>P(7): 7+5 = 12   es verdadera.</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diamond(in)">
                                      <p:cBhvr>
                                        <p:cTn id="7" dur="2000"/>
                                        <p:tgtEl>
                                          <p:spTgt spid="52228"/>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52229"/>
                                        </p:tgtEl>
                                        <p:attrNameLst>
                                          <p:attrName>style.visibility</p:attrName>
                                        </p:attrNameLst>
                                      </p:cBhvr>
                                      <p:to>
                                        <p:strVal val="visible"/>
                                      </p:to>
                                    </p:set>
                                    <p:animEffect transition="in" filter="diamond(in)">
                                      <p:cBhvr>
                                        <p:cTn id="10" dur="2000"/>
                                        <p:tgtEl>
                                          <p:spTgt spid="5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P spid="5222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número de diapositiva"/>
          <p:cNvSpPr>
            <a:spLocks noGrp="1"/>
          </p:cNvSpPr>
          <p:nvPr>
            <p:ph type="sldNum" sz="quarter" idx="12"/>
          </p:nvPr>
        </p:nvSpPr>
        <p:spPr/>
        <p:txBody>
          <a:bodyPr/>
          <a:lstStyle/>
          <a:p>
            <a:fld id="{1F6617D1-5D41-4A7B-957E-9FB40D8A1688}" type="slidenum">
              <a:rPr lang="es-ES"/>
              <a:pPr/>
              <a:t>37</a:t>
            </a:fld>
            <a:endParaRPr lang="es-ES"/>
          </a:p>
        </p:txBody>
      </p:sp>
      <p:sp>
        <p:nvSpPr>
          <p:cNvPr id="53252" name="Rectangle 4"/>
          <p:cNvSpPr>
            <a:spLocks noChangeArrowheads="1"/>
          </p:cNvSpPr>
          <p:nvPr/>
        </p:nvSpPr>
        <p:spPr bwMode="auto">
          <a:xfrm>
            <a:off x="580674" y="531909"/>
            <a:ext cx="44515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s-ES" sz="2800" b="1" dirty="0">
                <a:solidFill>
                  <a:srgbClr val="C00000"/>
                </a:solidFill>
                <a:effectLst>
                  <a:outerShdw blurRad="38100" dist="38100" dir="2700000" algn="tl">
                    <a:srgbClr val="000000">
                      <a:alpha val="43137"/>
                    </a:srgbClr>
                  </a:outerShdw>
                </a:effectLst>
              </a:rPr>
              <a:t>TIPOS DE CUANTIFICADORES</a:t>
            </a:r>
          </a:p>
        </p:txBody>
      </p:sp>
      <p:sp>
        <p:nvSpPr>
          <p:cNvPr id="53254" name="Text Box 6"/>
          <p:cNvSpPr txBox="1">
            <a:spLocks noChangeArrowheads="1"/>
          </p:cNvSpPr>
          <p:nvPr/>
        </p:nvSpPr>
        <p:spPr bwMode="auto">
          <a:xfrm>
            <a:off x="580674" y="1321223"/>
            <a:ext cx="11030651"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ES" sz="2400" b="1" dirty="0"/>
              <a:t>1.- Cuantificador Universal:</a:t>
            </a:r>
          </a:p>
          <a:p>
            <a:pPr>
              <a:spcBef>
                <a:spcPct val="50000"/>
              </a:spcBef>
            </a:pPr>
            <a:r>
              <a:rPr lang="es-ES" sz="2400" dirty="0"/>
              <a:t>Es toda función proposicional precedida por el Prefijo “</a:t>
            </a:r>
            <a:r>
              <a:rPr lang="es-ES" sz="2400" b="1" dirty="0"/>
              <a:t>Para Todo</a:t>
            </a:r>
            <a:r>
              <a:rPr lang="es-ES" sz="2400" dirty="0"/>
              <a:t>”, denotado por: </a:t>
            </a:r>
          </a:p>
          <a:p>
            <a:pPr>
              <a:spcBef>
                <a:spcPct val="50000"/>
              </a:spcBef>
            </a:pPr>
            <a:endParaRPr lang="es-ES" dirty="0"/>
          </a:p>
          <a:p>
            <a:pPr>
              <a:spcBef>
                <a:spcPct val="50000"/>
              </a:spcBef>
            </a:pPr>
            <a:r>
              <a:rPr lang="es-ES" sz="2400" dirty="0"/>
              <a:t>Se lee: “Para todo x perteneciente a los reales, x</a:t>
            </a:r>
            <a:r>
              <a:rPr lang="es-ES" sz="2400" baseline="30000" dirty="0"/>
              <a:t>2</a:t>
            </a:r>
            <a:r>
              <a:rPr lang="es-ES" sz="2400" dirty="0"/>
              <a:t>es mayor o igual a cero”</a:t>
            </a:r>
          </a:p>
          <a:p>
            <a:pPr>
              <a:spcBef>
                <a:spcPct val="50000"/>
              </a:spcBef>
            </a:pPr>
            <a:endParaRPr lang="es-ES" b="1" dirty="0"/>
          </a:p>
          <a:p>
            <a:pPr>
              <a:spcBef>
                <a:spcPct val="50000"/>
              </a:spcBef>
            </a:pPr>
            <a:r>
              <a:rPr lang="es-ES" sz="2400" b="1" dirty="0"/>
              <a:t>2.- Cuantificador Existencial</a:t>
            </a:r>
          </a:p>
          <a:p>
            <a:pPr>
              <a:spcBef>
                <a:spcPct val="50000"/>
              </a:spcBef>
            </a:pPr>
            <a:r>
              <a:rPr lang="es-ES" sz="2400" dirty="0"/>
              <a:t> Es toda función proposicional precedida por el prefijo “</a:t>
            </a:r>
            <a:r>
              <a:rPr lang="es-ES" sz="2400" b="1" dirty="0"/>
              <a:t>Existe algún </a:t>
            </a:r>
            <a:r>
              <a:rPr lang="es-ES" sz="2400" dirty="0"/>
              <a:t>x”, denotado por :</a:t>
            </a:r>
            <a:endParaRPr lang="es-ES" dirty="0"/>
          </a:p>
        </p:txBody>
      </p:sp>
      <p:sp>
        <p:nvSpPr>
          <p:cNvPr id="53256" name="Rectangle 8"/>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p:graphicFrame>
        <p:nvGraphicFramePr>
          <p:cNvPr id="53255" name="Object 7"/>
          <p:cNvGraphicFramePr>
            <a:graphicFrameLocks noChangeAspect="1"/>
          </p:cNvGraphicFramePr>
          <p:nvPr>
            <p:extLst>
              <p:ext uri="{D42A27DB-BD31-4B8C-83A1-F6EECF244321}">
                <p14:modId xmlns:p14="http://schemas.microsoft.com/office/powerpoint/2010/main" val="1001108600"/>
              </p:ext>
            </p:extLst>
          </p:nvPr>
        </p:nvGraphicFramePr>
        <p:xfrm>
          <a:off x="10784033" y="1851611"/>
          <a:ext cx="406400" cy="431800"/>
        </p:xfrm>
        <a:graphic>
          <a:graphicData uri="http://schemas.openxmlformats.org/presentationml/2006/ole">
            <mc:AlternateContent xmlns:mc="http://schemas.openxmlformats.org/markup-compatibility/2006">
              <mc:Choice xmlns:v="urn:schemas-microsoft-com:vml" Requires="v">
                <p:oleObj name="Ecuación" r:id="rId2" imgW="152268" imgH="164957" progId="Equation.3">
                  <p:embed/>
                </p:oleObj>
              </mc:Choice>
              <mc:Fallback>
                <p:oleObj name="Ecuación" r:id="rId2" imgW="152268" imgH="164957" progId="Equation.3">
                  <p:embed/>
                  <p:pic>
                    <p:nvPicPr>
                      <p:cNvPr id="53255"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4033" y="1851611"/>
                        <a:ext cx="406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8" name="Rectangle 10"/>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p:sp>
        <p:nvSpPr>
          <p:cNvPr id="53260" name="Rectangle 1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mc:AlternateContent xmlns:mc="http://schemas.openxmlformats.org/markup-compatibility/2006">
        <mc:Choice xmlns:a14="http://schemas.microsoft.com/office/drawing/2010/main" Requires="a14">
          <p:sp>
            <p:nvSpPr>
              <p:cNvPr id="53259" name="Object 11"/>
              <p:cNvSpPr txBox="1"/>
              <p:nvPr/>
            </p:nvSpPr>
            <p:spPr bwMode="auto">
              <a:xfrm>
                <a:off x="8739257" y="3213100"/>
                <a:ext cx="2872068" cy="4318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s-PE" sz="2800" i="1">
                          <a:solidFill>
                            <a:srgbClr val="000000"/>
                          </a:solidFill>
                          <a:latin typeface="Cambria Math" panose="02040503050406030204" pitchFamily="18" charset="0"/>
                        </a:rPr>
                        <m:t>∀</m:t>
                      </m:r>
                      <m:r>
                        <a:rPr lang="es-PE" sz="2800" i="1">
                          <a:solidFill>
                            <a:srgbClr val="000000"/>
                          </a:solidFill>
                          <a:latin typeface="Cambria Math" panose="02040503050406030204" pitchFamily="18" charset="0"/>
                        </a:rPr>
                        <m:t>𝑥</m:t>
                      </m:r>
                      <m:r>
                        <a:rPr lang="es-PE" sz="2800" i="1">
                          <a:solidFill>
                            <a:srgbClr val="000000"/>
                          </a:solidFill>
                          <a:latin typeface="Cambria Math" panose="02040503050406030204" pitchFamily="18" charset="0"/>
                        </a:rPr>
                        <m:t>∈</m:t>
                      </m:r>
                      <m:r>
                        <a:rPr lang="es-PE" sz="2800" i="1">
                          <a:solidFill>
                            <a:srgbClr val="000000"/>
                          </a:solidFill>
                          <a:latin typeface="Cambria Math" panose="02040503050406030204" pitchFamily="18" charset="0"/>
                        </a:rPr>
                        <m:t>𝑅</m:t>
                      </m:r>
                      <m:r>
                        <a:rPr lang="es-PE" sz="2800" i="1">
                          <a:solidFill>
                            <a:srgbClr val="000000"/>
                          </a:solidFill>
                          <a:latin typeface="Cambria Math" panose="02040503050406030204" pitchFamily="18" charset="0"/>
                        </a:rPr>
                        <m:t>:</m:t>
                      </m:r>
                      <m:sSup>
                        <m:sSupPr>
                          <m:ctrlPr>
                            <a:rPr lang="es-PE" sz="2800" i="1">
                              <a:solidFill>
                                <a:srgbClr val="000000"/>
                              </a:solidFill>
                              <a:latin typeface="Cambria Math" panose="02040503050406030204" pitchFamily="18" charset="0"/>
                            </a:rPr>
                          </m:ctrlPr>
                        </m:sSupPr>
                        <m:e>
                          <m:r>
                            <a:rPr lang="es-PE" sz="2800" i="1">
                              <a:solidFill>
                                <a:srgbClr val="000000"/>
                              </a:solidFill>
                              <a:latin typeface="Cambria Math" panose="02040503050406030204" pitchFamily="18" charset="0"/>
                            </a:rPr>
                            <m:t>𝑥</m:t>
                          </m:r>
                        </m:e>
                        <m:sup>
                          <m:r>
                            <a:rPr lang="es-PE" sz="2800" i="1">
                              <a:solidFill>
                                <a:srgbClr val="000000"/>
                              </a:solidFill>
                              <a:latin typeface="Cambria Math" panose="02040503050406030204" pitchFamily="18" charset="0"/>
                            </a:rPr>
                            <m:t>2</m:t>
                          </m:r>
                        </m:sup>
                      </m:sSup>
                      <m:r>
                        <a:rPr lang="es-PE" sz="2800" i="1">
                          <a:solidFill>
                            <a:srgbClr val="000000"/>
                          </a:solidFill>
                          <a:latin typeface="Cambria Math" panose="02040503050406030204" pitchFamily="18" charset="0"/>
                        </a:rPr>
                        <m:t>≥0</m:t>
                      </m:r>
                    </m:oMath>
                  </m:oMathPara>
                </a14:m>
                <a:endParaRPr lang="es-PE" sz="2800" dirty="0"/>
              </a:p>
            </p:txBody>
          </p:sp>
        </mc:Choice>
        <mc:Fallback>
          <p:sp>
            <p:nvSpPr>
              <p:cNvPr id="53259" name="Object 11"/>
              <p:cNvSpPr txBox="1">
                <a:spLocks noRot="1" noChangeAspect="1" noMove="1" noResize="1" noEditPoints="1" noAdjustHandles="1" noChangeArrowheads="1" noChangeShapeType="1" noTextEdit="1"/>
              </p:cNvSpPr>
              <p:nvPr/>
            </p:nvSpPr>
            <p:spPr bwMode="auto">
              <a:xfrm>
                <a:off x="8739257" y="3213100"/>
                <a:ext cx="2872068" cy="431800"/>
              </a:xfrm>
              <a:prstGeom prst="rect">
                <a:avLst/>
              </a:prstGeom>
              <a:blipFill>
                <a:blip r:embed="rId4"/>
                <a:stretch>
                  <a:fillRect/>
                </a:stretch>
              </a:blipFill>
            </p:spPr>
            <p:txBody>
              <a:bodyPr/>
              <a:lstStyle/>
              <a:p>
                <a:r>
                  <a:rPr lang="es-PE">
                    <a:noFill/>
                  </a:rPr>
                  <a:t> </a:t>
                </a:r>
              </a:p>
            </p:txBody>
          </p:sp>
        </mc:Fallback>
      </mc:AlternateContent>
      <p:sp>
        <p:nvSpPr>
          <p:cNvPr id="53262" name="Rectangle 1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mc:AlternateContent xmlns:mc="http://schemas.openxmlformats.org/markup-compatibility/2006">
        <mc:Choice xmlns:a14="http://schemas.microsoft.com/office/drawing/2010/main" Requires="a14">
          <p:sp>
            <p:nvSpPr>
              <p:cNvPr id="53261" name="Object 13"/>
              <p:cNvSpPr txBox="1"/>
              <p:nvPr/>
            </p:nvSpPr>
            <p:spPr bwMode="auto">
              <a:xfrm>
                <a:off x="3221924" y="4966634"/>
                <a:ext cx="5748150" cy="862012"/>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s-PE" sz="2800" i="1" smtClean="0">
                          <a:solidFill>
                            <a:srgbClr val="000000"/>
                          </a:solidFill>
                          <a:latin typeface="Cambria Math" panose="02040503050406030204" pitchFamily="18" charset="0"/>
                        </a:rPr>
                        <m:t>∃</m:t>
                      </m:r>
                      <m:r>
                        <a:rPr lang="es-PE" sz="2800" i="1" smtClean="0">
                          <a:solidFill>
                            <a:srgbClr val="000000"/>
                          </a:solidFill>
                          <a:latin typeface="Cambria Math" panose="02040503050406030204" pitchFamily="18" charset="0"/>
                        </a:rPr>
                        <m:t>𝑥</m:t>
                      </m:r>
                      <m:r>
                        <a:rPr lang="es-PE" sz="2800" i="1" smtClean="0">
                          <a:solidFill>
                            <a:srgbClr val="000000"/>
                          </a:solidFill>
                          <a:latin typeface="Cambria Math" panose="02040503050406030204" pitchFamily="18" charset="0"/>
                        </a:rPr>
                        <m:t>: </m:t>
                      </m:r>
                      <m:r>
                        <a:rPr lang="es-PE" sz="2800" i="1" smtClean="0">
                          <a:solidFill>
                            <a:srgbClr val="000000"/>
                          </a:solidFill>
                          <a:latin typeface="Cambria Math" panose="02040503050406030204" pitchFamily="18" charset="0"/>
                        </a:rPr>
                        <m:t>𝑠𝑒</m:t>
                      </m:r>
                      <m:r>
                        <a:rPr lang="es-PE" sz="2800" i="1" smtClean="0">
                          <a:solidFill>
                            <a:srgbClr val="000000"/>
                          </a:solidFill>
                          <a:latin typeface="Cambria Math" panose="02040503050406030204" pitchFamily="18" charset="0"/>
                        </a:rPr>
                        <m:t> </m:t>
                      </m:r>
                      <m:r>
                        <a:rPr lang="es-PE" sz="2800" i="1" smtClean="0">
                          <a:solidFill>
                            <a:srgbClr val="000000"/>
                          </a:solidFill>
                          <a:latin typeface="Cambria Math" panose="02040503050406030204" pitchFamily="18" charset="0"/>
                        </a:rPr>
                        <m:t>𝑙𝑒𝑒</m:t>
                      </m:r>
                      <m:r>
                        <a:rPr lang="es-PE" sz="2800" i="1" smtClean="0">
                          <a:solidFill>
                            <a:srgbClr val="000000"/>
                          </a:solidFill>
                          <a:latin typeface="Cambria Math" panose="02040503050406030204" pitchFamily="18" charset="0"/>
                        </a:rPr>
                        <m:t>: </m:t>
                      </m:r>
                      <m:r>
                        <m:rPr>
                          <m:nor/>
                        </m:rPr>
                        <a:rPr lang="es-PE" sz="2800" i="0">
                          <a:solidFill>
                            <a:srgbClr val="000000"/>
                          </a:solidFill>
                          <a:latin typeface="Cambria Math" panose="02040503050406030204" pitchFamily="18" charset="0"/>
                        </a:rPr>
                        <m:t>Existe</m:t>
                      </m:r>
                      <m:r>
                        <m:rPr>
                          <m:nor/>
                        </m:rPr>
                        <a:rPr lang="es-PE" sz="2800" i="0">
                          <a:solidFill>
                            <a:srgbClr val="000000"/>
                          </a:solidFill>
                          <a:latin typeface="Cambria Math" panose="02040503050406030204" pitchFamily="18" charset="0"/>
                        </a:rPr>
                        <m:t>  </m:t>
                      </m:r>
                      <m:r>
                        <m:rPr>
                          <m:nor/>
                        </m:rPr>
                        <a:rPr lang="es-PE" sz="2800" i="0">
                          <a:solidFill>
                            <a:srgbClr val="000000"/>
                          </a:solidFill>
                          <a:latin typeface="Cambria Math" panose="02040503050406030204" pitchFamily="18" charset="0"/>
                        </a:rPr>
                        <m:t>a</m:t>
                      </m:r>
                      <m:func>
                        <m:funcPr>
                          <m:ctrlPr>
                            <a:rPr lang="es-PE" sz="2800" i="1">
                              <a:solidFill>
                                <a:srgbClr val="000000"/>
                              </a:solidFill>
                              <a:latin typeface="Cambria Math" panose="02040503050406030204" pitchFamily="18" charset="0"/>
                            </a:rPr>
                          </m:ctrlPr>
                        </m:funcPr>
                        <m:fName>
                          <m:r>
                            <m:rPr>
                              <m:nor/>
                            </m:rPr>
                            <a:rPr lang="es-PE" sz="2800" i="0">
                              <a:solidFill>
                                <a:srgbClr val="000000"/>
                              </a:solidFill>
                              <a:latin typeface="Cambria Math" panose="02040503050406030204" pitchFamily="18" charset="0"/>
                            </a:rPr>
                            <m:t>lg</m:t>
                          </m:r>
                        </m:fName>
                        <m:e>
                          <m:r>
                            <m:rPr>
                              <m:nor/>
                            </m:rPr>
                            <a:rPr lang="es-PE" sz="2800" i="0">
                              <a:solidFill>
                                <a:srgbClr val="000000"/>
                              </a:solidFill>
                              <a:latin typeface="Cambria Math" panose="02040503050406030204" pitchFamily="18" charset="0"/>
                            </a:rPr>
                            <m:t>ú</m:t>
                          </m:r>
                        </m:e>
                      </m:func>
                      <m:r>
                        <m:rPr>
                          <m:nor/>
                        </m:rPr>
                        <a:rPr lang="es-PE" sz="2800" i="0">
                          <a:solidFill>
                            <a:srgbClr val="000000"/>
                          </a:solidFill>
                          <a:latin typeface="Cambria Math" panose="02040503050406030204" pitchFamily="18" charset="0"/>
                        </a:rPr>
                        <m:t>n</m:t>
                      </m:r>
                      <m:r>
                        <m:rPr>
                          <m:nor/>
                        </m:rPr>
                        <a:rPr lang="es-PE" sz="2800" i="0">
                          <a:solidFill>
                            <a:srgbClr val="000000"/>
                          </a:solidFill>
                          <a:latin typeface="Cambria Math" panose="02040503050406030204" pitchFamily="18" charset="0"/>
                        </a:rPr>
                        <m:t>  </m:t>
                      </m:r>
                      <m:r>
                        <m:rPr>
                          <m:nor/>
                        </m:rPr>
                        <a:rPr lang="es-PE" sz="2800" i="0">
                          <a:solidFill>
                            <a:srgbClr val="000000"/>
                          </a:solidFill>
                          <a:latin typeface="Cambria Math" panose="02040503050406030204" pitchFamily="18" charset="0"/>
                        </a:rPr>
                        <m:t>x</m:t>
                      </m:r>
                    </m:oMath>
                  </m:oMathPara>
                </a14:m>
                <a:endParaRPr lang="es-MX" sz="2800" i="1" dirty="0">
                  <a:solidFill>
                    <a:srgbClr val="000000"/>
                  </a:solidFill>
                  <a:latin typeface="Cambria Math" panose="02040503050406030204" pitchFamily="18" charset="0"/>
                </a:endParaRPr>
              </a:p>
              <a:p>
                <a:pPr/>
                <a:br>
                  <a:rPr lang="es-PE" sz="28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es-PE" sz="2800" i="1">
                          <a:solidFill>
                            <a:srgbClr val="000000"/>
                          </a:solidFill>
                          <a:latin typeface="Cambria Math" panose="02040503050406030204" pitchFamily="18" charset="0"/>
                        </a:rPr>
                        <m:t>𝐸𝑗𝑒𝑚𝑝𝑙𝑜</m:t>
                      </m:r>
                      <m:r>
                        <a:rPr lang="es-PE" sz="2800" i="1">
                          <a:solidFill>
                            <a:srgbClr val="000000"/>
                          </a:solidFill>
                          <a:latin typeface="Cambria Math" panose="02040503050406030204" pitchFamily="18" charset="0"/>
                        </a:rPr>
                        <m:t>: ∃</m:t>
                      </m:r>
                      <m:r>
                        <a:rPr lang="es-PE" sz="2800" i="1">
                          <a:solidFill>
                            <a:srgbClr val="000000"/>
                          </a:solidFill>
                          <a:latin typeface="Cambria Math" panose="02040503050406030204" pitchFamily="18" charset="0"/>
                        </a:rPr>
                        <m:t>𝑥</m:t>
                      </m:r>
                      <m:r>
                        <a:rPr lang="es-PE" sz="2800" i="1">
                          <a:solidFill>
                            <a:srgbClr val="000000"/>
                          </a:solidFill>
                          <a:latin typeface="Cambria Math" panose="02040503050406030204" pitchFamily="18" charset="0"/>
                        </a:rPr>
                        <m:t>∈</m:t>
                      </m:r>
                      <m:r>
                        <a:rPr lang="es-PE" sz="2800" i="1">
                          <a:solidFill>
                            <a:srgbClr val="000000"/>
                          </a:solidFill>
                          <a:latin typeface="Cambria Math" panose="02040503050406030204" pitchFamily="18" charset="0"/>
                        </a:rPr>
                        <m:t>𝑅</m:t>
                      </m:r>
                      <m:r>
                        <a:rPr lang="es-PE" sz="2800" i="1">
                          <a:solidFill>
                            <a:srgbClr val="000000"/>
                          </a:solidFill>
                          <a:latin typeface="Cambria Math" panose="02040503050406030204" pitchFamily="18" charset="0"/>
                        </a:rPr>
                        <m:t>: 2</m:t>
                      </m:r>
                      <m:sSup>
                        <m:sSupPr>
                          <m:ctrlPr>
                            <a:rPr lang="es-PE" sz="2800" i="1">
                              <a:solidFill>
                                <a:srgbClr val="000000"/>
                              </a:solidFill>
                              <a:latin typeface="Cambria Math" panose="02040503050406030204" pitchFamily="18" charset="0"/>
                            </a:rPr>
                          </m:ctrlPr>
                        </m:sSupPr>
                        <m:e>
                          <m:r>
                            <a:rPr lang="es-PE" sz="2800" i="1">
                              <a:solidFill>
                                <a:srgbClr val="000000"/>
                              </a:solidFill>
                              <a:latin typeface="Cambria Math" panose="02040503050406030204" pitchFamily="18" charset="0"/>
                            </a:rPr>
                            <m:t>𝑥</m:t>
                          </m:r>
                        </m:e>
                        <m:sup>
                          <m:r>
                            <a:rPr lang="es-PE" sz="2800" i="1">
                              <a:solidFill>
                                <a:srgbClr val="000000"/>
                              </a:solidFill>
                              <a:latin typeface="Cambria Math" panose="02040503050406030204" pitchFamily="18" charset="0"/>
                            </a:rPr>
                            <m:t>2</m:t>
                          </m:r>
                        </m:sup>
                      </m:sSup>
                      <m:r>
                        <a:rPr lang="es-PE" sz="2800" i="1">
                          <a:solidFill>
                            <a:srgbClr val="000000"/>
                          </a:solidFill>
                          <a:latin typeface="Cambria Math" panose="02040503050406030204" pitchFamily="18" charset="0"/>
                        </a:rPr>
                        <m:t>−8=0</m:t>
                      </m:r>
                    </m:oMath>
                  </m:oMathPara>
                </a14:m>
                <a:endParaRPr lang="es-PE" sz="2800" dirty="0"/>
              </a:p>
            </p:txBody>
          </p:sp>
        </mc:Choice>
        <mc:Fallback>
          <p:sp>
            <p:nvSpPr>
              <p:cNvPr id="53261" name="Object 13"/>
              <p:cNvSpPr txBox="1">
                <a:spLocks noRot="1" noChangeAspect="1" noMove="1" noResize="1" noEditPoints="1" noAdjustHandles="1" noChangeArrowheads="1" noChangeShapeType="1" noTextEdit="1"/>
              </p:cNvSpPr>
              <p:nvPr/>
            </p:nvSpPr>
            <p:spPr bwMode="auto">
              <a:xfrm>
                <a:off x="3221924" y="4966634"/>
                <a:ext cx="5748150" cy="862012"/>
              </a:xfrm>
              <a:prstGeom prst="rect">
                <a:avLst/>
              </a:prstGeom>
              <a:blipFill>
                <a:blip r:embed="rId5"/>
                <a:stretch>
                  <a:fillRect b="-58865"/>
                </a:stretch>
              </a:blipFill>
            </p:spPr>
            <p:txBody>
              <a:bodyPr/>
              <a:lstStyle/>
              <a:p>
                <a:r>
                  <a:rPr lang="es-PE">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checkerboard(across)">
                                      <p:cBhvr>
                                        <p:cTn id="7" dur="500"/>
                                        <p:tgtEl>
                                          <p:spTgt spid="5325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3254"/>
                                        </p:tgtEl>
                                        <p:attrNameLst>
                                          <p:attrName>style.visibility</p:attrName>
                                        </p:attrNameLst>
                                      </p:cBhvr>
                                      <p:to>
                                        <p:strVal val="visible"/>
                                      </p:to>
                                    </p:set>
                                    <p:animEffect transition="in" filter="checkerboard(across)">
                                      <p:cBhvr>
                                        <p:cTn id="10" dur="500"/>
                                        <p:tgtEl>
                                          <p:spTgt spid="53254"/>
                                        </p:tgtEl>
                                      </p:cBhvr>
                                    </p:animEffect>
                                  </p:childTnLst>
                                </p:cTn>
                              </p:par>
                              <p:par>
                                <p:cTn id="11" presetID="5" presetClass="entr" presetSubtype="10" fill="hold" grpId="0" nodeType="withEffect" nodePh="1">
                                  <p:stCondLst>
                                    <p:cond delay="0"/>
                                  </p:stCondLst>
                                  <p:endCondLst>
                                    <p:cond evt="begin" delay="0">
                                      <p:tn val="11"/>
                                    </p:cond>
                                  </p:endCondLst>
                                  <p:childTnLst>
                                    <p:set>
                                      <p:cBhvr>
                                        <p:cTn id="12" dur="1" fill="hold">
                                          <p:stCondLst>
                                            <p:cond delay="0"/>
                                          </p:stCondLst>
                                        </p:cTn>
                                        <p:tgtEl>
                                          <p:spTgt spid="53256"/>
                                        </p:tgtEl>
                                        <p:attrNameLst>
                                          <p:attrName>style.visibility</p:attrName>
                                        </p:attrNameLst>
                                      </p:cBhvr>
                                      <p:to>
                                        <p:strVal val="visible"/>
                                      </p:to>
                                    </p:set>
                                    <p:animEffect transition="in" filter="checkerboard(across)">
                                      <p:cBhvr>
                                        <p:cTn id="13" dur="500"/>
                                        <p:tgtEl>
                                          <p:spTgt spid="53256"/>
                                        </p:tgtEl>
                                      </p:cBhvr>
                                    </p:animEffect>
                                  </p:childTnLst>
                                </p:cTn>
                              </p:par>
                              <p:par>
                                <p:cTn id="14" presetID="5" presetClass="entr" presetSubtype="10" fill="hold" nodeType="withEffect">
                                  <p:stCondLst>
                                    <p:cond delay="0"/>
                                  </p:stCondLst>
                                  <p:childTnLst>
                                    <p:set>
                                      <p:cBhvr>
                                        <p:cTn id="15" dur="1" fill="hold">
                                          <p:stCondLst>
                                            <p:cond delay="0"/>
                                          </p:stCondLst>
                                        </p:cTn>
                                        <p:tgtEl>
                                          <p:spTgt spid="53255"/>
                                        </p:tgtEl>
                                        <p:attrNameLst>
                                          <p:attrName>style.visibility</p:attrName>
                                        </p:attrNameLst>
                                      </p:cBhvr>
                                      <p:to>
                                        <p:strVal val="visible"/>
                                      </p:to>
                                    </p:set>
                                    <p:animEffect transition="in" filter="checkerboard(across)">
                                      <p:cBhvr>
                                        <p:cTn id="16" dur="500"/>
                                        <p:tgtEl>
                                          <p:spTgt spid="53255"/>
                                        </p:tgtEl>
                                      </p:cBhvr>
                                    </p:animEffect>
                                  </p:childTnLst>
                                </p:cTn>
                              </p:par>
                              <p:par>
                                <p:cTn id="17" presetID="5" presetClass="entr" presetSubtype="10" fill="hold" grpId="0" nodeType="withEffect" nodePh="1">
                                  <p:stCondLst>
                                    <p:cond delay="0"/>
                                  </p:stCondLst>
                                  <p:endCondLst>
                                    <p:cond evt="begin" delay="0">
                                      <p:tn val="17"/>
                                    </p:cond>
                                  </p:endCondLst>
                                  <p:childTnLst>
                                    <p:set>
                                      <p:cBhvr>
                                        <p:cTn id="18" dur="1" fill="hold">
                                          <p:stCondLst>
                                            <p:cond delay="0"/>
                                          </p:stCondLst>
                                        </p:cTn>
                                        <p:tgtEl>
                                          <p:spTgt spid="53258"/>
                                        </p:tgtEl>
                                        <p:attrNameLst>
                                          <p:attrName>style.visibility</p:attrName>
                                        </p:attrNameLst>
                                      </p:cBhvr>
                                      <p:to>
                                        <p:strVal val="visible"/>
                                      </p:to>
                                    </p:set>
                                    <p:animEffect transition="in" filter="checkerboard(across)">
                                      <p:cBhvr>
                                        <p:cTn id="19" dur="500"/>
                                        <p:tgtEl>
                                          <p:spTgt spid="53258"/>
                                        </p:tgtEl>
                                      </p:cBhvr>
                                    </p:animEffect>
                                  </p:childTnLst>
                                </p:cTn>
                              </p:par>
                              <p:par>
                                <p:cTn id="20" presetID="5" presetClass="entr" presetSubtype="10" fill="hold" grpId="0" nodeType="withEffect" nodePh="1">
                                  <p:stCondLst>
                                    <p:cond delay="0"/>
                                  </p:stCondLst>
                                  <p:endCondLst>
                                    <p:cond evt="begin" delay="0">
                                      <p:tn val="20"/>
                                    </p:cond>
                                  </p:endCondLst>
                                  <p:childTnLst>
                                    <p:set>
                                      <p:cBhvr>
                                        <p:cTn id="21" dur="1" fill="hold">
                                          <p:stCondLst>
                                            <p:cond delay="0"/>
                                          </p:stCondLst>
                                        </p:cTn>
                                        <p:tgtEl>
                                          <p:spTgt spid="53260"/>
                                        </p:tgtEl>
                                        <p:attrNameLst>
                                          <p:attrName>style.visibility</p:attrName>
                                        </p:attrNameLst>
                                      </p:cBhvr>
                                      <p:to>
                                        <p:strVal val="visible"/>
                                      </p:to>
                                    </p:set>
                                    <p:animEffect transition="in" filter="checkerboard(across)">
                                      <p:cBhvr>
                                        <p:cTn id="22" dur="500"/>
                                        <p:tgtEl>
                                          <p:spTgt spid="53260"/>
                                        </p:tgtEl>
                                      </p:cBhvr>
                                    </p:animEffect>
                                  </p:childTnLst>
                                </p:cTn>
                              </p:par>
                              <p:par>
                                <p:cTn id="23" presetID="5" presetClass="entr" presetSubtype="10" fill="hold" grpId="0" nodeType="withEffect" nodePh="1">
                                  <p:stCondLst>
                                    <p:cond delay="0"/>
                                  </p:stCondLst>
                                  <p:endCondLst>
                                    <p:cond evt="begin" delay="0">
                                      <p:tn val="23"/>
                                    </p:cond>
                                  </p:endCondLst>
                                  <p:childTnLst>
                                    <p:set>
                                      <p:cBhvr>
                                        <p:cTn id="24" dur="1" fill="hold">
                                          <p:stCondLst>
                                            <p:cond delay="0"/>
                                          </p:stCondLst>
                                        </p:cTn>
                                        <p:tgtEl>
                                          <p:spTgt spid="53262"/>
                                        </p:tgtEl>
                                        <p:attrNameLst>
                                          <p:attrName>style.visibility</p:attrName>
                                        </p:attrNameLst>
                                      </p:cBhvr>
                                      <p:to>
                                        <p:strVal val="visible"/>
                                      </p:to>
                                    </p:set>
                                    <p:animEffect transition="in" filter="checkerboard(across)">
                                      <p:cBhvr>
                                        <p:cTn id="25" dur="500"/>
                                        <p:tgtEl>
                                          <p:spTgt spid="53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P spid="53254" grpId="0"/>
      <p:bldP spid="53256" grpId="0" animBg="1"/>
      <p:bldP spid="53258" grpId="0" animBg="1"/>
      <p:bldP spid="53260" grpId="0" animBg="1"/>
      <p:bldP spid="5326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3 Marcador de número de diapositiva"/>
          <p:cNvSpPr>
            <a:spLocks noGrp="1"/>
          </p:cNvSpPr>
          <p:nvPr>
            <p:ph type="sldNum" sz="quarter" idx="12"/>
          </p:nvPr>
        </p:nvSpPr>
        <p:spPr/>
        <p:txBody>
          <a:bodyPr/>
          <a:lstStyle/>
          <a:p>
            <a:fld id="{11D4E1D3-DC3E-4ED0-A208-671A7DC84C99}" type="slidenum">
              <a:rPr lang="es-ES"/>
              <a:pPr/>
              <a:t>38</a:t>
            </a:fld>
            <a:endParaRPr lang="es-ES"/>
          </a:p>
        </p:txBody>
      </p:sp>
      <p:sp>
        <p:nvSpPr>
          <p:cNvPr id="54276" name="Text Box 4"/>
          <p:cNvSpPr txBox="1">
            <a:spLocks noChangeArrowheads="1"/>
          </p:cNvSpPr>
          <p:nvPr/>
        </p:nvSpPr>
        <p:spPr bwMode="auto">
          <a:xfrm>
            <a:off x="551655" y="554039"/>
            <a:ext cx="61718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s-ES" sz="2800" b="1" dirty="0">
                <a:solidFill>
                  <a:srgbClr val="C00000"/>
                </a:solidFill>
                <a:effectLst>
                  <a:outerShdw blurRad="38100" dist="38100" dir="2700000" algn="tl">
                    <a:srgbClr val="000000">
                      <a:alpha val="43137"/>
                    </a:srgbClr>
                  </a:outerShdw>
                </a:effectLst>
              </a:rPr>
              <a:t>Negación de los Cuantificadores:</a:t>
            </a:r>
          </a:p>
        </p:txBody>
      </p:sp>
      <p:sp>
        <p:nvSpPr>
          <p:cNvPr id="54277" name="Text Box 5"/>
          <p:cNvSpPr txBox="1">
            <a:spLocks noChangeArrowheads="1"/>
          </p:cNvSpPr>
          <p:nvPr/>
        </p:nvSpPr>
        <p:spPr bwMode="auto">
          <a:xfrm>
            <a:off x="551655" y="1270377"/>
            <a:ext cx="1063629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s-ES" sz="2400" dirty="0"/>
              <a:t>Dada una función proposicional , tal como : P(x), entonces, si esta función proposicional está cuantificada y se niega, entonces,  se cumple la siguiente   igualdad: </a:t>
            </a:r>
          </a:p>
        </p:txBody>
      </p:sp>
      <p:sp>
        <p:nvSpPr>
          <p:cNvPr id="54279" name="Rectangle 7"/>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mc:AlternateContent xmlns:mc="http://schemas.openxmlformats.org/markup-compatibility/2006" xmlns:a14="http://schemas.microsoft.com/office/drawing/2010/main">
        <mc:Choice Requires="a14">
          <p:sp>
            <p:nvSpPr>
              <p:cNvPr id="54278" name="Object 6"/>
              <p:cNvSpPr txBox="1"/>
              <p:nvPr/>
            </p:nvSpPr>
            <p:spPr bwMode="auto">
              <a:xfrm>
                <a:off x="2949574" y="2740025"/>
                <a:ext cx="7207437" cy="764104"/>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s-PE" sz="3300" i="1">
                          <a:solidFill>
                            <a:srgbClr val="000000"/>
                          </a:solidFill>
                          <a:latin typeface="Cambria Math" panose="02040503050406030204" pitchFamily="18" charset="0"/>
                        </a:rPr>
                        <m:t>−</m:t>
                      </m:r>
                      <m:d>
                        <m:dPr>
                          <m:begChr m:val="["/>
                          <m:endChr m:val="]"/>
                          <m:ctrlPr>
                            <a:rPr lang="es-PE" sz="3300" i="1">
                              <a:solidFill>
                                <a:srgbClr val="000000"/>
                              </a:solidFill>
                              <a:latin typeface="Cambria Math" panose="02040503050406030204" pitchFamily="18" charset="0"/>
                            </a:rPr>
                          </m:ctrlPr>
                        </m:dPr>
                        <m:e>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𝑥</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𝐴</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𝑝</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𝑥</m:t>
                          </m:r>
                          <m:r>
                            <a:rPr lang="es-PE" sz="3300" i="1">
                              <a:solidFill>
                                <a:srgbClr val="000000"/>
                              </a:solidFill>
                              <a:latin typeface="Cambria Math" panose="02040503050406030204" pitchFamily="18" charset="0"/>
                            </a:rPr>
                            <m:t>)</m:t>
                          </m:r>
                        </m:e>
                      </m:d>
                      <m:r>
                        <a:rPr lang="es-PE" sz="3300" i="1">
                          <a:solidFill>
                            <a:srgbClr val="000000"/>
                          </a:solidFill>
                          <a:latin typeface="Cambria Math" panose="02040503050406030204" pitchFamily="18" charset="0"/>
                        </a:rPr>
                        <m:t>  ≡  ∃</m:t>
                      </m:r>
                      <m:r>
                        <a:rPr lang="es-PE" sz="3300" i="1">
                          <a:solidFill>
                            <a:srgbClr val="000000"/>
                          </a:solidFill>
                          <a:latin typeface="Cambria Math" panose="02040503050406030204" pitchFamily="18" charset="0"/>
                        </a:rPr>
                        <m:t>𝑥</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𝐴</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𝑝</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𝑥</m:t>
                      </m:r>
                      <m:r>
                        <a:rPr lang="es-PE" sz="3300" i="1">
                          <a:solidFill>
                            <a:srgbClr val="000000"/>
                          </a:solidFill>
                          <a:latin typeface="Cambria Math" panose="02040503050406030204" pitchFamily="18" charset="0"/>
                        </a:rPr>
                        <m:t>)</m:t>
                      </m:r>
                    </m:oMath>
                  </m:oMathPara>
                </a14:m>
                <a:endParaRPr lang="es-PE" dirty="0"/>
              </a:p>
            </p:txBody>
          </p:sp>
        </mc:Choice>
        <mc:Fallback xmlns="">
          <p:sp>
            <p:nvSpPr>
              <p:cNvPr id="54278" name="Object 6"/>
              <p:cNvSpPr txBox="1">
                <a:spLocks noRot="1" noChangeAspect="1" noMove="1" noResize="1" noEditPoints="1" noAdjustHandles="1" noChangeArrowheads="1" noChangeShapeType="1" noTextEdit="1"/>
              </p:cNvSpPr>
              <p:nvPr/>
            </p:nvSpPr>
            <p:spPr bwMode="auto">
              <a:xfrm>
                <a:off x="2949574" y="2740025"/>
                <a:ext cx="7207437" cy="764104"/>
              </a:xfrm>
              <a:prstGeom prst="rect">
                <a:avLst/>
              </a:prstGeom>
              <a:blipFill>
                <a:blip r:embed="rId2"/>
                <a:stretch>
                  <a:fillRect/>
                </a:stretch>
              </a:blipFill>
            </p:spPr>
            <p:txBody>
              <a:bodyPr/>
              <a:lstStyle/>
              <a:p>
                <a:r>
                  <a:rPr lang="es-PE">
                    <a:noFill/>
                  </a:rPr>
                  <a:t> </a:t>
                </a:r>
              </a:p>
            </p:txBody>
          </p:sp>
        </mc:Fallback>
      </mc:AlternateContent>
      <p:sp>
        <p:nvSpPr>
          <p:cNvPr id="54280" name="Text Box 8"/>
          <p:cNvSpPr txBox="1">
            <a:spLocks noChangeArrowheads="1"/>
          </p:cNvSpPr>
          <p:nvPr/>
        </p:nvSpPr>
        <p:spPr bwMode="auto">
          <a:xfrm>
            <a:off x="685426" y="3884087"/>
            <a:ext cx="1089697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ES" sz="2400" dirty="0"/>
              <a:t>Dada una función proposicional, tal como : P(x), entonces, si esta función proposicional está cuantificada en forma existencial y se niega, entonces, se cumple la igualdad:</a:t>
            </a:r>
          </a:p>
        </p:txBody>
      </p:sp>
      <p:sp>
        <p:nvSpPr>
          <p:cNvPr id="54282" name="Rectangle 10"/>
          <p:cNvSpPr>
            <a:spLocks noChangeArrowheads="1"/>
          </p:cNvSpPr>
          <p:nvPr/>
        </p:nvSpPr>
        <p:spPr bwMode="auto">
          <a:xfrm>
            <a:off x="1524001"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mc:AlternateContent xmlns:mc="http://schemas.openxmlformats.org/markup-compatibility/2006" xmlns:a14="http://schemas.microsoft.com/office/drawing/2010/main">
        <mc:Choice Requires="a14">
          <p:sp>
            <p:nvSpPr>
              <p:cNvPr id="54281" name="Object 9"/>
              <p:cNvSpPr txBox="1"/>
              <p:nvPr/>
            </p:nvSpPr>
            <p:spPr bwMode="auto">
              <a:xfrm>
                <a:off x="3000374" y="5229225"/>
                <a:ext cx="6851837" cy="6477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s-PE" sz="3300" i="1">
                          <a:solidFill>
                            <a:srgbClr val="000000"/>
                          </a:solidFill>
                          <a:latin typeface="Cambria Math" panose="02040503050406030204" pitchFamily="18" charset="0"/>
                        </a:rPr>
                        <m:t>−</m:t>
                      </m:r>
                      <m:d>
                        <m:dPr>
                          <m:begChr m:val="["/>
                          <m:endChr m:val="]"/>
                          <m:ctrlPr>
                            <a:rPr lang="es-PE" sz="3300" i="1">
                              <a:solidFill>
                                <a:srgbClr val="000000"/>
                              </a:solidFill>
                              <a:latin typeface="Cambria Math" panose="02040503050406030204" pitchFamily="18" charset="0"/>
                            </a:rPr>
                          </m:ctrlPr>
                        </m:dPr>
                        <m:e>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𝑥</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𝐴</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𝑝</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𝑥</m:t>
                          </m:r>
                          <m:r>
                            <a:rPr lang="es-PE" sz="3300" i="1">
                              <a:solidFill>
                                <a:srgbClr val="000000"/>
                              </a:solidFill>
                              <a:latin typeface="Cambria Math" panose="02040503050406030204" pitchFamily="18" charset="0"/>
                            </a:rPr>
                            <m:t>)</m:t>
                          </m:r>
                        </m:e>
                      </m:d>
                      <m:r>
                        <a:rPr lang="es-PE" sz="3300" i="1">
                          <a:solidFill>
                            <a:srgbClr val="000000"/>
                          </a:solidFill>
                          <a:latin typeface="Cambria Math" panose="02040503050406030204" pitchFamily="18" charset="0"/>
                        </a:rPr>
                        <m:t>  ≡  ∀</m:t>
                      </m:r>
                      <m:r>
                        <a:rPr lang="es-PE" sz="3300" i="1">
                          <a:solidFill>
                            <a:srgbClr val="000000"/>
                          </a:solidFill>
                          <a:latin typeface="Cambria Math" panose="02040503050406030204" pitchFamily="18" charset="0"/>
                        </a:rPr>
                        <m:t>𝑥</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𝐴</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𝑝</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𝑥</m:t>
                      </m:r>
                      <m:r>
                        <a:rPr lang="es-PE" sz="3300" i="1">
                          <a:solidFill>
                            <a:srgbClr val="000000"/>
                          </a:solidFill>
                          <a:latin typeface="Cambria Math" panose="02040503050406030204" pitchFamily="18" charset="0"/>
                        </a:rPr>
                        <m:t>)</m:t>
                      </m:r>
                    </m:oMath>
                  </m:oMathPara>
                </a14:m>
                <a:endParaRPr lang="es-PE" dirty="0"/>
              </a:p>
            </p:txBody>
          </p:sp>
        </mc:Choice>
        <mc:Fallback xmlns="">
          <p:sp>
            <p:nvSpPr>
              <p:cNvPr id="54281" name="Object 9"/>
              <p:cNvSpPr txBox="1">
                <a:spLocks noRot="1" noChangeAspect="1" noMove="1" noResize="1" noEditPoints="1" noAdjustHandles="1" noChangeArrowheads="1" noChangeShapeType="1" noTextEdit="1"/>
              </p:cNvSpPr>
              <p:nvPr/>
            </p:nvSpPr>
            <p:spPr bwMode="auto">
              <a:xfrm>
                <a:off x="3000374" y="5229225"/>
                <a:ext cx="6851837" cy="647700"/>
              </a:xfrm>
              <a:prstGeom prst="rect">
                <a:avLst/>
              </a:prstGeom>
              <a:blipFill>
                <a:blip r:embed="rId3"/>
                <a:stretch>
                  <a:fillRect/>
                </a:stretch>
              </a:blipFill>
            </p:spPr>
            <p:txBody>
              <a:bodyPr/>
              <a:lstStyle/>
              <a:p>
                <a:r>
                  <a:rPr lang="es-PE">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54276"/>
                                        </p:tgtEl>
                                        <p:attrNameLst>
                                          <p:attrName>style.visibility</p:attrName>
                                        </p:attrNameLst>
                                      </p:cBhvr>
                                      <p:to>
                                        <p:strVal val="visible"/>
                                      </p:to>
                                    </p:set>
                                    <p:anim calcmode="lin" valueType="num">
                                      <p:cBhvr additive="base">
                                        <p:cTn id="7" dur="500" fill="hold"/>
                                        <p:tgtEl>
                                          <p:spTgt spid="54276"/>
                                        </p:tgtEl>
                                        <p:attrNameLst>
                                          <p:attrName>ppt_x</p:attrName>
                                        </p:attrNameLst>
                                      </p:cBhvr>
                                      <p:tavLst>
                                        <p:tav tm="0">
                                          <p:val>
                                            <p:strVal val="#ppt_x"/>
                                          </p:val>
                                        </p:tav>
                                        <p:tav tm="100000">
                                          <p:val>
                                            <p:strVal val="#ppt_x"/>
                                          </p:val>
                                        </p:tav>
                                      </p:tavLst>
                                    </p:anim>
                                    <p:anim calcmode="lin" valueType="num">
                                      <p:cBhvr additive="base">
                                        <p:cTn id="8" dur="500" fill="hold"/>
                                        <p:tgtEl>
                                          <p:spTgt spid="5427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4277"/>
                                        </p:tgtEl>
                                        <p:attrNameLst>
                                          <p:attrName>style.visibility</p:attrName>
                                        </p:attrNameLst>
                                      </p:cBhvr>
                                      <p:to>
                                        <p:strVal val="visible"/>
                                      </p:to>
                                    </p:set>
                                    <p:anim calcmode="lin" valueType="num">
                                      <p:cBhvr additive="base">
                                        <p:cTn id="11" dur="500" fill="hold"/>
                                        <p:tgtEl>
                                          <p:spTgt spid="54277"/>
                                        </p:tgtEl>
                                        <p:attrNameLst>
                                          <p:attrName>ppt_x</p:attrName>
                                        </p:attrNameLst>
                                      </p:cBhvr>
                                      <p:tavLst>
                                        <p:tav tm="0">
                                          <p:val>
                                            <p:strVal val="#ppt_x"/>
                                          </p:val>
                                        </p:tav>
                                        <p:tav tm="100000">
                                          <p:val>
                                            <p:strVal val="#ppt_x"/>
                                          </p:val>
                                        </p:tav>
                                      </p:tavLst>
                                    </p:anim>
                                    <p:anim calcmode="lin" valueType="num">
                                      <p:cBhvr additive="base">
                                        <p:cTn id="12" dur="500" fill="hold"/>
                                        <p:tgtEl>
                                          <p:spTgt spid="5427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nodePh="1">
                                  <p:stCondLst>
                                    <p:cond delay="0"/>
                                  </p:stCondLst>
                                  <p:endCondLst>
                                    <p:cond evt="begin" delay="0">
                                      <p:tn val="13"/>
                                    </p:cond>
                                  </p:endCondLst>
                                  <p:childTnLst>
                                    <p:set>
                                      <p:cBhvr>
                                        <p:cTn id="14" dur="1" fill="hold">
                                          <p:stCondLst>
                                            <p:cond delay="0"/>
                                          </p:stCondLst>
                                        </p:cTn>
                                        <p:tgtEl>
                                          <p:spTgt spid="54279"/>
                                        </p:tgtEl>
                                        <p:attrNameLst>
                                          <p:attrName>style.visibility</p:attrName>
                                        </p:attrNameLst>
                                      </p:cBhvr>
                                      <p:to>
                                        <p:strVal val="visible"/>
                                      </p:to>
                                    </p:set>
                                    <p:anim calcmode="lin" valueType="num">
                                      <p:cBhvr additive="base">
                                        <p:cTn id="15" dur="500" fill="hold"/>
                                        <p:tgtEl>
                                          <p:spTgt spid="54279"/>
                                        </p:tgtEl>
                                        <p:attrNameLst>
                                          <p:attrName>ppt_x</p:attrName>
                                        </p:attrNameLst>
                                      </p:cBhvr>
                                      <p:tavLst>
                                        <p:tav tm="0">
                                          <p:val>
                                            <p:strVal val="#ppt_x"/>
                                          </p:val>
                                        </p:tav>
                                        <p:tav tm="100000">
                                          <p:val>
                                            <p:strVal val="#ppt_x"/>
                                          </p:val>
                                        </p:tav>
                                      </p:tavLst>
                                    </p:anim>
                                    <p:anim calcmode="lin" valueType="num">
                                      <p:cBhvr additive="base">
                                        <p:cTn id="16" dur="500" fill="hold"/>
                                        <p:tgtEl>
                                          <p:spTgt spid="5427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4280"/>
                                        </p:tgtEl>
                                        <p:attrNameLst>
                                          <p:attrName>style.visibility</p:attrName>
                                        </p:attrNameLst>
                                      </p:cBhvr>
                                      <p:to>
                                        <p:strVal val="visible"/>
                                      </p:to>
                                    </p:set>
                                    <p:anim calcmode="lin" valueType="num">
                                      <p:cBhvr additive="base">
                                        <p:cTn id="19" dur="500" fill="hold"/>
                                        <p:tgtEl>
                                          <p:spTgt spid="54280"/>
                                        </p:tgtEl>
                                        <p:attrNameLst>
                                          <p:attrName>ppt_x</p:attrName>
                                        </p:attrNameLst>
                                      </p:cBhvr>
                                      <p:tavLst>
                                        <p:tav tm="0">
                                          <p:val>
                                            <p:strVal val="#ppt_x"/>
                                          </p:val>
                                        </p:tav>
                                        <p:tav tm="100000">
                                          <p:val>
                                            <p:strVal val="#ppt_x"/>
                                          </p:val>
                                        </p:tav>
                                      </p:tavLst>
                                    </p:anim>
                                    <p:anim calcmode="lin" valueType="num">
                                      <p:cBhvr additive="base">
                                        <p:cTn id="20" dur="500" fill="hold"/>
                                        <p:tgtEl>
                                          <p:spTgt spid="5428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nodePh="1">
                                  <p:stCondLst>
                                    <p:cond delay="0"/>
                                  </p:stCondLst>
                                  <p:endCondLst>
                                    <p:cond evt="begin" delay="0">
                                      <p:tn val="21"/>
                                    </p:cond>
                                  </p:endCondLst>
                                  <p:childTnLst>
                                    <p:set>
                                      <p:cBhvr>
                                        <p:cTn id="22" dur="1" fill="hold">
                                          <p:stCondLst>
                                            <p:cond delay="0"/>
                                          </p:stCondLst>
                                        </p:cTn>
                                        <p:tgtEl>
                                          <p:spTgt spid="54282"/>
                                        </p:tgtEl>
                                        <p:attrNameLst>
                                          <p:attrName>style.visibility</p:attrName>
                                        </p:attrNameLst>
                                      </p:cBhvr>
                                      <p:to>
                                        <p:strVal val="visible"/>
                                      </p:to>
                                    </p:set>
                                    <p:anim calcmode="lin" valueType="num">
                                      <p:cBhvr additive="base">
                                        <p:cTn id="23" dur="500" fill="hold"/>
                                        <p:tgtEl>
                                          <p:spTgt spid="54282"/>
                                        </p:tgtEl>
                                        <p:attrNameLst>
                                          <p:attrName>ppt_x</p:attrName>
                                        </p:attrNameLst>
                                      </p:cBhvr>
                                      <p:tavLst>
                                        <p:tav tm="0">
                                          <p:val>
                                            <p:strVal val="#ppt_x"/>
                                          </p:val>
                                        </p:tav>
                                        <p:tav tm="100000">
                                          <p:val>
                                            <p:strVal val="#ppt_x"/>
                                          </p:val>
                                        </p:tav>
                                      </p:tavLst>
                                    </p:anim>
                                    <p:anim calcmode="lin" valueType="num">
                                      <p:cBhvr additive="base">
                                        <p:cTn id="24" dur="500" fill="hold"/>
                                        <p:tgtEl>
                                          <p:spTgt spid="542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P spid="54277" grpId="0"/>
      <p:bldP spid="54279" grpId="0" animBg="1"/>
      <p:bldP spid="54280" grpId="0"/>
      <p:bldP spid="5428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3 Marcador de número de diapositiva"/>
          <p:cNvSpPr>
            <a:spLocks noGrp="1"/>
          </p:cNvSpPr>
          <p:nvPr>
            <p:ph type="sldNum" sz="quarter" idx="12"/>
          </p:nvPr>
        </p:nvSpPr>
        <p:spPr/>
        <p:txBody>
          <a:bodyPr/>
          <a:lstStyle/>
          <a:p>
            <a:fld id="{8557A9FB-64B4-4A2D-88E5-686B495F12D9}" type="slidenum">
              <a:rPr lang="es-ES"/>
              <a:pPr/>
              <a:t>39</a:t>
            </a:fld>
            <a:endParaRPr lang="es-ES"/>
          </a:p>
        </p:txBody>
      </p:sp>
      <p:sp>
        <p:nvSpPr>
          <p:cNvPr id="55300" name="Text Box 4"/>
          <p:cNvSpPr txBox="1">
            <a:spLocks noChangeArrowheads="1"/>
          </p:cNvSpPr>
          <p:nvPr/>
        </p:nvSpPr>
        <p:spPr bwMode="auto">
          <a:xfrm>
            <a:off x="694532" y="690374"/>
            <a:ext cx="29003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s-ES" sz="2800" b="1" dirty="0">
                <a:solidFill>
                  <a:srgbClr val="C00000"/>
                </a:solidFill>
                <a:effectLst>
                  <a:outerShdw blurRad="38100" dist="38100" dir="2700000" algn="tl">
                    <a:srgbClr val="000000">
                      <a:alpha val="43137"/>
                    </a:srgbClr>
                  </a:outerShdw>
                </a:effectLst>
              </a:rPr>
              <a:t>Circuitos lógicos</a:t>
            </a:r>
          </a:p>
        </p:txBody>
      </p:sp>
      <p:sp>
        <p:nvSpPr>
          <p:cNvPr id="55301" name="Text Box 5"/>
          <p:cNvSpPr txBox="1">
            <a:spLocks noChangeArrowheads="1"/>
          </p:cNvSpPr>
          <p:nvPr/>
        </p:nvSpPr>
        <p:spPr bwMode="auto">
          <a:xfrm>
            <a:off x="694532" y="1513631"/>
            <a:ext cx="1114784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ES" sz="2800" dirty="0"/>
              <a:t>Llamados también redes lógicas. Son como su nombre indica, redes que representan posiciones lógicas.</a:t>
            </a:r>
          </a:p>
          <a:p>
            <a:pPr>
              <a:spcBef>
                <a:spcPct val="50000"/>
              </a:spcBef>
            </a:pPr>
            <a:r>
              <a:rPr lang="es-ES" sz="2800" dirty="0"/>
              <a:t>Estas redes se presentan  como </a:t>
            </a:r>
            <a:r>
              <a:rPr lang="es-ES" sz="2800" b="1" dirty="0"/>
              <a:t>redes en serie </a:t>
            </a:r>
            <a:r>
              <a:rPr lang="es-ES" sz="2800" dirty="0"/>
              <a:t>o como </a:t>
            </a:r>
            <a:r>
              <a:rPr lang="es-ES" sz="2800" b="1" dirty="0"/>
              <a:t>redes en paralelo</a:t>
            </a:r>
          </a:p>
        </p:txBody>
      </p:sp>
      <p:sp>
        <p:nvSpPr>
          <p:cNvPr id="55303" name="Rectangle 7"/>
          <p:cNvSpPr>
            <a:spLocks noChangeArrowheads="1"/>
          </p:cNvSpPr>
          <p:nvPr/>
        </p:nvSpPr>
        <p:spPr bwMode="auto">
          <a:xfrm>
            <a:off x="1524001" y="3015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p:sp>
        <p:nvSpPr>
          <p:cNvPr id="55305" name="Rectangle 9"/>
          <p:cNvSpPr>
            <a:spLocks noChangeArrowheads="1"/>
          </p:cNvSpPr>
          <p:nvPr/>
        </p:nvSpPr>
        <p:spPr bwMode="auto">
          <a:xfrm>
            <a:off x="1524001" y="3015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mc:AlternateContent xmlns:mc="http://schemas.openxmlformats.org/markup-compatibility/2006" xmlns:a14="http://schemas.microsoft.com/office/drawing/2010/main">
        <mc:Choice Requires="a14">
          <p:sp>
            <p:nvSpPr>
              <p:cNvPr id="55304" name="Object 8"/>
              <p:cNvSpPr txBox="1"/>
              <p:nvPr/>
            </p:nvSpPr>
            <p:spPr bwMode="auto">
              <a:xfrm>
                <a:off x="694532" y="3032919"/>
                <a:ext cx="9850531" cy="792162"/>
              </a:xfrm>
              <a:prstGeom prst="rect">
                <a:avLst/>
              </a:prstGeom>
              <a:noFill/>
            </p:spPr>
            <p:txBody>
              <a:bodyPr>
                <a:normAutofit/>
              </a:bodyPr>
              <a:lstStyle/>
              <a:p>
                <a14:m>
                  <m:oMath xmlns:m="http://schemas.openxmlformats.org/officeDocument/2006/math">
                    <m:r>
                      <a:rPr lang="es-PE" sz="2400" i="1" smtClean="0">
                        <a:solidFill>
                          <a:srgbClr val="000000"/>
                        </a:solidFill>
                        <a:latin typeface="Cambria Math" panose="02040503050406030204" pitchFamily="18" charset="0"/>
                      </a:rPr>
                      <m:t>−</m:t>
                    </m:r>
                    <m:r>
                      <a:rPr lang="es-PE" sz="2400" i="1" smtClean="0">
                        <a:solidFill>
                          <a:srgbClr val="000000"/>
                        </a:solidFill>
                        <a:latin typeface="Cambria Math" panose="02040503050406030204" pitchFamily="18" charset="0"/>
                      </a:rPr>
                      <m:t>𝑈𝑛𝑎</m:t>
                    </m:r>
                    <m:r>
                      <a:rPr lang="es-PE" sz="2400" i="1" smtClean="0">
                        <a:solidFill>
                          <a:srgbClr val="000000"/>
                        </a:solidFill>
                        <a:latin typeface="Cambria Math" panose="02040503050406030204" pitchFamily="18" charset="0"/>
                      </a:rPr>
                      <m:t> </m:t>
                    </m:r>
                    <m:r>
                      <a:rPr lang="es-MX" sz="2400" b="1" i="1" smtClean="0">
                        <a:solidFill>
                          <a:srgbClr val="000000"/>
                        </a:solidFill>
                        <a:latin typeface="Cambria Math" panose="02040503050406030204" pitchFamily="18" charset="0"/>
                      </a:rPr>
                      <m:t>𝒄</m:t>
                    </m:r>
                    <m:r>
                      <a:rPr lang="es-PE" sz="2400" b="1" i="1" smtClean="0">
                        <a:solidFill>
                          <a:srgbClr val="000000"/>
                        </a:solidFill>
                        <a:latin typeface="Cambria Math" panose="02040503050406030204" pitchFamily="18" charset="0"/>
                      </a:rPr>
                      <m:t>𝒐𝒏𝒆𝒙𝒊</m:t>
                    </m:r>
                    <m:r>
                      <a:rPr lang="es-PE" sz="2400" b="1" i="1" smtClean="0">
                        <a:solidFill>
                          <a:srgbClr val="000000"/>
                        </a:solidFill>
                        <a:latin typeface="Cambria Math" panose="02040503050406030204" pitchFamily="18" charset="0"/>
                      </a:rPr>
                      <m:t>ó</m:t>
                    </m:r>
                    <m:r>
                      <a:rPr lang="es-PE" sz="2400" b="1" i="1" smtClean="0">
                        <a:solidFill>
                          <a:srgbClr val="000000"/>
                        </a:solidFill>
                        <a:latin typeface="Cambria Math" panose="02040503050406030204" pitchFamily="18" charset="0"/>
                      </a:rPr>
                      <m:t>𝒏</m:t>
                    </m:r>
                    <m:r>
                      <a:rPr lang="es-PE" sz="2400" b="1" i="1" smtClean="0">
                        <a:solidFill>
                          <a:srgbClr val="000000"/>
                        </a:solidFill>
                        <a:latin typeface="Cambria Math" panose="02040503050406030204" pitchFamily="18" charset="0"/>
                      </a:rPr>
                      <m:t> </m:t>
                    </m:r>
                    <m:r>
                      <a:rPr lang="es-PE" sz="2400" b="1" i="1" smtClean="0">
                        <a:solidFill>
                          <a:srgbClr val="000000"/>
                        </a:solidFill>
                        <a:latin typeface="Cambria Math" panose="02040503050406030204" pitchFamily="18" charset="0"/>
                      </a:rPr>
                      <m:t>𝒆𝒏</m:t>
                    </m:r>
                    <m:r>
                      <a:rPr lang="es-PE" sz="2400" b="1" i="1" smtClean="0">
                        <a:solidFill>
                          <a:srgbClr val="000000"/>
                        </a:solidFill>
                        <a:latin typeface="Cambria Math" panose="02040503050406030204" pitchFamily="18" charset="0"/>
                      </a:rPr>
                      <m:t> </m:t>
                    </m:r>
                    <m:r>
                      <a:rPr lang="es-PE" sz="2400" b="1" i="1" smtClean="0">
                        <a:solidFill>
                          <a:srgbClr val="000000"/>
                        </a:solidFill>
                        <a:latin typeface="Cambria Math" panose="02040503050406030204" pitchFamily="18" charset="0"/>
                      </a:rPr>
                      <m:t>𝒔𝒆𝒓𝒊𝒆</m:t>
                    </m:r>
                    <m:r>
                      <a:rPr lang="es-PE" sz="2400" b="1" i="1" smtClean="0">
                        <a:solidFill>
                          <a:srgbClr val="000000"/>
                        </a:solidFill>
                        <a:latin typeface="Cambria Math" panose="02040503050406030204" pitchFamily="18" charset="0"/>
                      </a:rPr>
                      <m:t> </m:t>
                    </m:r>
                    <m:r>
                      <a:rPr lang="es-PE" sz="2400" i="1" smtClean="0">
                        <a:solidFill>
                          <a:srgbClr val="000000"/>
                        </a:solidFill>
                        <a:latin typeface="Cambria Math" panose="02040503050406030204" pitchFamily="18" charset="0"/>
                      </a:rPr>
                      <m:t>𝑠𝑒</m:t>
                    </m:r>
                    <m:r>
                      <a:rPr lang="es-MX" sz="2400" b="0" i="1" smtClean="0">
                        <a:solidFill>
                          <a:srgbClr val="000000"/>
                        </a:solidFill>
                        <a:latin typeface="Cambria Math" panose="02040503050406030204" pitchFamily="18" charset="0"/>
                      </a:rPr>
                      <m:t> </m:t>
                    </m:r>
                    <m:r>
                      <a:rPr lang="es-PE" sz="2400" i="1">
                        <a:solidFill>
                          <a:srgbClr val="000000"/>
                        </a:solidFill>
                        <a:latin typeface="Cambria Math" panose="02040503050406030204" pitchFamily="18" charset="0"/>
                      </a:rPr>
                      <m:t>𝑎𝑠𝑜𝑐𝑖𝑎</m:t>
                    </m:r>
                    <m:r>
                      <a:rPr lang="es-PE" sz="2400" i="1">
                        <a:solidFill>
                          <a:srgbClr val="000000"/>
                        </a:solidFill>
                        <a:latin typeface="Cambria Math" panose="02040503050406030204" pitchFamily="18" charset="0"/>
                      </a:rPr>
                      <m:t> </m:t>
                    </m:r>
                    <m:r>
                      <a:rPr lang="es-PE" sz="2400" i="1">
                        <a:solidFill>
                          <a:srgbClr val="000000"/>
                        </a:solidFill>
                        <a:latin typeface="Cambria Math" panose="02040503050406030204" pitchFamily="18" charset="0"/>
                      </a:rPr>
                      <m:t>𝑐𝑜𝑛</m:t>
                    </m:r>
                    <m:r>
                      <a:rPr lang="es-PE" sz="2400" i="1">
                        <a:solidFill>
                          <a:srgbClr val="000000"/>
                        </a:solidFill>
                        <a:latin typeface="Cambria Math" panose="02040503050406030204" pitchFamily="18" charset="0"/>
                      </a:rPr>
                      <m:t> </m:t>
                    </m:r>
                    <m:r>
                      <a:rPr lang="es-PE" sz="2400" i="1">
                        <a:solidFill>
                          <a:srgbClr val="000000"/>
                        </a:solidFill>
                        <a:latin typeface="Cambria Math" panose="02040503050406030204" pitchFamily="18" charset="0"/>
                      </a:rPr>
                      <m:t>𝑙𝑎</m:t>
                    </m:r>
                    <m:r>
                      <a:rPr lang="es-PE" sz="2400" i="1">
                        <a:solidFill>
                          <a:srgbClr val="000000"/>
                        </a:solidFill>
                        <a:latin typeface="Cambria Math" panose="02040503050406030204" pitchFamily="18" charset="0"/>
                      </a:rPr>
                      <m:t> </m:t>
                    </m:r>
                    <m:r>
                      <a:rPr lang="es-PE" sz="2400" b="1" i="1">
                        <a:solidFill>
                          <a:srgbClr val="000000"/>
                        </a:solidFill>
                        <a:latin typeface="Cambria Math" panose="02040503050406030204" pitchFamily="18" charset="0"/>
                      </a:rPr>
                      <m:t>𝑪𝑶𝑵𝑱𝑼𝑵𝑪𝑰</m:t>
                    </m:r>
                    <m:r>
                      <a:rPr lang="es-PE" sz="2400" i="1">
                        <a:solidFill>
                          <a:srgbClr val="000000"/>
                        </a:solidFill>
                        <a:latin typeface="Cambria Math" panose="02040503050406030204" pitchFamily="18" charset="0"/>
                      </a:rPr>
                      <m:t>Ó</m:t>
                    </m:r>
                    <m:r>
                      <a:rPr lang="es-PE" sz="2400" i="1">
                        <a:solidFill>
                          <a:srgbClr val="000000"/>
                        </a:solidFill>
                        <a:latin typeface="Cambria Math" panose="02040503050406030204" pitchFamily="18" charset="0"/>
                      </a:rPr>
                      <m:t>𝑁</m:t>
                    </m:r>
                  </m:oMath>
                </a14:m>
                <a:r>
                  <a:rPr lang="es-PE" sz="2400" i="1" dirty="0">
                    <a:solidFill>
                      <a:srgbClr val="000000"/>
                    </a:solidFill>
                    <a:latin typeface="Cambria Math" panose="02040503050406030204" pitchFamily="18" charset="0"/>
                  </a:rPr>
                  <a:t> </a:t>
                </a:r>
                <a14:m>
                  <m:oMath xmlns:m="http://schemas.openxmlformats.org/officeDocument/2006/math">
                    <m:r>
                      <a:rPr lang="es-PE" sz="2400" i="1">
                        <a:solidFill>
                          <a:srgbClr val="000000"/>
                        </a:solidFill>
                        <a:latin typeface="Cambria Math" panose="02040503050406030204" pitchFamily="18" charset="0"/>
                      </a:rPr>
                      <m:t>𝑝</m:t>
                    </m:r>
                    <m:r>
                      <a:rPr lang="es-PE" sz="2400" i="1">
                        <a:solidFill>
                          <a:srgbClr val="000000"/>
                        </a:solidFill>
                        <a:latin typeface="Cambria Math" panose="02040503050406030204" pitchFamily="18" charset="0"/>
                      </a:rPr>
                      <m:t> ∧ </m:t>
                    </m:r>
                    <m:r>
                      <a:rPr lang="es-PE" sz="2400" i="1">
                        <a:solidFill>
                          <a:srgbClr val="000000"/>
                        </a:solidFill>
                        <a:latin typeface="Cambria Math" panose="02040503050406030204" pitchFamily="18" charset="0"/>
                      </a:rPr>
                      <m:t>𝑞</m:t>
                    </m:r>
                    <m:r>
                      <a:rPr lang="es-PE" sz="2400" i="1">
                        <a:solidFill>
                          <a:srgbClr val="000000"/>
                        </a:solidFill>
                        <a:latin typeface="Cambria Math" panose="02040503050406030204" pitchFamily="18" charset="0"/>
                      </a:rPr>
                      <m:t> : </m:t>
                    </m:r>
                  </m:oMath>
                </a14:m>
                <a:endParaRPr lang="es-PE" sz="2400" dirty="0"/>
              </a:p>
            </p:txBody>
          </p:sp>
        </mc:Choice>
        <mc:Fallback xmlns="">
          <p:sp>
            <p:nvSpPr>
              <p:cNvPr id="55304" name="Object 8"/>
              <p:cNvSpPr txBox="1">
                <a:spLocks noRot="1" noChangeAspect="1" noMove="1" noResize="1" noEditPoints="1" noAdjustHandles="1" noChangeArrowheads="1" noChangeShapeType="1" noTextEdit="1"/>
              </p:cNvSpPr>
              <p:nvPr/>
            </p:nvSpPr>
            <p:spPr bwMode="auto">
              <a:xfrm>
                <a:off x="694532" y="3032919"/>
                <a:ext cx="9850531" cy="792162"/>
              </a:xfrm>
              <a:prstGeom prst="rect">
                <a:avLst/>
              </a:prstGeom>
              <a:blipFill>
                <a:blip r:embed="rId2"/>
                <a:stretch>
                  <a:fillRect/>
                </a:stretch>
              </a:blipFill>
            </p:spPr>
            <p:txBody>
              <a:bodyPr/>
              <a:lstStyle/>
              <a:p>
                <a:r>
                  <a:rPr lang="es-PE">
                    <a:noFill/>
                  </a:rPr>
                  <a:t> </a:t>
                </a:r>
              </a:p>
            </p:txBody>
          </p:sp>
        </mc:Fallback>
      </mc:AlternateContent>
      <p:grpSp>
        <p:nvGrpSpPr>
          <p:cNvPr id="55313" name="Group 17"/>
          <p:cNvGrpSpPr>
            <a:grpSpLocks/>
          </p:cNvGrpSpPr>
          <p:nvPr/>
        </p:nvGrpSpPr>
        <p:grpSpPr bwMode="auto">
          <a:xfrm>
            <a:off x="3424284" y="4610043"/>
            <a:ext cx="4391025" cy="368940"/>
            <a:chOff x="930" y="2773"/>
            <a:chExt cx="2766" cy="134"/>
          </a:xfrm>
        </p:grpSpPr>
        <p:sp>
          <p:nvSpPr>
            <p:cNvPr id="55308" name="Text Box 12"/>
            <p:cNvSpPr txBox="1">
              <a:spLocks noChangeArrowheads="1"/>
            </p:cNvSpPr>
            <p:nvPr/>
          </p:nvSpPr>
          <p:spPr bwMode="auto">
            <a:xfrm>
              <a:off x="930" y="2773"/>
              <a:ext cx="2766"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dirty="0"/>
                <a:t>                        /p                         /q</a:t>
              </a:r>
            </a:p>
          </p:txBody>
        </p:sp>
        <p:sp>
          <p:nvSpPr>
            <p:cNvPr id="55309" name="Line 13"/>
            <p:cNvSpPr>
              <a:spLocks noChangeShapeType="1"/>
            </p:cNvSpPr>
            <p:nvPr/>
          </p:nvSpPr>
          <p:spPr bwMode="auto">
            <a:xfrm>
              <a:off x="975" y="2840"/>
              <a:ext cx="6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55310" name="Line 14"/>
            <p:cNvSpPr>
              <a:spLocks noChangeShapeType="1"/>
            </p:cNvSpPr>
            <p:nvPr/>
          </p:nvSpPr>
          <p:spPr bwMode="auto">
            <a:xfrm>
              <a:off x="2018" y="2840"/>
              <a:ext cx="63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dirty="0"/>
            </a:p>
          </p:txBody>
        </p:sp>
        <p:sp>
          <p:nvSpPr>
            <p:cNvPr id="55311" name="Line 15"/>
            <p:cNvSpPr>
              <a:spLocks noChangeShapeType="1"/>
            </p:cNvSpPr>
            <p:nvPr/>
          </p:nvSpPr>
          <p:spPr bwMode="auto">
            <a:xfrm>
              <a:off x="2970" y="2840"/>
              <a:ext cx="6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blinds(horizontal)">
                                      <p:cBhvr>
                                        <p:cTn id="7" dur="500"/>
                                        <p:tgtEl>
                                          <p:spTgt spid="5530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5301"/>
                                        </p:tgtEl>
                                        <p:attrNameLst>
                                          <p:attrName>style.visibility</p:attrName>
                                        </p:attrNameLst>
                                      </p:cBhvr>
                                      <p:to>
                                        <p:strVal val="visible"/>
                                      </p:to>
                                    </p:set>
                                    <p:animEffect transition="in" filter="blinds(horizontal)">
                                      <p:cBhvr>
                                        <p:cTn id="10" dur="500"/>
                                        <p:tgtEl>
                                          <p:spTgt spid="55301"/>
                                        </p:tgtEl>
                                      </p:cBhvr>
                                    </p:animEffect>
                                  </p:childTnLst>
                                </p:cTn>
                              </p:par>
                              <p:par>
                                <p:cTn id="11" presetID="3" presetClass="entr" presetSubtype="10" fill="hold" grpId="0" nodeType="withEffect" nodePh="1">
                                  <p:stCondLst>
                                    <p:cond delay="0"/>
                                  </p:stCondLst>
                                  <p:endCondLst>
                                    <p:cond evt="begin" delay="0">
                                      <p:tn val="11"/>
                                    </p:cond>
                                  </p:endCondLst>
                                  <p:childTnLst>
                                    <p:set>
                                      <p:cBhvr>
                                        <p:cTn id="12" dur="1" fill="hold">
                                          <p:stCondLst>
                                            <p:cond delay="0"/>
                                          </p:stCondLst>
                                        </p:cTn>
                                        <p:tgtEl>
                                          <p:spTgt spid="55303"/>
                                        </p:tgtEl>
                                        <p:attrNameLst>
                                          <p:attrName>style.visibility</p:attrName>
                                        </p:attrNameLst>
                                      </p:cBhvr>
                                      <p:to>
                                        <p:strVal val="visible"/>
                                      </p:to>
                                    </p:set>
                                    <p:animEffect transition="in" filter="blinds(horizontal)">
                                      <p:cBhvr>
                                        <p:cTn id="13" dur="500"/>
                                        <p:tgtEl>
                                          <p:spTgt spid="55303"/>
                                        </p:tgtEl>
                                      </p:cBhvr>
                                    </p:animEffect>
                                  </p:childTnLst>
                                </p:cTn>
                              </p:par>
                              <p:par>
                                <p:cTn id="14" presetID="3" presetClass="entr" presetSubtype="10" fill="hold" grpId="0" nodeType="withEffect" nodePh="1">
                                  <p:stCondLst>
                                    <p:cond delay="0"/>
                                  </p:stCondLst>
                                  <p:endCondLst>
                                    <p:cond evt="begin" delay="0">
                                      <p:tn val="14"/>
                                    </p:cond>
                                  </p:endCondLst>
                                  <p:childTnLst>
                                    <p:set>
                                      <p:cBhvr>
                                        <p:cTn id="15" dur="1" fill="hold">
                                          <p:stCondLst>
                                            <p:cond delay="0"/>
                                          </p:stCondLst>
                                        </p:cTn>
                                        <p:tgtEl>
                                          <p:spTgt spid="55305"/>
                                        </p:tgtEl>
                                        <p:attrNameLst>
                                          <p:attrName>style.visibility</p:attrName>
                                        </p:attrNameLst>
                                      </p:cBhvr>
                                      <p:to>
                                        <p:strVal val="visible"/>
                                      </p:to>
                                    </p:set>
                                    <p:animEffect transition="in" filter="blinds(horizontal)">
                                      <p:cBhvr>
                                        <p:cTn id="16" dur="500"/>
                                        <p:tgtEl>
                                          <p:spTgt spid="55305"/>
                                        </p:tgtEl>
                                      </p:cBhvr>
                                    </p:animEffect>
                                  </p:childTnLst>
                                </p:cTn>
                              </p:par>
                              <p:par>
                                <p:cTn id="17" presetID="3" presetClass="entr" presetSubtype="10" fill="hold" nodeType="withEffect">
                                  <p:stCondLst>
                                    <p:cond delay="0"/>
                                  </p:stCondLst>
                                  <p:childTnLst>
                                    <p:set>
                                      <p:cBhvr>
                                        <p:cTn id="18" dur="1" fill="hold">
                                          <p:stCondLst>
                                            <p:cond delay="0"/>
                                          </p:stCondLst>
                                        </p:cTn>
                                        <p:tgtEl>
                                          <p:spTgt spid="55313"/>
                                        </p:tgtEl>
                                        <p:attrNameLst>
                                          <p:attrName>style.visibility</p:attrName>
                                        </p:attrNameLst>
                                      </p:cBhvr>
                                      <p:to>
                                        <p:strVal val="visible"/>
                                      </p:to>
                                    </p:set>
                                    <p:animEffect transition="in" filter="blinds(horizontal)">
                                      <p:cBhvr>
                                        <p:cTn id="19" dur="500"/>
                                        <p:tgtEl>
                                          <p:spTgt spid="55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55301" grpId="0"/>
      <p:bldP spid="55303" grpId="0" animBg="1"/>
      <p:bldP spid="5530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BDF5DF1-15C7-F550-28D3-7D4574EA02AB}"/>
              </a:ext>
            </a:extLst>
          </p:cNvPr>
          <p:cNvSpPr>
            <a:spLocks noGrp="1"/>
          </p:cNvSpPr>
          <p:nvPr>
            <p:ph idx="1"/>
          </p:nvPr>
        </p:nvSpPr>
        <p:spPr>
          <a:xfrm>
            <a:off x="577687" y="1088247"/>
            <a:ext cx="8539419" cy="5810858"/>
          </a:xfrm>
        </p:spPr>
        <p:txBody>
          <a:bodyPr>
            <a:normAutofit fontScale="85000" lnSpcReduction="20000"/>
          </a:bodyPr>
          <a:lstStyle/>
          <a:p>
            <a:pPr marL="0" indent="0" algn="just">
              <a:buNone/>
            </a:pPr>
            <a:r>
              <a:rPr lang="es-MX" dirty="0">
                <a:latin typeface="+mj-lt"/>
                <a:ea typeface="+mj-ea"/>
                <a:cs typeface="+mj-cs"/>
              </a:rPr>
              <a:t>Otros ejemplos de objetos estudiados en </a:t>
            </a:r>
            <a:r>
              <a:rPr lang="es-MX" b="1" dirty="0">
                <a:latin typeface="+mj-lt"/>
                <a:ea typeface="+mj-ea"/>
                <a:cs typeface="+mj-cs"/>
              </a:rPr>
              <a:t>MD</a:t>
            </a:r>
            <a:r>
              <a:rPr lang="es-MX" dirty="0">
                <a:latin typeface="+mj-lt"/>
                <a:ea typeface="+mj-ea"/>
                <a:cs typeface="+mj-cs"/>
              </a:rPr>
              <a:t> son los </a:t>
            </a:r>
            <a:r>
              <a:rPr lang="es-MX" b="1" dirty="0">
                <a:latin typeface="+mj-lt"/>
                <a:ea typeface="+mj-ea"/>
                <a:cs typeface="+mj-cs"/>
              </a:rPr>
              <a:t>enunciados lógicos</a:t>
            </a:r>
            <a:r>
              <a:rPr lang="es-MX" dirty="0">
                <a:latin typeface="+mj-lt"/>
                <a:ea typeface="+mj-ea"/>
                <a:cs typeface="+mj-cs"/>
              </a:rPr>
              <a:t>, </a:t>
            </a:r>
            <a:r>
              <a:rPr lang="es-MX" b="1" dirty="0">
                <a:latin typeface="+mj-lt"/>
                <a:ea typeface="+mj-ea"/>
                <a:cs typeface="+mj-cs"/>
              </a:rPr>
              <a:t>enteros</a:t>
            </a:r>
            <a:r>
              <a:rPr lang="es-MX" dirty="0">
                <a:latin typeface="+mj-lt"/>
                <a:ea typeface="+mj-ea"/>
                <a:cs typeface="+mj-cs"/>
              </a:rPr>
              <a:t>, </a:t>
            </a:r>
            <a:r>
              <a:rPr lang="es-MX" b="1" dirty="0">
                <a:latin typeface="+mj-lt"/>
                <a:ea typeface="+mj-ea"/>
                <a:cs typeface="+mj-cs"/>
              </a:rPr>
              <a:t>bits</a:t>
            </a:r>
            <a:r>
              <a:rPr lang="es-MX" dirty="0">
                <a:latin typeface="+mj-lt"/>
                <a:ea typeface="+mj-ea"/>
                <a:cs typeface="+mj-cs"/>
              </a:rPr>
              <a:t> y </a:t>
            </a:r>
            <a:r>
              <a:rPr lang="es-MX" b="1" dirty="0">
                <a:latin typeface="+mj-lt"/>
                <a:ea typeface="+mj-ea"/>
                <a:cs typeface="+mj-cs"/>
              </a:rPr>
              <a:t>bytes</a:t>
            </a:r>
            <a:r>
              <a:rPr lang="es-MX" dirty="0">
                <a:latin typeface="+mj-lt"/>
                <a:ea typeface="+mj-ea"/>
                <a:cs typeface="+mj-cs"/>
              </a:rPr>
              <a:t>, </a:t>
            </a:r>
            <a:r>
              <a:rPr lang="es-MX" b="1" dirty="0">
                <a:latin typeface="+mj-lt"/>
                <a:ea typeface="+mj-ea"/>
                <a:cs typeface="+mj-cs"/>
              </a:rPr>
              <a:t>grafos</a:t>
            </a:r>
            <a:r>
              <a:rPr lang="es-MX" dirty="0">
                <a:latin typeface="+mj-lt"/>
                <a:ea typeface="+mj-ea"/>
                <a:cs typeface="+mj-cs"/>
              </a:rPr>
              <a:t>, </a:t>
            </a:r>
            <a:r>
              <a:rPr lang="es-MX" b="1" dirty="0">
                <a:latin typeface="+mj-lt"/>
                <a:ea typeface="+mj-ea"/>
                <a:cs typeface="+mj-cs"/>
              </a:rPr>
              <a:t>árboles</a:t>
            </a:r>
            <a:r>
              <a:rPr lang="es-MX" dirty="0">
                <a:latin typeface="+mj-lt"/>
                <a:ea typeface="+mj-ea"/>
                <a:cs typeface="+mj-cs"/>
              </a:rPr>
              <a:t> y </a:t>
            </a:r>
            <a:r>
              <a:rPr lang="es-MX" b="1" dirty="0">
                <a:latin typeface="+mj-lt"/>
                <a:ea typeface="+mj-ea"/>
                <a:cs typeface="+mj-cs"/>
              </a:rPr>
              <a:t>redes</a:t>
            </a:r>
            <a:r>
              <a:rPr lang="es-MX" dirty="0">
                <a:latin typeface="+mj-lt"/>
                <a:ea typeface="+mj-ea"/>
                <a:cs typeface="+mj-cs"/>
              </a:rPr>
              <a:t>. Al igual que los </a:t>
            </a:r>
            <a:r>
              <a:rPr lang="es-MX" b="1" dirty="0">
                <a:latin typeface="+mj-lt"/>
                <a:ea typeface="+mj-ea"/>
                <a:cs typeface="+mj-cs"/>
              </a:rPr>
              <a:t>píxeles</a:t>
            </a:r>
            <a:r>
              <a:rPr lang="es-MX" dirty="0">
                <a:latin typeface="+mj-lt"/>
                <a:ea typeface="+mj-ea"/>
                <a:cs typeface="+mj-cs"/>
              </a:rPr>
              <a:t>, también pueden formar </a:t>
            </a:r>
            <a:r>
              <a:rPr lang="es-MX" b="1" dirty="0">
                <a:latin typeface="+mj-lt"/>
                <a:ea typeface="+mj-ea"/>
                <a:cs typeface="+mj-cs"/>
              </a:rPr>
              <a:t>patrones intrincados </a:t>
            </a:r>
            <a:r>
              <a:rPr lang="es-MX" dirty="0">
                <a:latin typeface="+mj-lt"/>
                <a:ea typeface="+mj-ea"/>
                <a:cs typeface="+mj-cs"/>
              </a:rPr>
              <a:t>que intentaremos descubrir y explotar para varios propósitos relacionados con la </a:t>
            </a:r>
            <a:r>
              <a:rPr lang="es-MX" b="1" dirty="0">
                <a:latin typeface="+mj-lt"/>
                <a:ea typeface="+mj-ea"/>
                <a:cs typeface="+mj-cs"/>
              </a:rPr>
              <a:t>informática</a:t>
            </a:r>
            <a:r>
              <a:rPr lang="es-MX" dirty="0">
                <a:latin typeface="+mj-lt"/>
                <a:ea typeface="+mj-ea"/>
                <a:cs typeface="+mj-cs"/>
              </a:rPr>
              <a:t> y la </a:t>
            </a:r>
            <a:r>
              <a:rPr lang="es-MX" b="1" dirty="0">
                <a:latin typeface="+mj-lt"/>
                <a:ea typeface="+mj-ea"/>
                <a:cs typeface="+mj-cs"/>
              </a:rPr>
              <a:t>ciencia de datos</a:t>
            </a:r>
            <a:r>
              <a:rPr lang="es-MX" dirty="0">
                <a:latin typeface="+mj-lt"/>
                <a:ea typeface="+mj-ea"/>
                <a:cs typeface="+mj-cs"/>
              </a:rPr>
              <a:t>.</a:t>
            </a:r>
          </a:p>
          <a:p>
            <a:pPr marL="0" indent="0" algn="just">
              <a:buNone/>
            </a:pPr>
            <a:br>
              <a:rPr lang="es-MX" dirty="0"/>
            </a:br>
            <a:r>
              <a:rPr lang="es-MX" dirty="0">
                <a:latin typeface="+mj-lt"/>
                <a:ea typeface="+mj-ea"/>
                <a:cs typeface="+mj-cs"/>
              </a:rPr>
              <a:t>Hay áreas como el </a:t>
            </a:r>
            <a:r>
              <a:rPr lang="es-MX" b="1" dirty="0">
                <a:latin typeface="+mj-lt"/>
                <a:ea typeface="+mj-ea"/>
                <a:cs typeface="+mj-cs"/>
              </a:rPr>
              <a:t>álgebra elemental </a:t>
            </a:r>
            <a:r>
              <a:rPr lang="es-MX" dirty="0">
                <a:latin typeface="+mj-lt"/>
                <a:ea typeface="+mj-ea"/>
                <a:cs typeface="+mj-cs"/>
              </a:rPr>
              <a:t>o el </a:t>
            </a:r>
            <a:r>
              <a:rPr lang="es-MX" b="1" dirty="0">
                <a:latin typeface="+mj-lt"/>
                <a:ea typeface="+mj-ea"/>
                <a:cs typeface="+mj-cs"/>
              </a:rPr>
              <a:t>cálculo</a:t>
            </a:r>
            <a:r>
              <a:rPr lang="es-MX" dirty="0">
                <a:latin typeface="+mj-lt"/>
                <a:ea typeface="+mj-ea"/>
                <a:cs typeface="+mj-cs"/>
              </a:rPr>
              <a:t>, que centran su análisis de </a:t>
            </a:r>
            <a:r>
              <a:rPr lang="es-MX" b="1" dirty="0">
                <a:latin typeface="+mj-lt"/>
                <a:ea typeface="+mj-ea"/>
                <a:cs typeface="+mj-cs"/>
              </a:rPr>
              <a:t>patrones continuos </a:t>
            </a:r>
            <a:r>
              <a:rPr lang="es-MX" dirty="0">
                <a:latin typeface="+mj-lt"/>
                <a:ea typeface="+mj-ea"/>
                <a:cs typeface="+mj-cs"/>
              </a:rPr>
              <a:t>y</a:t>
            </a:r>
            <a:r>
              <a:rPr lang="es-MX" b="1" dirty="0">
                <a:latin typeface="+mj-lt"/>
                <a:ea typeface="+mj-ea"/>
                <a:cs typeface="+mj-cs"/>
              </a:rPr>
              <a:t> </a:t>
            </a:r>
            <a:r>
              <a:rPr lang="es-MX" dirty="0">
                <a:latin typeface="+mj-lt"/>
                <a:ea typeface="+mj-ea"/>
                <a:cs typeface="+mj-cs"/>
              </a:rPr>
              <a:t>tratan de </a:t>
            </a:r>
            <a:r>
              <a:rPr lang="es-MX" b="1" dirty="0">
                <a:latin typeface="+mj-lt"/>
                <a:ea typeface="+mj-ea"/>
                <a:cs typeface="+mj-cs"/>
              </a:rPr>
              <a:t>objetos matemáticos </a:t>
            </a:r>
            <a:r>
              <a:rPr lang="es-MX" dirty="0">
                <a:latin typeface="+mj-lt"/>
                <a:ea typeface="+mj-ea"/>
                <a:cs typeface="+mj-cs"/>
              </a:rPr>
              <a:t>que toman valores en </a:t>
            </a:r>
            <a:r>
              <a:rPr lang="es-MX" b="1" dirty="0">
                <a:latin typeface="+mj-lt"/>
                <a:ea typeface="+mj-ea"/>
                <a:cs typeface="+mj-cs"/>
              </a:rPr>
              <a:t>rangos continuos</a:t>
            </a:r>
            <a:r>
              <a:rPr lang="es-MX" dirty="0">
                <a:latin typeface="+mj-lt"/>
                <a:ea typeface="+mj-ea"/>
                <a:cs typeface="+mj-cs"/>
              </a:rPr>
              <a:t>, como el conjunto de números </a:t>
            </a:r>
            <a:r>
              <a:rPr lang="es-MX" i="1" dirty="0">
                <a:latin typeface="+mj-lt"/>
                <a:ea typeface="+mj-ea"/>
                <a:cs typeface="+mj-cs"/>
              </a:rPr>
              <a:t>x</a:t>
            </a:r>
            <a:r>
              <a:rPr lang="es-MX" dirty="0">
                <a:latin typeface="+mj-lt"/>
                <a:ea typeface="+mj-ea"/>
                <a:cs typeface="+mj-cs"/>
              </a:rPr>
              <a:t> entre 0 y 1, o </a:t>
            </a:r>
            <a:r>
              <a:rPr lang="es-MX" b="1" dirty="0">
                <a:latin typeface="+mj-lt"/>
                <a:ea typeface="+mj-ea"/>
                <a:cs typeface="+mj-cs"/>
              </a:rPr>
              <a:t>funciones matemáticas </a:t>
            </a:r>
            <a:r>
              <a:rPr lang="es-MX" dirty="0">
                <a:latin typeface="+mj-lt"/>
                <a:ea typeface="+mj-ea"/>
                <a:cs typeface="+mj-cs"/>
              </a:rPr>
              <a:t>trazadas como curvas suaves. Estos objetos tienen su propia clase de </a:t>
            </a:r>
            <a:r>
              <a:rPr lang="es-MX" b="1" dirty="0">
                <a:latin typeface="+mj-lt"/>
                <a:ea typeface="+mj-ea"/>
                <a:cs typeface="+mj-cs"/>
              </a:rPr>
              <a:t>métodos matemáticos</a:t>
            </a:r>
            <a:r>
              <a:rPr lang="es-MX" dirty="0">
                <a:latin typeface="+mj-lt"/>
                <a:ea typeface="+mj-ea"/>
                <a:cs typeface="+mj-cs"/>
              </a:rPr>
              <a:t>, pero en su mayoría son distintos de los métodos para problemas discretos.</a:t>
            </a:r>
          </a:p>
          <a:p>
            <a:pPr marL="0" indent="0" algn="just">
              <a:buNone/>
            </a:pPr>
            <a:br>
              <a:rPr lang="es-MX" sz="1400" dirty="0"/>
            </a:br>
            <a:r>
              <a:rPr lang="es-MX" sz="2600" dirty="0">
                <a:latin typeface="+mj-lt"/>
                <a:ea typeface="+mj-ea"/>
                <a:cs typeface="+mj-cs"/>
              </a:rPr>
              <a:t>Hoy la </a:t>
            </a:r>
            <a:r>
              <a:rPr lang="es-MX" sz="2600" b="1" dirty="0">
                <a:latin typeface="+mj-lt"/>
                <a:ea typeface="+mj-ea"/>
                <a:cs typeface="+mj-cs"/>
              </a:rPr>
              <a:t>MD</a:t>
            </a:r>
            <a:r>
              <a:rPr lang="es-MX" sz="2600" dirty="0">
                <a:latin typeface="+mj-lt"/>
                <a:ea typeface="+mj-ea"/>
                <a:cs typeface="+mj-cs"/>
              </a:rPr>
              <a:t> es objeto de una amplia investigación debido a computadores con gran capacidad de cálculo que operan en pasos y almacenan </a:t>
            </a:r>
            <a:r>
              <a:rPr lang="es-MX" sz="2600" b="1" dirty="0">
                <a:latin typeface="+mj-lt"/>
                <a:ea typeface="+mj-ea"/>
                <a:cs typeface="+mj-cs"/>
              </a:rPr>
              <a:t>datos</a:t>
            </a:r>
            <a:r>
              <a:rPr lang="es-MX" sz="2600" dirty="0">
                <a:latin typeface="+mj-lt"/>
                <a:ea typeface="+mj-ea"/>
                <a:cs typeface="+mj-cs"/>
              </a:rPr>
              <a:t> en </a:t>
            </a:r>
            <a:r>
              <a:rPr lang="es-MX" sz="2600" b="1" dirty="0">
                <a:latin typeface="+mj-lt"/>
                <a:ea typeface="+mj-ea"/>
                <a:cs typeface="+mj-cs"/>
              </a:rPr>
              <a:t>bits</a:t>
            </a:r>
            <a:r>
              <a:rPr lang="es-MX" sz="2600" dirty="0">
                <a:latin typeface="+mj-lt"/>
                <a:ea typeface="+mj-ea"/>
                <a:cs typeface="+mj-cs"/>
              </a:rPr>
              <a:t> "</a:t>
            </a:r>
            <a:r>
              <a:rPr lang="es-MX" sz="2600" b="1" dirty="0">
                <a:latin typeface="+mj-lt"/>
                <a:ea typeface="+mj-ea"/>
                <a:cs typeface="+mj-cs"/>
              </a:rPr>
              <a:t>discretos</a:t>
            </a:r>
            <a:r>
              <a:rPr lang="es-MX" sz="2600" dirty="0">
                <a:latin typeface="+mj-lt"/>
                <a:ea typeface="+mj-ea"/>
                <a:cs typeface="+mj-cs"/>
              </a:rPr>
              <a:t>". </a:t>
            </a:r>
          </a:p>
          <a:p>
            <a:pPr marL="0" indent="0" algn="just">
              <a:buNone/>
            </a:pPr>
            <a:r>
              <a:rPr lang="es-MX" sz="2600" dirty="0">
                <a:latin typeface="+mj-lt"/>
                <a:ea typeface="+mj-ea"/>
                <a:cs typeface="+mj-cs"/>
              </a:rPr>
              <a:t>Comprender los principios de las </a:t>
            </a:r>
            <a:r>
              <a:rPr lang="es-MX" sz="2600" b="1" dirty="0">
                <a:latin typeface="+mj-lt"/>
                <a:ea typeface="+mj-ea"/>
                <a:cs typeface="+mj-cs"/>
              </a:rPr>
              <a:t>MD</a:t>
            </a:r>
            <a:r>
              <a:rPr lang="es-MX" sz="2600" dirty="0">
                <a:latin typeface="+mj-lt"/>
                <a:ea typeface="+mj-ea"/>
                <a:cs typeface="+mj-cs"/>
              </a:rPr>
              <a:t>, es útil para el desarrollo de </a:t>
            </a:r>
            <a:r>
              <a:rPr lang="es-MX" sz="2600" b="1" dirty="0">
                <a:latin typeface="+mj-lt"/>
                <a:ea typeface="+mj-ea"/>
                <a:cs typeface="+mj-cs"/>
              </a:rPr>
              <a:t>software</a:t>
            </a:r>
            <a:r>
              <a:rPr lang="es-MX" sz="2600" dirty="0">
                <a:latin typeface="+mj-lt"/>
                <a:ea typeface="+mj-ea"/>
                <a:cs typeface="+mj-cs"/>
              </a:rPr>
              <a:t>, </a:t>
            </a:r>
            <a:r>
              <a:rPr lang="es-MX" sz="2600" b="1" dirty="0">
                <a:latin typeface="+mj-lt"/>
                <a:ea typeface="+mj-ea"/>
                <a:cs typeface="+mj-cs"/>
              </a:rPr>
              <a:t>algoritmos</a:t>
            </a:r>
            <a:r>
              <a:rPr lang="es-MX" sz="2600" dirty="0">
                <a:latin typeface="+mj-lt"/>
                <a:ea typeface="+mj-ea"/>
                <a:cs typeface="+mj-cs"/>
              </a:rPr>
              <a:t>, </a:t>
            </a:r>
            <a:r>
              <a:rPr lang="es-MX" sz="2600" b="1" dirty="0">
                <a:latin typeface="+mj-lt"/>
                <a:ea typeface="+mj-ea"/>
                <a:cs typeface="+mj-cs"/>
              </a:rPr>
              <a:t>lenguajes de programación </a:t>
            </a:r>
            <a:r>
              <a:rPr lang="es-MX" sz="2600" dirty="0">
                <a:latin typeface="+mj-lt"/>
                <a:ea typeface="+mj-ea"/>
                <a:cs typeface="+mj-cs"/>
              </a:rPr>
              <a:t>y </a:t>
            </a:r>
            <a:r>
              <a:rPr lang="es-MX" sz="2600" b="1" dirty="0">
                <a:latin typeface="+mj-lt"/>
                <a:ea typeface="+mj-ea"/>
                <a:cs typeface="+mj-cs"/>
              </a:rPr>
              <a:t>criptografía</a:t>
            </a:r>
            <a:r>
              <a:rPr lang="es-MX" sz="2600" dirty="0">
                <a:latin typeface="+mj-lt"/>
                <a:ea typeface="+mj-ea"/>
                <a:cs typeface="+mj-cs"/>
              </a:rPr>
              <a:t>. Estas implementaciones informáticas son cruciales con la aplicación de los principios de las </a:t>
            </a:r>
            <a:r>
              <a:rPr lang="es-MX" sz="2600" b="1" dirty="0">
                <a:latin typeface="+mj-lt"/>
                <a:ea typeface="+mj-ea"/>
                <a:cs typeface="+mj-cs"/>
              </a:rPr>
              <a:t>MD </a:t>
            </a:r>
            <a:r>
              <a:rPr lang="es-MX" sz="2600" dirty="0">
                <a:latin typeface="+mj-lt"/>
                <a:ea typeface="+mj-ea"/>
                <a:cs typeface="+mj-cs"/>
              </a:rPr>
              <a:t>a </a:t>
            </a:r>
            <a:r>
              <a:rPr lang="es-MX" sz="2600" b="1" dirty="0">
                <a:latin typeface="+mj-lt"/>
                <a:ea typeface="+mj-ea"/>
                <a:cs typeface="+mj-cs"/>
              </a:rPr>
              <a:t>problemas del mundo real</a:t>
            </a:r>
            <a:r>
              <a:rPr lang="es-MX" sz="2600" dirty="0">
                <a:latin typeface="+mj-lt"/>
                <a:ea typeface="+mj-ea"/>
                <a:cs typeface="+mj-cs"/>
              </a:rPr>
              <a:t>.</a:t>
            </a:r>
          </a:p>
        </p:txBody>
      </p:sp>
      <p:sp>
        <p:nvSpPr>
          <p:cNvPr id="6" name="CuadroTexto 5">
            <a:extLst>
              <a:ext uri="{FF2B5EF4-FFF2-40B4-BE49-F238E27FC236}">
                <a16:creationId xmlns:a16="http://schemas.microsoft.com/office/drawing/2014/main" id="{D629BD5D-4CF5-8065-FE9A-D03B5918149D}"/>
              </a:ext>
            </a:extLst>
          </p:cNvPr>
          <p:cNvSpPr txBox="1"/>
          <p:nvPr/>
        </p:nvSpPr>
        <p:spPr>
          <a:xfrm>
            <a:off x="577687" y="548826"/>
            <a:ext cx="6289278" cy="523220"/>
          </a:xfrm>
          <a:prstGeom prst="rect">
            <a:avLst/>
          </a:prstGeom>
          <a:noFill/>
        </p:spPr>
        <p:txBody>
          <a:bodyPr wrap="square">
            <a:spAutoFit/>
          </a:bodyPr>
          <a:lstStyle/>
          <a:p>
            <a:r>
              <a:rPr lang="es-MX" sz="2800" b="1">
                <a:solidFill>
                  <a:srgbClr val="C00000"/>
                </a:solidFill>
                <a:effectLst>
                  <a:outerShdw blurRad="38100" dist="38100" dir="2700000" algn="tl">
                    <a:srgbClr val="000000">
                      <a:alpha val="43137"/>
                    </a:srgbClr>
                  </a:outerShdw>
                </a:effectLst>
              </a:rPr>
              <a:t>¿Qué son las matemáticas discretas?</a:t>
            </a:r>
            <a:r>
              <a:rPr lang="es-ES" sz="2800" b="1">
                <a:solidFill>
                  <a:srgbClr val="C00000"/>
                </a:solidFill>
                <a:effectLst>
                  <a:outerShdw blurRad="38100" dist="38100" dir="2700000" algn="tl">
                    <a:srgbClr val="000000">
                      <a:alpha val="43137"/>
                    </a:srgbClr>
                  </a:outerShdw>
                </a:effectLst>
              </a:rPr>
              <a:t> </a:t>
            </a:r>
            <a:endParaRPr lang="es-PE" sz="2800" b="1" dirty="0">
              <a:solidFill>
                <a:srgbClr val="C00000"/>
              </a:solidFill>
              <a:effectLst>
                <a:outerShdw blurRad="38100" dist="38100" dir="2700000" algn="tl">
                  <a:srgbClr val="000000">
                    <a:alpha val="43137"/>
                  </a:srgbClr>
                </a:outerShdw>
              </a:effectLst>
            </a:endParaRPr>
          </a:p>
        </p:txBody>
      </p:sp>
      <p:pic>
        <p:nvPicPr>
          <p:cNvPr id="4" name="Imagen 3">
            <a:extLst>
              <a:ext uri="{FF2B5EF4-FFF2-40B4-BE49-F238E27FC236}">
                <a16:creationId xmlns:a16="http://schemas.microsoft.com/office/drawing/2014/main" id="{4F271099-3117-0EA7-5E73-AD99E2285F78}"/>
              </a:ext>
            </a:extLst>
          </p:cNvPr>
          <p:cNvPicPr>
            <a:picLocks noChangeAspect="1"/>
          </p:cNvPicPr>
          <p:nvPr/>
        </p:nvPicPr>
        <p:blipFill rotWithShape="1">
          <a:blip r:embed="rId2"/>
          <a:srcRect r="55764"/>
          <a:stretch/>
        </p:blipFill>
        <p:spPr>
          <a:xfrm>
            <a:off x="10121743" y="1253330"/>
            <a:ext cx="1087218" cy="2457793"/>
          </a:xfrm>
          <a:prstGeom prst="rect">
            <a:avLst/>
          </a:prstGeom>
        </p:spPr>
      </p:pic>
      <p:pic>
        <p:nvPicPr>
          <p:cNvPr id="5" name="Imagen 4">
            <a:extLst>
              <a:ext uri="{FF2B5EF4-FFF2-40B4-BE49-F238E27FC236}">
                <a16:creationId xmlns:a16="http://schemas.microsoft.com/office/drawing/2014/main" id="{C2BE510E-BF14-D7AC-E44D-27BBD89E0C78}"/>
              </a:ext>
            </a:extLst>
          </p:cNvPr>
          <p:cNvPicPr>
            <a:picLocks noChangeAspect="1"/>
          </p:cNvPicPr>
          <p:nvPr/>
        </p:nvPicPr>
        <p:blipFill rotWithShape="1">
          <a:blip r:embed="rId2"/>
          <a:srcRect l="54208"/>
          <a:stretch/>
        </p:blipFill>
        <p:spPr>
          <a:xfrm>
            <a:off x="10121743" y="4100165"/>
            <a:ext cx="1125478" cy="2457793"/>
          </a:xfrm>
          <a:prstGeom prst="rect">
            <a:avLst/>
          </a:prstGeom>
        </p:spPr>
      </p:pic>
    </p:spTree>
    <p:extLst>
      <p:ext uri="{BB962C8B-B14F-4D97-AF65-F5344CB8AC3E}">
        <p14:creationId xmlns:p14="http://schemas.microsoft.com/office/powerpoint/2010/main" val="12004132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4"/>
          <p:cNvSpPr txBox="1">
            <a:spLocks noChangeArrowheads="1"/>
          </p:cNvSpPr>
          <p:nvPr/>
        </p:nvSpPr>
        <p:spPr bwMode="auto">
          <a:xfrm>
            <a:off x="694533" y="690374"/>
            <a:ext cx="28913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s-ES" sz="2800" b="1" dirty="0">
                <a:solidFill>
                  <a:srgbClr val="C00000"/>
                </a:solidFill>
                <a:effectLst>
                  <a:outerShdw blurRad="38100" dist="38100" dir="2700000" algn="tl">
                    <a:srgbClr val="000000">
                      <a:alpha val="43137"/>
                    </a:srgbClr>
                  </a:outerShdw>
                </a:effectLst>
              </a:rPr>
              <a:t>Circuitos lógicos</a:t>
            </a:r>
          </a:p>
        </p:txBody>
      </p:sp>
      <p:sp>
        <p:nvSpPr>
          <p:cNvPr id="55301" name="Text Box 5"/>
          <p:cNvSpPr txBox="1">
            <a:spLocks noChangeArrowheads="1"/>
          </p:cNvSpPr>
          <p:nvPr/>
        </p:nvSpPr>
        <p:spPr bwMode="auto">
          <a:xfrm>
            <a:off x="694532" y="1513631"/>
            <a:ext cx="1114784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ES" sz="2800" dirty="0"/>
              <a:t>Llamados también redes lógicas. Son como su nombre indica, redes que representan posiciones lógicas.</a:t>
            </a:r>
          </a:p>
          <a:p>
            <a:pPr>
              <a:spcBef>
                <a:spcPct val="50000"/>
              </a:spcBef>
            </a:pPr>
            <a:r>
              <a:rPr lang="es-ES" sz="2800" dirty="0"/>
              <a:t>Estas redes se presentan  como </a:t>
            </a:r>
            <a:r>
              <a:rPr lang="es-ES" sz="2800" b="1" dirty="0"/>
              <a:t>redes en serie </a:t>
            </a:r>
            <a:r>
              <a:rPr lang="es-ES" sz="2800" dirty="0"/>
              <a:t>o como </a:t>
            </a:r>
            <a:r>
              <a:rPr lang="es-ES" sz="2800" b="1" dirty="0"/>
              <a:t>redes en paralelo</a:t>
            </a:r>
          </a:p>
        </p:txBody>
      </p:sp>
      <p:sp>
        <p:nvSpPr>
          <p:cNvPr id="55303" name="Rectangle 7"/>
          <p:cNvSpPr>
            <a:spLocks noChangeArrowheads="1"/>
          </p:cNvSpPr>
          <p:nvPr/>
        </p:nvSpPr>
        <p:spPr bwMode="auto">
          <a:xfrm>
            <a:off x="1524001" y="3015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p:sp>
        <p:nvSpPr>
          <p:cNvPr id="55305" name="Rectangle 9"/>
          <p:cNvSpPr>
            <a:spLocks noChangeArrowheads="1"/>
          </p:cNvSpPr>
          <p:nvPr/>
        </p:nvSpPr>
        <p:spPr bwMode="auto">
          <a:xfrm>
            <a:off x="1524001" y="3015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mc:AlternateContent xmlns:mc="http://schemas.openxmlformats.org/markup-compatibility/2006" xmlns:a14="http://schemas.microsoft.com/office/drawing/2010/main">
        <mc:Choice Requires="a14">
          <p:sp>
            <p:nvSpPr>
              <p:cNvPr id="55304" name="Object 8"/>
              <p:cNvSpPr txBox="1"/>
              <p:nvPr/>
            </p:nvSpPr>
            <p:spPr bwMode="auto">
              <a:xfrm>
                <a:off x="694532" y="3032919"/>
                <a:ext cx="9850531" cy="792162"/>
              </a:xfrm>
              <a:prstGeom prst="rect">
                <a:avLst/>
              </a:prstGeom>
              <a:noFill/>
            </p:spPr>
            <p:txBody>
              <a:bodyPr>
                <a:normAutofit fontScale="92500"/>
              </a:bodyPr>
              <a:lstStyle/>
              <a:p>
                <a14:m>
                  <m:oMath xmlns:m="http://schemas.openxmlformats.org/officeDocument/2006/math">
                    <m:r>
                      <a:rPr lang="es-PE" sz="2400" i="1" smtClean="0">
                        <a:solidFill>
                          <a:srgbClr val="000000"/>
                        </a:solidFill>
                        <a:latin typeface="Cambria Math" panose="02040503050406030204" pitchFamily="18" charset="0"/>
                      </a:rPr>
                      <m:t>−</m:t>
                    </m:r>
                    <m:r>
                      <a:rPr lang="es-PE" sz="2400" i="1" smtClean="0">
                        <a:solidFill>
                          <a:srgbClr val="000000"/>
                        </a:solidFill>
                        <a:latin typeface="Cambria Math" panose="02040503050406030204" pitchFamily="18" charset="0"/>
                      </a:rPr>
                      <m:t>𝑈𝑛𝑎</m:t>
                    </m:r>
                    <m:r>
                      <a:rPr lang="es-PE" sz="2400" i="1" smtClean="0">
                        <a:solidFill>
                          <a:srgbClr val="000000"/>
                        </a:solidFill>
                        <a:latin typeface="Cambria Math" panose="02040503050406030204" pitchFamily="18" charset="0"/>
                      </a:rPr>
                      <m:t> </m:t>
                    </m:r>
                    <m:r>
                      <a:rPr lang="es-MX" sz="2400" b="1" i="1" smtClean="0">
                        <a:solidFill>
                          <a:srgbClr val="000000"/>
                        </a:solidFill>
                        <a:latin typeface="Cambria Math" panose="02040503050406030204" pitchFamily="18" charset="0"/>
                      </a:rPr>
                      <m:t>𝒄</m:t>
                    </m:r>
                    <m:r>
                      <a:rPr lang="es-PE" sz="2400" b="1" i="1" smtClean="0">
                        <a:solidFill>
                          <a:srgbClr val="000000"/>
                        </a:solidFill>
                        <a:latin typeface="Cambria Math" panose="02040503050406030204" pitchFamily="18" charset="0"/>
                      </a:rPr>
                      <m:t>𝒐𝒏𝒆𝒙𝒊</m:t>
                    </m:r>
                    <m:r>
                      <a:rPr lang="es-PE" sz="2400" b="1" i="1" smtClean="0">
                        <a:solidFill>
                          <a:srgbClr val="000000"/>
                        </a:solidFill>
                        <a:latin typeface="Cambria Math" panose="02040503050406030204" pitchFamily="18" charset="0"/>
                      </a:rPr>
                      <m:t>ó</m:t>
                    </m:r>
                    <m:r>
                      <a:rPr lang="es-PE" sz="2400" b="1" i="1" smtClean="0">
                        <a:solidFill>
                          <a:srgbClr val="000000"/>
                        </a:solidFill>
                        <a:latin typeface="Cambria Math" panose="02040503050406030204" pitchFamily="18" charset="0"/>
                      </a:rPr>
                      <m:t>𝒏</m:t>
                    </m:r>
                    <m:r>
                      <a:rPr lang="es-PE" sz="2400" b="1" i="1" smtClean="0">
                        <a:solidFill>
                          <a:srgbClr val="000000"/>
                        </a:solidFill>
                        <a:latin typeface="Cambria Math" panose="02040503050406030204" pitchFamily="18" charset="0"/>
                      </a:rPr>
                      <m:t> </m:t>
                    </m:r>
                    <m:r>
                      <a:rPr lang="es-PE" sz="2400" b="1" i="1" smtClean="0">
                        <a:solidFill>
                          <a:srgbClr val="000000"/>
                        </a:solidFill>
                        <a:latin typeface="Cambria Math" panose="02040503050406030204" pitchFamily="18" charset="0"/>
                      </a:rPr>
                      <m:t>𝒆𝒏</m:t>
                    </m:r>
                    <m:r>
                      <a:rPr lang="es-PE" sz="2400" b="1" i="1" smtClean="0">
                        <a:solidFill>
                          <a:srgbClr val="000000"/>
                        </a:solidFill>
                        <a:latin typeface="Cambria Math" panose="02040503050406030204" pitchFamily="18" charset="0"/>
                      </a:rPr>
                      <m:t> </m:t>
                    </m:r>
                    <m:r>
                      <a:rPr lang="es-MX" sz="2400" b="1" i="1" smtClean="0">
                        <a:solidFill>
                          <a:srgbClr val="000000"/>
                        </a:solidFill>
                        <a:latin typeface="Cambria Math" panose="02040503050406030204" pitchFamily="18" charset="0"/>
                      </a:rPr>
                      <m:t>𝒑𝒂𝒓𝒂𝒍𝒆𝒍𝒐</m:t>
                    </m:r>
                    <m:r>
                      <a:rPr lang="es-PE" sz="2400" b="1" i="1" smtClean="0">
                        <a:solidFill>
                          <a:srgbClr val="000000"/>
                        </a:solidFill>
                        <a:latin typeface="Cambria Math" panose="02040503050406030204" pitchFamily="18" charset="0"/>
                      </a:rPr>
                      <m:t> </m:t>
                    </m:r>
                    <m:r>
                      <a:rPr lang="es-PE" sz="2400" i="1" smtClean="0">
                        <a:solidFill>
                          <a:srgbClr val="000000"/>
                        </a:solidFill>
                        <a:latin typeface="Cambria Math" panose="02040503050406030204" pitchFamily="18" charset="0"/>
                      </a:rPr>
                      <m:t>𝑠𝑒</m:t>
                    </m:r>
                    <m:r>
                      <a:rPr lang="es-MX" sz="2400" b="0" i="1" smtClean="0">
                        <a:solidFill>
                          <a:srgbClr val="000000"/>
                        </a:solidFill>
                        <a:latin typeface="Cambria Math" panose="02040503050406030204" pitchFamily="18" charset="0"/>
                      </a:rPr>
                      <m:t> </m:t>
                    </m:r>
                    <m:r>
                      <a:rPr lang="es-PE" sz="2400" i="1">
                        <a:solidFill>
                          <a:srgbClr val="000000"/>
                        </a:solidFill>
                        <a:latin typeface="Cambria Math" panose="02040503050406030204" pitchFamily="18" charset="0"/>
                      </a:rPr>
                      <m:t>𝑎𝑠𝑜𝑐𝑖𝑎</m:t>
                    </m:r>
                    <m:r>
                      <a:rPr lang="es-PE" sz="2400" i="1">
                        <a:solidFill>
                          <a:srgbClr val="000000"/>
                        </a:solidFill>
                        <a:latin typeface="Cambria Math" panose="02040503050406030204" pitchFamily="18" charset="0"/>
                      </a:rPr>
                      <m:t> </m:t>
                    </m:r>
                    <m:r>
                      <a:rPr lang="es-PE" sz="2400" i="1">
                        <a:solidFill>
                          <a:srgbClr val="000000"/>
                        </a:solidFill>
                        <a:latin typeface="Cambria Math" panose="02040503050406030204" pitchFamily="18" charset="0"/>
                      </a:rPr>
                      <m:t>𝑐𝑜𝑛</m:t>
                    </m:r>
                    <m:r>
                      <a:rPr lang="es-PE" sz="2400" i="1">
                        <a:solidFill>
                          <a:srgbClr val="000000"/>
                        </a:solidFill>
                        <a:latin typeface="Cambria Math" panose="02040503050406030204" pitchFamily="18" charset="0"/>
                      </a:rPr>
                      <m:t> </m:t>
                    </m:r>
                    <m:r>
                      <a:rPr lang="es-PE" sz="2400" i="1">
                        <a:solidFill>
                          <a:srgbClr val="000000"/>
                        </a:solidFill>
                        <a:latin typeface="Cambria Math" panose="02040503050406030204" pitchFamily="18" charset="0"/>
                      </a:rPr>
                      <m:t>𝑙𝑎</m:t>
                    </m:r>
                    <m:r>
                      <a:rPr lang="es-PE" sz="2400" i="1">
                        <a:solidFill>
                          <a:srgbClr val="000000"/>
                        </a:solidFill>
                        <a:latin typeface="Cambria Math" panose="02040503050406030204" pitchFamily="18" charset="0"/>
                      </a:rPr>
                      <m:t> </m:t>
                    </m:r>
                    <m:r>
                      <a:rPr lang="es-MX" sz="2400" b="1" i="1" smtClean="0">
                        <a:solidFill>
                          <a:srgbClr val="000000"/>
                        </a:solidFill>
                        <a:latin typeface="Cambria Math" panose="02040503050406030204" pitchFamily="18" charset="0"/>
                      </a:rPr>
                      <m:t>𝑫𝑰𝑺𝒀𝑼𝑵</m:t>
                    </m:r>
                    <m:r>
                      <a:rPr lang="es-PE" sz="2400" b="1" i="1">
                        <a:solidFill>
                          <a:srgbClr val="000000"/>
                        </a:solidFill>
                        <a:latin typeface="Cambria Math" panose="02040503050406030204" pitchFamily="18" charset="0"/>
                      </a:rPr>
                      <m:t>𝑪𝑰</m:t>
                    </m:r>
                    <m:r>
                      <a:rPr lang="es-PE" sz="2400" i="1">
                        <a:solidFill>
                          <a:srgbClr val="000000"/>
                        </a:solidFill>
                        <a:latin typeface="Cambria Math" panose="02040503050406030204" pitchFamily="18" charset="0"/>
                      </a:rPr>
                      <m:t>Ó</m:t>
                    </m:r>
                    <m:r>
                      <a:rPr lang="es-PE" sz="2400" i="1">
                        <a:solidFill>
                          <a:srgbClr val="000000"/>
                        </a:solidFill>
                        <a:latin typeface="Cambria Math" panose="02040503050406030204" pitchFamily="18" charset="0"/>
                      </a:rPr>
                      <m:t>𝑁</m:t>
                    </m:r>
                  </m:oMath>
                </a14:m>
                <a:r>
                  <a:rPr lang="es-PE" sz="2400" i="1" dirty="0">
                    <a:solidFill>
                      <a:srgbClr val="000000"/>
                    </a:solidFill>
                    <a:latin typeface="Cambria Math" panose="02040503050406030204" pitchFamily="18" charset="0"/>
                  </a:rPr>
                  <a:t> </a:t>
                </a:r>
                <a14:m>
                  <m:oMath xmlns:m="http://schemas.openxmlformats.org/officeDocument/2006/math">
                    <m:r>
                      <a:rPr lang="es-PE" sz="2400" i="1">
                        <a:solidFill>
                          <a:srgbClr val="000000"/>
                        </a:solidFill>
                        <a:latin typeface="Cambria Math" panose="02040503050406030204" pitchFamily="18" charset="0"/>
                      </a:rPr>
                      <m:t>𝑝</m:t>
                    </m:r>
                    <m:r>
                      <a:rPr lang="es-PE" sz="2400" i="1">
                        <a:solidFill>
                          <a:srgbClr val="000000"/>
                        </a:solidFill>
                        <a:latin typeface="Cambria Math" panose="02040503050406030204" pitchFamily="18" charset="0"/>
                      </a:rPr>
                      <m:t> ∨ </m:t>
                    </m:r>
                    <m:r>
                      <a:rPr lang="es-PE" sz="2400" i="1">
                        <a:solidFill>
                          <a:srgbClr val="000000"/>
                        </a:solidFill>
                        <a:latin typeface="Cambria Math" panose="02040503050406030204" pitchFamily="18" charset="0"/>
                      </a:rPr>
                      <m:t>𝑞</m:t>
                    </m:r>
                    <m:r>
                      <a:rPr lang="es-PE" sz="2400" i="1">
                        <a:solidFill>
                          <a:srgbClr val="000000"/>
                        </a:solidFill>
                        <a:latin typeface="Cambria Math" panose="02040503050406030204" pitchFamily="18" charset="0"/>
                      </a:rPr>
                      <m:t> : </m:t>
                    </m:r>
                  </m:oMath>
                </a14:m>
                <a:endParaRPr lang="es-PE" sz="2400" dirty="0"/>
              </a:p>
            </p:txBody>
          </p:sp>
        </mc:Choice>
        <mc:Fallback xmlns="">
          <p:sp>
            <p:nvSpPr>
              <p:cNvPr id="55304" name="Object 8"/>
              <p:cNvSpPr txBox="1">
                <a:spLocks noRot="1" noChangeAspect="1" noMove="1" noResize="1" noEditPoints="1" noAdjustHandles="1" noChangeArrowheads="1" noChangeShapeType="1" noTextEdit="1"/>
              </p:cNvSpPr>
              <p:nvPr/>
            </p:nvSpPr>
            <p:spPr bwMode="auto">
              <a:xfrm>
                <a:off x="694532" y="3032919"/>
                <a:ext cx="9850531" cy="792162"/>
              </a:xfrm>
              <a:prstGeom prst="rect">
                <a:avLst/>
              </a:prstGeom>
              <a:blipFill>
                <a:blip r:embed="rId2"/>
                <a:stretch>
                  <a:fillRect t="-1550"/>
                </a:stretch>
              </a:blipFill>
            </p:spPr>
            <p:txBody>
              <a:bodyPr/>
              <a:lstStyle/>
              <a:p>
                <a:r>
                  <a:rPr lang="es-PE">
                    <a:noFill/>
                  </a:rPr>
                  <a:t> </a:t>
                </a:r>
              </a:p>
            </p:txBody>
          </p:sp>
        </mc:Fallback>
      </mc:AlternateContent>
      <p:sp>
        <p:nvSpPr>
          <p:cNvPr id="6" name="Rectangle 7">
            <a:extLst>
              <a:ext uri="{FF2B5EF4-FFF2-40B4-BE49-F238E27FC236}">
                <a16:creationId xmlns:a16="http://schemas.microsoft.com/office/drawing/2014/main" id="{FA0440F6-8455-4558-B63A-A0F25E8816BE}"/>
              </a:ext>
            </a:extLst>
          </p:cNvPr>
          <p:cNvSpPr>
            <a:spLocks noChangeArrowheads="1"/>
          </p:cNvSpPr>
          <p:nvPr/>
        </p:nvSpPr>
        <p:spPr bwMode="auto">
          <a:xfrm>
            <a:off x="1524001" y="502383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p:sp>
        <p:nvSpPr>
          <p:cNvPr id="8" name="Line 8">
            <a:extLst>
              <a:ext uri="{FF2B5EF4-FFF2-40B4-BE49-F238E27FC236}">
                <a16:creationId xmlns:a16="http://schemas.microsoft.com/office/drawing/2014/main" id="{26EC514B-FA6C-29F0-A81A-3557B9277EC2}"/>
              </a:ext>
            </a:extLst>
          </p:cNvPr>
          <p:cNvSpPr>
            <a:spLocks noChangeShapeType="1"/>
          </p:cNvSpPr>
          <p:nvPr/>
        </p:nvSpPr>
        <p:spPr bwMode="auto">
          <a:xfrm>
            <a:off x="4056901" y="4963740"/>
            <a:ext cx="12969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9" name="Line 9">
            <a:extLst>
              <a:ext uri="{FF2B5EF4-FFF2-40B4-BE49-F238E27FC236}">
                <a16:creationId xmlns:a16="http://schemas.microsoft.com/office/drawing/2014/main" id="{2DF5786A-FCD4-5EEE-046D-AB2A10695EBA}"/>
              </a:ext>
            </a:extLst>
          </p:cNvPr>
          <p:cNvSpPr>
            <a:spLocks noChangeShapeType="1"/>
          </p:cNvSpPr>
          <p:nvPr/>
        </p:nvSpPr>
        <p:spPr bwMode="auto">
          <a:xfrm flipV="1">
            <a:off x="5353889" y="4531940"/>
            <a:ext cx="0" cy="792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10" name="Line 10">
            <a:extLst>
              <a:ext uri="{FF2B5EF4-FFF2-40B4-BE49-F238E27FC236}">
                <a16:creationId xmlns:a16="http://schemas.microsoft.com/office/drawing/2014/main" id="{309F6287-2DF5-A465-060C-F7F3BFEB9B0A}"/>
              </a:ext>
            </a:extLst>
          </p:cNvPr>
          <p:cNvSpPr>
            <a:spLocks noChangeShapeType="1"/>
          </p:cNvSpPr>
          <p:nvPr/>
        </p:nvSpPr>
        <p:spPr bwMode="auto">
          <a:xfrm>
            <a:off x="5353890" y="4531940"/>
            <a:ext cx="5032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11" name="Line 11">
            <a:extLst>
              <a:ext uri="{FF2B5EF4-FFF2-40B4-BE49-F238E27FC236}">
                <a16:creationId xmlns:a16="http://schemas.microsoft.com/office/drawing/2014/main" id="{0DBD5D7A-9520-581B-B8EA-24F7425C334B}"/>
              </a:ext>
            </a:extLst>
          </p:cNvPr>
          <p:cNvSpPr>
            <a:spLocks noChangeShapeType="1"/>
          </p:cNvSpPr>
          <p:nvPr/>
        </p:nvSpPr>
        <p:spPr bwMode="auto">
          <a:xfrm>
            <a:off x="6003177" y="4531940"/>
            <a:ext cx="5746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13" name="Line 12">
            <a:extLst>
              <a:ext uri="{FF2B5EF4-FFF2-40B4-BE49-F238E27FC236}">
                <a16:creationId xmlns:a16="http://schemas.microsoft.com/office/drawing/2014/main" id="{3A421D5D-1956-CA81-75CF-AEC6C984F99E}"/>
              </a:ext>
            </a:extLst>
          </p:cNvPr>
          <p:cNvSpPr>
            <a:spLocks noChangeShapeType="1"/>
          </p:cNvSpPr>
          <p:nvPr/>
        </p:nvSpPr>
        <p:spPr bwMode="auto">
          <a:xfrm>
            <a:off x="5353890" y="5324102"/>
            <a:ext cx="5032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14" name="Line 13">
            <a:extLst>
              <a:ext uri="{FF2B5EF4-FFF2-40B4-BE49-F238E27FC236}">
                <a16:creationId xmlns:a16="http://schemas.microsoft.com/office/drawing/2014/main" id="{50E2E0F3-9387-866B-CC0D-0E6478A43575}"/>
              </a:ext>
            </a:extLst>
          </p:cNvPr>
          <p:cNvSpPr>
            <a:spLocks noChangeShapeType="1"/>
          </p:cNvSpPr>
          <p:nvPr/>
        </p:nvSpPr>
        <p:spPr bwMode="auto">
          <a:xfrm>
            <a:off x="6001589" y="5324102"/>
            <a:ext cx="5762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15" name="Line 14">
            <a:extLst>
              <a:ext uri="{FF2B5EF4-FFF2-40B4-BE49-F238E27FC236}">
                <a16:creationId xmlns:a16="http://schemas.microsoft.com/office/drawing/2014/main" id="{A340A3EE-CF4D-2AF2-B427-2ADE4536EECC}"/>
              </a:ext>
            </a:extLst>
          </p:cNvPr>
          <p:cNvSpPr>
            <a:spLocks noChangeShapeType="1"/>
          </p:cNvSpPr>
          <p:nvPr/>
        </p:nvSpPr>
        <p:spPr bwMode="auto">
          <a:xfrm>
            <a:off x="6577851" y="4531940"/>
            <a:ext cx="0" cy="792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16" name="Line 15">
            <a:extLst>
              <a:ext uri="{FF2B5EF4-FFF2-40B4-BE49-F238E27FC236}">
                <a16:creationId xmlns:a16="http://schemas.microsoft.com/office/drawing/2014/main" id="{0E2BC9EF-40E2-AFA3-3574-2AD6D6E5DD4C}"/>
              </a:ext>
            </a:extLst>
          </p:cNvPr>
          <p:cNvSpPr>
            <a:spLocks noChangeShapeType="1"/>
          </p:cNvSpPr>
          <p:nvPr/>
        </p:nvSpPr>
        <p:spPr bwMode="auto">
          <a:xfrm>
            <a:off x="6577852" y="4963740"/>
            <a:ext cx="1223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17" name="Text Box 16">
            <a:extLst>
              <a:ext uri="{FF2B5EF4-FFF2-40B4-BE49-F238E27FC236}">
                <a16:creationId xmlns:a16="http://schemas.microsoft.com/office/drawing/2014/main" id="{CE2B27F0-EF1C-48BE-8B47-37F78007901C}"/>
              </a:ext>
            </a:extLst>
          </p:cNvPr>
          <p:cNvSpPr txBox="1">
            <a:spLocks noChangeArrowheads="1"/>
          </p:cNvSpPr>
          <p:nvPr/>
        </p:nvSpPr>
        <p:spPr bwMode="auto">
          <a:xfrm>
            <a:off x="5712665" y="4316040"/>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t>P/</a:t>
            </a:r>
          </a:p>
        </p:txBody>
      </p:sp>
      <p:sp>
        <p:nvSpPr>
          <p:cNvPr id="18" name="Text Box 17">
            <a:extLst>
              <a:ext uri="{FF2B5EF4-FFF2-40B4-BE49-F238E27FC236}">
                <a16:creationId xmlns:a16="http://schemas.microsoft.com/office/drawing/2014/main" id="{55F19139-3374-7061-B0A1-F763F0AE9C38}"/>
              </a:ext>
            </a:extLst>
          </p:cNvPr>
          <p:cNvSpPr txBox="1">
            <a:spLocks noChangeArrowheads="1"/>
          </p:cNvSpPr>
          <p:nvPr/>
        </p:nvSpPr>
        <p:spPr bwMode="auto">
          <a:xfrm>
            <a:off x="5785690" y="5108203"/>
            <a:ext cx="503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t>q/</a:t>
            </a:r>
          </a:p>
        </p:txBody>
      </p:sp>
    </p:spTree>
    <p:extLst>
      <p:ext uri="{BB962C8B-B14F-4D97-AF65-F5344CB8AC3E}">
        <p14:creationId xmlns:p14="http://schemas.microsoft.com/office/powerpoint/2010/main" val="78657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blinds(horizontal)">
                                      <p:cBhvr>
                                        <p:cTn id="7" dur="500"/>
                                        <p:tgtEl>
                                          <p:spTgt spid="5530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5301"/>
                                        </p:tgtEl>
                                        <p:attrNameLst>
                                          <p:attrName>style.visibility</p:attrName>
                                        </p:attrNameLst>
                                      </p:cBhvr>
                                      <p:to>
                                        <p:strVal val="visible"/>
                                      </p:to>
                                    </p:set>
                                    <p:animEffect transition="in" filter="blinds(horizontal)">
                                      <p:cBhvr>
                                        <p:cTn id="10" dur="500"/>
                                        <p:tgtEl>
                                          <p:spTgt spid="55301"/>
                                        </p:tgtEl>
                                      </p:cBhvr>
                                    </p:animEffect>
                                  </p:childTnLst>
                                </p:cTn>
                              </p:par>
                              <p:par>
                                <p:cTn id="11" presetID="3" presetClass="entr" presetSubtype="10" fill="hold" grpId="0" nodeType="withEffect" nodePh="1">
                                  <p:stCondLst>
                                    <p:cond delay="0"/>
                                  </p:stCondLst>
                                  <p:endCondLst>
                                    <p:cond evt="begin" delay="0">
                                      <p:tn val="11"/>
                                    </p:cond>
                                  </p:endCondLst>
                                  <p:childTnLst>
                                    <p:set>
                                      <p:cBhvr>
                                        <p:cTn id="12" dur="1" fill="hold">
                                          <p:stCondLst>
                                            <p:cond delay="0"/>
                                          </p:stCondLst>
                                        </p:cTn>
                                        <p:tgtEl>
                                          <p:spTgt spid="55303"/>
                                        </p:tgtEl>
                                        <p:attrNameLst>
                                          <p:attrName>style.visibility</p:attrName>
                                        </p:attrNameLst>
                                      </p:cBhvr>
                                      <p:to>
                                        <p:strVal val="visible"/>
                                      </p:to>
                                    </p:set>
                                    <p:animEffect transition="in" filter="blinds(horizontal)">
                                      <p:cBhvr>
                                        <p:cTn id="13" dur="500"/>
                                        <p:tgtEl>
                                          <p:spTgt spid="55303"/>
                                        </p:tgtEl>
                                      </p:cBhvr>
                                    </p:animEffect>
                                  </p:childTnLst>
                                </p:cTn>
                              </p:par>
                              <p:par>
                                <p:cTn id="14" presetID="3" presetClass="entr" presetSubtype="10" fill="hold" grpId="0" nodeType="withEffect" nodePh="1">
                                  <p:stCondLst>
                                    <p:cond delay="0"/>
                                  </p:stCondLst>
                                  <p:endCondLst>
                                    <p:cond evt="begin" delay="0">
                                      <p:tn val="14"/>
                                    </p:cond>
                                  </p:endCondLst>
                                  <p:childTnLst>
                                    <p:set>
                                      <p:cBhvr>
                                        <p:cTn id="15" dur="1" fill="hold">
                                          <p:stCondLst>
                                            <p:cond delay="0"/>
                                          </p:stCondLst>
                                        </p:cTn>
                                        <p:tgtEl>
                                          <p:spTgt spid="55305"/>
                                        </p:tgtEl>
                                        <p:attrNameLst>
                                          <p:attrName>style.visibility</p:attrName>
                                        </p:attrNameLst>
                                      </p:cBhvr>
                                      <p:to>
                                        <p:strVal val="visible"/>
                                      </p:to>
                                    </p:set>
                                    <p:animEffect transition="in" filter="blinds(horizontal)">
                                      <p:cBhvr>
                                        <p:cTn id="16" dur="500"/>
                                        <p:tgtEl>
                                          <p:spTgt spid="55305"/>
                                        </p:tgtEl>
                                      </p:cBhvr>
                                    </p:animEffect>
                                  </p:childTnLst>
                                </p:cTn>
                              </p:par>
                              <p:par>
                                <p:cTn id="17" presetID="8" presetClass="entr" presetSubtype="16" fill="hold" grpId="0" nodeType="with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animEffect transition="in" filter="diamond(in)">
                                      <p:cBhvr>
                                        <p:cTn id="19" dur="2000"/>
                                        <p:tgtEl>
                                          <p:spTgt spid="6"/>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2000"/>
                                        <p:tgtEl>
                                          <p:spTgt spid="8"/>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amond(in)">
                                      <p:cBhvr>
                                        <p:cTn id="25" dur="2000"/>
                                        <p:tgtEl>
                                          <p:spTgt spid="9"/>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amond(in)">
                                      <p:cBhvr>
                                        <p:cTn id="28" dur="2000"/>
                                        <p:tgtEl>
                                          <p:spTgt spid="10"/>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amond(in)">
                                      <p:cBhvr>
                                        <p:cTn id="31" dur="2000"/>
                                        <p:tgtEl>
                                          <p:spTgt spid="11"/>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amond(in)">
                                      <p:cBhvr>
                                        <p:cTn id="34" dur="2000"/>
                                        <p:tgtEl>
                                          <p:spTgt spid="13"/>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amond(in)">
                                      <p:cBhvr>
                                        <p:cTn id="37" dur="2000"/>
                                        <p:tgtEl>
                                          <p:spTgt spid="14"/>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amond(in)">
                                      <p:cBhvr>
                                        <p:cTn id="40" dur="2000"/>
                                        <p:tgtEl>
                                          <p:spTgt spid="15"/>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amond(in)">
                                      <p:cBhvr>
                                        <p:cTn id="43" dur="2000"/>
                                        <p:tgtEl>
                                          <p:spTgt spid="16"/>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amond(in)">
                                      <p:cBhvr>
                                        <p:cTn id="46" dur="2000"/>
                                        <p:tgtEl>
                                          <p:spTgt spid="17"/>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amond(in)">
                                      <p:cBhvr>
                                        <p:cTn id="49"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55301" grpId="0"/>
      <p:bldP spid="55303" grpId="0" animBg="1"/>
      <p:bldP spid="55305" grpId="0" animBg="1"/>
      <p:bldP spid="6" grpId="0" animBg="1"/>
      <p:bldP spid="8" grpId="0" animBg="1"/>
      <p:bldP spid="9" grpId="0" animBg="1"/>
      <p:bldP spid="10" grpId="0" animBg="1"/>
      <p:bldP spid="11" grpId="0" animBg="1"/>
      <p:bldP spid="13" grpId="0" animBg="1"/>
      <p:bldP spid="14" grpId="0" animBg="1"/>
      <p:bldP spid="15" grpId="0" animBg="1"/>
      <p:bldP spid="16" grpId="0" animBg="1"/>
      <p:bldP spid="17" grpId="0"/>
      <p:bldP spid="1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4"/>
          <p:cNvSpPr txBox="1">
            <a:spLocks noChangeArrowheads="1"/>
          </p:cNvSpPr>
          <p:nvPr/>
        </p:nvSpPr>
        <p:spPr bwMode="auto">
          <a:xfrm>
            <a:off x="694533" y="690374"/>
            <a:ext cx="3016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s-ES" sz="2800" b="1" dirty="0">
                <a:solidFill>
                  <a:srgbClr val="C00000"/>
                </a:solidFill>
                <a:effectLst>
                  <a:outerShdw blurRad="38100" dist="38100" dir="2700000" algn="tl">
                    <a:srgbClr val="000000">
                      <a:alpha val="43137"/>
                    </a:srgbClr>
                  </a:outerShdw>
                </a:effectLst>
              </a:rPr>
              <a:t>Circuitos lógicos</a:t>
            </a:r>
          </a:p>
        </p:txBody>
      </p:sp>
      <p:sp>
        <p:nvSpPr>
          <p:cNvPr id="55303" name="Rectangle 7"/>
          <p:cNvSpPr>
            <a:spLocks noChangeArrowheads="1"/>
          </p:cNvSpPr>
          <p:nvPr/>
        </p:nvSpPr>
        <p:spPr bwMode="auto">
          <a:xfrm>
            <a:off x="1524001" y="3015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p:sp>
        <p:nvSpPr>
          <p:cNvPr id="55305" name="Rectangle 9"/>
          <p:cNvSpPr>
            <a:spLocks noChangeArrowheads="1"/>
          </p:cNvSpPr>
          <p:nvPr/>
        </p:nvSpPr>
        <p:spPr bwMode="auto">
          <a:xfrm>
            <a:off x="1524001" y="3015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p:sp>
        <p:nvSpPr>
          <p:cNvPr id="6" name="Rectangle 7">
            <a:extLst>
              <a:ext uri="{FF2B5EF4-FFF2-40B4-BE49-F238E27FC236}">
                <a16:creationId xmlns:a16="http://schemas.microsoft.com/office/drawing/2014/main" id="{FA0440F6-8455-4558-B63A-A0F25E8816BE}"/>
              </a:ext>
            </a:extLst>
          </p:cNvPr>
          <p:cNvSpPr>
            <a:spLocks noChangeArrowheads="1"/>
          </p:cNvSpPr>
          <p:nvPr/>
        </p:nvSpPr>
        <p:spPr bwMode="auto">
          <a:xfrm>
            <a:off x="1524001" y="502383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p:sp>
        <p:nvSpPr>
          <p:cNvPr id="2" name="Text Box 3">
            <a:extLst>
              <a:ext uri="{FF2B5EF4-FFF2-40B4-BE49-F238E27FC236}">
                <a16:creationId xmlns:a16="http://schemas.microsoft.com/office/drawing/2014/main" id="{6AF9EDAE-1635-57D2-4D39-16722AD870B5}"/>
              </a:ext>
            </a:extLst>
          </p:cNvPr>
          <p:cNvSpPr txBox="1">
            <a:spLocks noChangeArrowheads="1"/>
          </p:cNvSpPr>
          <p:nvPr/>
        </p:nvSpPr>
        <p:spPr bwMode="auto">
          <a:xfrm>
            <a:off x="660399" y="1643246"/>
            <a:ext cx="67713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ES" sz="2800" dirty="0"/>
              <a:t>Describir simbólicamente el circuito</a:t>
            </a:r>
          </a:p>
        </p:txBody>
      </p:sp>
      <p:sp>
        <p:nvSpPr>
          <p:cNvPr id="3" name="Rectangle 4">
            <a:extLst>
              <a:ext uri="{FF2B5EF4-FFF2-40B4-BE49-F238E27FC236}">
                <a16:creationId xmlns:a16="http://schemas.microsoft.com/office/drawing/2014/main" id="{34B58F51-75FC-C539-A6DE-E731301929BE}"/>
              </a:ext>
            </a:extLst>
          </p:cNvPr>
          <p:cNvSpPr>
            <a:spLocks noChangeArrowheads="1"/>
          </p:cNvSpPr>
          <p:nvPr/>
        </p:nvSpPr>
        <p:spPr bwMode="auto">
          <a:xfrm>
            <a:off x="1524001" y="3015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p:grpSp>
        <p:nvGrpSpPr>
          <p:cNvPr id="5" name="Group 43">
            <a:extLst>
              <a:ext uri="{FF2B5EF4-FFF2-40B4-BE49-F238E27FC236}">
                <a16:creationId xmlns:a16="http://schemas.microsoft.com/office/drawing/2014/main" id="{9F01CF45-CCC7-79CA-0F8A-4955A22BBEF2}"/>
              </a:ext>
            </a:extLst>
          </p:cNvPr>
          <p:cNvGrpSpPr>
            <a:grpSpLocks/>
          </p:cNvGrpSpPr>
          <p:nvPr/>
        </p:nvGrpSpPr>
        <p:grpSpPr bwMode="auto">
          <a:xfrm>
            <a:off x="3324225" y="2220913"/>
            <a:ext cx="4789488" cy="1503362"/>
            <a:chOff x="1134" y="1399"/>
            <a:chExt cx="3017" cy="947"/>
          </a:xfrm>
        </p:grpSpPr>
        <p:sp>
          <p:nvSpPr>
            <p:cNvPr id="7" name="Freeform 17">
              <a:extLst>
                <a:ext uri="{FF2B5EF4-FFF2-40B4-BE49-F238E27FC236}">
                  <a16:creationId xmlns:a16="http://schemas.microsoft.com/office/drawing/2014/main" id="{BA12328D-4B39-24B6-F498-5209D96D46D8}"/>
                </a:ext>
              </a:extLst>
            </p:cNvPr>
            <p:cNvSpPr>
              <a:spLocks/>
            </p:cNvSpPr>
            <p:nvPr/>
          </p:nvSpPr>
          <p:spPr bwMode="auto">
            <a:xfrm>
              <a:off x="1134" y="1975"/>
              <a:ext cx="320" cy="5"/>
            </a:xfrm>
            <a:custGeom>
              <a:avLst/>
              <a:gdLst>
                <a:gd name="T0" fmla="*/ 0 w 320"/>
                <a:gd name="T1" fmla="*/ 0 h 5"/>
                <a:gd name="T2" fmla="*/ 320 w 320"/>
                <a:gd name="T3" fmla="*/ 5 h 5"/>
              </a:gdLst>
              <a:ahLst/>
              <a:cxnLst>
                <a:cxn ang="0">
                  <a:pos x="T0" y="T1"/>
                </a:cxn>
                <a:cxn ang="0">
                  <a:pos x="T2" y="T3"/>
                </a:cxn>
              </a:cxnLst>
              <a:rect l="0" t="0" r="r" b="b"/>
              <a:pathLst>
                <a:path w="320" h="5">
                  <a:moveTo>
                    <a:pt x="0" y="0"/>
                  </a:moveTo>
                  <a:lnTo>
                    <a:pt x="320" y="5"/>
                  </a:lnTo>
                </a:path>
              </a:pathLst>
            </a:custGeom>
            <a:noFill/>
            <a:ln w="9525">
              <a:solidFill>
                <a:schemeClr val="tx1"/>
              </a:solidFill>
              <a:round/>
              <a:headEnd type="oval"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12" name="Line 18">
              <a:extLst>
                <a:ext uri="{FF2B5EF4-FFF2-40B4-BE49-F238E27FC236}">
                  <a16:creationId xmlns:a16="http://schemas.microsoft.com/office/drawing/2014/main" id="{7F0FAEDB-2621-053D-8203-644A92A22A8D}"/>
                </a:ext>
              </a:extLst>
            </p:cNvPr>
            <p:cNvSpPr>
              <a:spLocks noChangeShapeType="1"/>
            </p:cNvSpPr>
            <p:nvPr/>
          </p:nvSpPr>
          <p:spPr bwMode="auto">
            <a:xfrm>
              <a:off x="1454" y="1706"/>
              <a:ext cx="0" cy="5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19" name="Line 19">
              <a:extLst>
                <a:ext uri="{FF2B5EF4-FFF2-40B4-BE49-F238E27FC236}">
                  <a16:creationId xmlns:a16="http://schemas.microsoft.com/office/drawing/2014/main" id="{8D39CF9C-C667-AD7C-4B02-683C6E5D1B32}"/>
                </a:ext>
              </a:extLst>
            </p:cNvPr>
            <p:cNvSpPr>
              <a:spLocks noChangeShapeType="1"/>
            </p:cNvSpPr>
            <p:nvPr/>
          </p:nvSpPr>
          <p:spPr bwMode="auto">
            <a:xfrm>
              <a:off x="1454" y="1706"/>
              <a:ext cx="5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20" name="Line 21">
              <a:extLst>
                <a:ext uri="{FF2B5EF4-FFF2-40B4-BE49-F238E27FC236}">
                  <a16:creationId xmlns:a16="http://schemas.microsoft.com/office/drawing/2014/main" id="{4E775857-B95F-0756-0456-536F2EB903F8}"/>
                </a:ext>
              </a:extLst>
            </p:cNvPr>
            <p:cNvSpPr>
              <a:spLocks noChangeShapeType="1"/>
            </p:cNvSpPr>
            <p:nvPr/>
          </p:nvSpPr>
          <p:spPr bwMode="auto">
            <a:xfrm>
              <a:off x="2241" y="1706"/>
              <a:ext cx="4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21" name="Line 22">
              <a:extLst>
                <a:ext uri="{FF2B5EF4-FFF2-40B4-BE49-F238E27FC236}">
                  <a16:creationId xmlns:a16="http://schemas.microsoft.com/office/drawing/2014/main" id="{2AE0B037-1891-1648-9778-6C9CB2EA42F2}"/>
                </a:ext>
              </a:extLst>
            </p:cNvPr>
            <p:cNvSpPr>
              <a:spLocks noChangeShapeType="1"/>
            </p:cNvSpPr>
            <p:nvPr/>
          </p:nvSpPr>
          <p:spPr bwMode="auto">
            <a:xfrm>
              <a:off x="2698" y="1525"/>
              <a:ext cx="0"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22" name="Line 23">
              <a:extLst>
                <a:ext uri="{FF2B5EF4-FFF2-40B4-BE49-F238E27FC236}">
                  <a16:creationId xmlns:a16="http://schemas.microsoft.com/office/drawing/2014/main" id="{2041C26B-C19C-E732-2037-00BD30E3F6FC}"/>
                </a:ext>
              </a:extLst>
            </p:cNvPr>
            <p:cNvSpPr>
              <a:spLocks noChangeShapeType="1"/>
            </p:cNvSpPr>
            <p:nvPr/>
          </p:nvSpPr>
          <p:spPr bwMode="auto">
            <a:xfrm>
              <a:off x="2690" y="1525"/>
              <a:ext cx="2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23" name="Freeform 24">
              <a:extLst>
                <a:ext uri="{FF2B5EF4-FFF2-40B4-BE49-F238E27FC236}">
                  <a16:creationId xmlns:a16="http://schemas.microsoft.com/office/drawing/2014/main" id="{2416C134-CD84-DF11-B2B4-68C0E55A3C92}"/>
                </a:ext>
              </a:extLst>
            </p:cNvPr>
            <p:cNvSpPr>
              <a:spLocks/>
            </p:cNvSpPr>
            <p:nvPr/>
          </p:nvSpPr>
          <p:spPr bwMode="auto">
            <a:xfrm>
              <a:off x="2690" y="1929"/>
              <a:ext cx="208" cy="4"/>
            </a:xfrm>
            <a:custGeom>
              <a:avLst/>
              <a:gdLst>
                <a:gd name="T0" fmla="*/ 0 w 208"/>
                <a:gd name="T1" fmla="*/ 4 h 4"/>
                <a:gd name="T2" fmla="*/ 208 w 208"/>
                <a:gd name="T3" fmla="*/ 0 h 4"/>
              </a:gdLst>
              <a:ahLst/>
              <a:cxnLst>
                <a:cxn ang="0">
                  <a:pos x="T0" y="T1"/>
                </a:cxn>
                <a:cxn ang="0">
                  <a:pos x="T2" y="T3"/>
                </a:cxn>
              </a:cxnLst>
              <a:rect l="0" t="0" r="r" b="b"/>
              <a:pathLst>
                <a:path w="208" h="4">
                  <a:moveTo>
                    <a:pt x="0" y="4"/>
                  </a:moveTo>
                  <a:lnTo>
                    <a:pt x="208"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24" name="Line 25">
              <a:extLst>
                <a:ext uri="{FF2B5EF4-FFF2-40B4-BE49-F238E27FC236}">
                  <a16:creationId xmlns:a16="http://schemas.microsoft.com/office/drawing/2014/main" id="{85F67C40-2883-7D2B-2239-BB64CC78ACA5}"/>
                </a:ext>
              </a:extLst>
            </p:cNvPr>
            <p:cNvSpPr>
              <a:spLocks noChangeShapeType="1"/>
            </p:cNvSpPr>
            <p:nvPr/>
          </p:nvSpPr>
          <p:spPr bwMode="auto">
            <a:xfrm>
              <a:off x="3140" y="1525"/>
              <a:ext cx="2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25" name="Freeform 26">
              <a:extLst>
                <a:ext uri="{FF2B5EF4-FFF2-40B4-BE49-F238E27FC236}">
                  <a16:creationId xmlns:a16="http://schemas.microsoft.com/office/drawing/2014/main" id="{2C728709-F186-677C-12E5-E3088B48CA10}"/>
                </a:ext>
              </a:extLst>
            </p:cNvPr>
            <p:cNvSpPr>
              <a:spLocks/>
            </p:cNvSpPr>
            <p:nvPr/>
          </p:nvSpPr>
          <p:spPr bwMode="auto">
            <a:xfrm>
              <a:off x="3173" y="1929"/>
              <a:ext cx="266" cy="5"/>
            </a:xfrm>
            <a:custGeom>
              <a:avLst/>
              <a:gdLst>
                <a:gd name="T0" fmla="*/ 0 w 266"/>
                <a:gd name="T1" fmla="*/ 0 h 5"/>
                <a:gd name="T2" fmla="*/ 266 w 266"/>
                <a:gd name="T3" fmla="*/ 5 h 5"/>
              </a:gdLst>
              <a:ahLst/>
              <a:cxnLst>
                <a:cxn ang="0">
                  <a:pos x="T0" y="T1"/>
                </a:cxn>
                <a:cxn ang="0">
                  <a:pos x="T2" y="T3"/>
                </a:cxn>
              </a:cxnLst>
              <a:rect l="0" t="0" r="r" b="b"/>
              <a:pathLst>
                <a:path w="266" h="5">
                  <a:moveTo>
                    <a:pt x="0" y="0"/>
                  </a:moveTo>
                  <a:lnTo>
                    <a:pt x="266" y="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26" name="Line 29">
              <a:extLst>
                <a:ext uri="{FF2B5EF4-FFF2-40B4-BE49-F238E27FC236}">
                  <a16:creationId xmlns:a16="http://schemas.microsoft.com/office/drawing/2014/main" id="{947A7049-C740-C744-CCCC-EC97602E93EB}"/>
                </a:ext>
              </a:extLst>
            </p:cNvPr>
            <p:cNvSpPr>
              <a:spLocks noChangeShapeType="1"/>
            </p:cNvSpPr>
            <p:nvPr/>
          </p:nvSpPr>
          <p:spPr bwMode="auto">
            <a:xfrm>
              <a:off x="3439" y="1525"/>
              <a:ext cx="0"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27" name="Line 30">
              <a:extLst>
                <a:ext uri="{FF2B5EF4-FFF2-40B4-BE49-F238E27FC236}">
                  <a16:creationId xmlns:a16="http://schemas.microsoft.com/office/drawing/2014/main" id="{C9D0ABA8-A8D7-411F-EB0D-D789CBD03657}"/>
                </a:ext>
              </a:extLst>
            </p:cNvPr>
            <p:cNvSpPr>
              <a:spLocks noChangeShapeType="1"/>
            </p:cNvSpPr>
            <p:nvPr/>
          </p:nvSpPr>
          <p:spPr bwMode="auto">
            <a:xfrm>
              <a:off x="1454" y="2251"/>
              <a:ext cx="7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28" name="Line 31">
              <a:extLst>
                <a:ext uri="{FF2B5EF4-FFF2-40B4-BE49-F238E27FC236}">
                  <a16:creationId xmlns:a16="http://schemas.microsoft.com/office/drawing/2014/main" id="{09B97EC3-F668-F2BB-65DB-DF7F4F9473FB}"/>
                </a:ext>
              </a:extLst>
            </p:cNvPr>
            <p:cNvSpPr>
              <a:spLocks noChangeShapeType="1"/>
            </p:cNvSpPr>
            <p:nvPr/>
          </p:nvSpPr>
          <p:spPr bwMode="auto">
            <a:xfrm>
              <a:off x="2497" y="2251"/>
              <a:ext cx="8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29" name="Line 32">
              <a:extLst>
                <a:ext uri="{FF2B5EF4-FFF2-40B4-BE49-F238E27FC236}">
                  <a16:creationId xmlns:a16="http://schemas.microsoft.com/office/drawing/2014/main" id="{F7F228FE-1BF5-94F0-27C1-B746433A497D}"/>
                </a:ext>
              </a:extLst>
            </p:cNvPr>
            <p:cNvSpPr>
              <a:spLocks noChangeShapeType="1"/>
            </p:cNvSpPr>
            <p:nvPr/>
          </p:nvSpPr>
          <p:spPr bwMode="auto">
            <a:xfrm>
              <a:off x="3627" y="2251"/>
              <a:ext cx="2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30" name="Line 33">
              <a:extLst>
                <a:ext uri="{FF2B5EF4-FFF2-40B4-BE49-F238E27FC236}">
                  <a16:creationId xmlns:a16="http://schemas.microsoft.com/office/drawing/2014/main" id="{7324C163-A566-D682-8843-5E03F4A2D972}"/>
                </a:ext>
              </a:extLst>
            </p:cNvPr>
            <p:cNvSpPr>
              <a:spLocks noChangeShapeType="1"/>
            </p:cNvSpPr>
            <p:nvPr/>
          </p:nvSpPr>
          <p:spPr bwMode="auto">
            <a:xfrm>
              <a:off x="3904" y="1661"/>
              <a:ext cx="0" cy="5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31" name="Line 35">
              <a:extLst>
                <a:ext uri="{FF2B5EF4-FFF2-40B4-BE49-F238E27FC236}">
                  <a16:creationId xmlns:a16="http://schemas.microsoft.com/office/drawing/2014/main" id="{534AE6B6-C7A3-3873-76C2-35DB5CEE53B3}"/>
                </a:ext>
              </a:extLst>
            </p:cNvPr>
            <p:cNvSpPr>
              <a:spLocks noChangeShapeType="1"/>
            </p:cNvSpPr>
            <p:nvPr/>
          </p:nvSpPr>
          <p:spPr bwMode="auto">
            <a:xfrm>
              <a:off x="3439" y="1661"/>
              <a:ext cx="4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55296" name="Line 36">
              <a:extLst>
                <a:ext uri="{FF2B5EF4-FFF2-40B4-BE49-F238E27FC236}">
                  <a16:creationId xmlns:a16="http://schemas.microsoft.com/office/drawing/2014/main" id="{BB091D81-F450-018B-D611-44C071A03465}"/>
                </a:ext>
              </a:extLst>
            </p:cNvPr>
            <p:cNvSpPr>
              <a:spLocks noChangeShapeType="1"/>
            </p:cNvSpPr>
            <p:nvPr/>
          </p:nvSpPr>
          <p:spPr bwMode="auto">
            <a:xfrm>
              <a:off x="3888" y="1933"/>
              <a:ext cx="263"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55297" name="Text Box 38">
              <a:extLst>
                <a:ext uri="{FF2B5EF4-FFF2-40B4-BE49-F238E27FC236}">
                  <a16:creationId xmlns:a16="http://schemas.microsoft.com/office/drawing/2014/main" id="{CE9840EA-A928-10AF-4F71-A06C65C7F966}"/>
                </a:ext>
              </a:extLst>
            </p:cNvPr>
            <p:cNvSpPr txBox="1">
              <a:spLocks noChangeArrowheads="1"/>
            </p:cNvSpPr>
            <p:nvPr/>
          </p:nvSpPr>
          <p:spPr bwMode="auto">
            <a:xfrm>
              <a:off x="2009" y="1571"/>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t>p</a:t>
              </a:r>
            </a:p>
          </p:txBody>
        </p:sp>
        <p:sp>
          <p:nvSpPr>
            <p:cNvPr id="55298" name="Text Box 39">
              <a:extLst>
                <a:ext uri="{FF2B5EF4-FFF2-40B4-BE49-F238E27FC236}">
                  <a16:creationId xmlns:a16="http://schemas.microsoft.com/office/drawing/2014/main" id="{2C3AE250-8611-6E92-5623-CF568D1B0C3A}"/>
                </a:ext>
              </a:extLst>
            </p:cNvPr>
            <p:cNvSpPr txBox="1">
              <a:spLocks noChangeArrowheads="1"/>
            </p:cNvSpPr>
            <p:nvPr/>
          </p:nvSpPr>
          <p:spPr bwMode="auto">
            <a:xfrm>
              <a:off x="2961" y="1399"/>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t>r</a:t>
              </a:r>
            </a:p>
          </p:txBody>
        </p:sp>
        <p:sp>
          <p:nvSpPr>
            <p:cNvPr id="55299" name="Text Box 40">
              <a:extLst>
                <a:ext uri="{FF2B5EF4-FFF2-40B4-BE49-F238E27FC236}">
                  <a16:creationId xmlns:a16="http://schemas.microsoft.com/office/drawing/2014/main" id="{400CD365-6250-EF34-E875-35F6CC889831}"/>
                </a:ext>
              </a:extLst>
            </p:cNvPr>
            <p:cNvSpPr txBox="1">
              <a:spLocks noChangeArrowheads="1"/>
            </p:cNvSpPr>
            <p:nvPr/>
          </p:nvSpPr>
          <p:spPr bwMode="auto">
            <a:xfrm>
              <a:off x="2879" y="1771"/>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t>~q</a:t>
              </a:r>
            </a:p>
          </p:txBody>
        </p:sp>
        <p:sp>
          <p:nvSpPr>
            <p:cNvPr id="55302" name="Text Box 41">
              <a:extLst>
                <a:ext uri="{FF2B5EF4-FFF2-40B4-BE49-F238E27FC236}">
                  <a16:creationId xmlns:a16="http://schemas.microsoft.com/office/drawing/2014/main" id="{4693702A-4031-5E24-4083-D4247B8061C9}"/>
                </a:ext>
              </a:extLst>
            </p:cNvPr>
            <p:cNvSpPr txBox="1">
              <a:spLocks noChangeArrowheads="1"/>
            </p:cNvSpPr>
            <p:nvPr/>
          </p:nvSpPr>
          <p:spPr bwMode="auto">
            <a:xfrm>
              <a:off x="2272" y="2106"/>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t>q</a:t>
              </a:r>
            </a:p>
          </p:txBody>
        </p:sp>
        <p:sp>
          <p:nvSpPr>
            <p:cNvPr id="55306" name="Text Box 42">
              <a:extLst>
                <a:ext uri="{FF2B5EF4-FFF2-40B4-BE49-F238E27FC236}">
                  <a16:creationId xmlns:a16="http://schemas.microsoft.com/office/drawing/2014/main" id="{03AB3D36-E416-45CF-0868-1ADF3330EA85}"/>
                </a:ext>
              </a:extLst>
            </p:cNvPr>
            <p:cNvSpPr txBox="1">
              <a:spLocks noChangeArrowheads="1"/>
            </p:cNvSpPr>
            <p:nvPr/>
          </p:nvSpPr>
          <p:spPr bwMode="auto">
            <a:xfrm>
              <a:off x="3334" y="2115"/>
              <a:ext cx="5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t>~r</a:t>
              </a:r>
            </a:p>
          </p:txBody>
        </p:sp>
      </p:grpSp>
      <p:sp>
        <p:nvSpPr>
          <p:cNvPr id="55307" name="Text Box 45">
            <a:extLst>
              <a:ext uri="{FF2B5EF4-FFF2-40B4-BE49-F238E27FC236}">
                <a16:creationId xmlns:a16="http://schemas.microsoft.com/office/drawing/2014/main" id="{EC862325-47EE-E502-13F4-E107C9364D43}"/>
              </a:ext>
            </a:extLst>
          </p:cNvPr>
          <p:cNvSpPr txBox="1">
            <a:spLocks noChangeArrowheads="1"/>
          </p:cNvSpPr>
          <p:nvPr/>
        </p:nvSpPr>
        <p:spPr bwMode="auto">
          <a:xfrm>
            <a:off x="1028889" y="3951228"/>
            <a:ext cx="5676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ES" sz="2000" dirty="0"/>
              <a:t>1.  __________están conectados en ________ :      </a:t>
            </a:r>
          </a:p>
        </p:txBody>
      </p:sp>
      <p:sp>
        <p:nvSpPr>
          <p:cNvPr id="55320" name="Text Box 45">
            <a:extLst>
              <a:ext uri="{FF2B5EF4-FFF2-40B4-BE49-F238E27FC236}">
                <a16:creationId xmlns:a16="http://schemas.microsoft.com/office/drawing/2014/main" id="{76432433-1FF1-3E40-80FE-44B276A7B534}"/>
              </a:ext>
            </a:extLst>
          </p:cNvPr>
          <p:cNvSpPr txBox="1">
            <a:spLocks noChangeArrowheads="1"/>
          </p:cNvSpPr>
          <p:nvPr/>
        </p:nvSpPr>
        <p:spPr bwMode="auto">
          <a:xfrm>
            <a:off x="1028888" y="4575867"/>
            <a:ext cx="5676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ES" sz="2000" dirty="0"/>
              <a:t>2.  __________están conectados en ________ :      </a:t>
            </a:r>
          </a:p>
        </p:txBody>
      </p:sp>
      <p:sp>
        <p:nvSpPr>
          <p:cNvPr id="55321" name="Text Box 45">
            <a:extLst>
              <a:ext uri="{FF2B5EF4-FFF2-40B4-BE49-F238E27FC236}">
                <a16:creationId xmlns:a16="http://schemas.microsoft.com/office/drawing/2014/main" id="{E569AA01-F8E7-215B-7C01-28A1006143BA}"/>
              </a:ext>
            </a:extLst>
          </p:cNvPr>
          <p:cNvSpPr txBox="1">
            <a:spLocks noChangeArrowheads="1"/>
          </p:cNvSpPr>
          <p:nvPr/>
        </p:nvSpPr>
        <p:spPr bwMode="auto">
          <a:xfrm>
            <a:off x="1029916" y="5219724"/>
            <a:ext cx="5676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ES" sz="2000" dirty="0"/>
              <a:t>3.  __________están conectados en ________ :      </a:t>
            </a:r>
          </a:p>
        </p:txBody>
      </p:sp>
      <p:sp>
        <p:nvSpPr>
          <p:cNvPr id="55322" name="Text Box 45">
            <a:extLst>
              <a:ext uri="{FF2B5EF4-FFF2-40B4-BE49-F238E27FC236}">
                <a16:creationId xmlns:a16="http://schemas.microsoft.com/office/drawing/2014/main" id="{1C6ACC89-035C-C1EF-947A-3C1BC956AF59}"/>
              </a:ext>
            </a:extLst>
          </p:cNvPr>
          <p:cNvSpPr txBox="1">
            <a:spLocks noChangeArrowheads="1"/>
          </p:cNvSpPr>
          <p:nvPr/>
        </p:nvSpPr>
        <p:spPr bwMode="auto">
          <a:xfrm>
            <a:off x="1069372" y="5882273"/>
            <a:ext cx="5676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ES" sz="2000" dirty="0"/>
              <a:t>4.  __________están conectados en ________ :      </a:t>
            </a:r>
          </a:p>
        </p:txBody>
      </p:sp>
      <mc:AlternateContent xmlns:mc="http://schemas.openxmlformats.org/markup-compatibility/2006" xmlns:a14="http://schemas.microsoft.com/office/drawing/2010/main">
        <mc:Choice Requires="a14">
          <p:sp>
            <p:nvSpPr>
              <p:cNvPr id="4" name="Object 48">
                <a:extLst>
                  <a:ext uri="{FF2B5EF4-FFF2-40B4-BE49-F238E27FC236}">
                    <a16:creationId xmlns:a16="http://schemas.microsoft.com/office/drawing/2014/main" id="{BE862BD1-049D-7C3C-34DF-7427C3F182DC}"/>
                  </a:ext>
                </a:extLst>
              </p:cNvPr>
              <p:cNvSpPr txBox="1"/>
              <p:nvPr/>
            </p:nvSpPr>
            <p:spPr bwMode="auto">
              <a:xfrm>
                <a:off x="7037387" y="4005262"/>
                <a:ext cx="1368425" cy="4333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s-MX" b="0" i="1" smtClean="0">
                          <a:solidFill>
                            <a:srgbClr val="000000"/>
                          </a:solidFill>
                          <a:latin typeface="Cambria Math" panose="02040503050406030204" pitchFamily="18" charset="0"/>
                        </a:rPr>
                        <m:t>𝑟</m:t>
                      </m:r>
                      <m:r>
                        <a:rPr lang="es-MX" b="0" i="1" smtClean="0">
                          <a:solidFill>
                            <a:srgbClr val="000000"/>
                          </a:solidFill>
                          <a:latin typeface="Cambria Math" panose="02040503050406030204" pitchFamily="18" charset="0"/>
                        </a:rPr>
                        <m:t> ∨ </m:t>
                      </m:r>
                      <m:r>
                        <m:rPr>
                          <m:nor/>
                        </m:rPr>
                        <a:rPr lang="es-PE" i="0">
                          <a:solidFill>
                            <a:srgbClr val="000000"/>
                          </a:solidFill>
                          <a:latin typeface="Cambria Math" panose="02040503050406030204" pitchFamily="18" charset="0"/>
                        </a:rPr>
                        <m:t>~</m:t>
                      </m:r>
                      <m:r>
                        <m:rPr>
                          <m:nor/>
                        </m:rPr>
                        <a:rPr lang="es-PE" i="0">
                          <a:solidFill>
                            <a:srgbClr val="000000"/>
                          </a:solidFill>
                          <a:latin typeface="Cambria Math" panose="02040503050406030204" pitchFamily="18" charset="0"/>
                        </a:rPr>
                        <m:t>q</m:t>
                      </m:r>
                    </m:oMath>
                  </m:oMathPara>
                </a14:m>
                <a:endParaRPr lang="es-PE" dirty="0"/>
              </a:p>
            </p:txBody>
          </p:sp>
        </mc:Choice>
        <mc:Fallback xmlns="">
          <p:sp>
            <p:nvSpPr>
              <p:cNvPr id="4" name="Object 48">
                <a:extLst>
                  <a:ext uri="{FF2B5EF4-FFF2-40B4-BE49-F238E27FC236}">
                    <a16:creationId xmlns:a16="http://schemas.microsoft.com/office/drawing/2014/main" id="{BE862BD1-049D-7C3C-34DF-7427C3F182DC}"/>
                  </a:ext>
                </a:extLst>
              </p:cNvPr>
              <p:cNvSpPr txBox="1">
                <a:spLocks noRot="1" noChangeAspect="1" noMove="1" noResize="1" noEditPoints="1" noAdjustHandles="1" noChangeArrowheads="1" noChangeShapeType="1" noTextEdit="1"/>
              </p:cNvSpPr>
              <p:nvPr/>
            </p:nvSpPr>
            <p:spPr bwMode="auto">
              <a:xfrm>
                <a:off x="7037387" y="4005262"/>
                <a:ext cx="1368425" cy="433387"/>
              </a:xfrm>
              <a:prstGeom prst="rect">
                <a:avLst/>
              </a:prstGeom>
              <a:blipFill>
                <a:blip r:embed="rId2"/>
                <a:stretch>
                  <a:fillRect/>
                </a:stretch>
              </a:blipFill>
              <a:ln>
                <a:noFill/>
              </a:ln>
              <a:effectLst/>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 name="Object 50">
                <a:extLst>
                  <a:ext uri="{FF2B5EF4-FFF2-40B4-BE49-F238E27FC236}">
                    <a16:creationId xmlns:a16="http://schemas.microsoft.com/office/drawing/2014/main" id="{5D48C4AA-88D8-CD23-64F6-2F8B446C21C4}"/>
                  </a:ext>
                </a:extLst>
              </p:cNvPr>
              <p:cNvSpPr txBox="1"/>
              <p:nvPr/>
            </p:nvSpPr>
            <p:spPr bwMode="auto">
              <a:xfrm>
                <a:off x="7085478" y="5349781"/>
                <a:ext cx="1104578" cy="35242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s-PE" i="0" smtClean="0">
                          <a:solidFill>
                            <a:srgbClr val="000000"/>
                          </a:solidFill>
                          <a:latin typeface="Cambria Math" panose="02040503050406030204" pitchFamily="18" charset="0"/>
                        </a:rPr>
                        <m:t>q</m:t>
                      </m:r>
                      <m:r>
                        <m:rPr>
                          <m:nor/>
                        </m:rPr>
                        <a:rPr lang="es-PE" i="0" smtClean="0">
                          <a:solidFill>
                            <a:srgbClr val="000000"/>
                          </a:solidFill>
                          <a:latin typeface="Cambria Math" panose="02040503050406030204" pitchFamily="18" charset="0"/>
                        </a:rPr>
                        <m:t> </m:t>
                      </m:r>
                      <m:r>
                        <a:rPr lang="es-PE" i="1">
                          <a:solidFill>
                            <a:srgbClr val="000000"/>
                          </a:solidFill>
                          <a:latin typeface="Cambria Math" panose="02040503050406030204" pitchFamily="18" charset="0"/>
                        </a:rPr>
                        <m:t>∧</m:t>
                      </m:r>
                      <m:r>
                        <a:rPr lang="es-MX" b="0" i="1" smtClean="0">
                          <a:solidFill>
                            <a:srgbClr val="000000"/>
                          </a:solidFill>
                          <a:latin typeface="Cambria Math" panose="02040503050406030204" pitchFamily="18" charset="0"/>
                        </a:rPr>
                        <m:t> </m:t>
                      </m:r>
                      <m:r>
                        <a:rPr lang="es-PE" i="1">
                          <a:solidFill>
                            <a:srgbClr val="000000"/>
                          </a:solidFill>
                          <a:latin typeface="Cambria Math" panose="02040503050406030204" pitchFamily="18" charset="0"/>
                        </a:rPr>
                        <m:t>~</m:t>
                      </m:r>
                      <m:r>
                        <a:rPr lang="es-PE" i="1">
                          <a:solidFill>
                            <a:srgbClr val="000000"/>
                          </a:solidFill>
                          <a:latin typeface="Cambria Math" panose="02040503050406030204" pitchFamily="18" charset="0"/>
                        </a:rPr>
                        <m:t>𝑟</m:t>
                      </m:r>
                    </m:oMath>
                  </m:oMathPara>
                </a14:m>
                <a:endParaRPr lang="es-PE" dirty="0"/>
              </a:p>
            </p:txBody>
          </p:sp>
        </mc:Choice>
        <mc:Fallback xmlns="">
          <p:sp>
            <p:nvSpPr>
              <p:cNvPr id="8" name="Object 50">
                <a:extLst>
                  <a:ext uri="{FF2B5EF4-FFF2-40B4-BE49-F238E27FC236}">
                    <a16:creationId xmlns:a16="http://schemas.microsoft.com/office/drawing/2014/main" id="{5D48C4AA-88D8-CD23-64F6-2F8B446C21C4}"/>
                  </a:ext>
                </a:extLst>
              </p:cNvPr>
              <p:cNvSpPr txBox="1">
                <a:spLocks noRot="1" noChangeAspect="1" noMove="1" noResize="1" noEditPoints="1" noAdjustHandles="1" noChangeArrowheads="1" noChangeShapeType="1" noTextEdit="1"/>
              </p:cNvSpPr>
              <p:nvPr/>
            </p:nvSpPr>
            <p:spPr bwMode="auto">
              <a:xfrm>
                <a:off x="7085478" y="5349781"/>
                <a:ext cx="1104578" cy="352425"/>
              </a:xfrm>
              <a:prstGeom prst="rect">
                <a:avLst/>
              </a:prstGeom>
              <a:blipFill>
                <a:blip r:embed="rId3"/>
                <a:stretch>
                  <a:fillRect b="-12281"/>
                </a:stretch>
              </a:blipFill>
              <a:ln>
                <a:noFill/>
              </a:ln>
              <a:effectLst/>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9" name="Object 56">
                <a:extLst>
                  <a:ext uri="{FF2B5EF4-FFF2-40B4-BE49-F238E27FC236}">
                    <a16:creationId xmlns:a16="http://schemas.microsoft.com/office/drawing/2014/main" id="{45BF664B-ABCF-CAC9-45EF-7C92B60F648A}"/>
                  </a:ext>
                </a:extLst>
              </p:cNvPr>
              <p:cNvSpPr txBox="1"/>
              <p:nvPr/>
            </p:nvSpPr>
            <p:spPr bwMode="auto">
              <a:xfrm>
                <a:off x="7085478" y="5920719"/>
                <a:ext cx="3167063" cy="4603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s-PE" i="1">
                              <a:solidFill>
                                <a:srgbClr val="000000"/>
                              </a:solidFill>
                              <a:latin typeface="Cambria Math" panose="02040503050406030204" pitchFamily="18" charset="0"/>
                            </a:rPr>
                          </m:ctrlPr>
                        </m:dPr>
                        <m:e>
                          <m:r>
                            <m:rPr>
                              <m:sty m:val="p"/>
                            </m:rPr>
                            <a:rPr lang="es-PE" i="0">
                              <a:solidFill>
                                <a:srgbClr val="000000"/>
                              </a:solidFill>
                              <a:latin typeface="Cambria Math" panose="02040503050406030204" pitchFamily="18" charset="0"/>
                            </a:rPr>
                            <m:t>p</m:t>
                          </m:r>
                          <m:r>
                            <a:rPr lang="es-PE" i="1">
                              <a:solidFill>
                                <a:srgbClr val="000000"/>
                              </a:solidFill>
                              <a:latin typeface="Cambria Math" panose="02040503050406030204" pitchFamily="18" charset="0"/>
                            </a:rPr>
                            <m:t>∧(</m:t>
                          </m:r>
                          <m:r>
                            <m:rPr>
                              <m:sty m:val="p"/>
                            </m:rPr>
                            <a:rPr lang="es-PE" i="0">
                              <a:solidFill>
                                <a:srgbClr val="000000"/>
                              </a:solidFill>
                              <a:latin typeface="Cambria Math" panose="02040503050406030204" pitchFamily="18" charset="0"/>
                            </a:rPr>
                            <m:t>r</m:t>
                          </m:r>
                          <m:r>
                            <a:rPr lang="es-PE" i="1">
                              <a:solidFill>
                                <a:srgbClr val="000000"/>
                              </a:solidFill>
                              <a:latin typeface="Cambria Math" panose="02040503050406030204" pitchFamily="18" charset="0"/>
                            </a:rPr>
                            <m:t>∨</m:t>
                          </m:r>
                          <m:r>
                            <m:rPr>
                              <m:nor/>
                            </m:rPr>
                            <a:rPr lang="es-PE" i="0">
                              <a:solidFill>
                                <a:srgbClr val="000000"/>
                              </a:solidFill>
                              <a:latin typeface="Cambria Math" panose="02040503050406030204" pitchFamily="18" charset="0"/>
                            </a:rPr>
                            <m:t>~</m:t>
                          </m:r>
                          <m:r>
                            <m:rPr>
                              <m:nor/>
                            </m:rPr>
                            <a:rPr lang="es-PE" i="0">
                              <a:solidFill>
                                <a:srgbClr val="000000"/>
                              </a:solidFill>
                              <a:latin typeface="Cambria Math" panose="02040503050406030204" pitchFamily="18" charset="0"/>
                            </a:rPr>
                            <m:t>q</m:t>
                          </m:r>
                          <m:r>
                            <a:rPr lang="es-PE" i="1">
                              <a:solidFill>
                                <a:srgbClr val="000000"/>
                              </a:solidFill>
                              <a:latin typeface="Cambria Math" panose="02040503050406030204" pitchFamily="18" charset="0"/>
                            </a:rPr>
                            <m:t>)</m:t>
                          </m:r>
                        </m:e>
                      </m:d>
                      <m:r>
                        <a:rPr lang="es-PE" i="1">
                          <a:solidFill>
                            <a:srgbClr val="000000"/>
                          </a:solidFill>
                          <a:latin typeface="Cambria Math" panose="02040503050406030204" pitchFamily="18" charset="0"/>
                        </a:rPr>
                        <m:t>∨(</m:t>
                      </m:r>
                      <m:r>
                        <m:rPr>
                          <m:sty m:val="p"/>
                        </m:rPr>
                        <a:rPr lang="es-PE" i="0">
                          <a:solidFill>
                            <a:srgbClr val="000000"/>
                          </a:solidFill>
                          <a:latin typeface="Cambria Math" panose="02040503050406030204" pitchFamily="18" charset="0"/>
                        </a:rPr>
                        <m:t>q</m:t>
                      </m:r>
                      <m:r>
                        <a:rPr lang="es-PE" i="1">
                          <a:solidFill>
                            <a:srgbClr val="000000"/>
                          </a:solidFill>
                          <a:latin typeface="Cambria Math" panose="02040503050406030204" pitchFamily="18" charset="0"/>
                        </a:rPr>
                        <m:t>∧</m:t>
                      </m:r>
                      <m:r>
                        <m:rPr>
                          <m:nor/>
                        </m:rPr>
                        <a:rPr lang="es-PE" i="0">
                          <a:solidFill>
                            <a:srgbClr val="000000"/>
                          </a:solidFill>
                          <a:latin typeface="Cambria Math" panose="02040503050406030204" pitchFamily="18" charset="0"/>
                        </a:rPr>
                        <m:t>~</m:t>
                      </m:r>
                      <m:r>
                        <m:rPr>
                          <m:nor/>
                        </m:rPr>
                        <a:rPr lang="es-PE" i="0">
                          <a:solidFill>
                            <a:srgbClr val="000000"/>
                          </a:solidFill>
                          <a:latin typeface="Cambria Math" panose="02040503050406030204" pitchFamily="18" charset="0"/>
                        </a:rPr>
                        <m:t>r</m:t>
                      </m:r>
                      <m:r>
                        <a:rPr lang="es-PE" i="1">
                          <a:solidFill>
                            <a:srgbClr val="000000"/>
                          </a:solidFill>
                          <a:latin typeface="Cambria Math" panose="02040503050406030204" pitchFamily="18" charset="0"/>
                        </a:rPr>
                        <m:t>)</m:t>
                      </m:r>
                    </m:oMath>
                  </m:oMathPara>
                </a14:m>
                <a:endParaRPr lang="es-PE" dirty="0"/>
              </a:p>
            </p:txBody>
          </p:sp>
        </mc:Choice>
        <mc:Fallback xmlns="">
          <p:sp>
            <p:nvSpPr>
              <p:cNvPr id="9" name="Object 56">
                <a:extLst>
                  <a:ext uri="{FF2B5EF4-FFF2-40B4-BE49-F238E27FC236}">
                    <a16:creationId xmlns:a16="http://schemas.microsoft.com/office/drawing/2014/main" id="{45BF664B-ABCF-CAC9-45EF-7C92B60F648A}"/>
                  </a:ext>
                </a:extLst>
              </p:cNvPr>
              <p:cNvSpPr txBox="1">
                <a:spLocks noRot="1" noChangeAspect="1" noMove="1" noResize="1" noEditPoints="1" noAdjustHandles="1" noChangeArrowheads="1" noChangeShapeType="1" noTextEdit="1"/>
              </p:cNvSpPr>
              <p:nvPr/>
            </p:nvSpPr>
            <p:spPr bwMode="auto">
              <a:xfrm>
                <a:off x="7085478" y="5920719"/>
                <a:ext cx="3167063" cy="460375"/>
              </a:xfrm>
              <a:prstGeom prst="rect">
                <a:avLst/>
              </a:prstGeom>
              <a:blipFill>
                <a:blip r:embed="rId4"/>
                <a:stretch>
                  <a:fillRect/>
                </a:stretch>
              </a:blipFill>
              <a:ln>
                <a:noFill/>
              </a:ln>
              <a:effectLst/>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0" name="Object 48">
                <a:extLst>
                  <a:ext uri="{FF2B5EF4-FFF2-40B4-BE49-F238E27FC236}">
                    <a16:creationId xmlns:a16="http://schemas.microsoft.com/office/drawing/2014/main" id="{96F12DB5-7E7A-E2B9-D32A-E0F00752A7F8}"/>
                  </a:ext>
                </a:extLst>
              </p:cNvPr>
              <p:cNvSpPr txBox="1"/>
              <p:nvPr/>
            </p:nvSpPr>
            <p:spPr bwMode="auto">
              <a:xfrm>
                <a:off x="7067550" y="4697881"/>
                <a:ext cx="1771650" cy="433387"/>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sty m:val="p"/>
                        </m:rPr>
                        <a:rPr lang="es-PE" i="0" smtClean="0">
                          <a:solidFill>
                            <a:srgbClr val="000000"/>
                          </a:solidFill>
                          <a:latin typeface="Cambria Math" panose="02040503050406030204" pitchFamily="18" charset="0"/>
                        </a:rPr>
                        <m:t>p</m:t>
                      </m:r>
                      <m:r>
                        <a:rPr lang="es-MX" b="0" i="1" smtClean="0">
                          <a:solidFill>
                            <a:srgbClr val="000000"/>
                          </a:solidFill>
                          <a:latin typeface="Cambria Math" panose="02040503050406030204" pitchFamily="18" charset="0"/>
                        </a:rPr>
                        <m:t> </m:t>
                      </m:r>
                      <m:r>
                        <a:rPr lang="es-PE" i="1">
                          <a:solidFill>
                            <a:srgbClr val="000000"/>
                          </a:solidFill>
                          <a:latin typeface="Cambria Math" panose="02040503050406030204" pitchFamily="18" charset="0"/>
                        </a:rPr>
                        <m:t>∧</m:t>
                      </m:r>
                      <m:r>
                        <a:rPr lang="es-MX" b="0" i="1" smtClean="0">
                          <a:solidFill>
                            <a:srgbClr val="000000"/>
                          </a:solidFill>
                          <a:latin typeface="Cambria Math" panose="02040503050406030204" pitchFamily="18" charset="0"/>
                        </a:rPr>
                        <m:t> </m:t>
                      </m:r>
                      <m:r>
                        <a:rPr lang="es-PE" i="1">
                          <a:solidFill>
                            <a:srgbClr val="000000"/>
                          </a:solidFill>
                          <a:latin typeface="Cambria Math" panose="02040503050406030204" pitchFamily="18" charset="0"/>
                        </a:rPr>
                        <m:t>(</m:t>
                      </m:r>
                      <m:r>
                        <m:rPr>
                          <m:sty m:val="p"/>
                        </m:rPr>
                        <a:rPr lang="es-PE" i="0">
                          <a:solidFill>
                            <a:srgbClr val="000000"/>
                          </a:solidFill>
                          <a:latin typeface="Cambria Math" panose="02040503050406030204" pitchFamily="18" charset="0"/>
                        </a:rPr>
                        <m:t>r</m:t>
                      </m:r>
                      <m:r>
                        <a:rPr lang="es-PE" i="1">
                          <a:solidFill>
                            <a:srgbClr val="000000"/>
                          </a:solidFill>
                          <a:latin typeface="Cambria Math" panose="02040503050406030204" pitchFamily="18" charset="0"/>
                        </a:rPr>
                        <m:t>∨</m:t>
                      </m:r>
                      <m:r>
                        <m:rPr>
                          <m:nor/>
                        </m:rPr>
                        <a:rPr lang="es-PE" i="0">
                          <a:solidFill>
                            <a:srgbClr val="000000"/>
                          </a:solidFill>
                          <a:latin typeface="Cambria Math" panose="02040503050406030204" pitchFamily="18" charset="0"/>
                        </a:rPr>
                        <m:t>~</m:t>
                      </m:r>
                      <m:r>
                        <m:rPr>
                          <m:nor/>
                        </m:rPr>
                        <a:rPr lang="es-PE" i="0">
                          <a:solidFill>
                            <a:srgbClr val="000000"/>
                          </a:solidFill>
                          <a:latin typeface="Cambria Math" panose="02040503050406030204" pitchFamily="18" charset="0"/>
                        </a:rPr>
                        <m:t>q</m:t>
                      </m:r>
                      <m:r>
                        <a:rPr lang="es-PE" i="1">
                          <a:solidFill>
                            <a:srgbClr val="000000"/>
                          </a:solidFill>
                          <a:latin typeface="Cambria Math" panose="02040503050406030204" pitchFamily="18" charset="0"/>
                        </a:rPr>
                        <m:t>)</m:t>
                      </m:r>
                    </m:oMath>
                  </m:oMathPara>
                </a14:m>
                <a:endParaRPr lang="es-PE" dirty="0"/>
              </a:p>
            </p:txBody>
          </p:sp>
        </mc:Choice>
        <mc:Fallback xmlns="">
          <p:sp>
            <p:nvSpPr>
              <p:cNvPr id="10" name="Object 48">
                <a:extLst>
                  <a:ext uri="{FF2B5EF4-FFF2-40B4-BE49-F238E27FC236}">
                    <a16:creationId xmlns:a16="http://schemas.microsoft.com/office/drawing/2014/main" id="{96F12DB5-7E7A-E2B9-D32A-E0F00752A7F8}"/>
                  </a:ext>
                </a:extLst>
              </p:cNvPr>
              <p:cNvSpPr txBox="1">
                <a:spLocks noRot="1" noChangeAspect="1" noMove="1" noResize="1" noEditPoints="1" noAdjustHandles="1" noChangeArrowheads="1" noChangeShapeType="1" noTextEdit="1"/>
              </p:cNvSpPr>
              <p:nvPr/>
            </p:nvSpPr>
            <p:spPr bwMode="auto">
              <a:xfrm>
                <a:off x="7067550" y="4697881"/>
                <a:ext cx="1771650" cy="433387"/>
              </a:xfrm>
              <a:prstGeom prst="rect">
                <a:avLst/>
              </a:prstGeom>
              <a:blipFill>
                <a:blip r:embed="rId5"/>
                <a:stretch>
                  <a:fillRect/>
                </a:stretch>
              </a:blipFill>
              <a:ln>
                <a:noFill/>
              </a:ln>
              <a:effectLst/>
            </p:spPr>
            <p:txBody>
              <a:bodyPr/>
              <a:lstStyle/>
              <a:p>
                <a:r>
                  <a:rPr lang="es-PE">
                    <a:noFill/>
                  </a:rPr>
                  <a:t> </a:t>
                </a:r>
              </a:p>
            </p:txBody>
          </p:sp>
        </mc:Fallback>
      </mc:AlternateContent>
      <p:sp>
        <p:nvSpPr>
          <p:cNvPr id="11" name="CuadroTexto 10">
            <a:extLst>
              <a:ext uri="{FF2B5EF4-FFF2-40B4-BE49-F238E27FC236}">
                <a16:creationId xmlns:a16="http://schemas.microsoft.com/office/drawing/2014/main" id="{8339DDE5-7983-F6A9-A180-9F891909BF41}"/>
              </a:ext>
            </a:extLst>
          </p:cNvPr>
          <p:cNvSpPr txBox="1"/>
          <p:nvPr/>
        </p:nvSpPr>
        <p:spPr>
          <a:xfrm>
            <a:off x="4885764" y="3935475"/>
            <a:ext cx="1434353" cy="369332"/>
          </a:xfrm>
          <a:prstGeom prst="rect">
            <a:avLst/>
          </a:prstGeom>
          <a:noFill/>
        </p:spPr>
        <p:txBody>
          <a:bodyPr wrap="square" rtlCol="0">
            <a:spAutoFit/>
          </a:bodyPr>
          <a:lstStyle/>
          <a:p>
            <a:r>
              <a:rPr lang="es-MX" b="1" dirty="0"/>
              <a:t>paralelo</a:t>
            </a:r>
            <a:endParaRPr lang="es-PE" b="1" dirty="0"/>
          </a:p>
        </p:txBody>
      </p:sp>
      <p:sp>
        <p:nvSpPr>
          <p:cNvPr id="13" name="CuadroTexto 12">
            <a:extLst>
              <a:ext uri="{FF2B5EF4-FFF2-40B4-BE49-F238E27FC236}">
                <a16:creationId xmlns:a16="http://schemas.microsoft.com/office/drawing/2014/main" id="{1F25908E-9819-4626-7968-E4B865E794BF}"/>
              </a:ext>
            </a:extLst>
          </p:cNvPr>
          <p:cNvSpPr txBox="1"/>
          <p:nvPr/>
        </p:nvSpPr>
        <p:spPr>
          <a:xfrm>
            <a:off x="4877220" y="5863581"/>
            <a:ext cx="1434353" cy="369332"/>
          </a:xfrm>
          <a:prstGeom prst="rect">
            <a:avLst/>
          </a:prstGeom>
          <a:noFill/>
        </p:spPr>
        <p:txBody>
          <a:bodyPr wrap="square" rtlCol="0">
            <a:spAutoFit/>
          </a:bodyPr>
          <a:lstStyle/>
          <a:p>
            <a:r>
              <a:rPr lang="es-MX" b="1" dirty="0"/>
              <a:t>paralelo</a:t>
            </a:r>
            <a:endParaRPr lang="es-PE" b="1" dirty="0"/>
          </a:p>
        </p:txBody>
      </p:sp>
      <p:sp>
        <p:nvSpPr>
          <p:cNvPr id="14" name="CuadroTexto 13">
            <a:extLst>
              <a:ext uri="{FF2B5EF4-FFF2-40B4-BE49-F238E27FC236}">
                <a16:creationId xmlns:a16="http://schemas.microsoft.com/office/drawing/2014/main" id="{0065BC1B-5F22-C106-A242-EA88B04152AB}"/>
              </a:ext>
            </a:extLst>
          </p:cNvPr>
          <p:cNvSpPr txBox="1"/>
          <p:nvPr/>
        </p:nvSpPr>
        <p:spPr>
          <a:xfrm>
            <a:off x="4877220" y="4556074"/>
            <a:ext cx="717177" cy="369332"/>
          </a:xfrm>
          <a:prstGeom prst="rect">
            <a:avLst/>
          </a:prstGeom>
          <a:noFill/>
        </p:spPr>
        <p:txBody>
          <a:bodyPr wrap="square" rtlCol="0">
            <a:spAutoFit/>
          </a:bodyPr>
          <a:lstStyle/>
          <a:p>
            <a:r>
              <a:rPr lang="es-MX" b="1" dirty="0"/>
              <a:t>serie</a:t>
            </a:r>
            <a:endParaRPr lang="es-PE" b="1" dirty="0"/>
          </a:p>
        </p:txBody>
      </p:sp>
      <p:sp>
        <p:nvSpPr>
          <p:cNvPr id="16" name="CuadroTexto 15">
            <a:extLst>
              <a:ext uri="{FF2B5EF4-FFF2-40B4-BE49-F238E27FC236}">
                <a16:creationId xmlns:a16="http://schemas.microsoft.com/office/drawing/2014/main" id="{0DCE9854-7E17-8768-014C-F301D65F897F}"/>
              </a:ext>
            </a:extLst>
          </p:cNvPr>
          <p:cNvSpPr txBox="1"/>
          <p:nvPr/>
        </p:nvSpPr>
        <p:spPr>
          <a:xfrm>
            <a:off x="4877220" y="5192063"/>
            <a:ext cx="717177" cy="369332"/>
          </a:xfrm>
          <a:prstGeom prst="rect">
            <a:avLst/>
          </a:prstGeom>
          <a:noFill/>
        </p:spPr>
        <p:txBody>
          <a:bodyPr wrap="square" rtlCol="0">
            <a:spAutoFit/>
          </a:bodyPr>
          <a:lstStyle/>
          <a:p>
            <a:r>
              <a:rPr lang="es-MX" b="1" dirty="0"/>
              <a:t>serie</a:t>
            </a:r>
            <a:endParaRPr lang="es-PE" b="1" dirty="0"/>
          </a:p>
        </p:txBody>
      </p:sp>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68A7DA1D-EAA7-A27B-C5F3-E107F2E9182E}"/>
                  </a:ext>
                </a:extLst>
              </p:cNvPr>
              <p:cNvSpPr txBox="1"/>
              <p:nvPr/>
            </p:nvSpPr>
            <p:spPr>
              <a:xfrm>
                <a:off x="1280927" y="3956763"/>
                <a:ext cx="1676400" cy="346505"/>
              </a:xfrm>
              <a:prstGeom prst="rect">
                <a:avLst/>
              </a:prstGeom>
              <a:noFill/>
            </p:spPr>
            <p:txBody>
              <a:bodyPr wrap="square">
                <a:spAutoFit/>
              </a:bodyPr>
              <a:lstStyle/>
              <a:p>
                <a14:m>
                  <m:oMath xmlns:m="http://schemas.openxmlformats.org/officeDocument/2006/math">
                    <m:r>
                      <m:rPr>
                        <m:sty m:val="p"/>
                      </m:rPr>
                      <a:rPr lang="es-PE" sz="1600" b="0" i="0" smtClean="0">
                        <a:solidFill>
                          <a:srgbClr val="000000"/>
                        </a:solidFill>
                        <a:latin typeface="Cambria Math" panose="02040503050406030204" pitchFamily="18" charset="0"/>
                      </a:rPr>
                      <m:t>CONJUNCI</m:t>
                    </m:r>
                    <m:r>
                      <a:rPr lang="es-PE" sz="1600" b="0" i="0">
                        <a:solidFill>
                          <a:srgbClr val="000000"/>
                        </a:solidFill>
                        <a:latin typeface="Cambria Math" panose="02040503050406030204" pitchFamily="18" charset="0"/>
                      </a:rPr>
                      <m:t>Ó</m:t>
                    </m:r>
                    <m:r>
                      <m:rPr>
                        <m:sty m:val="p"/>
                      </m:rPr>
                      <a:rPr lang="es-PE" sz="1600" b="0" i="0">
                        <a:solidFill>
                          <a:srgbClr val="000000"/>
                        </a:solidFill>
                        <a:latin typeface="Cambria Math" panose="02040503050406030204" pitchFamily="18" charset="0"/>
                      </a:rPr>
                      <m:t>N</m:t>
                    </m:r>
                  </m:oMath>
                </a14:m>
                <a:r>
                  <a:rPr lang="es-PE" sz="1600" dirty="0">
                    <a:solidFill>
                      <a:srgbClr val="000000"/>
                    </a:solidFill>
                    <a:latin typeface="Cambria Math" panose="02040503050406030204" pitchFamily="18" charset="0"/>
                  </a:rPr>
                  <a:t> </a:t>
                </a:r>
                <a:endParaRPr lang="es-PE" sz="1600" dirty="0"/>
              </a:p>
            </p:txBody>
          </p:sp>
        </mc:Choice>
        <mc:Fallback xmlns="">
          <p:sp>
            <p:nvSpPr>
              <p:cNvPr id="18" name="CuadroTexto 17">
                <a:extLst>
                  <a:ext uri="{FF2B5EF4-FFF2-40B4-BE49-F238E27FC236}">
                    <a16:creationId xmlns:a16="http://schemas.microsoft.com/office/drawing/2014/main" id="{68A7DA1D-EAA7-A27B-C5F3-E107F2E9182E}"/>
                  </a:ext>
                </a:extLst>
              </p:cNvPr>
              <p:cNvSpPr txBox="1">
                <a:spLocks noRot="1" noChangeAspect="1" noMove="1" noResize="1" noEditPoints="1" noAdjustHandles="1" noChangeArrowheads="1" noChangeShapeType="1" noTextEdit="1"/>
              </p:cNvSpPr>
              <p:nvPr/>
            </p:nvSpPr>
            <p:spPr>
              <a:xfrm>
                <a:off x="1280927" y="3956763"/>
                <a:ext cx="1676400" cy="346505"/>
              </a:xfrm>
              <a:prstGeom prst="rect">
                <a:avLst/>
              </a:prstGeom>
              <a:blipFill>
                <a:blip r:embed="rId6"/>
                <a:stretch>
                  <a:fillRect b="-7018"/>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55308" name="CuadroTexto 55307">
                <a:extLst>
                  <a:ext uri="{FF2B5EF4-FFF2-40B4-BE49-F238E27FC236}">
                    <a16:creationId xmlns:a16="http://schemas.microsoft.com/office/drawing/2014/main" id="{5ECB6017-9807-7B2D-F5C0-44E179161CF5}"/>
                  </a:ext>
                </a:extLst>
              </p:cNvPr>
              <p:cNvSpPr txBox="1"/>
              <p:nvPr/>
            </p:nvSpPr>
            <p:spPr>
              <a:xfrm>
                <a:off x="1296896" y="5892577"/>
                <a:ext cx="1676400" cy="346505"/>
              </a:xfrm>
              <a:prstGeom prst="rect">
                <a:avLst/>
              </a:prstGeom>
              <a:noFill/>
            </p:spPr>
            <p:txBody>
              <a:bodyPr wrap="square">
                <a:spAutoFit/>
              </a:bodyPr>
              <a:lstStyle/>
              <a:p>
                <a14:m>
                  <m:oMath xmlns:m="http://schemas.openxmlformats.org/officeDocument/2006/math">
                    <m:r>
                      <m:rPr>
                        <m:sty m:val="p"/>
                      </m:rPr>
                      <a:rPr lang="es-PE" sz="1600" b="0" i="0" smtClean="0">
                        <a:solidFill>
                          <a:srgbClr val="000000"/>
                        </a:solidFill>
                        <a:latin typeface="Cambria Math" panose="02040503050406030204" pitchFamily="18" charset="0"/>
                      </a:rPr>
                      <m:t>CONJUNCI</m:t>
                    </m:r>
                    <m:r>
                      <a:rPr lang="es-PE" sz="1600" b="0" i="0">
                        <a:solidFill>
                          <a:srgbClr val="000000"/>
                        </a:solidFill>
                        <a:latin typeface="Cambria Math" panose="02040503050406030204" pitchFamily="18" charset="0"/>
                      </a:rPr>
                      <m:t>Ó</m:t>
                    </m:r>
                    <m:r>
                      <m:rPr>
                        <m:sty m:val="p"/>
                      </m:rPr>
                      <a:rPr lang="es-PE" sz="1600" b="0" i="0">
                        <a:solidFill>
                          <a:srgbClr val="000000"/>
                        </a:solidFill>
                        <a:latin typeface="Cambria Math" panose="02040503050406030204" pitchFamily="18" charset="0"/>
                      </a:rPr>
                      <m:t>N</m:t>
                    </m:r>
                  </m:oMath>
                </a14:m>
                <a:r>
                  <a:rPr lang="es-PE" sz="1600" dirty="0">
                    <a:solidFill>
                      <a:srgbClr val="000000"/>
                    </a:solidFill>
                    <a:latin typeface="Cambria Math" panose="02040503050406030204" pitchFamily="18" charset="0"/>
                  </a:rPr>
                  <a:t> </a:t>
                </a:r>
                <a:endParaRPr lang="es-PE" sz="1600" dirty="0"/>
              </a:p>
            </p:txBody>
          </p:sp>
        </mc:Choice>
        <mc:Fallback xmlns="">
          <p:sp>
            <p:nvSpPr>
              <p:cNvPr id="55308" name="CuadroTexto 55307">
                <a:extLst>
                  <a:ext uri="{FF2B5EF4-FFF2-40B4-BE49-F238E27FC236}">
                    <a16:creationId xmlns:a16="http://schemas.microsoft.com/office/drawing/2014/main" id="{5ECB6017-9807-7B2D-F5C0-44E179161CF5}"/>
                  </a:ext>
                </a:extLst>
              </p:cNvPr>
              <p:cNvSpPr txBox="1">
                <a:spLocks noRot="1" noChangeAspect="1" noMove="1" noResize="1" noEditPoints="1" noAdjustHandles="1" noChangeArrowheads="1" noChangeShapeType="1" noTextEdit="1"/>
              </p:cNvSpPr>
              <p:nvPr/>
            </p:nvSpPr>
            <p:spPr>
              <a:xfrm>
                <a:off x="1296896" y="5892577"/>
                <a:ext cx="1676400" cy="346505"/>
              </a:xfrm>
              <a:prstGeom prst="rect">
                <a:avLst/>
              </a:prstGeom>
              <a:blipFill>
                <a:blip r:embed="rId7"/>
                <a:stretch>
                  <a:fillRect b="-8929"/>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55309" name="CuadroTexto 55308">
                <a:extLst>
                  <a:ext uri="{FF2B5EF4-FFF2-40B4-BE49-F238E27FC236}">
                    <a16:creationId xmlns:a16="http://schemas.microsoft.com/office/drawing/2014/main" id="{295DAC93-A36A-6F79-384D-56A71764DD66}"/>
                  </a:ext>
                </a:extLst>
              </p:cNvPr>
              <p:cNvSpPr txBox="1"/>
              <p:nvPr/>
            </p:nvSpPr>
            <p:spPr>
              <a:xfrm>
                <a:off x="1311299" y="4602669"/>
                <a:ext cx="1368424" cy="346505"/>
              </a:xfrm>
              <a:prstGeom prst="rect">
                <a:avLst/>
              </a:prstGeom>
              <a:noFill/>
            </p:spPr>
            <p:txBody>
              <a:bodyPr wrap="square">
                <a:spAutoFit/>
              </a:bodyPr>
              <a:lstStyle/>
              <a:p>
                <a14:m>
                  <m:oMath xmlns:m="http://schemas.openxmlformats.org/officeDocument/2006/math">
                    <m:r>
                      <m:rPr>
                        <m:sty m:val="p"/>
                      </m:rPr>
                      <a:rPr lang="es-PE" sz="1600" smtClean="0">
                        <a:solidFill>
                          <a:srgbClr val="000000"/>
                        </a:solidFill>
                        <a:latin typeface="Cambria Math" panose="02040503050406030204" pitchFamily="18" charset="0"/>
                      </a:rPr>
                      <m:t>D</m:t>
                    </m:r>
                    <m:r>
                      <m:rPr>
                        <m:sty m:val="p"/>
                      </m:rPr>
                      <a:rPr lang="es-MX" sz="1600" b="0" i="0" smtClean="0">
                        <a:solidFill>
                          <a:srgbClr val="000000"/>
                        </a:solidFill>
                        <a:latin typeface="Cambria Math" panose="02040503050406030204" pitchFamily="18" charset="0"/>
                      </a:rPr>
                      <m:t>ISY</m:t>
                    </m:r>
                    <m:r>
                      <m:rPr>
                        <m:sty m:val="p"/>
                      </m:rPr>
                      <a:rPr lang="es-PE" sz="1600" b="0" i="0" smtClean="0">
                        <a:solidFill>
                          <a:srgbClr val="000000"/>
                        </a:solidFill>
                        <a:latin typeface="Cambria Math" panose="02040503050406030204" pitchFamily="18" charset="0"/>
                      </a:rPr>
                      <m:t>UNCI</m:t>
                    </m:r>
                    <m:r>
                      <a:rPr lang="es-PE" sz="1600" b="0" i="0">
                        <a:solidFill>
                          <a:srgbClr val="000000"/>
                        </a:solidFill>
                        <a:latin typeface="Cambria Math" panose="02040503050406030204" pitchFamily="18" charset="0"/>
                      </a:rPr>
                      <m:t>Ó</m:t>
                    </m:r>
                    <m:r>
                      <m:rPr>
                        <m:sty m:val="p"/>
                      </m:rPr>
                      <a:rPr lang="es-PE" sz="1600" b="0" i="0">
                        <a:solidFill>
                          <a:srgbClr val="000000"/>
                        </a:solidFill>
                        <a:latin typeface="Cambria Math" panose="02040503050406030204" pitchFamily="18" charset="0"/>
                      </a:rPr>
                      <m:t>N</m:t>
                    </m:r>
                  </m:oMath>
                </a14:m>
                <a:r>
                  <a:rPr lang="es-PE" sz="1600" dirty="0">
                    <a:solidFill>
                      <a:srgbClr val="000000"/>
                    </a:solidFill>
                    <a:latin typeface="Cambria Math" panose="02040503050406030204" pitchFamily="18" charset="0"/>
                  </a:rPr>
                  <a:t> </a:t>
                </a:r>
                <a:endParaRPr lang="es-PE" sz="1600" dirty="0"/>
              </a:p>
            </p:txBody>
          </p:sp>
        </mc:Choice>
        <mc:Fallback xmlns="">
          <p:sp>
            <p:nvSpPr>
              <p:cNvPr id="55309" name="CuadroTexto 55308">
                <a:extLst>
                  <a:ext uri="{FF2B5EF4-FFF2-40B4-BE49-F238E27FC236}">
                    <a16:creationId xmlns:a16="http://schemas.microsoft.com/office/drawing/2014/main" id="{295DAC93-A36A-6F79-384D-56A71764DD66}"/>
                  </a:ext>
                </a:extLst>
              </p:cNvPr>
              <p:cNvSpPr txBox="1">
                <a:spLocks noRot="1" noChangeAspect="1" noMove="1" noResize="1" noEditPoints="1" noAdjustHandles="1" noChangeArrowheads="1" noChangeShapeType="1" noTextEdit="1"/>
              </p:cNvSpPr>
              <p:nvPr/>
            </p:nvSpPr>
            <p:spPr>
              <a:xfrm>
                <a:off x="1311299" y="4602669"/>
                <a:ext cx="1368424" cy="346505"/>
              </a:xfrm>
              <a:prstGeom prst="rect">
                <a:avLst/>
              </a:prstGeom>
              <a:blipFill>
                <a:blip r:embed="rId8"/>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55311" name="CuadroTexto 55310">
                <a:extLst>
                  <a:ext uri="{FF2B5EF4-FFF2-40B4-BE49-F238E27FC236}">
                    <a16:creationId xmlns:a16="http://schemas.microsoft.com/office/drawing/2014/main" id="{8A1AECFD-EA5F-9FC1-48A8-3750DDE4ADAB}"/>
                  </a:ext>
                </a:extLst>
              </p:cNvPr>
              <p:cNvSpPr txBox="1"/>
              <p:nvPr/>
            </p:nvSpPr>
            <p:spPr>
              <a:xfrm>
                <a:off x="1311299" y="5192063"/>
                <a:ext cx="1368424" cy="346505"/>
              </a:xfrm>
              <a:prstGeom prst="rect">
                <a:avLst/>
              </a:prstGeom>
              <a:noFill/>
            </p:spPr>
            <p:txBody>
              <a:bodyPr wrap="square">
                <a:spAutoFit/>
              </a:bodyPr>
              <a:lstStyle/>
              <a:p>
                <a14:m>
                  <m:oMath xmlns:m="http://schemas.openxmlformats.org/officeDocument/2006/math">
                    <m:r>
                      <m:rPr>
                        <m:sty m:val="p"/>
                      </m:rPr>
                      <a:rPr lang="es-PE" sz="1600" smtClean="0">
                        <a:solidFill>
                          <a:srgbClr val="000000"/>
                        </a:solidFill>
                        <a:latin typeface="Cambria Math" panose="02040503050406030204" pitchFamily="18" charset="0"/>
                      </a:rPr>
                      <m:t>D</m:t>
                    </m:r>
                    <m:r>
                      <m:rPr>
                        <m:sty m:val="p"/>
                      </m:rPr>
                      <a:rPr lang="es-MX" sz="1600" b="0" i="0" smtClean="0">
                        <a:solidFill>
                          <a:srgbClr val="000000"/>
                        </a:solidFill>
                        <a:latin typeface="Cambria Math" panose="02040503050406030204" pitchFamily="18" charset="0"/>
                      </a:rPr>
                      <m:t>ISY</m:t>
                    </m:r>
                    <m:r>
                      <m:rPr>
                        <m:sty m:val="p"/>
                      </m:rPr>
                      <a:rPr lang="es-PE" sz="1600" b="0" i="0" smtClean="0">
                        <a:solidFill>
                          <a:srgbClr val="000000"/>
                        </a:solidFill>
                        <a:latin typeface="Cambria Math" panose="02040503050406030204" pitchFamily="18" charset="0"/>
                      </a:rPr>
                      <m:t>UNCI</m:t>
                    </m:r>
                    <m:r>
                      <a:rPr lang="es-PE" sz="1600" b="0" i="0">
                        <a:solidFill>
                          <a:srgbClr val="000000"/>
                        </a:solidFill>
                        <a:latin typeface="Cambria Math" panose="02040503050406030204" pitchFamily="18" charset="0"/>
                      </a:rPr>
                      <m:t>Ó</m:t>
                    </m:r>
                    <m:r>
                      <m:rPr>
                        <m:sty m:val="p"/>
                      </m:rPr>
                      <a:rPr lang="es-PE" sz="1600" b="0" i="0">
                        <a:solidFill>
                          <a:srgbClr val="000000"/>
                        </a:solidFill>
                        <a:latin typeface="Cambria Math" panose="02040503050406030204" pitchFamily="18" charset="0"/>
                      </a:rPr>
                      <m:t>N</m:t>
                    </m:r>
                  </m:oMath>
                </a14:m>
                <a:r>
                  <a:rPr lang="es-PE" sz="1600" dirty="0">
                    <a:solidFill>
                      <a:srgbClr val="000000"/>
                    </a:solidFill>
                    <a:latin typeface="Cambria Math" panose="02040503050406030204" pitchFamily="18" charset="0"/>
                  </a:rPr>
                  <a:t> </a:t>
                </a:r>
                <a:endParaRPr lang="es-PE" sz="1600" dirty="0"/>
              </a:p>
            </p:txBody>
          </p:sp>
        </mc:Choice>
        <mc:Fallback xmlns="">
          <p:sp>
            <p:nvSpPr>
              <p:cNvPr id="55311" name="CuadroTexto 55310">
                <a:extLst>
                  <a:ext uri="{FF2B5EF4-FFF2-40B4-BE49-F238E27FC236}">
                    <a16:creationId xmlns:a16="http://schemas.microsoft.com/office/drawing/2014/main" id="{8A1AECFD-EA5F-9FC1-48A8-3750DDE4ADAB}"/>
                  </a:ext>
                </a:extLst>
              </p:cNvPr>
              <p:cNvSpPr txBox="1">
                <a:spLocks noRot="1" noChangeAspect="1" noMove="1" noResize="1" noEditPoints="1" noAdjustHandles="1" noChangeArrowheads="1" noChangeShapeType="1" noTextEdit="1"/>
              </p:cNvSpPr>
              <p:nvPr/>
            </p:nvSpPr>
            <p:spPr>
              <a:xfrm>
                <a:off x="1311299" y="5192063"/>
                <a:ext cx="1368424" cy="346505"/>
              </a:xfrm>
              <a:prstGeom prst="rect">
                <a:avLst/>
              </a:prstGeom>
              <a:blipFill>
                <a:blip r:embed="rId9"/>
                <a:stretch>
                  <a:fillRect/>
                </a:stretch>
              </a:blipFill>
            </p:spPr>
            <p:txBody>
              <a:bodyPr/>
              <a:lstStyle/>
              <a:p>
                <a:r>
                  <a:rPr lang="es-PE">
                    <a:noFill/>
                  </a:rPr>
                  <a:t> </a:t>
                </a:r>
              </a:p>
            </p:txBody>
          </p:sp>
        </mc:Fallback>
      </mc:AlternateContent>
    </p:spTree>
    <p:extLst>
      <p:ext uri="{BB962C8B-B14F-4D97-AF65-F5344CB8AC3E}">
        <p14:creationId xmlns:p14="http://schemas.microsoft.com/office/powerpoint/2010/main" val="3627560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blinds(horizontal)">
                                      <p:cBhvr>
                                        <p:cTn id="7" dur="500"/>
                                        <p:tgtEl>
                                          <p:spTgt spid="55300"/>
                                        </p:tgtEl>
                                      </p:cBhvr>
                                    </p:animEffect>
                                  </p:childTnLst>
                                </p:cTn>
                              </p:par>
                              <p:par>
                                <p:cTn id="8" presetID="3" presetClass="entr" presetSubtype="10" fill="hold" grpId="0" nodeType="withEffect" nodePh="1">
                                  <p:stCondLst>
                                    <p:cond delay="0"/>
                                  </p:stCondLst>
                                  <p:endCondLst>
                                    <p:cond evt="begin" delay="0">
                                      <p:tn val="8"/>
                                    </p:cond>
                                  </p:endCondLst>
                                  <p:childTnLst>
                                    <p:set>
                                      <p:cBhvr>
                                        <p:cTn id="9" dur="1" fill="hold">
                                          <p:stCondLst>
                                            <p:cond delay="0"/>
                                          </p:stCondLst>
                                        </p:cTn>
                                        <p:tgtEl>
                                          <p:spTgt spid="55303"/>
                                        </p:tgtEl>
                                        <p:attrNameLst>
                                          <p:attrName>style.visibility</p:attrName>
                                        </p:attrNameLst>
                                      </p:cBhvr>
                                      <p:to>
                                        <p:strVal val="visible"/>
                                      </p:to>
                                    </p:set>
                                    <p:animEffect transition="in" filter="blinds(horizontal)">
                                      <p:cBhvr>
                                        <p:cTn id="10" dur="500"/>
                                        <p:tgtEl>
                                          <p:spTgt spid="55303"/>
                                        </p:tgtEl>
                                      </p:cBhvr>
                                    </p:animEffect>
                                  </p:childTnLst>
                                </p:cTn>
                              </p:par>
                              <p:par>
                                <p:cTn id="11" presetID="3" presetClass="entr" presetSubtype="10" fill="hold" grpId="0" nodeType="withEffect" nodePh="1">
                                  <p:stCondLst>
                                    <p:cond delay="0"/>
                                  </p:stCondLst>
                                  <p:endCondLst>
                                    <p:cond evt="begin" delay="0">
                                      <p:tn val="11"/>
                                    </p:cond>
                                  </p:endCondLst>
                                  <p:childTnLst>
                                    <p:set>
                                      <p:cBhvr>
                                        <p:cTn id="12" dur="1" fill="hold">
                                          <p:stCondLst>
                                            <p:cond delay="0"/>
                                          </p:stCondLst>
                                        </p:cTn>
                                        <p:tgtEl>
                                          <p:spTgt spid="55305"/>
                                        </p:tgtEl>
                                        <p:attrNameLst>
                                          <p:attrName>style.visibility</p:attrName>
                                        </p:attrNameLst>
                                      </p:cBhvr>
                                      <p:to>
                                        <p:strVal val="visible"/>
                                      </p:to>
                                    </p:set>
                                    <p:animEffect transition="in" filter="blinds(horizontal)">
                                      <p:cBhvr>
                                        <p:cTn id="13" dur="500"/>
                                        <p:tgtEl>
                                          <p:spTgt spid="5530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nodePh="1">
                                  <p:stCondLst>
                                    <p:cond delay="0"/>
                                  </p:stCondLst>
                                  <p:endCondLst>
                                    <p:cond evt="begin" delay="0">
                                      <p:tn val="16"/>
                                    </p:cond>
                                  </p:endCondLst>
                                  <p:childTnLst>
                                    <p:set>
                                      <p:cBhvr>
                                        <p:cTn id="17" dur="1" fill="hold">
                                          <p:stCondLst>
                                            <p:cond delay="0"/>
                                          </p:stCondLst>
                                        </p:cTn>
                                        <p:tgtEl>
                                          <p:spTgt spid="6"/>
                                        </p:tgtEl>
                                        <p:attrNameLst>
                                          <p:attrName>style.visibility</p:attrName>
                                        </p:attrNameLst>
                                      </p:cBhvr>
                                      <p:to>
                                        <p:strVal val="visible"/>
                                      </p:to>
                                    </p:set>
                                  </p:childTnLst>
                                </p:cTn>
                              </p:par>
                              <p:par>
                                <p:cTn id="18" presetID="2" presetClass="entr" presetSubtype="4"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nodePh="1">
                                  <p:stCondLst>
                                    <p:cond delay="0"/>
                                  </p:stCondLst>
                                  <p:endCondLst>
                                    <p:cond evt="begin" delay="0">
                                      <p:tn val="22"/>
                                    </p:cond>
                                  </p:end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5307"/>
                                        </p:tgtEl>
                                        <p:attrNameLst>
                                          <p:attrName>style.visibility</p:attrName>
                                        </p:attrNameLst>
                                      </p:cBhvr>
                                      <p:to>
                                        <p:strVal val="visible"/>
                                      </p:to>
                                    </p:set>
                                    <p:anim calcmode="lin" valueType="num">
                                      <p:cBhvr additive="base">
                                        <p:cTn id="34" dur="500" fill="hold"/>
                                        <p:tgtEl>
                                          <p:spTgt spid="55307"/>
                                        </p:tgtEl>
                                        <p:attrNameLst>
                                          <p:attrName>ppt_x</p:attrName>
                                        </p:attrNameLst>
                                      </p:cBhvr>
                                      <p:tavLst>
                                        <p:tav tm="0">
                                          <p:val>
                                            <p:strVal val="#ppt_x"/>
                                          </p:val>
                                        </p:tav>
                                        <p:tav tm="100000">
                                          <p:val>
                                            <p:strVal val="#ppt_x"/>
                                          </p:val>
                                        </p:tav>
                                      </p:tavLst>
                                    </p:anim>
                                    <p:anim calcmode="lin" valueType="num">
                                      <p:cBhvr additive="base">
                                        <p:cTn id="35" dur="500" fill="hold"/>
                                        <p:tgtEl>
                                          <p:spTgt spid="5530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55320"/>
                                        </p:tgtEl>
                                        <p:attrNameLst>
                                          <p:attrName>style.visibility</p:attrName>
                                        </p:attrNameLst>
                                      </p:cBhvr>
                                      <p:to>
                                        <p:strVal val="visible"/>
                                      </p:to>
                                    </p:set>
                                    <p:anim calcmode="lin" valueType="num">
                                      <p:cBhvr additive="base">
                                        <p:cTn id="40" dur="500" fill="hold"/>
                                        <p:tgtEl>
                                          <p:spTgt spid="55320"/>
                                        </p:tgtEl>
                                        <p:attrNameLst>
                                          <p:attrName>ppt_x</p:attrName>
                                        </p:attrNameLst>
                                      </p:cBhvr>
                                      <p:tavLst>
                                        <p:tav tm="0">
                                          <p:val>
                                            <p:strVal val="#ppt_x"/>
                                          </p:val>
                                        </p:tav>
                                        <p:tav tm="100000">
                                          <p:val>
                                            <p:strVal val="#ppt_x"/>
                                          </p:val>
                                        </p:tav>
                                      </p:tavLst>
                                    </p:anim>
                                    <p:anim calcmode="lin" valueType="num">
                                      <p:cBhvr additive="base">
                                        <p:cTn id="41" dur="500" fill="hold"/>
                                        <p:tgtEl>
                                          <p:spTgt spid="5532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55321"/>
                                        </p:tgtEl>
                                        <p:attrNameLst>
                                          <p:attrName>style.visibility</p:attrName>
                                        </p:attrNameLst>
                                      </p:cBhvr>
                                      <p:to>
                                        <p:strVal val="visible"/>
                                      </p:to>
                                    </p:set>
                                    <p:anim calcmode="lin" valueType="num">
                                      <p:cBhvr additive="base">
                                        <p:cTn id="46" dur="500" fill="hold"/>
                                        <p:tgtEl>
                                          <p:spTgt spid="55321"/>
                                        </p:tgtEl>
                                        <p:attrNameLst>
                                          <p:attrName>ppt_x</p:attrName>
                                        </p:attrNameLst>
                                      </p:cBhvr>
                                      <p:tavLst>
                                        <p:tav tm="0">
                                          <p:val>
                                            <p:strVal val="#ppt_x"/>
                                          </p:val>
                                        </p:tav>
                                        <p:tav tm="100000">
                                          <p:val>
                                            <p:strVal val="#ppt_x"/>
                                          </p:val>
                                        </p:tav>
                                      </p:tavLst>
                                    </p:anim>
                                    <p:anim calcmode="lin" valueType="num">
                                      <p:cBhvr additive="base">
                                        <p:cTn id="47" dur="500" fill="hold"/>
                                        <p:tgtEl>
                                          <p:spTgt spid="5532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55322"/>
                                        </p:tgtEl>
                                        <p:attrNameLst>
                                          <p:attrName>style.visibility</p:attrName>
                                        </p:attrNameLst>
                                      </p:cBhvr>
                                      <p:to>
                                        <p:strVal val="visible"/>
                                      </p:to>
                                    </p:set>
                                    <p:anim calcmode="lin" valueType="num">
                                      <p:cBhvr additive="base">
                                        <p:cTn id="52" dur="500" fill="hold"/>
                                        <p:tgtEl>
                                          <p:spTgt spid="55322"/>
                                        </p:tgtEl>
                                        <p:attrNameLst>
                                          <p:attrName>ppt_x</p:attrName>
                                        </p:attrNameLst>
                                      </p:cBhvr>
                                      <p:tavLst>
                                        <p:tav tm="0">
                                          <p:val>
                                            <p:strVal val="#ppt_x"/>
                                          </p:val>
                                        </p:tav>
                                        <p:tav tm="100000">
                                          <p:val>
                                            <p:strVal val="#ppt_x"/>
                                          </p:val>
                                        </p:tav>
                                      </p:tavLst>
                                    </p:anim>
                                    <p:anim calcmode="lin" valueType="num">
                                      <p:cBhvr additive="base">
                                        <p:cTn id="53" dur="500" fill="hold"/>
                                        <p:tgtEl>
                                          <p:spTgt spid="5532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530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5309"/>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5531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1"/>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55303" grpId="0" animBg="1"/>
      <p:bldP spid="55305" grpId="0" animBg="1"/>
      <p:bldP spid="6" grpId="0"/>
      <p:bldP spid="2" grpId="0"/>
      <p:bldP spid="3" grpId="0" animBg="1"/>
      <p:bldP spid="55307" grpId="0"/>
      <p:bldP spid="55320" grpId="0"/>
      <p:bldP spid="55321" grpId="0"/>
      <p:bldP spid="55322" grpId="0"/>
      <p:bldP spid="4" grpId="0"/>
      <p:bldP spid="8" grpId="0"/>
      <p:bldP spid="9" grpId="0"/>
      <p:bldP spid="10" grpId="0"/>
      <p:bldP spid="11" grpId="0"/>
      <p:bldP spid="13" grpId="0"/>
      <p:bldP spid="14" grpId="0"/>
      <p:bldP spid="16" grpId="0"/>
      <p:bldP spid="18" grpId="0"/>
      <p:bldP spid="55308" grpId="0"/>
      <p:bldP spid="55309" grpId="0"/>
      <p:bldP spid="55311"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 name="3 Marcador de número de diapositiva"/>
          <p:cNvSpPr>
            <a:spLocks noGrp="1"/>
          </p:cNvSpPr>
          <p:nvPr>
            <p:ph type="sldNum" sz="quarter" idx="12"/>
          </p:nvPr>
        </p:nvSpPr>
        <p:spPr/>
        <p:txBody>
          <a:bodyPr/>
          <a:lstStyle/>
          <a:p>
            <a:fld id="{2D4E09BB-8037-4DA1-85D1-BEB44D1C08E0}" type="slidenum">
              <a:rPr lang="es-ES"/>
              <a:pPr/>
              <a:t>42</a:t>
            </a:fld>
            <a:endParaRPr lang="es-ES"/>
          </a:p>
        </p:txBody>
      </p:sp>
      <p:sp>
        <p:nvSpPr>
          <p:cNvPr id="61442" name="Text Box 2"/>
          <p:cNvSpPr txBox="1">
            <a:spLocks noChangeArrowheads="1"/>
          </p:cNvSpPr>
          <p:nvPr/>
        </p:nvSpPr>
        <p:spPr bwMode="auto">
          <a:xfrm>
            <a:off x="566338" y="620779"/>
            <a:ext cx="292093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s-ES" sz="2800" b="1" dirty="0">
                <a:solidFill>
                  <a:srgbClr val="C00000"/>
                </a:solidFill>
                <a:effectLst>
                  <a:outerShdw blurRad="38100" dist="38100" dir="2700000" algn="tl">
                    <a:srgbClr val="000000">
                      <a:alpha val="43137"/>
                    </a:srgbClr>
                  </a:outerShdw>
                </a:effectLst>
              </a:rPr>
              <a:t>Circuitos lógicos</a:t>
            </a:r>
          </a:p>
        </p:txBody>
      </p:sp>
      <p:sp>
        <p:nvSpPr>
          <p:cNvPr id="61443" name="Text Box 3"/>
          <p:cNvSpPr txBox="1">
            <a:spLocks noChangeArrowheads="1"/>
          </p:cNvSpPr>
          <p:nvPr/>
        </p:nvSpPr>
        <p:spPr bwMode="auto">
          <a:xfrm>
            <a:off x="566338" y="1350932"/>
            <a:ext cx="75838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ES" sz="2800" dirty="0"/>
              <a:t>Determinar el circuito </a:t>
            </a:r>
            <a:r>
              <a:rPr lang="es-ES" sz="2800" b="1" dirty="0"/>
              <a:t>equivalente</a:t>
            </a:r>
            <a:r>
              <a:rPr lang="es-ES" sz="2800" dirty="0"/>
              <a:t> al circuito:</a:t>
            </a:r>
          </a:p>
        </p:txBody>
      </p:sp>
      <p:sp>
        <p:nvSpPr>
          <p:cNvPr id="61467" name="Text Box 27"/>
          <p:cNvSpPr txBox="1">
            <a:spLocks noChangeArrowheads="1"/>
          </p:cNvSpPr>
          <p:nvPr/>
        </p:nvSpPr>
        <p:spPr bwMode="auto">
          <a:xfrm>
            <a:off x="4706696" y="2897292"/>
            <a:ext cx="9350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dirty="0"/>
              <a:t>~p</a:t>
            </a:r>
          </a:p>
        </p:txBody>
      </p:sp>
      <p:grpSp>
        <p:nvGrpSpPr>
          <p:cNvPr id="61539" name="Group 99"/>
          <p:cNvGrpSpPr>
            <a:grpSpLocks/>
          </p:cNvGrpSpPr>
          <p:nvPr/>
        </p:nvGrpSpPr>
        <p:grpSpPr bwMode="auto">
          <a:xfrm>
            <a:off x="3419383" y="3058474"/>
            <a:ext cx="5592762" cy="1607916"/>
            <a:chOff x="809" y="1313"/>
            <a:chExt cx="3069" cy="841"/>
          </a:xfrm>
        </p:grpSpPr>
        <p:sp>
          <p:nvSpPr>
            <p:cNvPr id="61465" name="Text Box 25"/>
            <p:cNvSpPr txBox="1">
              <a:spLocks noChangeArrowheads="1"/>
            </p:cNvSpPr>
            <p:nvPr/>
          </p:nvSpPr>
          <p:spPr bwMode="auto">
            <a:xfrm>
              <a:off x="2889" y="1313"/>
              <a:ext cx="5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dirty="0"/>
                <a:t>~p</a:t>
              </a:r>
            </a:p>
          </p:txBody>
        </p:sp>
        <p:sp>
          <p:nvSpPr>
            <p:cNvPr id="61466" name="Text Box 26"/>
            <p:cNvSpPr txBox="1">
              <a:spLocks noChangeArrowheads="1"/>
            </p:cNvSpPr>
            <p:nvPr/>
          </p:nvSpPr>
          <p:spPr bwMode="auto">
            <a:xfrm>
              <a:off x="1562" y="1514"/>
              <a:ext cx="36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t>q</a:t>
              </a:r>
            </a:p>
          </p:txBody>
        </p:sp>
        <p:sp>
          <p:nvSpPr>
            <p:cNvPr id="61499" name="Line 59"/>
            <p:cNvSpPr>
              <a:spLocks noChangeShapeType="1"/>
            </p:cNvSpPr>
            <p:nvPr/>
          </p:nvSpPr>
          <p:spPr bwMode="auto">
            <a:xfrm>
              <a:off x="809" y="1785"/>
              <a:ext cx="339" cy="0"/>
            </a:xfrm>
            <a:prstGeom prst="line">
              <a:avLst/>
            </a:prstGeom>
            <a:noFill/>
            <a:ln w="9525">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00" name="Line 60"/>
            <p:cNvSpPr>
              <a:spLocks noChangeShapeType="1"/>
            </p:cNvSpPr>
            <p:nvPr/>
          </p:nvSpPr>
          <p:spPr bwMode="auto">
            <a:xfrm>
              <a:off x="1166" y="1491"/>
              <a:ext cx="0" cy="5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01" name="Line 61"/>
            <p:cNvSpPr>
              <a:spLocks noChangeShapeType="1"/>
            </p:cNvSpPr>
            <p:nvPr/>
          </p:nvSpPr>
          <p:spPr bwMode="auto">
            <a:xfrm>
              <a:off x="1166" y="1491"/>
              <a:ext cx="2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02" name="Line 62"/>
            <p:cNvSpPr>
              <a:spLocks noChangeShapeType="1"/>
            </p:cNvSpPr>
            <p:nvPr/>
          </p:nvSpPr>
          <p:spPr bwMode="auto">
            <a:xfrm>
              <a:off x="1403" y="1344"/>
              <a:ext cx="0" cy="3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03" name="Line 63"/>
            <p:cNvSpPr>
              <a:spLocks noChangeShapeType="1"/>
            </p:cNvSpPr>
            <p:nvPr/>
          </p:nvSpPr>
          <p:spPr bwMode="auto">
            <a:xfrm>
              <a:off x="1403" y="1344"/>
              <a:ext cx="16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04" name="Line 64"/>
            <p:cNvSpPr>
              <a:spLocks noChangeShapeType="1"/>
            </p:cNvSpPr>
            <p:nvPr/>
          </p:nvSpPr>
          <p:spPr bwMode="auto">
            <a:xfrm>
              <a:off x="1403" y="1675"/>
              <a:ext cx="16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05" name="Line 65"/>
            <p:cNvSpPr>
              <a:spLocks noChangeShapeType="1"/>
            </p:cNvSpPr>
            <p:nvPr/>
          </p:nvSpPr>
          <p:spPr bwMode="auto">
            <a:xfrm>
              <a:off x="1726" y="1344"/>
              <a:ext cx="1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06" name="Line 66"/>
            <p:cNvSpPr>
              <a:spLocks noChangeShapeType="1"/>
            </p:cNvSpPr>
            <p:nvPr/>
          </p:nvSpPr>
          <p:spPr bwMode="auto">
            <a:xfrm>
              <a:off x="1738" y="1675"/>
              <a:ext cx="1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07" name="Line 67"/>
            <p:cNvSpPr>
              <a:spLocks noChangeShapeType="1"/>
            </p:cNvSpPr>
            <p:nvPr/>
          </p:nvSpPr>
          <p:spPr bwMode="auto">
            <a:xfrm>
              <a:off x="1911" y="1344"/>
              <a:ext cx="0" cy="3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08" name="Line 68"/>
            <p:cNvSpPr>
              <a:spLocks noChangeShapeType="1"/>
            </p:cNvSpPr>
            <p:nvPr/>
          </p:nvSpPr>
          <p:spPr bwMode="auto">
            <a:xfrm>
              <a:off x="1166" y="2006"/>
              <a:ext cx="30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09" name="Line 69"/>
            <p:cNvSpPr>
              <a:spLocks noChangeShapeType="1"/>
            </p:cNvSpPr>
            <p:nvPr/>
          </p:nvSpPr>
          <p:spPr bwMode="auto">
            <a:xfrm>
              <a:off x="1708" y="2006"/>
              <a:ext cx="4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10" name="Line 70"/>
            <p:cNvSpPr>
              <a:spLocks noChangeShapeType="1"/>
            </p:cNvSpPr>
            <p:nvPr/>
          </p:nvSpPr>
          <p:spPr bwMode="auto">
            <a:xfrm>
              <a:off x="1911" y="1491"/>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11" name="Freeform 71"/>
            <p:cNvSpPr>
              <a:spLocks/>
            </p:cNvSpPr>
            <p:nvPr/>
          </p:nvSpPr>
          <p:spPr bwMode="auto">
            <a:xfrm>
              <a:off x="2159" y="1491"/>
              <a:ext cx="6" cy="521"/>
            </a:xfrm>
            <a:custGeom>
              <a:avLst/>
              <a:gdLst>
                <a:gd name="T0" fmla="*/ 8 w 8"/>
                <a:gd name="T1" fmla="*/ 0 h 643"/>
                <a:gd name="T2" fmla="*/ 0 w 8"/>
                <a:gd name="T3" fmla="*/ 643 h 643"/>
              </a:gdLst>
              <a:ahLst/>
              <a:cxnLst>
                <a:cxn ang="0">
                  <a:pos x="T0" y="T1"/>
                </a:cxn>
                <a:cxn ang="0">
                  <a:pos x="T2" y="T3"/>
                </a:cxn>
              </a:cxnLst>
              <a:rect l="0" t="0" r="r" b="b"/>
              <a:pathLst>
                <a:path w="8" h="643">
                  <a:moveTo>
                    <a:pt x="8" y="0"/>
                  </a:moveTo>
                  <a:lnTo>
                    <a:pt x="0" y="643"/>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12" name="Line 72"/>
            <p:cNvSpPr>
              <a:spLocks noChangeShapeType="1"/>
            </p:cNvSpPr>
            <p:nvPr/>
          </p:nvSpPr>
          <p:spPr bwMode="auto">
            <a:xfrm>
              <a:off x="2149" y="1749"/>
              <a:ext cx="37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16" name="Line 76"/>
            <p:cNvSpPr>
              <a:spLocks noChangeShapeType="1"/>
            </p:cNvSpPr>
            <p:nvPr/>
          </p:nvSpPr>
          <p:spPr bwMode="auto">
            <a:xfrm>
              <a:off x="2522" y="1564"/>
              <a:ext cx="0" cy="5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17" name="Line 77"/>
            <p:cNvSpPr>
              <a:spLocks noChangeShapeType="1"/>
            </p:cNvSpPr>
            <p:nvPr/>
          </p:nvSpPr>
          <p:spPr bwMode="auto">
            <a:xfrm>
              <a:off x="2522" y="1564"/>
              <a:ext cx="2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18" name="Line 78"/>
            <p:cNvSpPr>
              <a:spLocks noChangeShapeType="1"/>
            </p:cNvSpPr>
            <p:nvPr/>
          </p:nvSpPr>
          <p:spPr bwMode="auto">
            <a:xfrm>
              <a:off x="2760" y="1417"/>
              <a:ext cx="0" cy="3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19" name="Freeform 79"/>
            <p:cNvSpPr>
              <a:spLocks/>
            </p:cNvSpPr>
            <p:nvPr/>
          </p:nvSpPr>
          <p:spPr bwMode="auto">
            <a:xfrm>
              <a:off x="2760" y="1417"/>
              <a:ext cx="144" cy="7"/>
            </a:xfrm>
            <a:custGeom>
              <a:avLst/>
              <a:gdLst>
                <a:gd name="T0" fmla="*/ 0 w 144"/>
                <a:gd name="T1" fmla="*/ 0 h 7"/>
                <a:gd name="T2" fmla="*/ 144 w 144"/>
                <a:gd name="T3" fmla="*/ 7 h 7"/>
              </a:gdLst>
              <a:ahLst/>
              <a:cxnLst>
                <a:cxn ang="0">
                  <a:pos x="T0" y="T1"/>
                </a:cxn>
                <a:cxn ang="0">
                  <a:pos x="T2" y="T3"/>
                </a:cxn>
              </a:cxnLst>
              <a:rect l="0" t="0" r="r" b="b"/>
              <a:pathLst>
                <a:path w="144" h="7">
                  <a:moveTo>
                    <a:pt x="0" y="0"/>
                  </a:moveTo>
                  <a:lnTo>
                    <a:pt x="144" y="7"/>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20" name="Line 80"/>
            <p:cNvSpPr>
              <a:spLocks noChangeShapeType="1"/>
            </p:cNvSpPr>
            <p:nvPr/>
          </p:nvSpPr>
          <p:spPr bwMode="auto">
            <a:xfrm>
              <a:off x="2760" y="1748"/>
              <a:ext cx="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21" name="Freeform 81"/>
            <p:cNvSpPr>
              <a:spLocks/>
            </p:cNvSpPr>
            <p:nvPr/>
          </p:nvSpPr>
          <p:spPr bwMode="auto">
            <a:xfrm>
              <a:off x="3136" y="1416"/>
              <a:ext cx="116" cy="2"/>
            </a:xfrm>
            <a:custGeom>
              <a:avLst/>
              <a:gdLst>
                <a:gd name="T0" fmla="*/ 0 w 116"/>
                <a:gd name="T1" fmla="*/ 0 h 2"/>
                <a:gd name="T2" fmla="*/ 116 w 116"/>
                <a:gd name="T3" fmla="*/ 2 h 2"/>
              </a:gdLst>
              <a:ahLst/>
              <a:cxnLst>
                <a:cxn ang="0">
                  <a:pos x="T0" y="T1"/>
                </a:cxn>
                <a:cxn ang="0">
                  <a:pos x="T2" y="T3"/>
                </a:cxn>
              </a:cxnLst>
              <a:rect l="0" t="0" r="r" b="b"/>
              <a:pathLst>
                <a:path w="116" h="2">
                  <a:moveTo>
                    <a:pt x="0" y="0"/>
                  </a:moveTo>
                  <a:lnTo>
                    <a:pt x="116" y="2"/>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22" name="Line 82"/>
            <p:cNvSpPr>
              <a:spLocks noChangeShapeType="1"/>
            </p:cNvSpPr>
            <p:nvPr/>
          </p:nvSpPr>
          <p:spPr bwMode="auto">
            <a:xfrm>
              <a:off x="3094" y="1748"/>
              <a:ext cx="1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23" name="Line 83"/>
            <p:cNvSpPr>
              <a:spLocks noChangeShapeType="1"/>
            </p:cNvSpPr>
            <p:nvPr/>
          </p:nvSpPr>
          <p:spPr bwMode="auto">
            <a:xfrm>
              <a:off x="3268" y="1417"/>
              <a:ext cx="0" cy="3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24" name="Line 84"/>
            <p:cNvSpPr>
              <a:spLocks noChangeShapeType="1"/>
            </p:cNvSpPr>
            <p:nvPr/>
          </p:nvSpPr>
          <p:spPr bwMode="auto">
            <a:xfrm>
              <a:off x="2522" y="2079"/>
              <a:ext cx="30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25" name="Line 85"/>
            <p:cNvSpPr>
              <a:spLocks noChangeShapeType="1"/>
            </p:cNvSpPr>
            <p:nvPr/>
          </p:nvSpPr>
          <p:spPr bwMode="auto">
            <a:xfrm>
              <a:off x="3064" y="2079"/>
              <a:ext cx="4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26" name="Line 86"/>
            <p:cNvSpPr>
              <a:spLocks noChangeShapeType="1"/>
            </p:cNvSpPr>
            <p:nvPr/>
          </p:nvSpPr>
          <p:spPr bwMode="auto">
            <a:xfrm>
              <a:off x="3268" y="1564"/>
              <a:ext cx="2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27" name="Freeform 87"/>
            <p:cNvSpPr>
              <a:spLocks/>
            </p:cNvSpPr>
            <p:nvPr/>
          </p:nvSpPr>
          <p:spPr bwMode="auto">
            <a:xfrm>
              <a:off x="3515" y="1564"/>
              <a:ext cx="6" cy="521"/>
            </a:xfrm>
            <a:custGeom>
              <a:avLst/>
              <a:gdLst>
                <a:gd name="T0" fmla="*/ 8 w 8"/>
                <a:gd name="T1" fmla="*/ 0 h 643"/>
                <a:gd name="T2" fmla="*/ 0 w 8"/>
                <a:gd name="T3" fmla="*/ 643 h 643"/>
              </a:gdLst>
              <a:ahLst/>
              <a:cxnLst>
                <a:cxn ang="0">
                  <a:pos x="T0" y="T1"/>
                </a:cxn>
                <a:cxn ang="0">
                  <a:pos x="T2" y="T3"/>
                </a:cxn>
              </a:cxnLst>
              <a:rect l="0" t="0" r="r" b="b"/>
              <a:pathLst>
                <a:path w="8" h="643">
                  <a:moveTo>
                    <a:pt x="8" y="0"/>
                  </a:moveTo>
                  <a:lnTo>
                    <a:pt x="0" y="643"/>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28" name="Line 88"/>
            <p:cNvSpPr>
              <a:spLocks noChangeShapeType="1"/>
            </p:cNvSpPr>
            <p:nvPr/>
          </p:nvSpPr>
          <p:spPr bwMode="auto">
            <a:xfrm>
              <a:off x="3505" y="1822"/>
              <a:ext cx="373"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1531" name="Text Box 91"/>
            <p:cNvSpPr txBox="1">
              <a:spLocks noChangeArrowheads="1"/>
            </p:cNvSpPr>
            <p:nvPr/>
          </p:nvSpPr>
          <p:spPr bwMode="auto">
            <a:xfrm>
              <a:off x="1525" y="1861"/>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t>p</a:t>
              </a:r>
            </a:p>
          </p:txBody>
        </p:sp>
        <p:sp>
          <p:nvSpPr>
            <p:cNvPr id="61532" name="Text Box 92"/>
            <p:cNvSpPr txBox="1">
              <a:spLocks noChangeArrowheads="1"/>
            </p:cNvSpPr>
            <p:nvPr/>
          </p:nvSpPr>
          <p:spPr bwMode="auto">
            <a:xfrm>
              <a:off x="2931" y="1594"/>
              <a:ext cx="181"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t>q</a:t>
              </a:r>
            </a:p>
          </p:txBody>
        </p:sp>
        <p:sp>
          <p:nvSpPr>
            <p:cNvPr id="61533" name="Text Box 93"/>
            <p:cNvSpPr txBox="1">
              <a:spLocks noChangeArrowheads="1"/>
            </p:cNvSpPr>
            <p:nvPr/>
          </p:nvSpPr>
          <p:spPr bwMode="auto">
            <a:xfrm>
              <a:off x="2811" y="1962"/>
              <a:ext cx="5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dirty="0"/>
                <a:t>~p</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61442"/>
                                        </p:tgtEl>
                                        <p:attrNameLst>
                                          <p:attrName>style.visibility</p:attrName>
                                        </p:attrNameLst>
                                      </p:cBhvr>
                                      <p:to>
                                        <p:strVal val="visible"/>
                                      </p:to>
                                    </p:set>
                                    <p:anim calcmode="lin" valueType="num">
                                      <p:cBhvr additive="base">
                                        <p:cTn id="7" dur="500" fill="hold"/>
                                        <p:tgtEl>
                                          <p:spTgt spid="61442"/>
                                        </p:tgtEl>
                                        <p:attrNameLst>
                                          <p:attrName>ppt_x</p:attrName>
                                        </p:attrNameLst>
                                      </p:cBhvr>
                                      <p:tavLst>
                                        <p:tav tm="0">
                                          <p:val>
                                            <p:strVal val="#ppt_x"/>
                                          </p:val>
                                        </p:tav>
                                        <p:tav tm="100000">
                                          <p:val>
                                            <p:strVal val="#ppt_x"/>
                                          </p:val>
                                        </p:tav>
                                      </p:tavLst>
                                    </p:anim>
                                    <p:anim calcmode="lin" valueType="num">
                                      <p:cBhvr additive="base">
                                        <p:cTn id="8" dur="500" fill="hold"/>
                                        <p:tgtEl>
                                          <p:spTgt spid="614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443"/>
                                        </p:tgtEl>
                                        <p:attrNameLst>
                                          <p:attrName>style.visibility</p:attrName>
                                        </p:attrNameLst>
                                      </p:cBhvr>
                                      <p:to>
                                        <p:strVal val="visible"/>
                                      </p:to>
                                    </p:set>
                                    <p:anim calcmode="lin" valueType="num">
                                      <p:cBhvr additive="base">
                                        <p:cTn id="11" dur="500" fill="hold"/>
                                        <p:tgtEl>
                                          <p:spTgt spid="61443"/>
                                        </p:tgtEl>
                                        <p:attrNameLst>
                                          <p:attrName>ppt_x</p:attrName>
                                        </p:attrNameLst>
                                      </p:cBhvr>
                                      <p:tavLst>
                                        <p:tav tm="0">
                                          <p:val>
                                            <p:strVal val="#ppt_x"/>
                                          </p:val>
                                        </p:tav>
                                        <p:tav tm="100000">
                                          <p:val>
                                            <p:strVal val="#ppt_x"/>
                                          </p:val>
                                        </p:tav>
                                      </p:tavLst>
                                    </p:anim>
                                    <p:anim calcmode="lin" valueType="num">
                                      <p:cBhvr additive="base">
                                        <p:cTn id="12" dur="500" fill="hold"/>
                                        <p:tgtEl>
                                          <p:spTgt spid="614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43"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479425" y="481475"/>
            <a:ext cx="34404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s-ES" sz="2800" b="1" dirty="0">
                <a:solidFill>
                  <a:srgbClr val="C00000"/>
                </a:solidFill>
                <a:effectLst>
                  <a:outerShdw blurRad="38100" dist="38100" dir="2700000" algn="tl">
                    <a:srgbClr val="000000">
                      <a:alpha val="43137"/>
                    </a:srgbClr>
                  </a:outerShdw>
                </a:effectLst>
              </a:rPr>
              <a:t>Circuitos lógicos</a:t>
            </a:r>
          </a:p>
        </p:txBody>
      </p:sp>
      <p:sp>
        <p:nvSpPr>
          <p:cNvPr id="64516" name="Rectangle 4"/>
          <p:cNvSpPr>
            <a:spLocks noChangeArrowheads="1"/>
          </p:cNvSpPr>
          <p:nvPr/>
        </p:nvSpPr>
        <p:spPr bwMode="auto">
          <a:xfrm>
            <a:off x="1524001" y="33115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p:sp>
        <p:nvSpPr>
          <p:cNvPr id="64524" name="Text Box 12"/>
          <p:cNvSpPr txBox="1">
            <a:spLocks noChangeArrowheads="1"/>
          </p:cNvSpPr>
          <p:nvPr/>
        </p:nvSpPr>
        <p:spPr bwMode="auto">
          <a:xfrm>
            <a:off x="615950" y="2984875"/>
            <a:ext cx="7632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dirty="0"/>
              <a:t>Simplificamos utilizando las leyes lógicas y las equivalencias notables.</a:t>
            </a:r>
          </a:p>
        </p:txBody>
      </p:sp>
      <p:graphicFrame>
        <p:nvGraphicFramePr>
          <p:cNvPr id="64555" name="Object 43"/>
          <p:cNvGraphicFramePr>
            <a:graphicFrameLocks noChangeAspect="1"/>
          </p:cNvGraphicFramePr>
          <p:nvPr>
            <p:extLst>
              <p:ext uri="{D42A27DB-BD31-4B8C-83A1-F6EECF244321}">
                <p14:modId xmlns:p14="http://schemas.microsoft.com/office/powerpoint/2010/main" val="1838829899"/>
              </p:ext>
            </p:extLst>
          </p:nvPr>
        </p:nvGraphicFramePr>
        <p:xfrm>
          <a:off x="4519613" y="3634063"/>
          <a:ext cx="4337050" cy="360362"/>
        </p:xfrm>
        <a:graphic>
          <a:graphicData uri="http://schemas.openxmlformats.org/presentationml/2006/ole">
            <mc:AlternateContent xmlns:mc="http://schemas.openxmlformats.org/markup-compatibility/2006">
              <mc:Choice xmlns:v="urn:schemas-microsoft-com:vml" Requires="v">
                <p:oleObj name="Ecuación" r:id="rId2" imgW="1904760" imgH="215640" progId="Equation.3">
                  <p:embed/>
                </p:oleObj>
              </mc:Choice>
              <mc:Fallback>
                <p:oleObj name="Ecuación" r:id="rId2" imgW="1904760" imgH="215640" progId="Equation.3">
                  <p:embed/>
                  <p:pic>
                    <p:nvPicPr>
                      <p:cNvPr id="64555" name="Object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9613" y="3634063"/>
                        <a:ext cx="4337050"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56" name="Text Box 44"/>
          <p:cNvSpPr txBox="1">
            <a:spLocks noChangeArrowheads="1"/>
          </p:cNvSpPr>
          <p:nvPr/>
        </p:nvSpPr>
        <p:spPr bwMode="auto">
          <a:xfrm>
            <a:off x="864348" y="3587565"/>
            <a:ext cx="2087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dirty="0"/>
              <a:t>Asociativa</a:t>
            </a:r>
          </a:p>
        </p:txBody>
      </p:sp>
      <p:graphicFrame>
        <p:nvGraphicFramePr>
          <p:cNvPr id="64557" name="Object 45"/>
          <p:cNvGraphicFramePr>
            <a:graphicFrameLocks noChangeAspect="1"/>
          </p:cNvGraphicFramePr>
          <p:nvPr>
            <p:extLst>
              <p:ext uri="{D42A27DB-BD31-4B8C-83A1-F6EECF244321}">
                <p14:modId xmlns:p14="http://schemas.microsoft.com/office/powerpoint/2010/main" val="4078908867"/>
              </p:ext>
            </p:extLst>
          </p:nvPr>
        </p:nvGraphicFramePr>
        <p:xfrm>
          <a:off x="5459413" y="4219352"/>
          <a:ext cx="2457450" cy="360362"/>
        </p:xfrm>
        <a:graphic>
          <a:graphicData uri="http://schemas.openxmlformats.org/presentationml/2006/ole">
            <mc:AlternateContent xmlns:mc="http://schemas.openxmlformats.org/markup-compatibility/2006">
              <mc:Choice xmlns:v="urn:schemas-microsoft-com:vml" Requires="v">
                <p:oleObj name="Ecuación" r:id="rId4" imgW="1079280" imgH="215640" progId="Equation.3">
                  <p:embed/>
                </p:oleObj>
              </mc:Choice>
              <mc:Fallback>
                <p:oleObj name="Ecuación" r:id="rId4" imgW="1079280" imgH="215640" progId="Equation.3">
                  <p:embed/>
                  <p:pic>
                    <p:nvPicPr>
                      <p:cNvPr id="64557" name="Object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9413" y="4219352"/>
                        <a:ext cx="2457450"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58" name="Text Box 46"/>
          <p:cNvSpPr txBox="1">
            <a:spLocks noChangeArrowheads="1"/>
          </p:cNvSpPr>
          <p:nvPr/>
        </p:nvSpPr>
        <p:spPr bwMode="auto">
          <a:xfrm>
            <a:off x="864348" y="4255864"/>
            <a:ext cx="46815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dirty="0"/>
              <a:t>Ley del tercio excluido , Idempotencia.</a:t>
            </a:r>
          </a:p>
        </p:txBody>
      </p:sp>
      <p:graphicFrame>
        <p:nvGraphicFramePr>
          <p:cNvPr id="64560" name="Object 48"/>
          <p:cNvGraphicFramePr>
            <a:graphicFrameLocks noChangeAspect="1"/>
          </p:cNvGraphicFramePr>
          <p:nvPr>
            <p:extLst>
              <p:ext uri="{D42A27DB-BD31-4B8C-83A1-F6EECF244321}">
                <p14:modId xmlns:p14="http://schemas.microsoft.com/office/powerpoint/2010/main" val="542829863"/>
              </p:ext>
            </p:extLst>
          </p:nvPr>
        </p:nvGraphicFramePr>
        <p:xfrm>
          <a:off x="5979349" y="4666077"/>
          <a:ext cx="1936750" cy="360362"/>
        </p:xfrm>
        <a:graphic>
          <a:graphicData uri="http://schemas.openxmlformats.org/presentationml/2006/ole">
            <mc:AlternateContent xmlns:mc="http://schemas.openxmlformats.org/markup-compatibility/2006">
              <mc:Choice xmlns:v="urn:schemas-microsoft-com:vml" Requires="v">
                <p:oleObj name="Ecuación" r:id="rId6" imgW="850680" imgH="215640" progId="Equation.3">
                  <p:embed/>
                </p:oleObj>
              </mc:Choice>
              <mc:Fallback>
                <p:oleObj name="Ecuación" r:id="rId6" imgW="850680" imgH="215640" progId="Equation.3">
                  <p:embed/>
                  <p:pic>
                    <p:nvPicPr>
                      <p:cNvPr id="64560" name="Object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9349" y="4666077"/>
                        <a:ext cx="1936750"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61" name="Object 49"/>
          <p:cNvGraphicFramePr>
            <a:graphicFrameLocks noChangeAspect="1"/>
          </p:cNvGraphicFramePr>
          <p:nvPr>
            <p:extLst>
              <p:ext uri="{D42A27DB-BD31-4B8C-83A1-F6EECF244321}">
                <p14:modId xmlns:p14="http://schemas.microsoft.com/office/powerpoint/2010/main" val="2369761787"/>
              </p:ext>
            </p:extLst>
          </p:nvPr>
        </p:nvGraphicFramePr>
        <p:xfrm>
          <a:off x="5936601" y="5175663"/>
          <a:ext cx="1069975" cy="276225"/>
        </p:xfrm>
        <a:graphic>
          <a:graphicData uri="http://schemas.openxmlformats.org/presentationml/2006/ole">
            <mc:AlternateContent xmlns:mc="http://schemas.openxmlformats.org/markup-compatibility/2006">
              <mc:Choice xmlns:v="urn:schemas-microsoft-com:vml" Requires="v">
                <p:oleObj name="Ecuación" r:id="rId8" imgW="469800" imgH="164880" progId="Equation.3">
                  <p:embed/>
                </p:oleObj>
              </mc:Choice>
              <mc:Fallback>
                <p:oleObj name="Ecuación" r:id="rId8" imgW="469800" imgH="164880" progId="Equation.3">
                  <p:embed/>
                  <p:pic>
                    <p:nvPicPr>
                      <p:cNvPr id="64561" name="Object 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36601" y="5175663"/>
                        <a:ext cx="1069975"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62" name="Text Box 50"/>
          <p:cNvSpPr txBox="1">
            <a:spLocks noChangeArrowheads="1"/>
          </p:cNvSpPr>
          <p:nvPr/>
        </p:nvSpPr>
        <p:spPr bwMode="auto">
          <a:xfrm>
            <a:off x="818309" y="5102791"/>
            <a:ext cx="36139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ES" dirty="0"/>
              <a:t>Elemento neutro para la conjunción</a:t>
            </a:r>
          </a:p>
        </p:txBody>
      </p:sp>
      <p:sp>
        <p:nvSpPr>
          <p:cNvPr id="64563" name="Text Box 51"/>
          <p:cNvSpPr txBox="1">
            <a:spLocks noChangeArrowheads="1"/>
          </p:cNvSpPr>
          <p:nvPr/>
        </p:nvSpPr>
        <p:spPr bwMode="auto">
          <a:xfrm>
            <a:off x="864348" y="6119861"/>
            <a:ext cx="26268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dirty="0"/>
              <a:t>El circuito equivalente es: </a:t>
            </a:r>
          </a:p>
        </p:txBody>
      </p:sp>
      <p:grpSp>
        <p:nvGrpSpPr>
          <p:cNvPr id="64575" name="Group 63"/>
          <p:cNvGrpSpPr>
            <a:grpSpLocks/>
          </p:cNvGrpSpPr>
          <p:nvPr/>
        </p:nvGrpSpPr>
        <p:grpSpPr bwMode="auto">
          <a:xfrm>
            <a:off x="5355982" y="5805233"/>
            <a:ext cx="2447925" cy="857250"/>
            <a:chOff x="2835" y="3249"/>
            <a:chExt cx="1542" cy="540"/>
          </a:xfrm>
        </p:grpSpPr>
        <p:sp>
          <p:nvSpPr>
            <p:cNvPr id="64564" name="Line 52"/>
            <p:cNvSpPr>
              <a:spLocks noChangeShapeType="1"/>
            </p:cNvSpPr>
            <p:nvPr/>
          </p:nvSpPr>
          <p:spPr bwMode="auto">
            <a:xfrm>
              <a:off x="2835" y="3566"/>
              <a:ext cx="363" cy="0"/>
            </a:xfrm>
            <a:prstGeom prst="line">
              <a:avLst/>
            </a:prstGeom>
            <a:noFill/>
            <a:ln w="9525">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4565" name="Line 53"/>
            <p:cNvSpPr>
              <a:spLocks noChangeShapeType="1"/>
            </p:cNvSpPr>
            <p:nvPr/>
          </p:nvSpPr>
          <p:spPr bwMode="auto">
            <a:xfrm>
              <a:off x="3198" y="3385"/>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4566" name="Line 54"/>
            <p:cNvSpPr>
              <a:spLocks noChangeShapeType="1"/>
            </p:cNvSpPr>
            <p:nvPr/>
          </p:nvSpPr>
          <p:spPr bwMode="auto">
            <a:xfrm>
              <a:off x="3198" y="3385"/>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4567" name="Line 55"/>
            <p:cNvSpPr>
              <a:spLocks noChangeShapeType="1"/>
            </p:cNvSpPr>
            <p:nvPr/>
          </p:nvSpPr>
          <p:spPr bwMode="auto">
            <a:xfrm>
              <a:off x="3198" y="3702"/>
              <a:ext cx="31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4568" name="Line 56"/>
            <p:cNvSpPr>
              <a:spLocks noChangeShapeType="1"/>
            </p:cNvSpPr>
            <p:nvPr/>
          </p:nvSpPr>
          <p:spPr bwMode="auto">
            <a:xfrm>
              <a:off x="3742" y="3385"/>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4569" name="Line 57"/>
            <p:cNvSpPr>
              <a:spLocks noChangeShapeType="1"/>
            </p:cNvSpPr>
            <p:nvPr/>
          </p:nvSpPr>
          <p:spPr bwMode="auto">
            <a:xfrm>
              <a:off x="3742" y="3702"/>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4570" name="Line 58"/>
            <p:cNvSpPr>
              <a:spLocks noChangeShapeType="1"/>
            </p:cNvSpPr>
            <p:nvPr/>
          </p:nvSpPr>
          <p:spPr bwMode="auto">
            <a:xfrm>
              <a:off x="4014" y="3385"/>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4571" name="Line 59"/>
            <p:cNvSpPr>
              <a:spLocks noChangeShapeType="1"/>
            </p:cNvSpPr>
            <p:nvPr/>
          </p:nvSpPr>
          <p:spPr bwMode="auto">
            <a:xfrm>
              <a:off x="4014" y="3521"/>
              <a:ext cx="363"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C"/>
            </a:p>
          </p:txBody>
        </p:sp>
        <p:sp>
          <p:nvSpPr>
            <p:cNvPr id="64573" name="Rectangle 61"/>
            <p:cNvSpPr>
              <a:spLocks noChangeArrowheads="1"/>
            </p:cNvSpPr>
            <p:nvPr/>
          </p:nvSpPr>
          <p:spPr bwMode="auto">
            <a:xfrm>
              <a:off x="3425" y="3249"/>
              <a:ext cx="26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s-ES"/>
                <a:t>~p</a:t>
              </a:r>
            </a:p>
          </p:txBody>
        </p:sp>
        <p:sp>
          <p:nvSpPr>
            <p:cNvPr id="64574" name="Text Box 62"/>
            <p:cNvSpPr txBox="1">
              <a:spLocks noChangeArrowheads="1"/>
            </p:cNvSpPr>
            <p:nvPr/>
          </p:nvSpPr>
          <p:spPr bwMode="auto">
            <a:xfrm>
              <a:off x="3542" y="3558"/>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t>q</a:t>
              </a:r>
            </a:p>
          </p:txBody>
        </p:sp>
      </p:grpSp>
      <mc:AlternateContent xmlns:mc="http://schemas.openxmlformats.org/markup-compatibility/2006">
        <mc:Choice xmlns:a14="http://schemas.microsoft.com/office/drawing/2010/main" Requires="a14">
          <p:sp>
            <p:nvSpPr>
              <p:cNvPr id="2" name="Object 30">
                <a:extLst>
                  <a:ext uri="{FF2B5EF4-FFF2-40B4-BE49-F238E27FC236}">
                    <a16:creationId xmlns:a16="http://schemas.microsoft.com/office/drawing/2014/main" id="{E3A86012-2348-BEFC-5B7C-9EABD93C4B06}"/>
                  </a:ext>
                </a:extLst>
              </p:cNvPr>
              <p:cNvSpPr txBox="1"/>
              <p:nvPr/>
            </p:nvSpPr>
            <p:spPr bwMode="auto">
              <a:xfrm>
                <a:off x="4167982" y="2199832"/>
                <a:ext cx="5040312" cy="503238"/>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d>
                        <m:dPr>
                          <m:begChr m:val="["/>
                          <m:endChr m:val="]"/>
                          <m:ctrlPr>
                            <a:rPr lang="es-PE" sz="2800" i="1">
                              <a:solidFill>
                                <a:srgbClr val="000000"/>
                              </a:solidFill>
                              <a:latin typeface="Cambria Math" panose="02040503050406030204" pitchFamily="18" charset="0"/>
                            </a:rPr>
                          </m:ctrlPr>
                        </m:dPr>
                        <m:e>
                          <m:d>
                            <m:dPr>
                              <m:ctrlPr>
                                <a:rPr lang="es-PE" sz="2800" i="1">
                                  <a:solidFill>
                                    <a:srgbClr val="000000"/>
                                  </a:solidFill>
                                  <a:latin typeface="Cambria Math" panose="02040503050406030204" pitchFamily="18" charset="0"/>
                                </a:rPr>
                              </m:ctrlPr>
                            </m:dPr>
                            <m:e>
                              <m:r>
                                <m:rPr>
                                  <m:nor/>
                                </m:rPr>
                                <a:rPr lang="es-PE" sz="2800" i="0">
                                  <a:solidFill>
                                    <a:srgbClr val="000000"/>
                                  </a:solidFill>
                                  <a:latin typeface="Cambria Math" panose="02040503050406030204" pitchFamily="18" charset="0"/>
                                </a:rPr>
                                <m:t>~</m:t>
                              </m:r>
                              <m:r>
                                <m:rPr>
                                  <m:nor/>
                                </m:rPr>
                                <a:rPr lang="es-PE" sz="2800" i="0">
                                  <a:solidFill>
                                    <a:srgbClr val="000000"/>
                                  </a:solidFill>
                                  <a:latin typeface="Cambria Math" panose="02040503050406030204" pitchFamily="18" charset="0"/>
                                </a:rPr>
                                <m:t>p</m:t>
                              </m:r>
                              <m:r>
                                <a:rPr lang="es-PE" sz="2800" i="1">
                                  <a:solidFill>
                                    <a:srgbClr val="000000"/>
                                  </a:solidFill>
                                  <a:latin typeface="Cambria Math" panose="02040503050406030204" pitchFamily="18" charset="0"/>
                                </a:rPr>
                                <m:t>∨</m:t>
                              </m:r>
                              <m:r>
                                <m:rPr>
                                  <m:sty m:val="p"/>
                                </m:rPr>
                                <a:rPr lang="es-PE" sz="2800" i="0">
                                  <a:solidFill>
                                    <a:srgbClr val="000000"/>
                                  </a:solidFill>
                                  <a:latin typeface="Cambria Math" panose="02040503050406030204" pitchFamily="18" charset="0"/>
                                </a:rPr>
                                <m:t>q</m:t>
                              </m:r>
                            </m:e>
                          </m:d>
                          <m:r>
                            <a:rPr lang="es-PE" sz="2800" i="1">
                              <a:solidFill>
                                <a:srgbClr val="000000"/>
                              </a:solidFill>
                              <a:latin typeface="Cambria Math" panose="02040503050406030204" pitchFamily="18" charset="0"/>
                            </a:rPr>
                            <m:t>∨</m:t>
                          </m:r>
                          <m:r>
                            <m:rPr>
                              <m:sty m:val="p"/>
                            </m:rPr>
                            <a:rPr lang="es-PE" sz="2800" i="0">
                              <a:solidFill>
                                <a:srgbClr val="000000"/>
                              </a:solidFill>
                              <a:latin typeface="Cambria Math" panose="02040503050406030204" pitchFamily="18" charset="0"/>
                            </a:rPr>
                            <m:t>p</m:t>
                          </m:r>
                        </m:e>
                      </m:d>
                      <m:r>
                        <a:rPr lang="es-PE" sz="2800" i="1">
                          <a:solidFill>
                            <a:srgbClr val="000000"/>
                          </a:solidFill>
                          <a:latin typeface="Cambria Math" panose="02040503050406030204" pitchFamily="18" charset="0"/>
                        </a:rPr>
                        <m:t>∧</m:t>
                      </m:r>
                      <m:d>
                        <m:dPr>
                          <m:begChr m:val="["/>
                          <m:endChr m:val="]"/>
                          <m:ctrlPr>
                            <a:rPr lang="es-PE" sz="2800" i="1">
                              <a:solidFill>
                                <a:srgbClr val="000000"/>
                              </a:solidFill>
                              <a:latin typeface="Cambria Math" panose="02040503050406030204" pitchFamily="18" charset="0"/>
                            </a:rPr>
                          </m:ctrlPr>
                        </m:dPr>
                        <m:e>
                          <m:d>
                            <m:dPr>
                              <m:ctrlPr>
                                <a:rPr lang="es-PE" sz="2800" i="1">
                                  <a:solidFill>
                                    <a:srgbClr val="000000"/>
                                  </a:solidFill>
                                  <a:latin typeface="Cambria Math" panose="02040503050406030204" pitchFamily="18" charset="0"/>
                                </a:rPr>
                              </m:ctrlPr>
                            </m:dPr>
                            <m:e>
                              <m:r>
                                <m:rPr>
                                  <m:nor/>
                                </m:rPr>
                                <a:rPr lang="es-PE" sz="2800" i="0">
                                  <a:solidFill>
                                    <a:srgbClr val="000000"/>
                                  </a:solidFill>
                                  <a:latin typeface="Cambria Math" panose="02040503050406030204" pitchFamily="18" charset="0"/>
                                </a:rPr>
                                <m:t>~</m:t>
                              </m:r>
                              <m:r>
                                <m:rPr>
                                  <m:nor/>
                                </m:rPr>
                                <a:rPr lang="es-PE" sz="2800" i="0">
                                  <a:solidFill>
                                    <a:srgbClr val="000000"/>
                                  </a:solidFill>
                                  <a:latin typeface="Cambria Math" panose="02040503050406030204" pitchFamily="18" charset="0"/>
                                </a:rPr>
                                <m:t>p</m:t>
                              </m:r>
                              <m:r>
                                <a:rPr lang="es-PE" sz="2800" i="1">
                                  <a:solidFill>
                                    <a:srgbClr val="000000"/>
                                  </a:solidFill>
                                  <a:latin typeface="Cambria Math" panose="02040503050406030204" pitchFamily="18" charset="0"/>
                                </a:rPr>
                                <m:t>∨</m:t>
                              </m:r>
                              <m:r>
                                <m:rPr>
                                  <m:sty m:val="p"/>
                                </m:rPr>
                                <a:rPr lang="es-PE" sz="2800" i="0">
                                  <a:solidFill>
                                    <a:srgbClr val="000000"/>
                                  </a:solidFill>
                                  <a:latin typeface="Cambria Math" panose="02040503050406030204" pitchFamily="18" charset="0"/>
                                </a:rPr>
                                <m:t>q</m:t>
                              </m:r>
                            </m:e>
                          </m:d>
                          <m:r>
                            <a:rPr lang="es-PE" sz="2800" i="1">
                              <a:solidFill>
                                <a:srgbClr val="000000"/>
                              </a:solidFill>
                              <a:latin typeface="Cambria Math" panose="02040503050406030204" pitchFamily="18" charset="0"/>
                            </a:rPr>
                            <m:t>∨</m:t>
                          </m:r>
                          <m:r>
                            <m:rPr>
                              <m:nor/>
                            </m:rPr>
                            <a:rPr lang="es-PE" sz="2800" i="0">
                              <a:solidFill>
                                <a:srgbClr val="000000"/>
                              </a:solidFill>
                              <a:latin typeface="Cambria Math" panose="02040503050406030204" pitchFamily="18" charset="0"/>
                            </a:rPr>
                            <m:t>~</m:t>
                          </m:r>
                          <m:r>
                            <m:rPr>
                              <m:nor/>
                            </m:rPr>
                            <a:rPr lang="es-PE" sz="2800" i="0">
                              <a:solidFill>
                                <a:srgbClr val="000000"/>
                              </a:solidFill>
                              <a:latin typeface="Cambria Math" panose="02040503050406030204" pitchFamily="18" charset="0"/>
                            </a:rPr>
                            <m:t>p</m:t>
                          </m:r>
                        </m:e>
                      </m:d>
                    </m:oMath>
                  </m:oMathPara>
                </a14:m>
                <a:endParaRPr lang="es-PE" dirty="0"/>
              </a:p>
            </p:txBody>
          </p:sp>
        </mc:Choice>
        <mc:Fallback>
          <p:sp>
            <p:nvSpPr>
              <p:cNvPr id="2" name="Object 30">
                <a:extLst>
                  <a:ext uri="{FF2B5EF4-FFF2-40B4-BE49-F238E27FC236}">
                    <a16:creationId xmlns:a16="http://schemas.microsoft.com/office/drawing/2014/main" id="{E3A86012-2348-BEFC-5B7C-9EABD93C4B06}"/>
                  </a:ext>
                </a:extLst>
              </p:cNvPr>
              <p:cNvSpPr txBox="1">
                <a:spLocks noRot="1" noChangeAspect="1" noMove="1" noResize="1" noEditPoints="1" noAdjustHandles="1" noChangeArrowheads="1" noChangeShapeType="1" noTextEdit="1"/>
              </p:cNvSpPr>
              <p:nvPr/>
            </p:nvSpPr>
            <p:spPr bwMode="auto">
              <a:xfrm>
                <a:off x="4167982" y="2199832"/>
                <a:ext cx="5040312" cy="503238"/>
              </a:xfrm>
              <a:prstGeom prst="rect">
                <a:avLst/>
              </a:prstGeom>
              <a:blipFill>
                <a:blip r:embed="rId10"/>
                <a:stretch>
                  <a:fillRect/>
                </a:stretch>
              </a:blipFill>
              <a:ln>
                <a:noFill/>
              </a:ln>
              <a:effectLst/>
            </p:spPr>
            <p:txBody>
              <a:bodyPr/>
              <a:lstStyle/>
              <a:p>
                <a:r>
                  <a:rPr lang="es-PE">
                    <a:noFill/>
                  </a:rPr>
                  <a:t> </a:t>
                </a:r>
              </a:p>
            </p:txBody>
          </p:sp>
        </mc:Fallback>
      </mc:AlternateContent>
      <p:pic>
        <p:nvPicPr>
          <p:cNvPr id="5" name="Imagen 4">
            <a:extLst>
              <a:ext uri="{FF2B5EF4-FFF2-40B4-BE49-F238E27FC236}">
                <a16:creationId xmlns:a16="http://schemas.microsoft.com/office/drawing/2014/main" id="{2946CCE0-6C94-CCEE-693A-1DC1F88AFF6E}"/>
              </a:ext>
            </a:extLst>
          </p:cNvPr>
          <p:cNvPicPr>
            <a:picLocks noChangeAspect="1"/>
          </p:cNvPicPr>
          <p:nvPr/>
        </p:nvPicPr>
        <p:blipFill>
          <a:blip r:embed="rId11"/>
          <a:stretch>
            <a:fillRect/>
          </a:stretch>
        </p:blipFill>
        <p:spPr>
          <a:xfrm>
            <a:off x="3749856" y="290125"/>
            <a:ext cx="5660178" cy="17557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64516"/>
                                        </p:tgtEl>
                                        <p:attrNameLst>
                                          <p:attrName>style.visibility</p:attrName>
                                        </p:attrNameLst>
                                      </p:cBhvr>
                                      <p:to>
                                        <p:strVal val="visible"/>
                                      </p:to>
                                    </p:set>
                                    <p:anim calcmode="lin" valueType="num">
                                      <p:cBhvr additive="base">
                                        <p:cTn id="7" dur="500" fill="hold"/>
                                        <p:tgtEl>
                                          <p:spTgt spid="64516"/>
                                        </p:tgtEl>
                                        <p:attrNameLst>
                                          <p:attrName>ppt_x</p:attrName>
                                        </p:attrNameLst>
                                      </p:cBhvr>
                                      <p:tavLst>
                                        <p:tav tm="0">
                                          <p:val>
                                            <p:strVal val="#ppt_x"/>
                                          </p:val>
                                        </p:tav>
                                        <p:tav tm="100000">
                                          <p:val>
                                            <p:strVal val="#ppt_x"/>
                                          </p:val>
                                        </p:tav>
                                      </p:tavLst>
                                    </p:anim>
                                    <p:anim calcmode="lin" valueType="num">
                                      <p:cBhvr additive="base">
                                        <p:cTn id="8" dur="500" fill="hold"/>
                                        <p:tgtEl>
                                          <p:spTgt spid="645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4524"/>
                                        </p:tgtEl>
                                        <p:attrNameLst>
                                          <p:attrName>style.visibility</p:attrName>
                                        </p:attrNameLst>
                                      </p:cBhvr>
                                      <p:to>
                                        <p:strVal val="visible"/>
                                      </p:to>
                                    </p:set>
                                    <p:anim calcmode="lin" valueType="num">
                                      <p:cBhvr additive="base">
                                        <p:cTn id="13" dur="500" fill="hold"/>
                                        <p:tgtEl>
                                          <p:spTgt spid="64524"/>
                                        </p:tgtEl>
                                        <p:attrNameLst>
                                          <p:attrName>ppt_x</p:attrName>
                                        </p:attrNameLst>
                                      </p:cBhvr>
                                      <p:tavLst>
                                        <p:tav tm="0">
                                          <p:val>
                                            <p:strVal val="#ppt_x"/>
                                          </p:val>
                                        </p:tav>
                                        <p:tav tm="100000">
                                          <p:val>
                                            <p:strVal val="#ppt_x"/>
                                          </p:val>
                                        </p:tav>
                                      </p:tavLst>
                                    </p:anim>
                                    <p:anim calcmode="lin" valueType="num">
                                      <p:cBhvr additive="base">
                                        <p:cTn id="14" dur="500" fill="hold"/>
                                        <p:tgtEl>
                                          <p:spTgt spid="6452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4555"/>
                                        </p:tgtEl>
                                        <p:attrNameLst>
                                          <p:attrName>style.visibility</p:attrName>
                                        </p:attrNameLst>
                                      </p:cBhvr>
                                      <p:to>
                                        <p:strVal val="visible"/>
                                      </p:to>
                                    </p:set>
                                    <p:anim calcmode="lin" valueType="num">
                                      <p:cBhvr additive="base">
                                        <p:cTn id="19" dur="500" fill="hold"/>
                                        <p:tgtEl>
                                          <p:spTgt spid="64555"/>
                                        </p:tgtEl>
                                        <p:attrNameLst>
                                          <p:attrName>ppt_x</p:attrName>
                                        </p:attrNameLst>
                                      </p:cBhvr>
                                      <p:tavLst>
                                        <p:tav tm="0">
                                          <p:val>
                                            <p:strVal val="#ppt_x"/>
                                          </p:val>
                                        </p:tav>
                                        <p:tav tm="100000">
                                          <p:val>
                                            <p:strVal val="#ppt_x"/>
                                          </p:val>
                                        </p:tav>
                                      </p:tavLst>
                                    </p:anim>
                                    <p:anim calcmode="lin" valueType="num">
                                      <p:cBhvr additive="base">
                                        <p:cTn id="20" dur="500" fill="hold"/>
                                        <p:tgtEl>
                                          <p:spTgt spid="6455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4556"/>
                                        </p:tgtEl>
                                        <p:attrNameLst>
                                          <p:attrName>style.visibility</p:attrName>
                                        </p:attrNameLst>
                                      </p:cBhvr>
                                      <p:to>
                                        <p:strVal val="visible"/>
                                      </p:to>
                                    </p:set>
                                    <p:anim calcmode="lin" valueType="num">
                                      <p:cBhvr additive="base">
                                        <p:cTn id="25" dur="500" fill="hold"/>
                                        <p:tgtEl>
                                          <p:spTgt spid="64556"/>
                                        </p:tgtEl>
                                        <p:attrNameLst>
                                          <p:attrName>ppt_x</p:attrName>
                                        </p:attrNameLst>
                                      </p:cBhvr>
                                      <p:tavLst>
                                        <p:tav tm="0">
                                          <p:val>
                                            <p:strVal val="#ppt_x"/>
                                          </p:val>
                                        </p:tav>
                                        <p:tav tm="100000">
                                          <p:val>
                                            <p:strVal val="#ppt_x"/>
                                          </p:val>
                                        </p:tav>
                                      </p:tavLst>
                                    </p:anim>
                                    <p:anim calcmode="lin" valueType="num">
                                      <p:cBhvr additive="base">
                                        <p:cTn id="26" dur="500" fill="hold"/>
                                        <p:tgtEl>
                                          <p:spTgt spid="6455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4557"/>
                                        </p:tgtEl>
                                        <p:attrNameLst>
                                          <p:attrName>style.visibility</p:attrName>
                                        </p:attrNameLst>
                                      </p:cBhvr>
                                      <p:to>
                                        <p:strVal val="visible"/>
                                      </p:to>
                                    </p:set>
                                    <p:anim calcmode="lin" valueType="num">
                                      <p:cBhvr additive="base">
                                        <p:cTn id="31" dur="500" fill="hold"/>
                                        <p:tgtEl>
                                          <p:spTgt spid="64557"/>
                                        </p:tgtEl>
                                        <p:attrNameLst>
                                          <p:attrName>ppt_x</p:attrName>
                                        </p:attrNameLst>
                                      </p:cBhvr>
                                      <p:tavLst>
                                        <p:tav tm="0">
                                          <p:val>
                                            <p:strVal val="#ppt_x"/>
                                          </p:val>
                                        </p:tav>
                                        <p:tav tm="100000">
                                          <p:val>
                                            <p:strVal val="#ppt_x"/>
                                          </p:val>
                                        </p:tav>
                                      </p:tavLst>
                                    </p:anim>
                                    <p:anim calcmode="lin" valueType="num">
                                      <p:cBhvr additive="base">
                                        <p:cTn id="32" dur="500" fill="hold"/>
                                        <p:tgtEl>
                                          <p:spTgt spid="6455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4558"/>
                                        </p:tgtEl>
                                        <p:attrNameLst>
                                          <p:attrName>style.visibility</p:attrName>
                                        </p:attrNameLst>
                                      </p:cBhvr>
                                      <p:to>
                                        <p:strVal val="visible"/>
                                      </p:to>
                                    </p:set>
                                    <p:anim calcmode="lin" valueType="num">
                                      <p:cBhvr additive="base">
                                        <p:cTn id="37" dur="500" fill="hold"/>
                                        <p:tgtEl>
                                          <p:spTgt spid="64558"/>
                                        </p:tgtEl>
                                        <p:attrNameLst>
                                          <p:attrName>ppt_x</p:attrName>
                                        </p:attrNameLst>
                                      </p:cBhvr>
                                      <p:tavLst>
                                        <p:tav tm="0">
                                          <p:val>
                                            <p:strVal val="#ppt_x"/>
                                          </p:val>
                                        </p:tav>
                                        <p:tav tm="100000">
                                          <p:val>
                                            <p:strVal val="#ppt_x"/>
                                          </p:val>
                                        </p:tav>
                                      </p:tavLst>
                                    </p:anim>
                                    <p:anim calcmode="lin" valueType="num">
                                      <p:cBhvr additive="base">
                                        <p:cTn id="38" dur="500" fill="hold"/>
                                        <p:tgtEl>
                                          <p:spTgt spid="6455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64560"/>
                                        </p:tgtEl>
                                        <p:attrNameLst>
                                          <p:attrName>style.visibility</p:attrName>
                                        </p:attrNameLst>
                                      </p:cBhvr>
                                      <p:to>
                                        <p:strVal val="visible"/>
                                      </p:to>
                                    </p:set>
                                    <p:anim calcmode="lin" valueType="num">
                                      <p:cBhvr additive="base">
                                        <p:cTn id="43" dur="500" fill="hold"/>
                                        <p:tgtEl>
                                          <p:spTgt spid="64560"/>
                                        </p:tgtEl>
                                        <p:attrNameLst>
                                          <p:attrName>ppt_x</p:attrName>
                                        </p:attrNameLst>
                                      </p:cBhvr>
                                      <p:tavLst>
                                        <p:tav tm="0">
                                          <p:val>
                                            <p:strVal val="#ppt_x"/>
                                          </p:val>
                                        </p:tav>
                                        <p:tav tm="100000">
                                          <p:val>
                                            <p:strVal val="#ppt_x"/>
                                          </p:val>
                                        </p:tav>
                                      </p:tavLst>
                                    </p:anim>
                                    <p:anim calcmode="lin" valueType="num">
                                      <p:cBhvr additive="base">
                                        <p:cTn id="44" dur="500" fill="hold"/>
                                        <p:tgtEl>
                                          <p:spTgt spid="64560"/>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64561"/>
                                        </p:tgtEl>
                                        <p:attrNameLst>
                                          <p:attrName>style.visibility</p:attrName>
                                        </p:attrNameLst>
                                      </p:cBhvr>
                                      <p:to>
                                        <p:strVal val="visible"/>
                                      </p:to>
                                    </p:set>
                                    <p:anim calcmode="lin" valueType="num">
                                      <p:cBhvr additive="base">
                                        <p:cTn id="49" dur="500" fill="hold"/>
                                        <p:tgtEl>
                                          <p:spTgt spid="64561"/>
                                        </p:tgtEl>
                                        <p:attrNameLst>
                                          <p:attrName>ppt_x</p:attrName>
                                        </p:attrNameLst>
                                      </p:cBhvr>
                                      <p:tavLst>
                                        <p:tav tm="0">
                                          <p:val>
                                            <p:strVal val="#ppt_x"/>
                                          </p:val>
                                        </p:tav>
                                        <p:tav tm="100000">
                                          <p:val>
                                            <p:strVal val="#ppt_x"/>
                                          </p:val>
                                        </p:tav>
                                      </p:tavLst>
                                    </p:anim>
                                    <p:anim calcmode="lin" valueType="num">
                                      <p:cBhvr additive="base">
                                        <p:cTn id="50" dur="500" fill="hold"/>
                                        <p:tgtEl>
                                          <p:spTgt spid="64561"/>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4562"/>
                                        </p:tgtEl>
                                        <p:attrNameLst>
                                          <p:attrName>style.visibility</p:attrName>
                                        </p:attrNameLst>
                                      </p:cBhvr>
                                      <p:to>
                                        <p:strVal val="visible"/>
                                      </p:to>
                                    </p:set>
                                    <p:anim calcmode="lin" valueType="num">
                                      <p:cBhvr additive="base">
                                        <p:cTn id="55" dur="500" fill="hold"/>
                                        <p:tgtEl>
                                          <p:spTgt spid="64562"/>
                                        </p:tgtEl>
                                        <p:attrNameLst>
                                          <p:attrName>ppt_x</p:attrName>
                                        </p:attrNameLst>
                                      </p:cBhvr>
                                      <p:tavLst>
                                        <p:tav tm="0">
                                          <p:val>
                                            <p:strVal val="#ppt_x"/>
                                          </p:val>
                                        </p:tav>
                                        <p:tav tm="100000">
                                          <p:val>
                                            <p:strVal val="#ppt_x"/>
                                          </p:val>
                                        </p:tav>
                                      </p:tavLst>
                                    </p:anim>
                                    <p:anim calcmode="lin" valueType="num">
                                      <p:cBhvr additive="base">
                                        <p:cTn id="56" dur="500" fill="hold"/>
                                        <p:tgtEl>
                                          <p:spTgt spid="64562"/>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4563"/>
                                        </p:tgtEl>
                                        <p:attrNameLst>
                                          <p:attrName>style.visibility</p:attrName>
                                        </p:attrNameLst>
                                      </p:cBhvr>
                                      <p:to>
                                        <p:strVal val="visible"/>
                                      </p:to>
                                    </p:set>
                                    <p:anim calcmode="lin" valueType="num">
                                      <p:cBhvr additive="base">
                                        <p:cTn id="61" dur="500" fill="hold"/>
                                        <p:tgtEl>
                                          <p:spTgt spid="64563"/>
                                        </p:tgtEl>
                                        <p:attrNameLst>
                                          <p:attrName>ppt_x</p:attrName>
                                        </p:attrNameLst>
                                      </p:cBhvr>
                                      <p:tavLst>
                                        <p:tav tm="0">
                                          <p:val>
                                            <p:strVal val="#ppt_x"/>
                                          </p:val>
                                        </p:tav>
                                        <p:tav tm="100000">
                                          <p:val>
                                            <p:strVal val="#ppt_x"/>
                                          </p:val>
                                        </p:tav>
                                      </p:tavLst>
                                    </p:anim>
                                    <p:anim calcmode="lin" valueType="num">
                                      <p:cBhvr additive="base">
                                        <p:cTn id="62" dur="500" fill="hold"/>
                                        <p:tgtEl>
                                          <p:spTgt spid="64563"/>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64575"/>
                                        </p:tgtEl>
                                        <p:attrNameLst>
                                          <p:attrName>style.visibility</p:attrName>
                                        </p:attrNameLst>
                                      </p:cBhvr>
                                      <p:to>
                                        <p:strVal val="visible"/>
                                      </p:to>
                                    </p:set>
                                    <p:anim calcmode="lin" valueType="num">
                                      <p:cBhvr additive="base">
                                        <p:cTn id="67" dur="500" fill="hold"/>
                                        <p:tgtEl>
                                          <p:spTgt spid="64575"/>
                                        </p:tgtEl>
                                        <p:attrNameLst>
                                          <p:attrName>ppt_x</p:attrName>
                                        </p:attrNameLst>
                                      </p:cBhvr>
                                      <p:tavLst>
                                        <p:tav tm="0">
                                          <p:val>
                                            <p:strVal val="#ppt_x"/>
                                          </p:val>
                                        </p:tav>
                                        <p:tav tm="100000">
                                          <p:val>
                                            <p:strVal val="#ppt_x"/>
                                          </p:val>
                                        </p:tav>
                                      </p:tavLst>
                                    </p:anim>
                                    <p:anim calcmode="lin" valueType="num">
                                      <p:cBhvr additive="base">
                                        <p:cTn id="68" dur="500" fill="hold"/>
                                        <p:tgtEl>
                                          <p:spTgt spid="645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nimBg="1"/>
      <p:bldP spid="64524" grpId="0"/>
      <p:bldP spid="64556" grpId="0"/>
      <p:bldP spid="64558" grpId="0"/>
      <p:bldP spid="64562" grpId="0"/>
      <p:bldP spid="6456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21A0B6-EC79-29B7-8367-6C54D96EE389}"/>
              </a:ext>
            </a:extLst>
          </p:cNvPr>
          <p:cNvSpPr>
            <a:spLocks noGrp="1"/>
          </p:cNvSpPr>
          <p:nvPr>
            <p:ph type="ctrTitle"/>
          </p:nvPr>
        </p:nvSpPr>
        <p:spPr>
          <a:xfrm>
            <a:off x="1617223" y="2569193"/>
            <a:ext cx="7409866" cy="2538469"/>
          </a:xfrm>
        </p:spPr>
        <p:txBody>
          <a:bodyPr>
            <a:noAutofit/>
          </a:bodyPr>
          <a:lstStyle/>
          <a:p>
            <a:pPr marR="158115" algn="l">
              <a:tabLst>
                <a:tab pos="179388" algn="l"/>
              </a:tabLst>
            </a:pPr>
            <a:br>
              <a:rPr lang="es-ES" sz="2800" dirty="0">
                <a:latin typeface="+mn-lt"/>
                <a:ea typeface="+mn-ea"/>
                <a:cs typeface="+mn-cs"/>
              </a:rPr>
            </a:br>
            <a:r>
              <a:rPr lang="es-ES" sz="2800" dirty="0">
                <a:latin typeface="+mn-lt"/>
                <a:ea typeface="+mn-ea"/>
                <a:cs typeface="+mn-cs"/>
              </a:rPr>
              <a:t>- Desarrollo axiomático del cálculo proposicional.</a:t>
            </a:r>
            <a:br>
              <a:rPr lang="es-ES" sz="2800" dirty="0">
                <a:latin typeface="+mn-lt"/>
                <a:ea typeface="+mn-ea"/>
                <a:cs typeface="+mn-cs"/>
              </a:rPr>
            </a:br>
            <a:br>
              <a:rPr lang="es-ES" sz="2800" dirty="0">
                <a:latin typeface="+mn-lt"/>
                <a:ea typeface="+mn-ea"/>
                <a:cs typeface="+mn-cs"/>
              </a:rPr>
            </a:br>
            <a:r>
              <a:rPr lang="es-ES" sz="2800" dirty="0">
                <a:latin typeface="+mn-lt"/>
                <a:ea typeface="+mn-ea"/>
                <a:cs typeface="+mn-cs"/>
              </a:rPr>
              <a:t>- Deducciones y demostraciones.</a:t>
            </a:r>
            <a:br>
              <a:rPr lang="es-ES" sz="2800" dirty="0">
                <a:latin typeface="+mn-lt"/>
                <a:ea typeface="+mn-ea"/>
                <a:cs typeface="+mn-cs"/>
              </a:rPr>
            </a:br>
            <a:br>
              <a:rPr lang="es-ES" sz="2800" dirty="0">
                <a:latin typeface="+mn-lt"/>
                <a:ea typeface="+mn-ea"/>
                <a:cs typeface="+mn-cs"/>
              </a:rPr>
            </a:br>
            <a:r>
              <a:rPr lang="es-ES" sz="2800" dirty="0">
                <a:latin typeface="+mn-lt"/>
                <a:ea typeface="+mn-ea"/>
                <a:cs typeface="+mn-cs"/>
              </a:rPr>
              <a:t>- Principios y Reglas de Inferencias. </a:t>
            </a:r>
            <a:br>
              <a:rPr lang="es-ES" sz="2800" dirty="0">
                <a:latin typeface="+mn-lt"/>
                <a:ea typeface="+mn-ea"/>
                <a:cs typeface="+mn-cs"/>
              </a:rPr>
            </a:br>
            <a:br>
              <a:rPr lang="es-ES" sz="2800" dirty="0">
                <a:latin typeface="+mn-lt"/>
                <a:ea typeface="+mn-ea"/>
                <a:cs typeface="+mn-cs"/>
              </a:rPr>
            </a:br>
            <a:r>
              <a:rPr lang="es-ES" sz="2800" dirty="0">
                <a:latin typeface="+mn-lt"/>
                <a:ea typeface="+mn-ea"/>
                <a:cs typeface="+mn-cs"/>
              </a:rPr>
              <a:t>- Casos de deducción lógica.</a:t>
            </a:r>
            <a:endParaRPr lang="es-PE" sz="2800" dirty="0">
              <a:latin typeface="+mn-lt"/>
              <a:ea typeface="+mn-ea"/>
              <a:cs typeface="+mn-cs"/>
            </a:endParaRPr>
          </a:p>
        </p:txBody>
      </p:sp>
      <p:sp>
        <p:nvSpPr>
          <p:cNvPr id="6" name="CuadroTexto 5">
            <a:extLst>
              <a:ext uri="{FF2B5EF4-FFF2-40B4-BE49-F238E27FC236}">
                <a16:creationId xmlns:a16="http://schemas.microsoft.com/office/drawing/2014/main" id="{AE790CE2-4705-82DB-B7E2-53C55CCCFB01}"/>
              </a:ext>
            </a:extLst>
          </p:cNvPr>
          <p:cNvSpPr txBox="1"/>
          <p:nvPr/>
        </p:nvSpPr>
        <p:spPr>
          <a:xfrm>
            <a:off x="577687" y="548826"/>
            <a:ext cx="3891041" cy="523220"/>
          </a:xfrm>
          <a:prstGeom prst="rect">
            <a:avLst/>
          </a:prstGeom>
          <a:noFill/>
        </p:spPr>
        <p:txBody>
          <a:bodyPr wrap="square">
            <a:spAutoFit/>
          </a:bodyPr>
          <a:lstStyle/>
          <a:p>
            <a:r>
              <a:rPr lang="es-ES" sz="2800" b="1" dirty="0">
                <a:solidFill>
                  <a:srgbClr val="C00000"/>
                </a:solidFill>
                <a:effectLst>
                  <a:outerShdw blurRad="38100" dist="38100" dir="2700000" algn="tl">
                    <a:srgbClr val="000000">
                      <a:alpha val="43137"/>
                    </a:srgbClr>
                  </a:outerShdw>
                </a:effectLst>
              </a:rPr>
              <a:t>Lógica Matemática. </a:t>
            </a:r>
            <a:endParaRPr lang="es-PE" sz="2800" b="1" dirty="0">
              <a:solidFill>
                <a:srgbClr val="C00000"/>
              </a:solidFill>
              <a:effectLst>
                <a:outerShdw blurRad="38100" dist="38100" dir="2700000" algn="tl">
                  <a:srgbClr val="000000">
                    <a:alpha val="43137"/>
                  </a:srgbClr>
                </a:outerShdw>
              </a:effectLst>
            </a:endParaRPr>
          </a:p>
        </p:txBody>
      </p:sp>
      <p:sp>
        <p:nvSpPr>
          <p:cNvPr id="7" name="CuadroTexto 6">
            <a:extLst>
              <a:ext uri="{FF2B5EF4-FFF2-40B4-BE49-F238E27FC236}">
                <a16:creationId xmlns:a16="http://schemas.microsoft.com/office/drawing/2014/main" id="{C7A270CE-1905-56E8-421B-C07C72A3D7C9}"/>
              </a:ext>
            </a:extLst>
          </p:cNvPr>
          <p:cNvSpPr txBox="1"/>
          <p:nvPr/>
        </p:nvSpPr>
        <p:spPr>
          <a:xfrm>
            <a:off x="1101657" y="1431399"/>
            <a:ext cx="6094378" cy="523220"/>
          </a:xfrm>
          <a:prstGeom prst="rect">
            <a:avLst/>
          </a:prstGeom>
          <a:noFill/>
        </p:spPr>
        <p:txBody>
          <a:bodyPr wrap="square">
            <a:spAutoFit/>
          </a:bodyPr>
          <a:lstStyle/>
          <a:p>
            <a:r>
              <a:rPr lang="es-ES" sz="2800" b="1" dirty="0">
                <a:latin typeface="+mn-lt"/>
                <a:ea typeface="+mn-ea"/>
                <a:cs typeface="+mn-cs"/>
              </a:rPr>
              <a:t>¿Qué aprendimos?</a:t>
            </a:r>
            <a:endParaRPr lang="es-PE" sz="2800" b="1" dirty="0"/>
          </a:p>
        </p:txBody>
      </p:sp>
    </p:spTree>
    <p:extLst>
      <p:ext uri="{BB962C8B-B14F-4D97-AF65-F5344CB8AC3E}">
        <p14:creationId xmlns:p14="http://schemas.microsoft.com/office/powerpoint/2010/main" val="1511602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DA21A0B6-EC79-29B7-8367-6C54D96EE389}"/>
                  </a:ext>
                </a:extLst>
              </p:cNvPr>
              <p:cNvSpPr>
                <a:spLocks noGrp="1"/>
              </p:cNvSpPr>
              <p:nvPr>
                <p:ph type="ctrTitle"/>
              </p:nvPr>
            </p:nvSpPr>
            <p:spPr>
              <a:xfrm>
                <a:off x="3935640" y="2840741"/>
                <a:ext cx="5375507" cy="647700"/>
              </a:xfrm>
            </p:spPr>
            <p:txBody>
              <a:bodyPr>
                <a:noAutofit/>
              </a:bodyPr>
              <a:lstStyle/>
              <a:p>
                <a:pPr algn="l"/>
                <a14:m>
                  <m:oMath xmlns:m="http://schemas.openxmlformats.org/officeDocument/2006/math">
                    <m:r>
                      <a:rPr lang="es-PE" sz="3300" i="1" smtClean="0">
                        <a:solidFill>
                          <a:srgbClr val="000000"/>
                        </a:solidFill>
                        <a:latin typeface="Cambria Math" panose="02040503050406030204" pitchFamily="18" charset="0"/>
                      </a:rPr>
                      <m:t>−</m:t>
                    </m:r>
                  </m:oMath>
                </a14:m>
                <a:r>
                  <a:rPr lang="en-US" sz="3300" dirty="0">
                    <a:solidFill>
                      <a:srgbClr val="000000"/>
                    </a:solidFill>
                    <a:latin typeface="Cambria Math" panose="02040503050406030204" pitchFamily="18" charset="0"/>
                    <a:ea typeface="+mn-ea"/>
                    <a:cs typeface="+mn-cs"/>
                  </a:rPr>
                  <a:t> ∀</a:t>
                </a:r>
                <a:r>
                  <a:rPr lang="es-PE" sz="3300" dirty="0">
                    <a:solidFill>
                      <a:srgbClr val="000000"/>
                    </a:solidFill>
                  </a:rPr>
                  <a:t> </a:t>
                </a:r>
                <a14:m>
                  <m:oMath xmlns:m="http://schemas.openxmlformats.org/officeDocument/2006/math">
                    <m:r>
                      <a:rPr lang="es-PE" sz="3300" i="1">
                        <a:solidFill>
                          <a:srgbClr val="000000"/>
                        </a:solidFill>
                        <a:latin typeface="Cambria Math" panose="02040503050406030204" pitchFamily="18" charset="0"/>
                      </a:rPr>
                      <m:t>𝑥</m:t>
                    </m:r>
                  </m:oMath>
                </a14:m>
                <a:r>
                  <a:rPr lang="en-US" sz="3300" dirty="0">
                    <a:solidFill>
                      <a:srgbClr val="000000"/>
                    </a:solidFill>
                    <a:latin typeface="Cambria Math" panose="02040503050406030204" pitchFamily="18" charset="0"/>
                    <a:ea typeface="+mn-ea"/>
                    <a:cs typeface="+mn-cs"/>
                  </a:rPr>
                  <a:t> (</a:t>
                </a:r>
                <a14:m>
                  <m:oMath xmlns:m="http://schemas.openxmlformats.org/officeDocument/2006/math">
                    <m:r>
                      <a:rPr lang="es-PE" sz="3300" i="1">
                        <a:solidFill>
                          <a:srgbClr val="000000"/>
                        </a:solidFill>
                        <a:latin typeface="Cambria Math" panose="02040503050406030204" pitchFamily="18" charset="0"/>
                      </a:rPr>
                      <m:t>𝑝</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𝑥</m:t>
                    </m:r>
                    <m:r>
                      <a:rPr lang="es-PE" sz="3300" i="1">
                        <a:solidFill>
                          <a:srgbClr val="000000"/>
                        </a:solidFill>
                        <a:latin typeface="Cambria Math" panose="02040503050406030204" pitchFamily="18" charset="0"/>
                      </a:rPr>
                      <m:t>)</m:t>
                    </m:r>
                  </m:oMath>
                </a14:m>
                <a:r>
                  <a:rPr lang="en-US" sz="3300" dirty="0">
                    <a:solidFill>
                      <a:srgbClr val="000000"/>
                    </a:solidFill>
                    <a:latin typeface="Cambria Math" panose="02040503050406030204" pitchFamily="18" charset="0"/>
                    <a:ea typeface="+mn-ea"/>
                    <a:cs typeface="+mn-cs"/>
                  </a:rPr>
                  <a:t>) ⇔ ∃</a:t>
                </a:r>
                <a:r>
                  <a:rPr lang="es-PE" sz="3300" dirty="0">
                    <a:solidFill>
                      <a:srgbClr val="000000"/>
                    </a:solidFill>
                  </a:rPr>
                  <a:t> </a:t>
                </a:r>
                <a14:m>
                  <m:oMath xmlns:m="http://schemas.openxmlformats.org/officeDocument/2006/math">
                    <m:r>
                      <a:rPr lang="es-PE" sz="3300" i="1">
                        <a:solidFill>
                          <a:srgbClr val="000000"/>
                        </a:solidFill>
                        <a:latin typeface="Cambria Math" panose="02040503050406030204" pitchFamily="18" charset="0"/>
                      </a:rPr>
                      <m:t>𝑥</m:t>
                    </m:r>
                  </m:oMath>
                </a14:m>
                <a:r>
                  <a:rPr lang="en-US" sz="3300" dirty="0">
                    <a:solidFill>
                      <a:srgbClr val="000000"/>
                    </a:solidFill>
                    <a:latin typeface="Cambria Math" panose="02040503050406030204" pitchFamily="18" charset="0"/>
                    <a:ea typeface="+mn-ea"/>
                    <a:cs typeface="+mn-cs"/>
                  </a:rPr>
                  <a:t> (</a:t>
                </a:r>
                <a14:m>
                  <m:oMath xmlns:m="http://schemas.openxmlformats.org/officeDocument/2006/math">
                    <m:r>
                      <a:rPr lang="es-PE" sz="3300" i="1">
                        <a:solidFill>
                          <a:srgbClr val="000000"/>
                        </a:solidFill>
                        <a:latin typeface="Cambria Math" panose="02040503050406030204" pitchFamily="18" charset="0"/>
                      </a:rPr>
                      <m:t>−</m:t>
                    </m:r>
                  </m:oMath>
                </a14:m>
                <a:r>
                  <a:rPr lang="en-US" sz="3300" dirty="0">
                    <a:solidFill>
                      <a:srgbClr val="000000"/>
                    </a:solidFill>
                    <a:latin typeface="Cambria Math" panose="02040503050406030204" pitchFamily="18" charset="0"/>
                    <a:ea typeface="+mn-ea"/>
                    <a:cs typeface="+mn-cs"/>
                  </a:rPr>
                  <a:t> </a:t>
                </a:r>
                <a14:m>
                  <m:oMath xmlns:m="http://schemas.openxmlformats.org/officeDocument/2006/math">
                    <m:r>
                      <a:rPr lang="es-PE" sz="3300" i="1">
                        <a:solidFill>
                          <a:srgbClr val="000000"/>
                        </a:solidFill>
                        <a:latin typeface="Cambria Math" panose="02040503050406030204" pitchFamily="18" charset="0"/>
                      </a:rPr>
                      <m:t>𝑝</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𝑥</m:t>
                    </m:r>
                    <m:r>
                      <a:rPr lang="es-PE" sz="3300" i="1">
                        <a:solidFill>
                          <a:srgbClr val="000000"/>
                        </a:solidFill>
                        <a:latin typeface="Cambria Math" panose="02040503050406030204" pitchFamily="18" charset="0"/>
                      </a:rPr>
                      <m:t>)</m:t>
                    </m:r>
                  </m:oMath>
                </a14:m>
                <a:r>
                  <a:rPr lang="en-US" sz="3300" dirty="0">
                    <a:solidFill>
                      <a:srgbClr val="000000"/>
                    </a:solidFill>
                    <a:latin typeface="Cambria Math" panose="02040503050406030204" pitchFamily="18" charset="0"/>
                    <a:ea typeface="+mn-ea"/>
                    <a:cs typeface="+mn-cs"/>
                  </a:rPr>
                  <a:t>)</a:t>
                </a:r>
                <a:endParaRPr lang="es-PE" sz="3300" dirty="0">
                  <a:solidFill>
                    <a:srgbClr val="000000"/>
                  </a:solidFill>
                  <a:latin typeface="Cambria Math" panose="02040503050406030204" pitchFamily="18" charset="0"/>
                  <a:ea typeface="+mn-ea"/>
                  <a:cs typeface="+mn-cs"/>
                </a:endParaRPr>
              </a:p>
            </p:txBody>
          </p:sp>
        </mc:Choice>
        <mc:Fallback xmlns="">
          <p:sp>
            <p:nvSpPr>
              <p:cNvPr id="2" name="Título 1">
                <a:extLst>
                  <a:ext uri="{FF2B5EF4-FFF2-40B4-BE49-F238E27FC236}">
                    <a16:creationId xmlns:a16="http://schemas.microsoft.com/office/drawing/2014/main" id="{DA21A0B6-EC79-29B7-8367-6C54D96EE389}"/>
                  </a:ext>
                </a:extLst>
              </p:cNvPr>
              <p:cNvSpPr>
                <a:spLocks noGrp="1" noRot="1" noChangeAspect="1" noMove="1" noResize="1" noEditPoints="1" noAdjustHandles="1" noChangeArrowheads="1" noChangeShapeType="1" noTextEdit="1"/>
              </p:cNvSpPr>
              <p:nvPr>
                <p:ph type="ctrTitle"/>
              </p:nvPr>
            </p:nvSpPr>
            <p:spPr>
              <a:xfrm>
                <a:off x="3935640" y="2840741"/>
                <a:ext cx="5375507" cy="647700"/>
              </a:xfrm>
              <a:blipFill>
                <a:blip r:embed="rId2"/>
                <a:stretch>
                  <a:fillRect t="-7547" r="-1930" b="-30189"/>
                </a:stretch>
              </a:blipFill>
            </p:spPr>
            <p:txBody>
              <a:bodyPr/>
              <a:lstStyle/>
              <a:p>
                <a:r>
                  <a:rPr lang="es-PE">
                    <a:noFill/>
                  </a:rPr>
                  <a:t> </a:t>
                </a:r>
              </a:p>
            </p:txBody>
          </p:sp>
        </mc:Fallback>
      </mc:AlternateContent>
      <p:sp>
        <p:nvSpPr>
          <p:cNvPr id="6" name="CuadroTexto 5">
            <a:extLst>
              <a:ext uri="{FF2B5EF4-FFF2-40B4-BE49-F238E27FC236}">
                <a16:creationId xmlns:a16="http://schemas.microsoft.com/office/drawing/2014/main" id="{AE790CE2-4705-82DB-B7E2-53C55CCCFB01}"/>
              </a:ext>
            </a:extLst>
          </p:cNvPr>
          <p:cNvSpPr txBox="1"/>
          <p:nvPr/>
        </p:nvSpPr>
        <p:spPr>
          <a:xfrm>
            <a:off x="577687" y="548826"/>
            <a:ext cx="3891041" cy="523220"/>
          </a:xfrm>
          <a:prstGeom prst="rect">
            <a:avLst/>
          </a:prstGeom>
          <a:noFill/>
        </p:spPr>
        <p:txBody>
          <a:bodyPr wrap="square">
            <a:spAutoFit/>
          </a:bodyPr>
          <a:lstStyle/>
          <a:p>
            <a:r>
              <a:rPr lang="es-ES" sz="2800" b="1" dirty="0">
                <a:solidFill>
                  <a:srgbClr val="C00000"/>
                </a:solidFill>
                <a:effectLst>
                  <a:outerShdw blurRad="38100" dist="38100" dir="2700000" algn="tl">
                    <a:srgbClr val="000000">
                      <a:alpha val="43137"/>
                    </a:srgbClr>
                  </a:outerShdw>
                </a:effectLst>
              </a:rPr>
              <a:t>Cuantificadores</a:t>
            </a:r>
            <a:endParaRPr lang="es-PE" sz="2800" b="1"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Object 6">
                <a:extLst>
                  <a:ext uri="{FF2B5EF4-FFF2-40B4-BE49-F238E27FC236}">
                    <a16:creationId xmlns:a16="http://schemas.microsoft.com/office/drawing/2014/main" id="{4649707B-E0B3-C893-F677-3430368EA01A}"/>
                  </a:ext>
                </a:extLst>
              </p:cNvPr>
              <p:cNvSpPr txBox="1"/>
              <p:nvPr/>
            </p:nvSpPr>
            <p:spPr bwMode="auto">
              <a:xfrm>
                <a:off x="3101974" y="2076637"/>
                <a:ext cx="7207437" cy="764104"/>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s-PE" sz="3300" i="1">
                          <a:solidFill>
                            <a:srgbClr val="000000"/>
                          </a:solidFill>
                          <a:latin typeface="Cambria Math" panose="02040503050406030204" pitchFamily="18" charset="0"/>
                        </a:rPr>
                        <m:t>−</m:t>
                      </m:r>
                      <m:d>
                        <m:dPr>
                          <m:begChr m:val="["/>
                          <m:endChr m:val="]"/>
                          <m:ctrlPr>
                            <a:rPr lang="es-PE" sz="3300" i="1">
                              <a:solidFill>
                                <a:srgbClr val="000000"/>
                              </a:solidFill>
                              <a:latin typeface="Cambria Math" panose="02040503050406030204" pitchFamily="18" charset="0"/>
                            </a:rPr>
                          </m:ctrlPr>
                        </m:dPr>
                        <m:e>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𝑥</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𝐴</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𝑝</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𝑥</m:t>
                          </m:r>
                          <m:r>
                            <a:rPr lang="es-PE" sz="3300" i="1">
                              <a:solidFill>
                                <a:srgbClr val="000000"/>
                              </a:solidFill>
                              <a:latin typeface="Cambria Math" panose="02040503050406030204" pitchFamily="18" charset="0"/>
                            </a:rPr>
                            <m:t>)</m:t>
                          </m:r>
                        </m:e>
                      </m:d>
                      <m:r>
                        <a:rPr lang="es-PE" sz="3300" i="1">
                          <a:solidFill>
                            <a:srgbClr val="000000"/>
                          </a:solidFill>
                          <a:latin typeface="Cambria Math" panose="02040503050406030204" pitchFamily="18" charset="0"/>
                        </a:rPr>
                        <m:t>  ≡  ∃</m:t>
                      </m:r>
                      <m:r>
                        <a:rPr lang="es-PE" sz="3300" i="1">
                          <a:solidFill>
                            <a:srgbClr val="000000"/>
                          </a:solidFill>
                          <a:latin typeface="Cambria Math" panose="02040503050406030204" pitchFamily="18" charset="0"/>
                        </a:rPr>
                        <m:t>𝑥</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𝐴</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𝑝</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𝑥</m:t>
                      </m:r>
                      <m:r>
                        <a:rPr lang="es-PE" sz="3300" i="1">
                          <a:solidFill>
                            <a:srgbClr val="000000"/>
                          </a:solidFill>
                          <a:latin typeface="Cambria Math" panose="02040503050406030204" pitchFamily="18" charset="0"/>
                        </a:rPr>
                        <m:t>)</m:t>
                      </m:r>
                    </m:oMath>
                  </m:oMathPara>
                </a14:m>
                <a:endParaRPr lang="es-PE" dirty="0"/>
              </a:p>
            </p:txBody>
          </p:sp>
        </mc:Choice>
        <mc:Fallback xmlns="">
          <p:sp>
            <p:nvSpPr>
              <p:cNvPr id="3" name="Object 6">
                <a:extLst>
                  <a:ext uri="{FF2B5EF4-FFF2-40B4-BE49-F238E27FC236}">
                    <a16:creationId xmlns:a16="http://schemas.microsoft.com/office/drawing/2014/main" id="{4649707B-E0B3-C893-F677-3430368EA01A}"/>
                  </a:ext>
                </a:extLst>
              </p:cNvPr>
              <p:cNvSpPr txBox="1">
                <a:spLocks noRot="1" noChangeAspect="1" noMove="1" noResize="1" noEditPoints="1" noAdjustHandles="1" noChangeArrowheads="1" noChangeShapeType="1" noTextEdit="1"/>
              </p:cNvSpPr>
              <p:nvPr/>
            </p:nvSpPr>
            <p:spPr bwMode="auto">
              <a:xfrm>
                <a:off x="3101974" y="2076637"/>
                <a:ext cx="7207437" cy="764104"/>
              </a:xfrm>
              <a:prstGeom prst="rect">
                <a:avLst/>
              </a:prstGeom>
              <a:blipFill>
                <a:blip r:embed="rId3"/>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4" name="Object 9">
                <a:extLst>
                  <a:ext uri="{FF2B5EF4-FFF2-40B4-BE49-F238E27FC236}">
                    <a16:creationId xmlns:a16="http://schemas.microsoft.com/office/drawing/2014/main" id="{CC810966-9801-FE59-6975-94D9A6FEB0D7}"/>
                  </a:ext>
                </a:extLst>
              </p:cNvPr>
              <p:cNvSpPr txBox="1"/>
              <p:nvPr/>
            </p:nvSpPr>
            <p:spPr bwMode="auto">
              <a:xfrm>
                <a:off x="3101974" y="3869254"/>
                <a:ext cx="6851837" cy="6477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s-PE" sz="3300" i="1">
                          <a:solidFill>
                            <a:srgbClr val="000000"/>
                          </a:solidFill>
                          <a:latin typeface="Cambria Math" panose="02040503050406030204" pitchFamily="18" charset="0"/>
                        </a:rPr>
                        <m:t>−</m:t>
                      </m:r>
                      <m:d>
                        <m:dPr>
                          <m:begChr m:val="["/>
                          <m:endChr m:val="]"/>
                          <m:ctrlPr>
                            <a:rPr lang="es-PE" sz="3300" i="1">
                              <a:solidFill>
                                <a:srgbClr val="000000"/>
                              </a:solidFill>
                              <a:latin typeface="Cambria Math" panose="02040503050406030204" pitchFamily="18" charset="0"/>
                            </a:rPr>
                          </m:ctrlPr>
                        </m:dPr>
                        <m:e>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𝑥</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𝐴</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𝑝</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𝑥</m:t>
                          </m:r>
                          <m:r>
                            <a:rPr lang="es-PE" sz="3300" i="1">
                              <a:solidFill>
                                <a:srgbClr val="000000"/>
                              </a:solidFill>
                              <a:latin typeface="Cambria Math" panose="02040503050406030204" pitchFamily="18" charset="0"/>
                            </a:rPr>
                            <m:t>)</m:t>
                          </m:r>
                        </m:e>
                      </m:d>
                      <m:r>
                        <a:rPr lang="es-PE" sz="3300" i="1">
                          <a:solidFill>
                            <a:srgbClr val="000000"/>
                          </a:solidFill>
                          <a:latin typeface="Cambria Math" panose="02040503050406030204" pitchFamily="18" charset="0"/>
                        </a:rPr>
                        <m:t>  ≡  ∀</m:t>
                      </m:r>
                      <m:r>
                        <a:rPr lang="es-PE" sz="3300" i="1">
                          <a:solidFill>
                            <a:srgbClr val="000000"/>
                          </a:solidFill>
                          <a:latin typeface="Cambria Math" panose="02040503050406030204" pitchFamily="18" charset="0"/>
                        </a:rPr>
                        <m:t>𝑥</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𝐴</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𝑝</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𝑥</m:t>
                      </m:r>
                      <m:r>
                        <a:rPr lang="es-PE" sz="3300" i="1">
                          <a:solidFill>
                            <a:srgbClr val="000000"/>
                          </a:solidFill>
                          <a:latin typeface="Cambria Math" panose="02040503050406030204" pitchFamily="18" charset="0"/>
                        </a:rPr>
                        <m:t>)</m:t>
                      </m:r>
                    </m:oMath>
                  </m:oMathPara>
                </a14:m>
                <a:endParaRPr lang="es-PE" dirty="0"/>
              </a:p>
            </p:txBody>
          </p:sp>
        </mc:Choice>
        <mc:Fallback xmlns="">
          <p:sp>
            <p:nvSpPr>
              <p:cNvPr id="4" name="Object 9">
                <a:extLst>
                  <a:ext uri="{FF2B5EF4-FFF2-40B4-BE49-F238E27FC236}">
                    <a16:creationId xmlns:a16="http://schemas.microsoft.com/office/drawing/2014/main" id="{CC810966-9801-FE59-6975-94D9A6FEB0D7}"/>
                  </a:ext>
                </a:extLst>
              </p:cNvPr>
              <p:cNvSpPr txBox="1">
                <a:spLocks noRot="1" noChangeAspect="1" noMove="1" noResize="1" noEditPoints="1" noAdjustHandles="1" noChangeArrowheads="1" noChangeShapeType="1" noTextEdit="1"/>
              </p:cNvSpPr>
              <p:nvPr/>
            </p:nvSpPr>
            <p:spPr bwMode="auto">
              <a:xfrm>
                <a:off x="3101974" y="3869254"/>
                <a:ext cx="6851837" cy="647700"/>
              </a:xfrm>
              <a:prstGeom prst="rect">
                <a:avLst/>
              </a:prstGeom>
              <a:blipFill>
                <a:blip r:embed="rId4"/>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5" name="Título 1">
                <a:extLst>
                  <a:ext uri="{FF2B5EF4-FFF2-40B4-BE49-F238E27FC236}">
                    <a16:creationId xmlns:a16="http://schemas.microsoft.com/office/drawing/2014/main" id="{D82CA462-1AE9-A6A4-E64B-37AD4B580873}"/>
                  </a:ext>
                </a:extLst>
              </p:cNvPr>
              <p:cNvSpPr txBox="1">
                <a:spLocks/>
              </p:cNvSpPr>
              <p:nvPr/>
            </p:nvSpPr>
            <p:spPr>
              <a:xfrm>
                <a:off x="4247884" y="4757069"/>
                <a:ext cx="5063263" cy="569987"/>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14:m>
                  <m:oMath xmlns:m="http://schemas.openxmlformats.org/officeDocument/2006/math">
                    <m:r>
                      <a:rPr lang="es-PE" sz="3300" i="1" smtClean="0">
                        <a:solidFill>
                          <a:srgbClr val="000000"/>
                        </a:solidFill>
                        <a:latin typeface="Cambria Math" panose="02040503050406030204" pitchFamily="18" charset="0"/>
                      </a:rPr>
                      <m:t>−</m:t>
                    </m:r>
                  </m:oMath>
                </a14:m>
                <a:r>
                  <a:rPr lang="en-US" sz="3300" dirty="0">
                    <a:solidFill>
                      <a:srgbClr val="000000"/>
                    </a:solidFill>
                    <a:latin typeface="Cambria Math" panose="02040503050406030204" pitchFamily="18" charset="0"/>
                    <a:ea typeface="+mn-ea"/>
                    <a:cs typeface="+mn-cs"/>
                  </a:rPr>
                  <a:t> ∃</a:t>
                </a:r>
                <a14:m>
                  <m:oMath xmlns:m="http://schemas.openxmlformats.org/officeDocument/2006/math">
                    <m:r>
                      <a:rPr lang="es-PE" sz="3300" i="1">
                        <a:solidFill>
                          <a:srgbClr val="000000"/>
                        </a:solidFill>
                        <a:latin typeface="Cambria Math" panose="02040503050406030204" pitchFamily="18" charset="0"/>
                      </a:rPr>
                      <m:t>𝑥</m:t>
                    </m:r>
                  </m:oMath>
                </a14:m>
                <a:r>
                  <a:rPr lang="en-US" sz="3300" dirty="0">
                    <a:solidFill>
                      <a:srgbClr val="000000"/>
                    </a:solidFill>
                    <a:latin typeface="Cambria Math" panose="02040503050406030204" pitchFamily="18" charset="0"/>
                    <a:ea typeface="+mn-ea"/>
                    <a:cs typeface="+mn-cs"/>
                  </a:rPr>
                  <a:t> (</a:t>
                </a:r>
                <a14:m>
                  <m:oMath xmlns:m="http://schemas.openxmlformats.org/officeDocument/2006/math">
                    <m:r>
                      <a:rPr lang="es-PE" sz="3300" i="1">
                        <a:solidFill>
                          <a:srgbClr val="000000"/>
                        </a:solidFill>
                        <a:latin typeface="Cambria Math" panose="02040503050406030204" pitchFamily="18" charset="0"/>
                      </a:rPr>
                      <m:t>𝑝</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𝑥</m:t>
                    </m:r>
                    <m:r>
                      <a:rPr lang="es-PE" sz="3300" i="1">
                        <a:solidFill>
                          <a:srgbClr val="000000"/>
                        </a:solidFill>
                        <a:latin typeface="Cambria Math" panose="02040503050406030204" pitchFamily="18" charset="0"/>
                      </a:rPr>
                      <m:t>)</m:t>
                    </m:r>
                  </m:oMath>
                </a14:m>
                <a:r>
                  <a:rPr lang="en-US" sz="3300" dirty="0">
                    <a:solidFill>
                      <a:srgbClr val="000000"/>
                    </a:solidFill>
                    <a:latin typeface="Cambria Math" panose="02040503050406030204" pitchFamily="18" charset="0"/>
                    <a:ea typeface="+mn-ea"/>
                    <a:cs typeface="+mn-cs"/>
                  </a:rPr>
                  <a:t>) ⇔ ∀</a:t>
                </a:r>
                <a14:m>
                  <m:oMath xmlns:m="http://schemas.openxmlformats.org/officeDocument/2006/math">
                    <m:r>
                      <a:rPr lang="es-PE" sz="3300" i="1">
                        <a:solidFill>
                          <a:srgbClr val="000000"/>
                        </a:solidFill>
                        <a:latin typeface="Cambria Math" panose="02040503050406030204" pitchFamily="18" charset="0"/>
                      </a:rPr>
                      <m:t>𝑥</m:t>
                    </m:r>
                  </m:oMath>
                </a14:m>
                <a:r>
                  <a:rPr lang="en-US" sz="3300" dirty="0">
                    <a:solidFill>
                      <a:srgbClr val="000000"/>
                    </a:solidFill>
                    <a:latin typeface="Cambria Math" panose="02040503050406030204" pitchFamily="18" charset="0"/>
                    <a:ea typeface="+mn-ea"/>
                    <a:cs typeface="+mn-cs"/>
                  </a:rPr>
                  <a:t> (</a:t>
                </a:r>
                <a14:m>
                  <m:oMath xmlns:m="http://schemas.openxmlformats.org/officeDocument/2006/math">
                    <m:r>
                      <a:rPr lang="es-PE" sz="3300" i="1">
                        <a:solidFill>
                          <a:srgbClr val="000000"/>
                        </a:solidFill>
                        <a:latin typeface="Cambria Math" panose="02040503050406030204" pitchFamily="18" charset="0"/>
                      </a:rPr>
                      <m:t>−</m:t>
                    </m:r>
                  </m:oMath>
                </a14:m>
                <a:r>
                  <a:rPr lang="en-US" sz="3300" dirty="0">
                    <a:solidFill>
                      <a:srgbClr val="000000"/>
                    </a:solidFill>
                    <a:latin typeface="Cambria Math" panose="02040503050406030204" pitchFamily="18" charset="0"/>
                    <a:ea typeface="+mn-ea"/>
                    <a:cs typeface="+mn-cs"/>
                  </a:rPr>
                  <a:t> </a:t>
                </a:r>
                <a14:m>
                  <m:oMath xmlns:m="http://schemas.openxmlformats.org/officeDocument/2006/math">
                    <m:r>
                      <a:rPr lang="es-PE" sz="3300" i="1">
                        <a:solidFill>
                          <a:srgbClr val="000000"/>
                        </a:solidFill>
                        <a:latin typeface="Cambria Math" panose="02040503050406030204" pitchFamily="18" charset="0"/>
                      </a:rPr>
                      <m:t>𝑝</m:t>
                    </m:r>
                    <m:r>
                      <a:rPr lang="es-PE" sz="3300" i="1">
                        <a:solidFill>
                          <a:srgbClr val="000000"/>
                        </a:solidFill>
                        <a:latin typeface="Cambria Math" panose="02040503050406030204" pitchFamily="18" charset="0"/>
                      </a:rPr>
                      <m:t>(</m:t>
                    </m:r>
                    <m:r>
                      <a:rPr lang="es-PE" sz="3300" i="1">
                        <a:solidFill>
                          <a:srgbClr val="000000"/>
                        </a:solidFill>
                        <a:latin typeface="Cambria Math" panose="02040503050406030204" pitchFamily="18" charset="0"/>
                      </a:rPr>
                      <m:t>𝑥</m:t>
                    </m:r>
                    <m:r>
                      <a:rPr lang="es-PE" sz="3300" i="1">
                        <a:solidFill>
                          <a:srgbClr val="000000"/>
                        </a:solidFill>
                        <a:latin typeface="Cambria Math" panose="02040503050406030204" pitchFamily="18" charset="0"/>
                      </a:rPr>
                      <m:t>)</m:t>
                    </m:r>
                  </m:oMath>
                </a14:m>
                <a:r>
                  <a:rPr lang="en-US" sz="3300" dirty="0">
                    <a:solidFill>
                      <a:srgbClr val="000000"/>
                    </a:solidFill>
                    <a:latin typeface="Cambria Math" panose="02040503050406030204" pitchFamily="18" charset="0"/>
                    <a:ea typeface="+mn-ea"/>
                    <a:cs typeface="+mn-cs"/>
                  </a:rPr>
                  <a:t>)</a:t>
                </a:r>
                <a:endParaRPr lang="es-PE" sz="3300" dirty="0">
                  <a:solidFill>
                    <a:srgbClr val="000000"/>
                  </a:solidFill>
                  <a:latin typeface="Cambria Math" panose="02040503050406030204" pitchFamily="18" charset="0"/>
                  <a:ea typeface="+mn-ea"/>
                  <a:cs typeface="+mn-cs"/>
                </a:endParaRPr>
              </a:p>
            </p:txBody>
          </p:sp>
        </mc:Choice>
        <mc:Fallback xmlns="">
          <p:sp>
            <p:nvSpPr>
              <p:cNvPr id="5" name="Título 1">
                <a:extLst>
                  <a:ext uri="{FF2B5EF4-FFF2-40B4-BE49-F238E27FC236}">
                    <a16:creationId xmlns:a16="http://schemas.microsoft.com/office/drawing/2014/main" id="{D82CA462-1AE9-A6A4-E64B-37AD4B580873}"/>
                  </a:ext>
                </a:extLst>
              </p:cNvPr>
              <p:cNvSpPr txBox="1">
                <a:spLocks noRot="1" noChangeAspect="1" noMove="1" noResize="1" noEditPoints="1" noAdjustHandles="1" noChangeArrowheads="1" noChangeShapeType="1" noTextEdit="1"/>
              </p:cNvSpPr>
              <p:nvPr/>
            </p:nvSpPr>
            <p:spPr>
              <a:xfrm>
                <a:off x="4247884" y="4757069"/>
                <a:ext cx="5063263" cy="569987"/>
              </a:xfrm>
              <a:prstGeom prst="rect">
                <a:avLst/>
              </a:prstGeom>
              <a:blipFill>
                <a:blip r:embed="rId5"/>
                <a:stretch>
                  <a:fillRect t="-12766" b="-32979"/>
                </a:stretch>
              </a:blipFill>
            </p:spPr>
            <p:txBody>
              <a:bodyPr/>
              <a:lstStyle/>
              <a:p>
                <a:r>
                  <a:rPr lang="es-PE">
                    <a:noFill/>
                  </a:rPr>
                  <a:t> </a:t>
                </a:r>
              </a:p>
            </p:txBody>
          </p:sp>
        </mc:Fallback>
      </mc:AlternateContent>
    </p:spTree>
    <p:extLst>
      <p:ext uri="{BB962C8B-B14F-4D97-AF65-F5344CB8AC3E}">
        <p14:creationId xmlns:p14="http://schemas.microsoft.com/office/powerpoint/2010/main" val="28134031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E790CE2-4705-82DB-B7E2-53C55CCCFB01}"/>
              </a:ext>
            </a:extLst>
          </p:cNvPr>
          <p:cNvSpPr txBox="1"/>
          <p:nvPr/>
        </p:nvSpPr>
        <p:spPr>
          <a:xfrm>
            <a:off x="577687" y="548826"/>
            <a:ext cx="11470878" cy="523220"/>
          </a:xfrm>
          <a:prstGeom prst="rect">
            <a:avLst/>
          </a:prstGeom>
          <a:noFill/>
        </p:spPr>
        <p:txBody>
          <a:bodyPr wrap="square">
            <a:spAutoFit/>
          </a:bodyPr>
          <a:lstStyle/>
          <a:p>
            <a:r>
              <a:rPr lang="es-ES" sz="2800" b="1" dirty="0">
                <a:solidFill>
                  <a:srgbClr val="C00000"/>
                </a:solidFill>
                <a:effectLst>
                  <a:outerShdw blurRad="38100" dist="38100" dir="2700000" algn="tl">
                    <a:srgbClr val="000000">
                      <a:alpha val="43137"/>
                    </a:srgbClr>
                  </a:outerShdw>
                </a:effectLst>
              </a:rPr>
              <a:t>Lógica Matemática. Tabla de verdad / leyes del algebra de la lógica  </a:t>
            </a:r>
            <a:endParaRPr lang="es-PE" sz="2800" b="1" dirty="0">
              <a:solidFill>
                <a:srgbClr val="C00000"/>
              </a:solidFill>
              <a:effectLst>
                <a:outerShdw blurRad="38100" dist="38100" dir="2700000" algn="tl">
                  <a:srgbClr val="000000">
                    <a:alpha val="43137"/>
                  </a:srgbClr>
                </a:outerShdw>
              </a:effectLst>
            </a:endParaRPr>
          </a:p>
        </p:txBody>
      </p:sp>
      <p:pic>
        <p:nvPicPr>
          <p:cNvPr id="11" name="Imagen 10">
            <a:extLst>
              <a:ext uri="{FF2B5EF4-FFF2-40B4-BE49-F238E27FC236}">
                <a16:creationId xmlns:a16="http://schemas.microsoft.com/office/drawing/2014/main" id="{D01C6AF5-CEC9-DF83-7207-4543C37D1F08}"/>
              </a:ext>
            </a:extLst>
          </p:cNvPr>
          <p:cNvPicPr>
            <a:picLocks noChangeAspect="1"/>
          </p:cNvPicPr>
          <p:nvPr/>
        </p:nvPicPr>
        <p:blipFill rotWithShape="1">
          <a:blip r:embed="rId2"/>
          <a:srcRect r="7730"/>
          <a:stretch/>
        </p:blipFill>
        <p:spPr>
          <a:xfrm>
            <a:off x="577687" y="1008872"/>
            <a:ext cx="5885866" cy="1635716"/>
          </a:xfrm>
          <a:prstGeom prst="rect">
            <a:avLst/>
          </a:prstGeom>
        </p:spPr>
      </p:pic>
      <p:pic>
        <p:nvPicPr>
          <p:cNvPr id="15" name="Imagen 14">
            <a:extLst>
              <a:ext uri="{FF2B5EF4-FFF2-40B4-BE49-F238E27FC236}">
                <a16:creationId xmlns:a16="http://schemas.microsoft.com/office/drawing/2014/main" id="{1B79A24C-EBCA-A827-761B-24C6779DCE5C}"/>
              </a:ext>
            </a:extLst>
          </p:cNvPr>
          <p:cNvPicPr>
            <a:picLocks noChangeAspect="1"/>
          </p:cNvPicPr>
          <p:nvPr/>
        </p:nvPicPr>
        <p:blipFill rotWithShape="1">
          <a:blip r:embed="rId3"/>
          <a:srcRect l="1477" t="678" r="3914" b="1385"/>
          <a:stretch/>
        </p:blipFill>
        <p:spPr>
          <a:xfrm>
            <a:off x="6831109" y="1072046"/>
            <a:ext cx="5342964" cy="5773010"/>
          </a:xfrm>
          <a:prstGeom prst="rect">
            <a:avLst/>
          </a:prstGeom>
        </p:spPr>
      </p:pic>
      <p:sp>
        <p:nvSpPr>
          <p:cNvPr id="3" name="CuadroTexto 2">
            <a:extLst>
              <a:ext uri="{FF2B5EF4-FFF2-40B4-BE49-F238E27FC236}">
                <a16:creationId xmlns:a16="http://schemas.microsoft.com/office/drawing/2014/main" id="{E33FA609-A236-DD2F-E8B8-9A5209B55324}"/>
              </a:ext>
            </a:extLst>
          </p:cNvPr>
          <p:cNvSpPr txBox="1"/>
          <p:nvPr/>
        </p:nvSpPr>
        <p:spPr>
          <a:xfrm>
            <a:off x="472620" y="3059251"/>
            <a:ext cx="6096000" cy="2308324"/>
          </a:xfrm>
          <a:prstGeom prst="rect">
            <a:avLst/>
          </a:prstGeom>
          <a:noFill/>
        </p:spPr>
        <p:txBody>
          <a:bodyPr wrap="square">
            <a:spAutoFit/>
          </a:bodyPr>
          <a:lstStyle/>
          <a:p>
            <a:r>
              <a:rPr lang="es-PE" dirty="0"/>
              <a:t>(1) razonamiento hacia delante: se sugiere la verdad P y se deriva la verdad Q;</a:t>
            </a:r>
          </a:p>
          <a:p>
            <a:r>
              <a:rPr lang="es-PE" dirty="0"/>
              <a:t>(2) razonamiento hacia atrás: el razonamiento hacia adelante prueba la verdad de la proposición (no Q) ⇒ (no P) como lógicamente equivalente a P ⇒ Q;</a:t>
            </a:r>
          </a:p>
          <a:p>
            <a:r>
              <a:rPr lang="es-PE" dirty="0"/>
              <a:t>(3) método "por contradicción": se sugiere la verdad de P y la falsedad de Q y sobre la base de un razonamiento fundamentado se obtiene una contradicción.</a:t>
            </a:r>
          </a:p>
        </p:txBody>
      </p:sp>
    </p:spTree>
    <p:extLst>
      <p:ext uri="{BB962C8B-B14F-4D97-AF65-F5344CB8AC3E}">
        <p14:creationId xmlns:p14="http://schemas.microsoft.com/office/powerpoint/2010/main" val="406960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BDF5DF1-15C7-F550-28D3-7D4574EA02AB}"/>
              </a:ext>
            </a:extLst>
          </p:cNvPr>
          <p:cNvSpPr>
            <a:spLocks noGrp="1"/>
          </p:cNvSpPr>
          <p:nvPr>
            <p:ph idx="1"/>
          </p:nvPr>
        </p:nvSpPr>
        <p:spPr>
          <a:xfrm>
            <a:off x="577686" y="1253330"/>
            <a:ext cx="10897137" cy="5604670"/>
          </a:xfrm>
        </p:spPr>
        <p:txBody>
          <a:bodyPr>
            <a:normAutofit fontScale="92500"/>
          </a:bodyPr>
          <a:lstStyle/>
          <a:p>
            <a:pPr algn="just">
              <a:buFontTx/>
              <a:buChar char="-"/>
            </a:pPr>
            <a:r>
              <a:rPr lang="es-MX" sz="2000" b="1" dirty="0">
                <a:latin typeface="+mj-lt"/>
                <a:ea typeface="+mj-ea"/>
                <a:cs typeface="+mj-cs"/>
              </a:rPr>
              <a:t>Criptografía</a:t>
            </a:r>
            <a:r>
              <a:rPr lang="es-MX" sz="2000" dirty="0">
                <a:latin typeface="+mj-lt"/>
                <a:ea typeface="+mj-ea"/>
                <a:cs typeface="+mj-cs"/>
              </a:rPr>
              <a:t>: El arte y la ciencia de convertir </a:t>
            </a:r>
            <a:r>
              <a:rPr lang="es-MX" sz="2000" b="1" dirty="0">
                <a:latin typeface="+mj-lt"/>
                <a:ea typeface="+mj-ea"/>
                <a:cs typeface="+mj-cs"/>
              </a:rPr>
              <a:t>datos</a:t>
            </a:r>
            <a:r>
              <a:rPr lang="es-MX" sz="2000" dirty="0">
                <a:latin typeface="+mj-lt"/>
                <a:ea typeface="+mj-ea"/>
                <a:cs typeface="+mj-cs"/>
              </a:rPr>
              <a:t> o </a:t>
            </a:r>
            <a:r>
              <a:rPr lang="es-MX" sz="2000" b="1" dirty="0">
                <a:latin typeface="+mj-lt"/>
                <a:ea typeface="+mj-ea"/>
                <a:cs typeface="+mj-cs"/>
              </a:rPr>
              <a:t>información</a:t>
            </a:r>
            <a:r>
              <a:rPr lang="es-MX" sz="2000" dirty="0">
                <a:latin typeface="+mj-lt"/>
                <a:ea typeface="+mj-ea"/>
                <a:cs typeface="+mj-cs"/>
              </a:rPr>
              <a:t> en una forma codificada que, idealmente, sólo pueda ser descodificada por una entidad autorizada. En este campo se hace un uso intensivo de la </a:t>
            </a:r>
            <a:r>
              <a:rPr lang="es-MX" sz="2000" b="1" dirty="0">
                <a:latin typeface="+mj-lt"/>
                <a:ea typeface="+mj-ea"/>
                <a:cs typeface="+mj-cs"/>
              </a:rPr>
              <a:t>teoría de números</a:t>
            </a:r>
            <a:r>
              <a:rPr lang="es-MX" sz="2000" dirty="0">
                <a:latin typeface="+mj-lt"/>
                <a:ea typeface="+mj-ea"/>
                <a:cs typeface="+mj-cs"/>
              </a:rPr>
              <a:t>, el estudio de los </a:t>
            </a:r>
            <a:r>
              <a:rPr lang="es-MX" sz="2000" b="1" dirty="0">
                <a:latin typeface="+mj-lt"/>
                <a:ea typeface="+mj-ea"/>
                <a:cs typeface="+mj-cs"/>
              </a:rPr>
              <a:t>números de conteo </a:t>
            </a:r>
            <a:r>
              <a:rPr lang="es-MX" sz="2000" dirty="0">
                <a:latin typeface="+mj-lt"/>
                <a:ea typeface="+mj-ea"/>
                <a:cs typeface="+mj-cs"/>
              </a:rPr>
              <a:t>y los algoritmos en sistemas numéricos de base-n. </a:t>
            </a:r>
          </a:p>
          <a:p>
            <a:pPr algn="just">
              <a:buFontTx/>
              <a:buChar char="-"/>
            </a:pPr>
            <a:r>
              <a:rPr lang="es-MX" sz="2000" b="1" dirty="0">
                <a:latin typeface="+mj-lt"/>
                <a:ea typeface="+mj-ea"/>
                <a:cs typeface="+mj-cs"/>
              </a:rPr>
              <a:t>Logística</a:t>
            </a:r>
            <a:r>
              <a:rPr lang="es-MX" sz="2000" dirty="0">
                <a:latin typeface="+mj-lt"/>
                <a:ea typeface="+mj-ea"/>
                <a:cs typeface="+mj-cs"/>
              </a:rPr>
              <a:t>: Este campo utiliza la </a:t>
            </a:r>
            <a:r>
              <a:rPr lang="es-MX" sz="2000" b="1" dirty="0">
                <a:latin typeface="+mj-lt"/>
                <a:ea typeface="+mj-ea"/>
                <a:cs typeface="+mj-cs"/>
              </a:rPr>
              <a:t>teoría de grafos </a:t>
            </a:r>
            <a:r>
              <a:rPr lang="es-MX" sz="2000" dirty="0">
                <a:latin typeface="+mj-lt"/>
                <a:ea typeface="+mj-ea"/>
                <a:cs typeface="+mj-cs"/>
              </a:rPr>
              <a:t>para simplificar </a:t>
            </a:r>
            <a:r>
              <a:rPr lang="es-MX" sz="2000" b="1" dirty="0">
                <a:latin typeface="+mj-lt"/>
                <a:ea typeface="+mj-ea"/>
                <a:cs typeface="+mj-cs"/>
              </a:rPr>
              <a:t>problemas logísticos complejos</a:t>
            </a:r>
            <a:r>
              <a:rPr lang="es-MX" sz="2000" dirty="0">
                <a:latin typeface="+mj-lt"/>
                <a:ea typeface="+mj-ea"/>
                <a:cs typeface="+mj-cs"/>
              </a:rPr>
              <a:t> convirtiéndolos en </a:t>
            </a:r>
            <a:r>
              <a:rPr lang="es-MX" sz="2000" b="1" dirty="0">
                <a:latin typeface="+mj-lt"/>
                <a:ea typeface="+mj-ea"/>
                <a:cs typeface="+mj-cs"/>
              </a:rPr>
              <a:t>grafos</a:t>
            </a:r>
            <a:r>
              <a:rPr lang="es-MX" sz="2000" dirty="0">
                <a:latin typeface="+mj-lt"/>
                <a:ea typeface="+mj-ea"/>
                <a:cs typeface="+mj-cs"/>
              </a:rPr>
              <a:t>. Estos </a:t>
            </a:r>
            <a:r>
              <a:rPr lang="es-MX" sz="2000" b="1" dirty="0">
                <a:latin typeface="+mj-lt"/>
                <a:ea typeface="+mj-ea"/>
                <a:cs typeface="+mj-cs"/>
              </a:rPr>
              <a:t>grafos</a:t>
            </a:r>
            <a:r>
              <a:rPr lang="es-MX" sz="2000" dirty="0">
                <a:latin typeface="+mj-lt"/>
                <a:ea typeface="+mj-ea"/>
                <a:cs typeface="+mj-cs"/>
              </a:rPr>
              <a:t> pueden utilizarse también para encontrar las </a:t>
            </a:r>
            <a:r>
              <a:rPr lang="es-MX" sz="2000" b="1" dirty="0">
                <a:latin typeface="+mj-lt"/>
                <a:ea typeface="+mj-ea"/>
                <a:cs typeface="+mj-cs"/>
              </a:rPr>
              <a:t>mejores rutas de transporte </a:t>
            </a:r>
            <a:r>
              <a:rPr lang="es-MX" sz="2000" dirty="0">
                <a:latin typeface="+mj-lt"/>
                <a:ea typeface="+mj-ea"/>
                <a:cs typeface="+mj-cs"/>
              </a:rPr>
              <a:t>de bienes y servicios, etcétera. Las aerolíneas utilizan la </a:t>
            </a:r>
            <a:r>
              <a:rPr lang="es-MX" sz="2000" b="1" dirty="0">
                <a:latin typeface="+mj-lt"/>
                <a:ea typeface="+mj-ea"/>
                <a:cs typeface="+mj-cs"/>
              </a:rPr>
              <a:t>teoría de grafos </a:t>
            </a:r>
            <a:r>
              <a:rPr lang="es-MX" sz="2000" dirty="0">
                <a:latin typeface="+mj-lt"/>
                <a:ea typeface="+mj-ea"/>
                <a:cs typeface="+mj-cs"/>
              </a:rPr>
              <a:t>para trazar sus rutas y horarios globales.</a:t>
            </a:r>
          </a:p>
          <a:p>
            <a:pPr algn="just">
              <a:buFontTx/>
              <a:buChar char="-"/>
            </a:pPr>
            <a:r>
              <a:rPr lang="es-MX" sz="2000" b="1" dirty="0">
                <a:latin typeface="+mj-lt"/>
                <a:ea typeface="+mj-ea"/>
                <a:cs typeface="+mj-cs"/>
              </a:rPr>
              <a:t>Aprendizaje automático</a:t>
            </a:r>
            <a:r>
              <a:rPr lang="es-MX" sz="2000" dirty="0">
                <a:latin typeface="+mj-lt"/>
                <a:ea typeface="+mj-ea"/>
                <a:cs typeface="+mj-cs"/>
              </a:rPr>
              <a:t>: Es el área que trata de </a:t>
            </a:r>
            <a:r>
              <a:rPr lang="es-MX" sz="2000" b="1" dirty="0">
                <a:latin typeface="+mj-lt"/>
                <a:ea typeface="+mj-ea"/>
                <a:cs typeface="+mj-cs"/>
              </a:rPr>
              <a:t>automatizar</a:t>
            </a:r>
            <a:r>
              <a:rPr lang="es-MX" sz="2000" dirty="0">
                <a:latin typeface="+mj-lt"/>
                <a:ea typeface="+mj-ea"/>
                <a:cs typeface="+mj-cs"/>
              </a:rPr>
              <a:t> los </a:t>
            </a:r>
            <a:r>
              <a:rPr lang="es-MX" sz="2000" b="1" dirty="0">
                <a:latin typeface="+mj-lt"/>
                <a:ea typeface="+mj-ea"/>
                <a:cs typeface="+mj-cs"/>
              </a:rPr>
              <a:t>métodos estadísticos </a:t>
            </a:r>
            <a:r>
              <a:rPr lang="es-MX" sz="2000" dirty="0">
                <a:latin typeface="+mj-lt"/>
                <a:ea typeface="+mj-ea"/>
                <a:cs typeface="+mj-cs"/>
              </a:rPr>
              <a:t>y </a:t>
            </a:r>
            <a:r>
              <a:rPr lang="es-MX" sz="2000" b="1" dirty="0">
                <a:latin typeface="+mj-lt"/>
                <a:ea typeface="+mj-ea"/>
                <a:cs typeface="+mj-cs"/>
              </a:rPr>
              <a:t>analíticos</a:t>
            </a:r>
            <a:r>
              <a:rPr lang="es-MX" sz="2000" dirty="0">
                <a:latin typeface="+mj-lt"/>
                <a:ea typeface="+mj-ea"/>
                <a:cs typeface="+mj-cs"/>
              </a:rPr>
              <a:t> para que los sistemas puedan encontrar </a:t>
            </a:r>
            <a:r>
              <a:rPr lang="es-MX" sz="2000" b="1" dirty="0">
                <a:latin typeface="+mj-lt"/>
                <a:ea typeface="+mj-ea"/>
                <a:cs typeface="+mj-cs"/>
              </a:rPr>
              <a:t>patrones útiles </a:t>
            </a:r>
            <a:r>
              <a:rPr lang="es-MX" sz="2000" dirty="0">
                <a:latin typeface="+mj-lt"/>
                <a:ea typeface="+mj-ea"/>
                <a:cs typeface="+mj-cs"/>
              </a:rPr>
              <a:t>en los </a:t>
            </a:r>
            <a:r>
              <a:rPr lang="es-MX" sz="2000" b="1" dirty="0">
                <a:latin typeface="+mj-lt"/>
                <a:ea typeface="+mj-ea"/>
                <a:cs typeface="+mj-cs"/>
              </a:rPr>
              <a:t>datos</a:t>
            </a:r>
            <a:r>
              <a:rPr lang="es-MX" sz="2000" dirty="0">
                <a:latin typeface="+mj-lt"/>
                <a:ea typeface="+mj-ea"/>
                <a:cs typeface="+mj-cs"/>
              </a:rPr>
              <a:t>, </a:t>
            </a:r>
            <a:r>
              <a:rPr lang="es-MX" sz="2000" b="1" dirty="0">
                <a:latin typeface="+mj-lt"/>
                <a:ea typeface="+mj-ea"/>
                <a:cs typeface="+mj-cs"/>
              </a:rPr>
              <a:t>aprender</a:t>
            </a:r>
            <a:r>
              <a:rPr lang="es-MX" sz="2000" dirty="0">
                <a:latin typeface="+mj-lt"/>
                <a:ea typeface="+mj-ea"/>
                <a:cs typeface="+mj-cs"/>
              </a:rPr>
              <a:t> y </a:t>
            </a:r>
            <a:r>
              <a:rPr lang="es-MX" sz="2000" b="1" dirty="0">
                <a:latin typeface="+mj-lt"/>
                <a:ea typeface="+mj-ea"/>
                <a:cs typeface="+mj-cs"/>
              </a:rPr>
              <a:t>tomar decisiones </a:t>
            </a:r>
            <a:r>
              <a:rPr lang="es-MX" sz="2000" dirty="0">
                <a:latin typeface="+mj-lt"/>
                <a:ea typeface="+mj-ea"/>
                <a:cs typeface="+mj-cs"/>
              </a:rPr>
              <a:t>con una </a:t>
            </a:r>
            <a:r>
              <a:rPr lang="es-MX" sz="2000" b="1" dirty="0">
                <a:latin typeface="+mj-lt"/>
                <a:ea typeface="+mj-ea"/>
                <a:cs typeface="+mj-cs"/>
              </a:rPr>
              <a:t>intervención humana mínima</a:t>
            </a:r>
            <a:r>
              <a:rPr lang="es-MX" sz="2000" dirty="0">
                <a:latin typeface="+mj-lt"/>
                <a:ea typeface="+mj-ea"/>
                <a:cs typeface="+mj-cs"/>
              </a:rPr>
              <a:t>. Se aplica con frecuencia a los </a:t>
            </a:r>
            <a:r>
              <a:rPr lang="es-MX" sz="2000" b="1" dirty="0">
                <a:latin typeface="+mj-lt"/>
                <a:ea typeface="+mj-ea"/>
                <a:cs typeface="+mj-cs"/>
              </a:rPr>
              <a:t>modelos predictivos </a:t>
            </a:r>
            <a:r>
              <a:rPr lang="es-MX" sz="2000" dirty="0">
                <a:latin typeface="+mj-lt"/>
                <a:ea typeface="+mj-ea"/>
                <a:cs typeface="+mj-cs"/>
              </a:rPr>
              <a:t>y a las búsquedas en Internet.</a:t>
            </a:r>
          </a:p>
          <a:p>
            <a:pPr algn="just">
              <a:buFontTx/>
              <a:buChar char="-"/>
            </a:pPr>
            <a:r>
              <a:rPr lang="es-MX" sz="2000" b="1" dirty="0">
                <a:latin typeface="+mj-lt"/>
                <a:ea typeface="+mj-ea"/>
                <a:cs typeface="+mj-cs"/>
              </a:rPr>
              <a:t>Análisis de algoritmos</a:t>
            </a:r>
            <a:r>
              <a:rPr lang="es-MX" sz="2000" dirty="0">
                <a:latin typeface="+mj-lt"/>
                <a:ea typeface="+mj-ea"/>
                <a:cs typeface="+mj-cs"/>
              </a:rPr>
              <a:t>: Un algoritmo eficaz debe </a:t>
            </a:r>
            <a:r>
              <a:rPr lang="es-MX" sz="2000" u="sng" dirty="0">
                <a:latin typeface="+mj-lt"/>
                <a:ea typeface="+mj-ea"/>
                <a:cs typeface="+mj-cs"/>
              </a:rPr>
              <a:t>resolver el problema</a:t>
            </a:r>
            <a:r>
              <a:rPr lang="es-MX" sz="2000" dirty="0">
                <a:latin typeface="+mj-lt"/>
                <a:ea typeface="+mj-ea"/>
                <a:cs typeface="+mj-cs"/>
              </a:rPr>
              <a:t>, </a:t>
            </a:r>
            <a:r>
              <a:rPr lang="es-MX" sz="2000" u="sng" dirty="0">
                <a:latin typeface="+mj-lt"/>
                <a:ea typeface="+mj-ea"/>
                <a:cs typeface="+mj-cs"/>
              </a:rPr>
              <a:t>terminar en un tiempo útil </a:t>
            </a:r>
            <a:r>
              <a:rPr lang="es-MX" sz="2000" dirty="0">
                <a:latin typeface="+mj-lt"/>
                <a:ea typeface="+mj-ea"/>
                <a:cs typeface="+mj-cs"/>
              </a:rPr>
              <a:t>y </a:t>
            </a:r>
            <a:r>
              <a:rPr lang="es-MX" sz="2000" u="sng" dirty="0">
                <a:latin typeface="+mj-lt"/>
                <a:ea typeface="+mj-ea"/>
                <a:cs typeface="+mj-cs"/>
              </a:rPr>
              <a:t>no ocupar demasiada memoria</a:t>
            </a:r>
            <a:r>
              <a:rPr lang="es-MX" sz="2000" dirty="0">
                <a:latin typeface="+mj-lt"/>
                <a:ea typeface="+mj-ea"/>
                <a:cs typeface="+mj-cs"/>
              </a:rPr>
              <a:t>. Para garantizar la segunda condición, a menudo es necesario contar el número de operaciones que un algoritmo debe completar para terminar, lo que puede ser complejo, pero se puede hacer mediante </a:t>
            </a:r>
            <a:r>
              <a:rPr lang="es-MX" sz="2000" b="1" dirty="0">
                <a:latin typeface="+mj-lt"/>
                <a:ea typeface="+mj-ea"/>
                <a:cs typeface="+mj-cs"/>
              </a:rPr>
              <a:t>métodos combinatorios</a:t>
            </a:r>
            <a:r>
              <a:rPr lang="es-MX" sz="2000" dirty="0">
                <a:latin typeface="+mj-lt"/>
                <a:ea typeface="+mj-ea"/>
                <a:cs typeface="+mj-cs"/>
              </a:rPr>
              <a:t>. La tercera condición requiere de memoria. </a:t>
            </a:r>
          </a:p>
          <a:p>
            <a:pPr algn="just">
              <a:buFontTx/>
              <a:buChar char="-"/>
            </a:pPr>
            <a:r>
              <a:rPr lang="es-MX" sz="2000" b="1" dirty="0">
                <a:latin typeface="+mj-lt"/>
                <a:ea typeface="+mj-ea"/>
                <a:cs typeface="+mj-cs"/>
              </a:rPr>
              <a:t>Bases de datos relacionales</a:t>
            </a:r>
            <a:r>
              <a:rPr lang="es-MX" sz="2000" dirty="0">
                <a:latin typeface="+mj-lt"/>
                <a:ea typeface="+mj-ea"/>
                <a:cs typeface="+mj-cs"/>
              </a:rPr>
              <a:t>: Ayudan a conectar los diferentes rasgos entre </a:t>
            </a:r>
            <a:r>
              <a:rPr lang="es-MX" sz="2000" b="1" dirty="0">
                <a:latin typeface="+mj-lt"/>
                <a:ea typeface="+mj-ea"/>
                <a:cs typeface="+mj-cs"/>
              </a:rPr>
              <a:t>datos</a:t>
            </a:r>
            <a:r>
              <a:rPr lang="es-MX" sz="2000" dirty="0">
                <a:latin typeface="+mj-lt"/>
                <a:ea typeface="+mj-ea"/>
                <a:cs typeface="+mj-cs"/>
              </a:rPr>
              <a:t> </a:t>
            </a:r>
            <a:r>
              <a:rPr lang="es-MX" sz="2000" b="1" dirty="0">
                <a:latin typeface="+mj-lt"/>
                <a:ea typeface="+mj-ea"/>
                <a:cs typeface="+mj-cs"/>
              </a:rPr>
              <a:t>campos de datos</a:t>
            </a:r>
            <a:r>
              <a:rPr lang="es-MX" sz="2000" dirty="0">
                <a:latin typeface="+mj-lt"/>
                <a:ea typeface="+mj-ea"/>
                <a:cs typeface="+mj-cs"/>
              </a:rPr>
              <a:t>. Una BD que contenga </a:t>
            </a:r>
            <a:r>
              <a:rPr lang="es-MX" sz="2000" b="1" dirty="0">
                <a:latin typeface="+mj-lt"/>
                <a:ea typeface="+mj-ea"/>
                <a:cs typeface="+mj-cs"/>
              </a:rPr>
              <a:t>información</a:t>
            </a:r>
            <a:r>
              <a:rPr lang="es-MX" sz="2000" dirty="0">
                <a:latin typeface="+mj-lt"/>
                <a:ea typeface="+mj-ea"/>
                <a:cs typeface="+mj-cs"/>
              </a:rPr>
              <a:t> sobre accidentes en una ciudad, la "característica relacional" permite al usuario vincular la ubicación del accidente con el estado de la carretera, la iluminación y otros </a:t>
            </a:r>
            <a:r>
              <a:rPr lang="es-MX" sz="2000" b="1" dirty="0">
                <a:latin typeface="+mj-lt"/>
                <a:ea typeface="+mj-ea"/>
                <a:cs typeface="+mj-cs"/>
              </a:rPr>
              <a:t>datos</a:t>
            </a:r>
            <a:r>
              <a:rPr lang="es-MX" sz="2000" dirty="0">
                <a:latin typeface="+mj-lt"/>
                <a:ea typeface="+mj-ea"/>
                <a:cs typeface="+mj-cs"/>
              </a:rPr>
              <a:t> necesarios. Una BD relacional utiliza el concepto de </a:t>
            </a:r>
            <a:r>
              <a:rPr lang="es-MX" sz="2000" b="1" dirty="0">
                <a:latin typeface="+mj-lt"/>
                <a:ea typeface="+mj-ea"/>
                <a:cs typeface="+mj-cs"/>
              </a:rPr>
              <a:t>teoría de conjuntos </a:t>
            </a:r>
            <a:r>
              <a:rPr lang="es-MX" sz="2000" dirty="0">
                <a:latin typeface="+mj-lt"/>
                <a:ea typeface="+mj-ea"/>
                <a:cs typeface="+mj-cs"/>
              </a:rPr>
              <a:t>para agrupar la </a:t>
            </a:r>
            <a:r>
              <a:rPr lang="es-MX" sz="2000" b="1" dirty="0">
                <a:latin typeface="+mj-lt"/>
                <a:ea typeface="+mj-ea"/>
                <a:cs typeface="+mj-cs"/>
              </a:rPr>
              <a:t>información</a:t>
            </a:r>
            <a:r>
              <a:rPr lang="es-MX" sz="2000" dirty="0">
                <a:latin typeface="+mj-lt"/>
                <a:ea typeface="+mj-ea"/>
                <a:cs typeface="+mj-cs"/>
              </a:rPr>
              <a:t> relevante y pertinente. </a:t>
            </a:r>
          </a:p>
        </p:txBody>
      </p:sp>
      <p:sp>
        <p:nvSpPr>
          <p:cNvPr id="6" name="CuadroTexto 5">
            <a:extLst>
              <a:ext uri="{FF2B5EF4-FFF2-40B4-BE49-F238E27FC236}">
                <a16:creationId xmlns:a16="http://schemas.microsoft.com/office/drawing/2014/main" id="{D629BD5D-4CF5-8065-FE9A-D03B5918149D}"/>
              </a:ext>
            </a:extLst>
          </p:cNvPr>
          <p:cNvSpPr txBox="1"/>
          <p:nvPr/>
        </p:nvSpPr>
        <p:spPr>
          <a:xfrm>
            <a:off x="577686" y="548826"/>
            <a:ext cx="11309513" cy="523220"/>
          </a:xfrm>
          <a:prstGeom prst="rect">
            <a:avLst/>
          </a:prstGeom>
          <a:noFill/>
        </p:spPr>
        <p:txBody>
          <a:bodyPr wrap="square">
            <a:spAutoFit/>
          </a:bodyPr>
          <a:lstStyle/>
          <a:p>
            <a:r>
              <a:rPr lang="es-MX" sz="2800" b="1" dirty="0">
                <a:solidFill>
                  <a:srgbClr val="C00000"/>
                </a:solidFill>
                <a:effectLst>
                  <a:outerShdw blurRad="38100" dist="38100" dir="2700000" algn="tl">
                    <a:srgbClr val="000000">
                      <a:alpha val="43137"/>
                    </a:srgbClr>
                  </a:outerShdw>
                </a:effectLst>
              </a:rPr>
              <a:t>Aplicaciones de las matemáticas discretas en el mundo real</a:t>
            </a:r>
            <a:endParaRPr lang="es-PE" sz="28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67439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21A0B6-EC79-29B7-8367-6C54D96EE389}"/>
              </a:ext>
            </a:extLst>
          </p:cNvPr>
          <p:cNvSpPr>
            <a:spLocks noGrp="1"/>
          </p:cNvSpPr>
          <p:nvPr>
            <p:ph type="ctrTitle"/>
          </p:nvPr>
        </p:nvSpPr>
        <p:spPr>
          <a:xfrm>
            <a:off x="535373" y="1004043"/>
            <a:ext cx="11121254" cy="1622611"/>
          </a:xfrm>
          <a:solidFill>
            <a:schemeClr val="accent2">
              <a:lumMod val="20000"/>
              <a:lumOff val="80000"/>
            </a:schemeClr>
          </a:solidFill>
        </p:spPr>
        <p:txBody>
          <a:bodyPr>
            <a:normAutofit/>
          </a:bodyPr>
          <a:lstStyle/>
          <a:p>
            <a:pPr marR="158115" algn="just">
              <a:tabLst>
                <a:tab pos="179388" algn="l"/>
              </a:tabLst>
            </a:pPr>
            <a:r>
              <a:rPr lang="es-MX" sz="2200" dirty="0"/>
              <a:t>Ciencia que estudia las </a:t>
            </a:r>
            <a:r>
              <a:rPr lang="es-MX" sz="2200" b="1" dirty="0"/>
              <a:t>demostraciones matemáticas</a:t>
            </a:r>
            <a:r>
              <a:rPr lang="es-MX" sz="2200" dirty="0"/>
              <a:t>. Los temas de la </a:t>
            </a:r>
            <a:r>
              <a:rPr lang="es-MX" sz="2200" b="1" dirty="0"/>
              <a:t>lógica matemática </a:t>
            </a:r>
            <a:r>
              <a:rPr lang="es-MX" sz="2200" dirty="0"/>
              <a:t>son las </a:t>
            </a:r>
            <a:r>
              <a:rPr lang="es-MX" sz="2200" b="1" dirty="0"/>
              <a:t>pruebas matemáticas</a:t>
            </a:r>
            <a:r>
              <a:rPr lang="es-MX" sz="2200" dirty="0"/>
              <a:t>, los </a:t>
            </a:r>
            <a:r>
              <a:rPr lang="es-MX" sz="2200" b="1" dirty="0"/>
              <a:t>métodos</a:t>
            </a:r>
            <a:r>
              <a:rPr lang="es-MX" sz="2200" dirty="0"/>
              <a:t> y los </a:t>
            </a:r>
            <a:r>
              <a:rPr lang="es-MX" sz="2200" b="1" dirty="0"/>
              <a:t>medios para su construcción</a:t>
            </a:r>
            <a:r>
              <a:rPr lang="es-MX" sz="2200" dirty="0"/>
              <a:t>. La división más simple de la </a:t>
            </a:r>
            <a:r>
              <a:rPr lang="es-MX" sz="2200" b="1" dirty="0"/>
              <a:t>lógica matemática</a:t>
            </a:r>
            <a:r>
              <a:rPr lang="es-MX" sz="2200" dirty="0"/>
              <a:t> es la </a:t>
            </a:r>
            <a:r>
              <a:rPr lang="es-MX" sz="2200" b="1" dirty="0"/>
              <a:t>lógica proposicional</a:t>
            </a:r>
            <a:r>
              <a:rPr lang="es-MX" sz="2200" dirty="0"/>
              <a:t>. </a:t>
            </a:r>
            <a:r>
              <a:rPr lang="es-MX" sz="2000" dirty="0"/>
              <a:t>La </a:t>
            </a:r>
            <a:r>
              <a:rPr lang="es-MX" sz="2000" b="1" dirty="0"/>
              <a:t>proposición</a:t>
            </a:r>
            <a:r>
              <a:rPr lang="es-MX" sz="2000" dirty="0"/>
              <a:t> es un </a:t>
            </a:r>
            <a:r>
              <a:rPr lang="es-MX" sz="2000" b="1" dirty="0"/>
              <a:t>enunciado</a:t>
            </a:r>
            <a:r>
              <a:rPr lang="es-MX" sz="2000" dirty="0"/>
              <a:t> que tiene un valor de verdad, es decir, puede ser verdadero (</a:t>
            </a:r>
            <a:r>
              <a:rPr lang="es-MX" sz="2000" b="1" dirty="0"/>
              <a:t>T</a:t>
            </a:r>
            <a:r>
              <a:rPr lang="es-MX" sz="2000" dirty="0"/>
              <a:t>) o falso (</a:t>
            </a:r>
            <a:r>
              <a:rPr lang="es-MX" sz="2000" b="1" dirty="0"/>
              <a:t>F</a:t>
            </a:r>
            <a:r>
              <a:rPr lang="es-MX" sz="2000" dirty="0"/>
              <a:t>). Las </a:t>
            </a:r>
            <a:r>
              <a:rPr lang="es-MX" sz="2000" b="1" dirty="0"/>
              <a:t>proposiciones compuestas </a:t>
            </a:r>
            <a:r>
              <a:rPr lang="es-MX" sz="2000" dirty="0"/>
              <a:t>pueden construirse a partir de </a:t>
            </a:r>
            <a:r>
              <a:rPr lang="es-MX" sz="2000" b="1" dirty="0"/>
              <a:t>proposiciones atómicas </a:t>
            </a:r>
            <a:r>
              <a:rPr lang="es-MX" sz="2000" dirty="0"/>
              <a:t>mediante </a:t>
            </a:r>
            <a:r>
              <a:rPr lang="es-MX" sz="2000" b="1" dirty="0"/>
              <a:t>operaciones lógicas </a:t>
            </a:r>
            <a:r>
              <a:rPr lang="es-MX" sz="2000" dirty="0"/>
              <a:t>y </a:t>
            </a:r>
            <a:r>
              <a:rPr lang="es-MX" sz="2000" b="1" dirty="0"/>
              <a:t>paréntesis</a:t>
            </a:r>
            <a:r>
              <a:rPr lang="es-MX" sz="2000" dirty="0"/>
              <a:t>.</a:t>
            </a:r>
            <a:endParaRPr lang="es-PE" sz="3200" dirty="0">
              <a:latin typeface="+mn-lt"/>
              <a:ea typeface="+mn-ea"/>
              <a:cs typeface="+mn-cs"/>
            </a:endParaRPr>
          </a:p>
        </p:txBody>
      </p:sp>
      <p:sp>
        <p:nvSpPr>
          <p:cNvPr id="6" name="CuadroTexto 5">
            <a:extLst>
              <a:ext uri="{FF2B5EF4-FFF2-40B4-BE49-F238E27FC236}">
                <a16:creationId xmlns:a16="http://schemas.microsoft.com/office/drawing/2014/main" id="{AE790CE2-4705-82DB-B7E2-53C55CCCFB01}"/>
              </a:ext>
            </a:extLst>
          </p:cNvPr>
          <p:cNvSpPr txBox="1"/>
          <p:nvPr/>
        </p:nvSpPr>
        <p:spPr>
          <a:xfrm>
            <a:off x="577687" y="548826"/>
            <a:ext cx="3891041" cy="523220"/>
          </a:xfrm>
          <a:prstGeom prst="rect">
            <a:avLst/>
          </a:prstGeom>
          <a:noFill/>
        </p:spPr>
        <p:txBody>
          <a:bodyPr wrap="square">
            <a:spAutoFit/>
          </a:bodyPr>
          <a:lstStyle/>
          <a:p>
            <a:r>
              <a:rPr lang="es-ES" sz="2800" b="1" dirty="0">
                <a:solidFill>
                  <a:srgbClr val="C00000"/>
                </a:solidFill>
                <a:effectLst>
                  <a:outerShdw blurRad="38100" dist="38100" dir="2700000" algn="tl">
                    <a:srgbClr val="000000">
                      <a:alpha val="43137"/>
                    </a:srgbClr>
                  </a:outerShdw>
                </a:effectLst>
              </a:rPr>
              <a:t>Lógica Matemática. </a:t>
            </a:r>
            <a:endParaRPr lang="es-PE" sz="2800" b="1"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Título 1">
                <a:extLst>
                  <a:ext uri="{FF2B5EF4-FFF2-40B4-BE49-F238E27FC236}">
                    <a16:creationId xmlns:a16="http://schemas.microsoft.com/office/drawing/2014/main" id="{3B4E882C-40D4-BBFC-7047-313E65495EEE}"/>
                  </a:ext>
                </a:extLst>
              </p:cNvPr>
              <p:cNvSpPr txBox="1">
                <a:spLocks/>
              </p:cNvSpPr>
              <p:nvPr/>
            </p:nvSpPr>
            <p:spPr>
              <a:xfrm>
                <a:off x="535373" y="2608724"/>
                <a:ext cx="11121254" cy="995846"/>
              </a:xfrm>
              <a:prstGeom prst="rect">
                <a:avLst/>
              </a:prstGeom>
              <a:solidFill>
                <a:schemeClr val="accent3">
                  <a:lumMod val="20000"/>
                  <a:lumOff val="80000"/>
                </a:schemeClr>
              </a:solid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R="158115" algn="just">
                  <a:tabLst>
                    <a:tab pos="179388" algn="l"/>
                  </a:tabLst>
                </a:pPr>
                <a:r>
                  <a:rPr lang="es-MX" sz="2000" dirty="0"/>
                  <a:t>Las </a:t>
                </a:r>
                <a:r>
                  <a:rPr lang="es-MX" sz="2000" b="1" dirty="0"/>
                  <a:t>operaciones lógicas </a:t>
                </a:r>
                <a:r>
                  <a:rPr lang="es-MX" sz="2000" dirty="0"/>
                  <a:t>más comunes son </a:t>
                </a:r>
                <a:r>
                  <a:rPr lang="es-MX" sz="2000" b="1" dirty="0"/>
                  <a:t>y</a:t>
                </a:r>
                <a:r>
                  <a:rPr lang="es-MX" sz="2000" dirty="0"/>
                  <a:t> ("</a:t>
                </a:r>
                <a14:m>
                  <m:oMath xmlns:m="http://schemas.openxmlformats.org/officeDocument/2006/math">
                    <m:r>
                      <a:rPr lang="es-MX" sz="2000" b="1">
                        <a:latin typeface="Cambria Math" panose="02040503050406030204" pitchFamily="18" charset="0"/>
                      </a:rPr>
                      <m:t>𝑎𝑛𝑑</m:t>
                    </m:r>
                  </m:oMath>
                </a14:m>
                <a:r>
                  <a:rPr lang="es-MX" sz="2000" dirty="0"/>
                  <a:t>“,</a:t>
                </a:r>
                <a:r>
                  <a:rPr lang="es-MX" sz="2000" b="1" dirty="0"/>
                  <a:t>conjunción</a:t>
                </a:r>
                <a:r>
                  <a:rPr lang="es-MX" sz="2000" dirty="0"/>
                  <a:t> o </a:t>
                </a:r>
                <a:r>
                  <a:rPr lang="es-MX" sz="2000" b="1" dirty="0"/>
                  <a:t>multiplicación lógica, </a:t>
                </a:r>
                <a:r>
                  <a:rPr lang="es-MX" sz="2000" dirty="0"/>
                  <a:t>"</a:t>
                </a:r>
                <a14:m>
                  <m:oMath xmlns:m="http://schemas.openxmlformats.org/officeDocument/2006/math">
                    <m:r>
                      <a:rPr lang="es-PE" sz="2000" i="1" smtClean="0">
                        <a:solidFill>
                          <a:srgbClr val="000000"/>
                        </a:solidFill>
                        <a:latin typeface="Cambria Math" panose="02040503050406030204" pitchFamily="18" charset="0"/>
                      </a:rPr>
                      <m:t>∧</m:t>
                    </m:r>
                  </m:oMath>
                </a14:m>
                <a:r>
                  <a:rPr lang="es-MX" sz="2000" dirty="0"/>
                  <a:t>"), </a:t>
                </a:r>
                <a:r>
                  <a:rPr lang="es-MX" sz="2000" b="1" dirty="0"/>
                  <a:t>o</a:t>
                </a:r>
                <a:r>
                  <a:rPr lang="es-MX" sz="2000" dirty="0"/>
                  <a:t> ("</a:t>
                </a:r>
                <a14:m>
                  <m:oMath xmlns:m="http://schemas.openxmlformats.org/officeDocument/2006/math">
                    <m:r>
                      <a:rPr lang="es-MX" sz="2000" i="1" smtClean="0">
                        <a:latin typeface="Cambria Math" panose="02040503050406030204" pitchFamily="18" charset="0"/>
                      </a:rPr>
                      <m:t>𝑜𝑟</m:t>
                    </m:r>
                  </m:oMath>
                </a14:m>
                <a:r>
                  <a:rPr lang="es-MX" sz="2000" dirty="0"/>
                  <a:t>“,</a:t>
                </a:r>
                <a:r>
                  <a:rPr lang="es-MX" sz="2000" b="1" dirty="0"/>
                  <a:t>disyunción</a:t>
                </a:r>
                <a:r>
                  <a:rPr lang="es-MX" sz="2000" dirty="0"/>
                  <a:t> o </a:t>
                </a:r>
                <a:r>
                  <a:rPr lang="es-MX" sz="2000" b="1" dirty="0"/>
                  <a:t>adición lógica</a:t>
                </a:r>
                <a:r>
                  <a:rPr lang="es-ES_tradnl" sz="2000" dirty="0">
                    <a:sym typeface="Symbol" pitchFamily="18" charset="2"/>
                  </a:rPr>
                  <a:t> </a:t>
                </a:r>
                <a:r>
                  <a:rPr lang="es-MX" sz="2000" dirty="0"/>
                  <a:t>"</a:t>
                </a:r>
                <a14:m>
                  <m:oMath xmlns:m="http://schemas.openxmlformats.org/officeDocument/2006/math">
                    <m:r>
                      <m:rPr>
                        <m:nor/>
                      </m:rPr>
                      <a:rPr lang="es-ES_tradnl" sz="2100" dirty="0">
                        <a:solidFill>
                          <a:srgbClr val="000000"/>
                        </a:solidFill>
                        <a:latin typeface="Cambria Math" panose="02040503050406030204" pitchFamily="18" charset="0"/>
                        <a:sym typeface="Symbol" pitchFamily="18" charset="2"/>
                      </a:rPr>
                      <m:t>V</m:t>
                    </m:r>
                    <m:r>
                      <m:rPr>
                        <m:nor/>
                      </m:rPr>
                      <a:rPr lang="es-MX" sz="2100" i="1" dirty="0">
                        <a:solidFill>
                          <a:srgbClr val="000000"/>
                        </a:solidFill>
                        <a:latin typeface="Cambria Math" panose="02040503050406030204" pitchFamily="18" charset="0"/>
                      </a:rPr>
                      <m:t>"</m:t>
                    </m:r>
                  </m:oMath>
                </a14:m>
                <a:r>
                  <a:rPr lang="es-MX" sz="2000" dirty="0"/>
                  <a:t>), </a:t>
                </a:r>
                <a:r>
                  <a:rPr lang="es-MX" sz="2000" b="1" dirty="0"/>
                  <a:t>si ...entonces</a:t>
                </a:r>
                <a:r>
                  <a:rPr lang="es-MX" sz="2000" dirty="0"/>
                  <a:t> ("</a:t>
                </a:r>
                <a14:m>
                  <m:oMath xmlns:m="http://schemas.openxmlformats.org/officeDocument/2006/math">
                    <m:r>
                      <a:rPr lang="es-MX" sz="2000" i="1" smtClean="0">
                        <a:latin typeface="Cambria Math" panose="02040503050406030204" pitchFamily="18" charset="0"/>
                      </a:rPr>
                      <m:t>𝑖𝑓</m:t>
                    </m:r>
                    <m:r>
                      <a:rPr lang="es-MX" sz="2000">
                        <a:latin typeface="Cambria Math" panose="02040503050406030204" pitchFamily="18" charset="0"/>
                      </a:rPr>
                      <m:t>…</m:t>
                    </m:r>
                    <m:r>
                      <a:rPr lang="es-MX" sz="2000" i="1" smtClean="0">
                        <a:latin typeface="Cambria Math" panose="02040503050406030204" pitchFamily="18" charset="0"/>
                      </a:rPr>
                      <m:t>𝑡h𝑒𝑛</m:t>
                    </m:r>
                  </m:oMath>
                </a14:m>
                <a:r>
                  <a:rPr lang="es-MX" sz="2000" dirty="0"/>
                  <a:t>“, </a:t>
                </a:r>
                <a:r>
                  <a:rPr lang="es-MX" sz="2000" b="1" dirty="0"/>
                  <a:t>consecuencia</a:t>
                </a:r>
                <a:r>
                  <a:rPr lang="es-MX" sz="2000" dirty="0"/>
                  <a:t> o </a:t>
                </a:r>
                <a:r>
                  <a:rPr lang="es-MX" sz="2000" b="1" dirty="0"/>
                  <a:t>implicación lógica, </a:t>
                </a:r>
                <a:r>
                  <a:rPr lang="es-MX" sz="2000" dirty="0"/>
                  <a:t>"⇒"), no ("</a:t>
                </a:r>
                <a14:m>
                  <m:oMath xmlns:m="http://schemas.openxmlformats.org/officeDocument/2006/math">
                    <m:r>
                      <a:rPr lang="es-MX" sz="2000" i="1" smtClean="0">
                        <a:latin typeface="Cambria Math" panose="02040503050406030204" pitchFamily="18" charset="0"/>
                      </a:rPr>
                      <m:t>𝑛𝑜𝑡</m:t>
                    </m:r>
                  </m:oMath>
                </a14:m>
                <a:r>
                  <a:rPr lang="es-MX" sz="2000" dirty="0"/>
                  <a:t>" negación, "</a:t>
                </a:r>
                <a14:m>
                  <m:oMath xmlns:m="http://schemas.openxmlformats.org/officeDocument/2006/math">
                    <m:r>
                      <m:rPr>
                        <m:nor/>
                      </m:rPr>
                      <a:rPr lang="es-PE" sz="2000" b="1"/>
                      <m:t>¬, ~</m:t>
                    </m:r>
                  </m:oMath>
                </a14:m>
                <a:r>
                  <a:rPr lang="es-MX" sz="2000" dirty="0"/>
                  <a:t>").</a:t>
                </a:r>
                <a:endParaRPr lang="es-PE" sz="3200" dirty="0">
                  <a:latin typeface="+mn-lt"/>
                  <a:ea typeface="+mn-ea"/>
                  <a:cs typeface="+mn-cs"/>
                </a:endParaRPr>
              </a:p>
            </p:txBody>
          </p:sp>
        </mc:Choice>
        <mc:Fallback xmlns="">
          <p:sp>
            <p:nvSpPr>
              <p:cNvPr id="3" name="Título 1">
                <a:extLst>
                  <a:ext uri="{FF2B5EF4-FFF2-40B4-BE49-F238E27FC236}">
                    <a16:creationId xmlns:a16="http://schemas.microsoft.com/office/drawing/2014/main" id="{3B4E882C-40D4-BBFC-7047-313E65495EEE}"/>
                  </a:ext>
                </a:extLst>
              </p:cNvPr>
              <p:cNvSpPr txBox="1">
                <a:spLocks noRot="1" noChangeAspect="1" noMove="1" noResize="1" noEditPoints="1" noAdjustHandles="1" noChangeArrowheads="1" noChangeShapeType="1" noTextEdit="1"/>
              </p:cNvSpPr>
              <p:nvPr/>
            </p:nvSpPr>
            <p:spPr>
              <a:xfrm>
                <a:off x="535373" y="2608724"/>
                <a:ext cx="11121254" cy="995846"/>
              </a:xfrm>
              <a:prstGeom prst="rect">
                <a:avLst/>
              </a:prstGeom>
              <a:blipFill>
                <a:blip r:embed="rId2"/>
                <a:stretch>
                  <a:fillRect l="-603" b="-11043"/>
                </a:stretch>
              </a:blipFill>
            </p:spPr>
            <p:txBody>
              <a:bodyPr/>
              <a:lstStyle/>
              <a:p>
                <a:r>
                  <a:rPr lang="es-PE">
                    <a:noFill/>
                  </a:rPr>
                  <a:t> </a:t>
                </a:r>
              </a:p>
            </p:txBody>
          </p:sp>
        </mc:Fallback>
      </mc:AlternateContent>
      <p:sp>
        <p:nvSpPr>
          <p:cNvPr id="4" name="Título 1">
            <a:extLst>
              <a:ext uri="{FF2B5EF4-FFF2-40B4-BE49-F238E27FC236}">
                <a16:creationId xmlns:a16="http://schemas.microsoft.com/office/drawing/2014/main" id="{2F673F89-395E-C1B5-AF25-9F65004F4DC9}"/>
              </a:ext>
            </a:extLst>
          </p:cNvPr>
          <p:cNvSpPr txBox="1">
            <a:spLocks/>
          </p:cNvSpPr>
          <p:nvPr/>
        </p:nvSpPr>
        <p:spPr>
          <a:xfrm>
            <a:off x="535373" y="3613535"/>
            <a:ext cx="11121254" cy="626765"/>
          </a:xfrm>
          <a:prstGeom prst="rect">
            <a:avLst/>
          </a:prstGeom>
          <a:solidFill>
            <a:schemeClr val="accent4">
              <a:lumMod val="20000"/>
              <a:lumOff val="80000"/>
            </a:schemeClr>
          </a:solidFill>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R="158115" algn="just">
              <a:tabLst>
                <a:tab pos="179388" algn="l"/>
              </a:tabLst>
            </a:pPr>
            <a:r>
              <a:rPr lang="es-MX" sz="2000" dirty="0"/>
              <a:t>La </a:t>
            </a:r>
            <a:r>
              <a:rPr lang="es-MX" sz="2000" b="1" dirty="0"/>
              <a:t>conjunción</a:t>
            </a:r>
            <a:r>
              <a:rPr lang="es-MX" sz="2000" dirty="0"/>
              <a:t>, la </a:t>
            </a:r>
            <a:r>
              <a:rPr lang="es-MX" sz="2000" b="1" dirty="0"/>
              <a:t>disyunción</a:t>
            </a:r>
            <a:r>
              <a:rPr lang="es-MX" sz="2000" dirty="0"/>
              <a:t> y la </a:t>
            </a:r>
            <a:r>
              <a:rPr lang="es-MX" sz="2000" b="1" dirty="0"/>
              <a:t>implicación</a:t>
            </a:r>
            <a:r>
              <a:rPr lang="es-MX" sz="2000" dirty="0"/>
              <a:t> se asignan a </a:t>
            </a:r>
            <a:r>
              <a:rPr lang="es-MX" sz="2000" b="1" dirty="0"/>
              <a:t>operaciones binarias</a:t>
            </a:r>
            <a:r>
              <a:rPr lang="es-MX" sz="2000" dirty="0"/>
              <a:t>, ya que utilizan dos </a:t>
            </a:r>
            <a:r>
              <a:rPr lang="es-MX" sz="2000" b="1" dirty="0"/>
              <a:t>operandos</a:t>
            </a:r>
            <a:r>
              <a:rPr lang="es-MX" sz="2000" dirty="0"/>
              <a:t>, la </a:t>
            </a:r>
            <a:r>
              <a:rPr lang="es-MX" sz="2000" b="1" dirty="0"/>
              <a:t>negación</a:t>
            </a:r>
            <a:r>
              <a:rPr lang="es-MX" sz="2000" dirty="0"/>
              <a:t>  se asigna a una </a:t>
            </a:r>
            <a:r>
              <a:rPr lang="es-MX" sz="2000" b="1" dirty="0"/>
              <a:t>operación unaria</a:t>
            </a:r>
            <a:r>
              <a:rPr lang="es-MX" sz="2000" dirty="0"/>
              <a:t>, ya que requiere un </a:t>
            </a:r>
            <a:r>
              <a:rPr lang="es-MX" sz="2000" b="1" dirty="0"/>
              <a:t>operando</a:t>
            </a:r>
            <a:r>
              <a:rPr lang="es-MX" sz="2000" dirty="0"/>
              <a:t>. </a:t>
            </a:r>
            <a:endParaRPr lang="es-PE" sz="3200" dirty="0">
              <a:latin typeface="+mn-lt"/>
              <a:ea typeface="+mn-ea"/>
              <a:cs typeface="+mn-cs"/>
            </a:endParaRPr>
          </a:p>
        </p:txBody>
      </p:sp>
      <p:sp>
        <p:nvSpPr>
          <p:cNvPr id="5" name="Título 1">
            <a:extLst>
              <a:ext uri="{FF2B5EF4-FFF2-40B4-BE49-F238E27FC236}">
                <a16:creationId xmlns:a16="http://schemas.microsoft.com/office/drawing/2014/main" id="{7A97C945-FEF2-D61D-2A15-B36EC82998D2}"/>
              </a:ext>
            </a:extLst>
          </p:cNvPr>
          <p:cNvSpPr txBox="1">
            <a:spLocks/>
          </p:cNvSpPr>
          <p:nvPr/>
        </p:nvSpPr>
        <p:spPr>
          <a:xfrm>
            <a:off x="535373" y="4240300"/>
            <a:ext cx="11121254" cy="1237129"/>
          </a:xfrm>
          <a:prstGeom prst="rect">
            <a:avLst/>
          </a:prstGeom>
          <a:solidFill>
            <a:schemeClr val="accent5">
              <a:lumMod val="20000"/>
              <a:lumOff val="80000"/>
            </a:schemeClr>
          </a:solid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R="158115" algn="just">
              <a:tabLst>
                <a:tab pos="179388" algn="l"/>
              </a:tabLst>
            </a:pPr>
            <a:r>
              <a:rPr lang="es-MX" sz="2000" dirty="0"/>
              <a:t>Dos </a:t>
            </a:r>
            <a:r>
              <a:rPr lang="es-MX" sz="2000" b="1" dirty="0"/>
              <a:t>proposiciones compuestas </a:t>
            </a:r>
            <a:r>
              <a:rPr lang="es-MX" sz="2000" dirty="0"/>
              <a:t>se llaman </a:t>
            </a:r>
            <a:r>
              <a:rPr lang="es-MX" sz="2000" b="1" dirty="0"/>
              <a:t>lógicamente equivalentes</a:t>
            </a:r>
            <a:r>
              <a:rPr lang="es-MX" sz="2000" dirty="0"/>
              <a:t>, si toman los mismos valores de verdad para cualquier </a:t>
            </a:r>
            <a:r>
              <a:rPr lang="es-MX" sz="2000" b="1" dirty="0"/>
              <a:t>conjunto de valores </a:t>
            </a:r>
            <a:r>
              <a:rPr lang="es-MX" sz="2000" dirty="0"/>
              <a:t>de las partes componentes. Una </a:t>
            </a:r>
            <a:r>
              <a:rPr lang="es-MX" sz="2000" b="1" dirty="0"/>
              <a:t>proposición compuesta </a:t>
            </a:r>
            <a:r>
              <a:rPr lang="es-MX" sz="2000" dirty="0"/>
              <a:t>que toma </a:t>
            </a:r>
            <a:r>
              <a:rPr lang="es-MX" sz="2000" b="1" dirty="0"/>
              <a:t>valores de verdad </a:t>
            </a:r>
            <a:r>
              <a:rPr lang="es-MX" sz="2000" dirty="0"/>
              <a:t>para sus componentes se denomina </a:t>
            </a:r>
            <a:r>
              <a:rPr lang="es-MX" sz="2000" b="1" dirty="0"/>
              <a:t>tautología</a:t>
            </a:r>
            <a:r>
              <a:rPr lang="es-MX" sz="2000" dirty="0"/>
              <a:t>. </a:t>
            </a:r>
          </a:p>
          <a:p>
            <a:pPr marR="158115" algn="just">
              <a:tabLst>
                <a:tab pos="179388" algn="l"/>
              </a:tabLst>
            </a:pPr>
            <a:r>
              <a:rPr lang="es-MX" sz="2000" dirty="0"/>
              <a:t>Una </a:t>
            </a:r>
            <a:r>
              <a:rPr lang="es-MX" sz="2000" b="1" dirty="0"/>
              <a:t>proposición</a:t>
            </a:r>
            <a:r>
              <a:rPr lang="es-MX" sz="2000" dirty="0"/>
              <a:t> (no Q) ⇒ (no P) se denomina </a:t>
            </a:r>
            <a:r>
              <a:rPr lang="es-MX" sz="2000" b="1" dirty="0"/>
              <a:t>opuesta</a:t>
            </a:r>
            <a:r>
              <a:rPr lang="es-MX" sz="2000" dirty="0"/>
              <a:t> o </a:t>
            </a:r>
            <a:r>
              <a:rPr lang="es-MX" sz="2000" b="1" dirty="0"/>
              <a:t>contrapositiva</a:t>
            </a:r>
            <a:r>
              <a:rPr lang="es-MX" sz="2000" dirty="0"/>
              <a:t> a la </a:t>
            </a:r>
            <a:r>
              <a:rPr lang="es-MX" sz="2000" b="1" dirty="0"/>
              <a:t>proposición</a:t>
            </a:r>
            <a:r>
              <a:rPr lang="es-MX" sz="2000" dirty="0"/>
              <a:t> P ⇒ Q.</a:t>
            </a:r>
            <a:endParaRPr lang="es-PE" sz="3200" dirty="0">
              <a:latin typeface="+mn-lt"/>
              <a:ea typeface="+mn-ea"/>
              <a:cs typeface="+mn-cs"/>
            </a:endParaRPr>
          </a:p>
        </p:txBody>
      </p:sp>
      <p:sp>
        <p:nvSpPr>
          <p:cNvPr id="7" name="Título 1">
            <a:extLst>
              <a:ext uri="{FF2B5EF4-FFF2-40B4-BE49-F238E27FC236}">
                <a16:creationId xmlns:a16="http://schemas.microsoft.com/office/drawing/2014/main" id="{B82C7513-0D68-DCA7-D20B-DDD102305461}"/>
              </a:ext>
            </a:extLst>
          </p:cNvPr>
          <p:cNvSpPr txBox="1">
            <a:spLocks/>
          </p:cNvSpPr>
          <p:nvPr/>
        </p:nvSpPr>
        <p:spPr>
          <a:xfrm>
            <a:off x="535373" y="5412752"/>
            <a:ext cx="11121254" cy="1488034"/>
          </a:xfrm>
          <a:prstGeom prst="rect">
            <a:avLst/>
          </a:prstGeom>
          <a:solidFill>
            <a:schemeClr val="accent6">
              <a:lumMod val="20000"/>
              <a:lumOff val="80000"/>
            </a:schemeClr>
          </a:solid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R="158115" algn="just">
              <a:tabLst>
                <a:tab pos="179388" algn="l"/>
              </a:tabLst>
            </a:pPr>
            <a:r>
              <a:rPr lang="es-MX" sz="2000" dirty="0"/>
              <a:t>La notación P ⇒ Q se lee : "</a:t>
            </a:r>
            <a:r>
              <a:rPr lang="es-MX" sz="2000" b="1" dirty="0"/>
              <a:t>P implica Q</a:t>
            </a:r>
            <a:r>
              <a:rPr lang="es-MX" sz="2000" dirty="0"/>
              <a:t>", o "</a:t>
            </a:r>
            <a:r>
              <a:rPr lang="es-MX" sz="2000" b="1" dirty="0"/>
              <a:t>de P se sigue Q</a:t>
            </a:r>
            <a:r>
              <a:rPr lang="es-MX" sz="2000" dirty="0"/>
              <a:t>", o "</a:t>
            </a:r>
            <a:r>
              <a:rPr lang="es-MX" sz="2000" b="1" dirty="0"/>
              <a:t>Q es necesaria para P</a:t>
            </a:r>
            <a:r>
              <a:rPr lang="es-MX" sz="2000" dirty="0"/>
              <a:t>", o "</a:t>
            </a:r>
            <a:r>
              <a:rPr lang="es-MX" sz="2000" b="1" dirty="0"/>
              <a:t>P es suficiente para Q</a:t>
            </a:r>
            <a:r>
              <a:rPr lang="es-MX" sz="2000" dirty="0"/>
              <a:t>". Para justificar la </a:t>
            </a:r>
            <a:r>
              <a:rPr lang="es-MX" sz="2000" b="1" dirty="0"/>
              <a:t>equivalencia lógica </a:t>
            </a:r>
            <a:r>
              <a:rPr lang="es-MX" sz="2000" dirty="0"/>
              <a:t>se utiliza la </a:t>
            </a:r>
            <a:r>
              <a:rPr lang="es-MX" sz="2000" b="1" dirty="0"/>
              <a:t>tabla de verdad</a:t>
            </a:r>
            <a:r>
              <a:rPr lang="es-MX" sz="2000" dirty="0"/>
              <a:t>, con los valores verdaderos de las </a:t>
            </a:r>
            <a:r>
              <a:rPr lang="es-MX" sz="2000" b="1" dirty="0"/>
              <a:t>expresiones lógicas </a:t>
            </a:r>
            <a:r>
              <a:rPr lang="es-MX" sz="2000" dirty="0"/>
              <a:t>para todos los conjuntos posibles de </a:t>
            </a:r>
            <a:r>
              <a:rPr lang="es-MX" sz="2000" b="1" dirty="0"/>
              <a:t>valores de verdad </a:t>
            </a:r>
            <a:r>
              <a:rPr lang="es-MX" sz="2000" dirty="0"/>
              <a:t>de los componentes. La </a:t>
            </a:r>
            <a:r>
              <a:rPr lang="es-MX" sz="2000" b="1" dirty="0"/>
              <a:t>equivalencia </a:t>
            </a:r>
            <a:r>
              <a:rPr lang="es-MX" sz="2000" dirty="0"/>
              <a:t>de dos </a:t>
            </a:r>
            <a:r>
              <a:rPr lang="es-MX" sz="2000" b="1" dirty="0"/>
              <a:t>proposiciones </a:t>
            </a:r>
            <a:r>
              <a:rPr lang="es-MX" sz="2000" dirty="0"/>
              <a:t>puede establecerse comparando sus </a:t>
            </a:r>
            <a:r>
              <a:rPr lang="es-MX" sz="2000" b="1" dirty="0"/>
              <a:t>tablas de verdad</a:t>
            </a:r>
            <a:r>
              <a:rPr lang="es-MX" sz="2000" dirty="0"/>
              <a:t>. Coinciden para las </a:t>
            </a:r>
            <a:r>
              <a:rPr lang="es-MX" sz="2000" b="1" dirty="0"/>
              <a:t>proposiciones lógicamente equivalentes</a:t>
            </a:r>
            <a:r>
              <a:rPr lang="es-MX" sz="2000" dirty="0"/>
              <a:t>.</a:t>
            </a:r>
            <a:endParaRPr lang="es-PE" sz="3200" dirty="0">
              <a:latin typeface="+mn-lt"/>
              <a:ea typeface="+mn-ea"/>
              <a:cs typeface="+mn-cs"/>
            </a:endParaRPr>
          </a:p>
        </p:txBody>
      </p:sp>
    </p:spTree>
    <p:extLst>
      <p:ext uri="{BB962C8B-B14F-4D97-AF65-F5344CB8AC3E}">
        <p14:creationId xmlns:p14="http://schemas.microsoft.com/office/powerpoint/2010/main" val="1867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E790CE2-4705-82DB-B7E2-53C55CCCFB01}"/>
              </a:ext>
            </a:extLst>
          </p:cNvPr>
          <p:cNvSpPr txBox="1"/>
          <p:nvPr/>
        </p:nvSpPr>
        <p:spPr>
          <a:xfrm>
            <a:off x="577687" y="548826"/>
            <a:ext cx="6162478" cy="523220"/>
          </a:xfrm>
          <a:prstGeom prst="rect">
            <a:avLst/>
          </a:prstGeom>
          <a:noFill/>
        </p:spPr>
        <p:txBody>
          <a:bodyPr wrap="square">
            <a:spAutoFit/>
          </a:bodyPr>
          <a:lstStyle/>
          <a:p>
            <a:r>
              <a:rPr lang="es-ES" sz="2800" b="1" dirty="0">
                <a:solidFill>
                  <a:srgbClr val="C00000"/>
                </a:solidFill>
                <a:effectLst>
                  <a:outerShdw blurRad="38100" dist="38100" dir="2700000" algn="tl">
                    <a:srgbClr val="000000">
                      <a:alpha val="43137"/>
                    </a:srgbClr>
                  </a:outerShdw>
                </a:effectLst>
              </a:rPr>
              <a:t>Lógica Matemática. Tabla de verdad </a:t>
            </a:r>
            <a:endParaRPr lang="es-PE" sz="2800" b="1" dirty="0">
              <a:solidFill>
                <a:srgbClr val="C00000"/>
              </a:solidFill>
              <a:effectLst>
                <a:outerShdw blurRad="38100" dist="38100" dir="2700000" algn="tl">
                  <a:srgbClr val="000000">
                    <a:alpha val="43137"/>
                  </a:srgbClr>
                </a:outerShdw>
              </a:effectLst>
            </a:endParaRPr>
          </a:p>
        </p:txBody>
      </p:sp>
      <p:sp>
        <p:nvSpPr>
          <p:cNvPr id="13" name="CuadroTexto 12">
            <a:extLst>
              <a:ext uri="{FF2B5EF4-FFF2-40B4-BE49-F238E27FC236}">
                <a16:creationId xmlns:a16="http://schemas.microsoft.com/office/drawing/2014/main" id="{47FB8640-0882-9274-859F-4FBA1E1FFE7B}"/>
              </a:ext>
            </a:extLst>
          </p:cNvPr>
          <p:cNvSpPr txBox="1"/>
          <p:nvPr/>
        </p:nvSpPr>
        <p:spPr>
          <a:xfrm>
            <a:off x="577687" y="1072046"/>
            <a:ext cx="11243035" cy="1631216"/>
          </a:xfrm>
          <a:prstGeom prst="rect">
            <a:avLst/>
          </a:prstGeom>
          <a:solidFill>
            <a:schemeClr val="accent4">
              <a:lumMod val="20000"/>
              <a:lumOff val="80000"/>
            </a:schemeClr>
          </a:solidFill>
        </p:spPr>
        <p:txBody>
          <a:bodyPr wrap="square">
            <a:spAutoFit/>
          </a:bodyPr>
          <a:lstStyle/>
          <a:p>
            <a:pPr algn="just"/>
            <a:r>
              <a:rPr lang="es-MX" sz="2000" dirty="0">
                <a:latin typeface="+mj-lt"/>
                <a:ea typeface="+mj-ea"/>
                <a:cs typeface="+mj-cs"/>
              </a:rPr>
              <a:t>Si las </a:t>
            </a:r>
            <a:r>
              <a:rPr lang="es-MX" sz="2000" b="1" dirty="0">
                <a:latin typeface="+mj-lt"/>
                <a:ea typeface="+mj-ea"/>
                <a:cs typeface="+mj-cs"/>
              </a:rPr>
              <a:t>proposiciones</a:t>
            </a:r>
            <a:r>
              <a:rPr lang="es-MX" sz="2000" dirty="0">
                <a:latin typeface="+mj-lt"/>
                <a:ea typeface="+mj-ea"/>
                <a:cs typeface="+mj-cs"/>
              </a:rPr>
              <a:t> </a:t>
            </a:r>
            <a:r>
              <a:rPr lang="es-MX" sz="2000" b="1" dirty="0">
                <a:latin typeface="+mj-lt"/>
                <a:ea typeface="+mj-ea"/>
                <a:cs typeface="+mj-cs"/>
              </a:rPr>
              <a:t>A </a:t>
            </a:r>
            <a:r>
              <a:rPr lang="es-MX" sz="2000" dirty="0">
                <a:latin typeface="+mj-lt"/>
                <a:ea typeface="+mj-ea"/>
                <a:cs typeface="+mj-cs"/>
              </a:rPr>
              <a:t>y</a:t>
            </a:r>
            <a:r>
              <a:rPr lang="es-MX" sz="2000" b="1" dirty="0">
                <a:latin typeface="+mj-lt"/>
                <a:ea typeface="+mj-ea"/>
                <a:cs typeface="+mj-cs"/>
              </a:rPr>
              <a:t> B </a:t>
            </a:r>
            <a:r>
              <a:rPr lang="es-MX" sz="2000" dirty="0">
                <a:latin typeface="+mj-lt"/>
                <a:ea typeface="+mj-ea"/>
                <a:cs typeface="+mj-cs"/>
              </a:rPr>
              <a:t>son </a:t>
            </a:r>
            <a:r>
              <a:rPr lang="es-MX" sz="2000" b="1" dirty="0">
                <a:latin typeface="+mj-lt"/>
                <a:ea typeface="+mj-ea"/>
                <a:cs typeface="+mj-cs"/>
              </a:rPr>
              <a:t>equivalentes</a:t>
            </a:r>
            <a:r>
              <a:rPr lang="es-MX" sz="2000" dirty="0">
                <a:latin typeface="+mj-lt"/>
                <a:ea typeface="+mj-ea"/>
                <a:cs typeface="+mj-cs"/>
              </a:rPr>
              <a:t>, entonces escribimos </a:t>
            </a:r>
            <a:r>
              <a:rPr lang="es-MX" sz="2000" b="1" dirty="0">
                <a:latin typeface="+mj-lt"/>
                <a:ea typeface="+mj-ea"/>
                <a:cs typeface="+mj-cs"/>
              </a:rPr>
              <a:t>A ⇔ B</a:t>
            </a:r>
            <a:r>
              <a:rPr lang="es-MX" sz="2000" dirty="0">
                <a:latin typeface="+mj-lt"/>
                <a:ea typeface="+mj-ea"/>
                <a:cs typeface="+mj-cs"/>
              </a:rPr>
              <a:t>. La última </a:t>
            </a:r>
            <a:r>
              <a:rPr lang="es-MX" sz="2000" b="1" dirty="0">
                <a:latin typeface="+mj-lt"/>
                <a:ea typeface="+mj-ea"/>
                <a:cs typeface="+mj-cs"/>
              </a:rPr>
              <a:t>proposición</a:t>
            </a:r>
            <a:r>
              <a:rPr lang="es-MX" sz="2000" dirty="0">
                <a:latin typeface="+mj-lt"/>
                <a:ea typeface="+mj-ea"/>
                <a:cs typeface="+mj-cs"/>
              </a:rPr>
              <a:t> puede escribirse mediante las </a:t>
            </a:r>
            <a:r>
              <a:rPr lang="es-MX" sz="2000" b="1" dirty="0">
                <a:latin typeface="+mj-lt"/>
                <a:ea typeface="+mj-ea"/>
                <a:cs typeface="+mj-cs"/>
              </a:rPr>
              <a:t>operaciones de conjunción </a:t>
            </a:r>
            <a:r>
              <a:rPr lang="es-MX" sz="2000" dirty="0">
                <a:latin typeface="+mj-lt"/>
                <a:ea typeface="+mj-ea"/>
                <a:cs typeface="+mj-cs"/>
              </a:rPr>
              <a:t>e </a:t>
            </a:r>
            <a:r>
              <a:rPr lang="es-MX" sz="2000" b="1" dirty="0">
                <a:latin typeface="+mj-lt"/>
                <a:ea typeface="+mj-ea"/>
                <a:cs typeface="+mj-cs"/>
              </a:rPr>
              <a:t>implicación</a:t>
            </a:r>
            <a:r>
              <a:rPr lang="es-MX" sz="2000" dirty="0">
                <a:latin typeface="+mj-lt"/>
                <a:ea typeface="+mj-ea"/>
                <a:cs typeface="+mj-cs"/>
              </a:rPr>
              <a:t> como (A ⇒ B) y (B ⇒ A). La </a:t>
            </a:r>
            <a:r>
              <a:rPr lang="es-MX" sz="2000" b="1" dirty="0">
                <a:latin typeface="+mj-lt"/>
                <a:ea typeface="+mj-ea"/>
                <a:cs typeface="+mj-cs"/>
              </a:rPr>
              <a:t>validez</a:t>
            </a:r>
            <a:r>
              <a:rPr lang="es-MX" sz="2000" dirty="0">
                <a:latin typeface="+mj-lt"/>
                <a:ea typeface="+mj-ea"/>
                <a:cs typeface="+mj-cs"/>
              </a:rPr>
              <a:t> de las </a:t>
            </a:r>
            <a:r>
              <a:rPr lang="es-MX" sz="2000" b="1" dirty="0">
                <a:latin typeface="+mj-lt"/>
                <a:ea typeface="+mj-ea"/>
                <a:cs typeface="+mj-cs"/>
              </a:rPr>
              <a:t>leyes del álgebra de la lógica </a:t>
            </a:r>
            <a:r>
              <a:rPr lang="es-MX" sz="2000" dirty="0">
                <a:latin typeface="+mj-lt"/>
                <a:ea typeface="+mj-ea"/>
                <a:cs typeface="+mj-cs"/>
              </a:rPr>
              <a:t>se demuestra construyendo las </a:t>
            </a:r>
            <a:r>
              <a:rPr lang="es-MX" sz="2000" b="1" dirty="0">
                <a:latin typeface="+mj-lt"/>
                <a:ea typeface="+mj-ea"/>
                <a:cs typeface="+mj-cs"/>
              </a:rPr>
              <a:t>tablas de verdad</a:t>
            </a:r>
            <a:r>
              <a:rPr lang="es-MX" sz="2000" dirty="0">
                <a:latin typeface="+mj-lt"/>
                <a:ea typeface="+mj-ea"/>
                <a:cs typeface="+mj-cs"/>
              </a:rPr>
              <a:t>. Algunas leyes tienen </a:t>
            </a:r>
            <a:r>
              <a:rPr lang="es-MX" sz="2000" b="1" dirty="0">
                <a:latin typeface="+mj-lt"/>
                <a:ea typeface="+mj-ea"/>
                <a:cs typeface="+mj-cs"/>
              </a:rPr>
              <a:t>análogos directos </a:t>
            </a:r>
            <a:r>
              <a:rPr lang="es-MX" sz="2000" dirty="0">
                <a:latin typeface="+mj-lt"/>
                <a:ea typeface="+mj-ea"/>
                <a:cs typeface="+mj-cs"/>
              </a:rPr>
              <a:t>en el </a:t>
            </a:r>
            <a:r>
              <a:rPr lang="es-MX" sz="2000" b="1" dirty="0">
                <a:latin typeface="+mj-lt"/>
                <a:ea typeface="+mj-ea"/>
                <a:cs typeface="+mj-cs"/>
              </a:rPr>
              <a:t>álgebra de los números reales</a:t>
            </a:r>
            <a:r>
              <a:rPr lang="es-MX" sz="2000" dirty="0">
                <a:latin typeface="+mj-lt"/>
                <a:ea typeface="+mj-ea"/>
                <a:cs typeface="+mj-cs"/>
              </a:rPr>
              <a:t>, incluyendo las leyes </a:t>
            </a:r>
            <a:r>
              <a:rPr lang="es-MX" sz="2000" b="1" dirty="0">
                <a:latin typeface="+mj-lt"/>
                <a:ea typeface="+mj-ea"/>
                <a:cs typeface="+mj-cs"/>
              </a:rPr>
              <a:t>conmutativa</a:t>
            </a:r>
            <a:r>
              <a:rPr lang="es-MX" sz="2000" dirty="0">
                <a:latin typeface="+mj-lt"/>
                <a:ea typeface="+mj-ea"/>
                <a:cs typeface="+mj-cs"/>
              </a:rPr>
              <a:t>, </a:t>
            </a:r>
            <a:r>
              <a:rPr lang="es-MX" sz="2000" b="1" dirty="0">
                <a:latin typeface="+mj-lt"/>
                <a:ea typeface="+mj-ea"/>
                <a:cs typeface="+mj-cs"/>
              </a:rPr>
              <a:t>asociativa</a:t>
            </a:r>
            <a:r>
              <a:rPr lang="es-MX" sz="2000" dirty="0">
                <a:latin typeface="+mj-lt"/>
                <a:ea typeface="+mj-ea"/>
                <a:cs typeface="+mj-cs"/>
              </a:rPr>
              <a:t> y </a:t>
            </a:r>
            <a:r>
              <a:rPr lang="es-MX" sz="2000" b="1" dirty="0">
                <a:latin typeface="+mj-lt"/>
                <a:ea typeface="+mj-ea"/>
                <a:cs typeface="+mj-cs"/>
              </a:rPr>
              <a:t>distributiva</a:t>
            </a:r>
            <a:r>
              <a:rPr lang="es-MX" sz="2000" dirty="0">
                <a:latin typeface="+mj-lt"/>
                <a:ea typeface="+mj-ea"/>
                <a:cs typeface="+mj-cs"/>
              </a:rPr>
              <a:t>. Hay leyes como, la </a:t>
            </a:r>
            <a:r>
              <a:rPr lang="es-MX" sz="2000" b="1" dirty="0">
                <a:latin typeface="+mj-lt"/>
                <a:ea typeface="+mj-ea"/>
                <a:cs typeface="+mj-cs"/>
              </a:rPr>
              <a:t>ley de Morgan</a:t>
            </a:r>
            <a:r>
              <a:rPr lang="es-MX" sz="2000" dirty="0">
                <a:latin typeface="+mj-lt"/>
                <a:ea typeface="+mj-ea"/>
                <a:cs typeface="+mj-cs"/>
              </a:rPr>
              <a:t>, que no tienen tales </a:t>
            </a:r>
            <a:r>
              <a:rPr lang="es-MX" sz="2000" b="1" dirty="0">
                <a:latin typeface="+mj-lt"/>
                <a:ea typeface="+mj-ea"/>
                <a:cs typeface="+mj-cs"/>
              </a:rPr>
              <a:t>análogos</a:t>
            </a:r>
            <a:r>
              <a:rPr lang="es-MX" sz="2000" dirty="0">
                <a:latin typeface="+mj-lt"/>
                <a:ea typeface="+mj-ea"/>
                <a:cs typeface="+mj-cs"/>
              </a:rPr>
              <a:t>.</a:t>
            </a:r>
          </a:p>
        </p:txBody>
      </p:sp>
      <p:sp>
        <p:nvSpPr>
          <p:cNvPr id="14" name="CuadroTexto 13">
            <a:extLst>
              <a:ext uri="{FF2B5EF4-FFF2-40B4-BE49-F238E27FC236}">
                <a16:creationId xmlns:a16="http://schemas.microsoft.com/office/drawing/2014/main" id="{7CB78B0B-EF49-4579-CF54-2F0A751F34D4}"/>
              </a:ext>
            </a:extLst>
          </p:cNvPr>
          <p:cNvSpPr txBox="1"/>
          <p:nvPr/>
        </p:nvSpPr>
        <p:spPr>
          <a:xfrm>
            <a:off x="577687" y="2703262"/>
            <a:ext cx="11166078" cy="1323439"/>
          </a:xfrm>
          <a:prstGeom prst="rect">
            <a:avLst/>
          </a:prstGeom>
          <a:solidFill>
            <a:schemeClr val="accent5">
              <a:lumMod val="20000"/>
              <a:lumOff val="80000"/>
            </a:schemeClr>
          </a:solidFill>
        </p:spPr>
        <p:txBody>
          <a:bodyPr wrap="square">
            <a:spAutoFit/>
          </a:bodyPr>
          <a:lstStyle/>
          <a:p>
            <a:pPr algn="just"/>
            <a:r>
              <a:rPr lang="es-MX" sz="2000" dirty="0">
                <a:latin typeface="+mj-lt"/>
                <a:ea typeface="+mj-ea"/>
                <a:cs typeface="+mj-cs"/>
              </a:rPr>
              <a:t>Los </a:t>
            </a:r>
            <a:r>
              <a:rPr lang="es-MX" sz="2000" b="1" dirty="0">
                <a:latin typeface="+mj-lt"/>
                <a:ea typeface="+mj-ea"/>
                <a:cs typeface="+mj-cs"/>
              </a:rPr>
              <a:t>enunciados</a:t>
            </a:r>
            <a:r>
              <a:rPr lang="es-MX" sz="2000" dirty="0">
                <a:latin typeface="+mj-lt"/>
                <a:ea typeface="+mj-ea"/>
                <a:cs typeface="+mj-cs"/>
              </a:rPr>
              <a:t> sobre </a:t>
            </a:r>
            <a:r>
              <a:rPr lang="es-MX" sz="2000" b="1" dirty="0">
                <a:latin typeface="+mj-lt"/>
                <a:ea typeface="+mj-ea"/>
                <a:cs typeface="+mj-cs"/>
              </a:rPr>
              <a:t>propiedades de la variable x </a:t>
            </a:r>
            <a:r>
              <a:rPr lang="es-MX" sz="2000" dirty="0">
                <a:latin typeface="+mj-lt"/>
                <a:ea typeface="+mj-ea"/>
                <a:cs typeface="+mj-cs"/>
              </a:rPr>
              <a:t>se llaman </a:t>
            </a:r>
            <a:r>
              <a:rPr lang="es-MX" sz="2000" b="1" dirty="0">
                <a:latin typeface="+mj-lt"/>
                <a:ea typeface="+mj-ea"/>
                <a:cs typeface="+mj-cs"/>
              </a:rPr>
              <a:t>predicados</a:t>
            </a:r>
            <a:r>
              <a:rPr lang="es-MX" sz="2000" dirty="0">
                <a:latin typeface="+mj-lt"/>
                <a:ea typeface="+mj-ea"/>
                <a:cs typeface="+mj-cs"/>
              </a:rPr>
              <a:t> y se denotan por P(x), Q(x), ... El </a:t>
            </a:r>
            <a:r>
              <a:rPr lang="es-MX" sz="2000" b="1" dirty="0">
                <a:latin typeface="+mj-lt"/>
                <a:ea typeface="+mj-ea"/>
                <a:cs typeface="+mj-cs"/>
              </a:rPr>
              <a:t>dominio de verdad </a:t>
            </a:r>
            <a:r>
              <a:rPr lang="es-MX" sz="2000" dirty="0">
                <a:latin typeface="+mj-lt"/>
                <a:ea typeface="+mj-ea"/>
                <a:cs typeface="+mj-cs"/>
              </a:rPr>
              <a:t>de un </a:t>
            </a:r>
            <a:r>
              <a:rPr lang="es-MX" sz="2000" b="1" dirty="0">
                <a:latin typeface="+mj-lt"/>
                <a:ea typeface="+mj-ea"/>
                <a:cs typeface="+mj-cs"/>
              </a:rPr>
              <a:t>predicado</a:t>
            </a:r>
            <a:r>
              <a:rPr lang="es-MX" sz="2000" dirty="0">
                <a:latin typeface="+mj-lt"/>
                <a:ea typeface="+mj-ea"/>
                <a:cs typeface="+mj-cs"/>
              </a:rPr>
              <a:t> es una colección de todos los x, para los que el </a:t>
            </a:r>
            <a:r>
              <a:rPr lang="es-MX" sz="2000" b="1" dirty="0">
                <a:latin typeface="+mj-lt"/>
                <a:ea typeface="+mj-ea"/>
                <a:cs typeface="+mj-cs"/>
              </a:rPr>
              <a:t>predicado</a:t>
            </a:r>
            <a:r>
              <a:rPr lang="es-MX" sz="2000" dirty="0">
                <a:latin typeface="+mj-lt"/>
                <a:ea typeface="+mj-ea"/>
                <a:cs typeface="+mj-cs"/>
              </a:rPr>
              <a:t> dado se convierte en una </a:t>
            </a:r>
            <a:r>
              <a:rPr lang="es-MX" sz="2000" b="1" dirty="0">
                <a:latin typeface="+mj-lt"/>
                <a:ea typeface="+mj-ea"/>
                <a:cs typeface="+mj-cs"/>
              </a:rPr>
              <a:t>proposición verdadera</a:t>
            </a:r>
            <a:r>
              <a:rPr lang="es-MX" sz="2000" dirty="0">
                <a:latin typeface="+mj-lt"/>
                <a:ea typeface="+mj-ea"/>
                <a:cs typeface="+mj-cs"/>
              </a:rPr>
              <a:t>. Las propiedades de los predicados se estudian mediante la lógica de predicados.</a:t>
            </a:r>
            <a:endParaRPr lang="es-PE" sz="2000" dirty="0">
              <a:latin typeface="+mj-lt"/>
              <a:ea typeface="+mj-ea"/>
              <a:cs typeface="+mj-cs"/>
            </a:endParaRPr>
          </a:p>
        </p:txBody>
      </p:sp>
      <p:sp>
        <p:nvSpPr>
          <p:cNvPr id="2" name="CuadroTexto 1">
            <a:extLst>
              <a:ext uri="{FF2B5EF4-FFF2-40B4-BE49-F238E27FC236}">
                <a16:creationId xmlns:a16="http://schemas.microsoft.com/office/drawing/2014/main" id="{F37B55A7-04E5-ACE4-CA73-866AC897B778}"/>
              </a:ext>
            </a:extLst>
          </p:cNvPr>
          <p:cNvSpPr txBox="1"/>
          <p:nvPr/>
        </p:nvSpPr>
        <p:spPr>
          <a:xfrm>
            <a:off x="577688" y="4100949"/>
            <a:ext cx="11166078" cy="1015663"/>
          </a:xfrm>
          <a:prstGeom prst="rect">
            <a:avLst/>
          </a:prstGeom>
          <a:solidFill>
            <a:schemeClr val="accent6">
              <a:lumMod val="20000"/>
              <a:lumOff val="80000"/>
            </a:schemeClr>
          </a:solidFill>
        </p:spPr>
        <p:txBody>
          <a:bodyPr wrap="square">
            <a:spAutoFit/>
          </a:bodyPr>
          <a:lstStyle/>
          <a:p>
            <a:pPr algn="just"/>
            <a:r>
              <a:rPr lang="es-MX" sz="2000" dirty="0">
                <a:latin typeface="+mj-lt"/>
                <a:ea typeface="+mj-ea"/>
                <a:cs typeface="+mj-cs"/>
              </a:rPr>
              <a:t>Para construir </a:t>
            </a:r>
            <a:r>
              <a:rPr lang="es-MX" sz="2000" b="1" dirty="0">
                <a:latin typeface="+mj-lt"/>
                <a:ea typeface="+mj-ea"/>
                <a:cs typeface="+mj-cs"/>
              </a:rPr>
              <a:t>expresiones lógicas compuestas</a:t>
            </a:r>
            <a:r>
              <a:rPr lang="es-MX" sz="2000" dirty="0">
                <a:latin typeface="+mj-lt"/>
                <a:ea typeface="+mj-ea"/>
                <a:cs typeface="+mj-cs"/>
              </a:rPr>
              <a:t>, utilizamos </a:t>
            </a:r>
            <a:r>
              <a:rPr lang="es-MX" sz="2000" b="1" dirty="0">
                <a:latin typeface="+mj-lt"/>
                <a:ea typeface="+mj-ea"/>
                <a:cs typeface="+mj-cs"/>
              </a:rPr>
              <a:t>cuantificadores</a:t>
            </a:r>
            <a:r>
              <a:rPr lang="es-MX" sz="2000" dirty="0">
                <a:latin typeface="+mj-lt"/>
                <a:ea typeface="+mj-ea"/>
                <a:cs typeface="+mj-cs"/>
              </a:rPr>
              <a:t>: ∀ (para todos)-cuantificador universal y ∃ (existe)-cuantificador existencial. El </a:t>
            </a:r>
            <a:r>
              <a:rPr lang="es-MX" sz="2000" b="1" dirty="0">
                <a:latin typeface="+mj-lt"/>
                <a:ea typeface="+mj-ea"/>
                <a:cs typeface="+mj-cs"/>
              </a:rPr>
              <a:t>cuantificador</a:t>
            </a:r>
            <a:r>
              <a:rPr lang="es-MX" sz="2000" dirty="0">
                <a:latin typeface="+mj-lt"/>
                <a:ea typeface="+mj-ea"/>
                <a:cs typeface="+mj-cs"/>
              </a:rPr>
              <a:t> es una </a:t>
            </a:r>
            <a:r>
              <a:rPr lang="es-MX" sz="2000" b="1" dirty="0">
                <a:latin typeface="+mj-lt"/>
                <a:ea typeface="+mj-ea"/>
                <a:cs typeface="+mj-cs"/>
              </a:rPr>
              <a:t>operación lógica </a:t>
            </a:r>
            <a:r>
              <a:rPr lang="es-MX" sz="2000" dirty="0">
                <a:latin typeface="+mj-lt"/>
                <a:ea typeface="+mj-ea"/>
                <a:cs typeface="+mj-cs"/>
              </a:rPr>
              <a:t>que, mediante el </a:t>
            </a:r>
            <a:r>
              <a:rPr lang="es-MX" sz="2000" b="1" dirty="0">
                <a:latin typeface="+mj-lt"/>
                <a:ea typeface="+mj-ea"/>
                <a:cs typeface="+mj-cs"/>
              </a:rPr>
              <a:t>predicado</a:t>
            </a:r>
            <a:r>
              <a:rPr lang="es-MX" sz="2000" dirty="0">
                <a:latin typeface="+mj-lt"/>
                <a:ea typeface="+mj-ea"/>
                <a:cs typeface="+mj-cs"/>
              </a:rPr>
              <a:t> P(x) construye una </a:t>
            </a:r>
            <a:r>
              <a:rPr lang="es-MX" sz="2000" b="1" dirty="0">
                <a:latin typeface="+mj-lt"/>
                <a:ea typeface="+mj-ea"/>
                <a:cs typeface="+mj-cs"/>
              </a:rPr>
              <a:t>proposición</a:t>
            </a:r>
            <a:r>
              <a:rPr lang="es-MX" sz="2000" dirty="0">
                <a:latin typeface="+mj-lt"/>
                <a:ea typeface="+mj-ea"/>
                <a:cs typeface="+mj-cs"/>
              </a:rPr>
              <a:t> que caracteriza el dominio de verdad de P(x).</a:t>
            </a:r>
          </a:p>
        </p:txBody>
      </p:sp>
      <p:sp>
        <p:nvSpPr>
          <p:cNvPr id="3" name="CuadroTexto 2">
            <a:extLst>
              <a:ext uri="{FF2B5EF4-FFF2-40B4-BE49-F238E27FC236}">
                <a16:creationId xmlns:a16="http://schemas.microsoft.com/office/drawing/2014/main" id="{B89C392F-6FD1-4034-9B40-D28E70B2E360}"/>
              </a:ext>
            </a:extLst>
          </p:cNvPr>
          <p:cNvSpPr txBox="1"/>
          <p:nvPr/>
        </p:nvSpPr>
        <p:spPr>
          <a:xfrm>
            <a:off x="577688" y="5212576"/>
            <a:ext cx="11166078" cy="1323439"/>
          </a:xfrm>
          <a:prstGeom prst="rect">
            <a:avLst/>
          </a:prstGeom>
          <a:solidFill>
            <a:schemeClr val="accent2">
              <a:lumMod val="20000"/>
              <a:lumOff val="80000"/>
            </a:schemeClr>
          </a:solidFill>
        </p:spPr>
        <p:txBody>
          <a:bodyPr wrap="square">
            <a:spAutoFit/>
          </a:bodyPr>
          <a:lstStyle/>
          <a:p>
            <a:pPr algn="just"/>
            <a:r>
              <a:rPr lang="es-MX" sz="2000" dirty="0">
                <a:latin typeface="+mj-lt"/>
                <a:ea typeface="+mj-ea"/>
                <a:cs typeface="+mj-cs"/>
              </a:rPr>
              <a:t>La </a:t>
            </a:r>
            <a:r>
              <a:rPr lang="es-MX" sz="2000" b="1" dirty="0">
                <a:latin typeface="+mj-lt"/>
                <a:ea typeface="+mj-ea"/>
                <a:cs typeface="+mj-cs"/>
              </a:rPr>
              <a:t>expresión lógica </a:t>
            </a:r>
            <a:r>
              <a:rPr lang="es-MX" sz="2000" dirty="0">
                <a:latin typeface="+mj-lt"/>
                <a:ea typeface="+mj-ea"/>
                <a:cs typeface="+mj-cs"/>
              </a:rPr>
              <a:t>∀x (P(x)) ("para todo x P(x) es verdadera") significa que para todos los valores posibles x la </a:t>
            </a:r>
            <a:r>
              <a:rPr lang="es-MX" sz="2000" b="1" dirty="0">
                <a:latin typeface="+mj-lt"/>
                <a:ea typeface="+mj-ea"/>
                <a:cs typeface="+mj-cs"/>
              </a:rPr>
              <a:t>proposición</a:t>
            </a:r>
            <a:r>
              <a:rPr lang="es-MX" sz="2000" dirty="0">
                <a:latin typeface="+mj-lt"/>
                <a:ea typeface="+mj-ea"/>
                <a:cs typeface="+mj-cs"/>
              </a:rPr>
              <a:t> P(x) toma el valor verdadero. La expresión ∃x (P(x)) ("existe x tal que P(x) es verdadera") significa que para algún valor x P(x) toma el valor verdadero. Los paréntesis después de ∀x y ∃x limitan el rango de operación del cuantificador. A menudo se omiten los corchetes que definen el rango de operación.</a:t>
            </a:r>
          </a:p>
        </p:txBody>
      </p:sp>
    </p:spTree>
    <p:extLst>
      <p:ext uri="{BB962C8B-B14F-4D97-AF65-F5344CB8AC3E}">
        <p14:creationId xmlns:p14="http://schemas.microsoft.com/office/powerpoint/2010/main" val="236912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584271" y="599750"/>
            <a:ext cx="107291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MX" sz="2800" b="1" dirty="0">
                <a:solidFill>
                  <a:srgbClr val="C00000"/>
                </a:solidFill>
                <a:effectLst>
                  <a:outerShdw blurRad="38100" dist="38100" dir="2700000" algn="tl">
                    <a:srgbClr val="000000">
                      <a:alpha val="43137"/>
                    </a:srgbClr>
                  </a:outerShdw>
                </a:effectLst>
              </a:rPr>
              <a:t>Lógica formal y demostraciones mediante tablas de verdad</a:t>
            </a:r>
          </a:p>
          <a:p>
            <a:endParaRPr lang="es-EC" sz="2800" b="1" dirty="0">
              <a:solidFill>
                <a:srgbClr val="C00000"/>
              </a:solidFill>
              <a:effectLst>
                <a:outerShdw blurRad="38100" dist="38100" dir="2700000" algn="tl">
                  <a:srgbClr val="000000">
                    <a:alpha val="43137"/>
                  </a:srgbClr>
                </a:outerShdw>
              </a:effectLst>
            </a:endParaRPr>
          </a:p>
        </p:txBody>
      </p:sp>
      <p:sp>
        <p:nvSpPr>
          <p:cNvPr id="36869" name="Text Box 5"/>
          <p:cNvSpPr txBox="1">
            <a:spLocks noChangeArrowheads="1"/>
          </p:cNvSpPr>
          <p:nvPr/>
        </p:nvSpPr>
        <p:spPr bwMode="auto">
          <a:xfrm>
            <a:off x="584271" y="1553857"/>
            <a:ext cx="7483964" cy="4967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158115" algn="just">
              <a:lnSpc>
                <a:spcPct val="90000"/>
              </a:lnSpc>
              <a:spcBef>
                <a:spcPct val="0"/>
              </a:spcBef>
              <a:tabLst>
                <a:tab pos="179388" algn="l"/>
              </a:tabLst>
            </a:pPr>
            <a:r>
              <a:rPr lang="es-MX" sz="2200" dirty="0">
                <a:latin typeface="+mj-lt"/>
                <a:ea typeface="+mj-ea"/>
                <a:cs typeface="+mj-cs"/>
              </a:rPr>
              <a:t>El fundamento de toda </a:t>
            </a:r>
            <a:r>
              <a:rPr lang="es-MX" sz="2200" b="1" dirty="0">
                <a:latin typeface="+mj-lt"/>
                <a:ea typeface="+mj-ea"/>
                <a:cs typeface="+mj-cs"/>
              </a:rPr>
              <a:t>matemática</a:t>
            </a:r>
            <a:r>
              <a:rPr lang="es-MX" sz="2200" dirty="0">
                <a:latin typeface="+mj-lt"/>
                <a:ea typeface="+mj-ea"/>
                <a:cs typeface="+mj-cs"/>
              </a:rPr>
              <a:t> es la </a:t>
            </a:r>
            <a:r>
              <a:rPr lang="es-MX" sz="2200" b="1" dirty="0">
                <a:latin typeface="+mj-lt"/>
                <a:ea typeface="+mj-ea"/>
                <a:cs typeface="+mj-cs"/>
              </a:rPr>
              <a:t>lógica</a:t>
            </a:r>
            <a:r>
              <a:rPr lang="es-MX" sz="2200" dirty="0">
                <a:latin typeface="+mj-lt"/>
                <a:ea typeface="+mj-ea"/>
                <a:cs typeface="+mj-cs"/>
              </a:rPr>
              <a:t>, estudia cómo construir </a:t>
            </a:r>
            <a:r>
              <a:rPr lang="es-MX" sz="2200" b="1" dirty="0">
                <a:latin typeface="+mj-lt"/>
                <a:ea typeface="+mj-ea"/>
                <a:cs typeface="+mj-cs"/>
              </a:rPr>
              <a:t>argumentos</a:t>
            </a:r>
            <a:r>
              <a:rPr lang="es-MX" sz="2200" dirty="0">
                <a:latin typeface="+mj-lt"/>
                <a:ea typeface="+mj-ea"/>
                <a:cs typeface="+mj-cs"/>
              </a:rPr>
              <a:t> </a:t>
            </a:r>
            <a:r>
              <a:rPr lang="es-MX" sz="2200" b="1" dirty="0">
                <a:latin typeface="+mj-lt"/>
                <a:ea typeface="+mj-ea"/>
                <a:cs typeface="+mj-cs"/>
              </a:rPr>
              <a:t>lógicamente sólidos </a:t>
            </a:r>
            <a:r>
              <a:rPr lang="es-MX" sz="2200" dirty="0">
                <a:latin typeface="+mj-lt"/>
                <a:ea typeface="+mj-ea"/>
                <a:cs typeface="+mj-cs"/>
              </a:rPr>
              <a:t>que demuestren que ciertas suposiciones conducen a ciertas conclusiones sin duda. </a:t>
            </a:r>
          </a:p>
          <a:p>
            <a:pPr marR="158115" algn="just">
              <a:lnSpc>
                <a:spcPct val="90000"/>
              </a:lnSpc>
              <a:spcBef>
                <a:spcPct val="0"/>
              </a:spcBef>
              <a:tabLst>
                <a:tab pos="179388" algn="l"/>
              </a:tabLst>
            </a:pPr>
            <a:endParaRPr lang="es-MX" sz="2200" dirty="0">
              <a:latin typeface="+mj-lt"/>
              <a:ea typeface="+mj-ea"/>
              <a:cs typeface="+mj-cs"/>
            </a:endParaRPr>
          </a:p>
          <a:p>
            <a:pPr marR="158115" algn="just">
              <a:lnSpc>
                <a:spcPct val="90000"/>
              </a:lnSpc>
              <a:spcBef>
                <a:spcPct val="0"/>
              </a:spcBef>
              <a:tabLst>
                <a:tab pos="179388" algn="l"/>
              </a:tabLst>
            </a:pPr>
            <a:r>
              <a:rPr lang="es-MX" sz="2200" dirty="0">
                <a:latin typeface="+mj-lt"/>
                <a:ea typeface="+mj-ea"/>
                <a:cs typeface="+mj-cs"/>
              </a:rPr>
              <a:t>La </a:t>
            </a:r>
            <a:r>
              <a:rPr lang="es-MX" sz="2200" b="1" dirty="0">
                <a:latin typeface="+mj-lt"/>
                <a:ea typeface="+mj-ea"/>
                <a:cs typeface="+mj-cs"/>
              </a:rPr>
              <a:t>lógica formal </a:t>
            </a:r>
            <a:r>
              <a:rPr lang="es-MX" sz="2200" dirty="0">
                <a:latin typeface="+mj-lt"/>
                <a:ea typeface="+mj-ea"/>
                <a:cs typeface="+mj-cs"/>
              </a:rPr>
              <a:t>se </a:t>
            </a:r>
            <a:r>
              <a:rPr lang="es-MX" sz="2200" b="1" dirty="0">
                <a:latin typeface="+mj-lt"/>
                <a:ea typeface="+mj-ea"/>
                <a:cs typeface="+mj-cs"/>
              </a:rPr>
              <a:t>abstrae</a:t>
            </a:r>
            <a:r>
              <a:rPr lang="es-MX" sz="2200" dirty="0">
                <a:latin typeface="+mj-lt"/>
                <a:ea typeface="+mj-ea"/>
                <a:cs typeface="+mj-cs"/>
              </a:rPr>
              <a:t> de cualquier detalle especifico de los </a:t>
            </a:r>
            <a:r>
              <a:rPr lang="es-MX" sz="2200" b="1" dirty="0">
                <a:latin typeface="+mj-lt"/>
                <a:ea typeface="+mj-ea"/>
                <a:cs typeface="+mj-cs"/>
              </a:rPr>
              <a:t>argumentos</a:t>
            </a:r>
            <a:r>
              <a:rPr lang="es-MX" sz="2200" dirty="0">
                <a:latin typeface="+mj-lt"/>
                <a:ea typeface="+mj-ea"/>
                <a:cs typeface="+mj-cs"/>
              </a:rPr>
              <a:t> concretos que se construyen para centrarse en la estructura de los </a:t>
            </a:r>
            <a:r>
              <a:rPr lang="es-MX" sz="2200" b="1" dirty="0">
                <a:latin typeface="+mj-lt"/>
                <a:ea typeface="+mj-ea"/>
                <a:cs typeface="+mj-cs"/>
              </a:rPr>
              <a:t>argumentos</a:t>
            </a:r>
            <a:r>
              <a:rPr lang="es-MX" sz="2200" dirty="0">
                <a:latin typeface="+mj-lt"/>
                <a:ea typeface="+mj-ea"/>
                <a:cs typeface="+mj-cs"/>
              </a:rPr>
              <a:t>, que puede establecer algunos principios generales que se pueden utilizar en </a:t>
            </a:r>
            <a:r>
              <a:rPr lang="es-MX" sz="2200" b="1" dirty="0">
                <a:latin typeface="+mj-lt"/>
                <a:ea typeface="+mj-ea"/>
                <a:cs typeface="+mj-cs"/>
              </a:rPr>
              <a:t>argumentos</a:t>
            </a:r>
            <a:r>
              <a:rPr lang="es-MX" sz="2200" dirty="0">
                <a:latin typeface="+mj-lt"/>
                <a:ea typeface="+mj-ea"/>
                <a:cs typeface="+mj-cs"/>
              </a:rPr>
              <a:t> específicos. </a:t>
            </a:r>
          </a:p>
          <a:p>
            <a:pPr marR="158115" algn="just">
              <a:lnSpc>
                <a:spcPct val="90000"/>
              </a:lnSpc>
              <a:spcBef>
                <a:spcPct val="0"/>
              </a:spcBef>
              <a:tabLst>
                <a:tab pos="179388" algn="l"/>
              </a:tabLst>
            </a:pPr>
            <a:endParaRPr lang="es-MX" sz="2200" dirty="0">
              <a:latin typeface="+mj-lt"/>
              <a:ea typeface="+mj-ea"/>
              <a:cs typeface="+mj-cs"/>
            </a:endParaRPr>
          </a:p>
          <a:p>
            <a:pPr marR="158115" algn="just">
              <a:lnSpc>
                <a:spcPct val="90000"/>
              </a:lnSpc>
              <a:spcBef>
                <a:spcPct val="0"/>
              </a:spcBef>
              <a:tabLst>
                <a:tab pos="179388" algn="l"/>
              </a:tabLst>
            </a:pPr>
            <a:r>
              <a:rPr lang="es-MX" sz="2200" b="1" dirty="0">
                <a:latin typeface="+mj-lt"/>
                <a:ea typeface="+mj-ea"/>
                <a:cs typeface="+mj-cs"/>
              </a:rPr>
              <a:t>Aristóteles</a:t>
            </a:r>
            <a:r>
              <a:rPr lang="es-MX" sz="2200" dirty="0">
                <a:latin typeface="+mj-lt"/>
                <a:ea typeface="+mj-ea"/>
                <a:cs typeface="+mj-cs"/>
              </a:rPr>
              <a:t> desarrolló muchos principios de </a:t>
            </a:r>
            <a:r>
              <a:rPr lang="es-MX" sz="2200" b="1" dirty="0">
                <a:latin typeface="+mj-lt"/>
                <a:ea typeface="+mj-ea"/>
                <a:cs typeface="+mj-cs"/>
              </a:rPr>
              <a:t>lógica silogística</a:t>
            </a:r>
            <a:r>
              <a:rPr lang="es-MX" sz="2200" dirty="0">
                <a:latin typeface="+mj-lt"/>
                <a:ea typeface="+mj-ea"/>
                <a:cs typeface="+mj-cs"/>
              </a:rPr>
              <a:t>, que es la </a:t>
            </a:r>
            <a:r>
              <a:rPr lang="es-MX" sz="2200" b="1" dirty="0">
                <a:latin typeface="+mj-lt"/>
                <a:ea typeface="+mj-ea"/>
                <a:cs typeface="+mj-cs"/>
              </a:rPr>
              <a:t>lógica</a:t>
            </a:r>
            <a:r>
              <a:rPr lang="es-MX" sz="2200" dirty="0">
                <a:latin typeface="+mj-lt"/>
                <a:ea typeface="+mj-ea"/>
                <a:cs typeface="+mj-cs"/>
              </a:rPr>
              <a:t> centrada en </a:t>
            </a:r>
            <a:r>
              <a:rPr lang="es-MX" sz="2200" b="1" dirty="0">
                <a:latin typeface="+mj-lt"/>
                <a:ea typeface="+mj-ea"/>
                <a:cs typeface="+mj-cs"/>
              </a:rPr>
              <a:t>argumentos</a:t>
            </a:r>
            <a:r>
              <a:rPr lang="es-MX" sz="2200" dirty="0">
                <a:latin typeface="+mj-lt"/>
                <a:ea typeface="+mj-ea"/>
                <a:cs typeface="+mj-cs"/>
              </a:rPr>
              <a:t> que deductivamente conducen de unos </a:t>
            </a:r>
            <a:r>
              <a:rPr lang="es-MX" sz="2200" b="1" dirty="0">
                <a:latin typeface="+mj-lt"/>
                <a:ea typeface="+mj-ea"/>
                <a:cs typeface="+mj-cs"/>
              </a:rPr>
              <a:t>supuestos</a:t>
            </a:r>
            <a:r>
              <a:rPr lang="es-MX" sz="2200" dirty="0">
                <a:latin typeface="+mj-lt"/>
                <a:ea typeface="+mj-ea"/>
                <a:cs typeface="+mj-cs"/>
              </a:rPr>
              <a:t> a una </a:t>
            </a:r>
            <a:r>
              <a:rPr lang="es-MX" sz="2200" b="1" dirty="0">
                <a:latin typeface="+mj-lt"/>
                <a:ea typeface="+mj-ea"/>
                <a:cs typeface="+mj-cs"/>
              </a:rPr>
              <a:t>conclusión</a:t>
            </a:r>
            <a:r>
              <a:rPr lang="es-MX" sz="2200" dirty="0">
                <a:latin typeface="+mj-lt"/>
                <a:ea typeface="+mj-ea"/>
                <a:cs typeface="+mj-cs"/>
              </a:rPr>
              <a:t>. Esta obra, que se remonta se remonta a los años 300 a.C., se sigue utilizando hoy en día. El estudio moderno de la </a:t>
            </a:r>
            <a:r>
              <a:rPr lang="es-MX" sz="2200" b="1" dirty="0">
                <a:latin typeface="+mj-lt"/>
                <a:ea typeface="+mj-ea"/>
                <a:cs typeface="+mj-cs"/>
              </a:rPr>
              <a:t>lógica formal </a:t>
            </a:r>
            <a:r>
              <a:rPr lang="es-MX" sz="2200" dirty="0">
                <a:latin typeface="+mj-lt"/>
                <a:ea typeface="+mj-ea"/>
                <a:cs typeface="+mj-cs"/>
              </a:rPr>
              <a:t>se basa en el trabajo pionero de </a:t>
            </a:r>
            <a:r>
              <a:rPr lang="es-MX" sz="2200" b="1" dirty="0">
                <a:latin typeface="+mj-lt"/>
                <a:ea typeface="+mj-ea"/>
                <a:cs typeface="+mj-cs"/>
              </a:rPr>
              <a:t>Aristóteles</a:t>
            </a:r>
            <a:r>
              <a:rPr lang="es-MX" sz="2200" dirty="0">
                <a:latin typeface="+mj-lt"/>
                <a:ea typeface="+mj-ea"/>
                <a:cs typeface="+mj-cs"/>
              </a:rPr>
              <a:t>.</a:t>
            </a:r>
            <a:endParaRPr lang="es-EC" sz="1400" dirty="0">
              <a:latin typeface="+mj-lt"/>
              <a:ea typeface="+mj-ea"/>
              <a:cs typeface="+mj-cs"/>
            </a:endParaRPr>
          </a:p>
        </p:txBody>
      </p:sp>
      <p:sp>
        <p:nvSpPr>
          <p:cNvPr id="36871"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C"/>
          </a:p>
        </p:txBody>
      </p:sp>
      <p:pic>
        <p:nvPicPr>
          <p:cNvPr id="1026" name="Picture 2" descr="Picture">
            <a:extLst>
              <a:ext uri="{FF2B5EF4-FFF2-40B4-BE49-F238E27FC236}">
                <a16:creationId xmlns:a16="http://schemas.microsoft.com/office/drawing/2014/main" id="{E46322C2-61FC-9354-4528-D2A5427C5D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0575" y="3809949"/>
            <a:ext cx="2387640" cy="30480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roduction to Philosophy">
            <a:extLst>
              <a:ext uri="{FF2B5EF4-FFF2-40B4-BE49-F238E27FC236}">
                <a16:creationId xmlns:a16="http://schemas.microsoft.com/office/drawing/2014/main" id="{EED09FDC-4D21-C8AE-8ADD-4B1535134E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81"/>
          <a:stretch/>
        </p:blipFill>
        <p:spPr bwMode="auto">
          <a:xfrm>
            <a:off x="8082745" y="1253765"/>
            <a:ext cx="1771650" cy="23947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troduction to Philosophy">
            <a:extLst>
              <a:ext uri="{FF2B5EF4-FFF2-40B4-BE49-F238E27FC236}">
                <a16:creationId xmlns:a16="http://schemas.microsoft.com/office/drawing/2014/main" id="{5241086A-5703-B425-E4AB-719B1F636A2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146"/>
          <a:stretch/>
        </p:blipFill>
        <p:spPr bwMode="auto">
          <a:xfrm>
            <a:off x="10271340" y="1253765"/>
            <a:ext cx="1771650" cy="2394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6869"/>
                                        </p:tgtEl>
                                        <p:attrNameLst>
                                          <p:attrName>style.visibility</p:attrName>
                                        </p:attrNameLst>
                                      </p:cBhvr>
                                      <p:to>
                                        <p:strVal val="visible"/>
                                      </p:to>
                                    </p:set>
                                    <p:anim calcmode="lin" valueType="num">
                                      <p:cBhvr additive="base">
                                        <p:cTn id="7" dur="500" fill="hold"/>
                                        <p:tgtEl>
                                          <p:spTgt spid="36869"/>
                                        </p:tgtEl>
                                        <p:attrNameLst>
                                          <p:attrName>ppt_x</p:attrName>
                                        </p:attrNameLst>
                                      </p:cBhvr>
                                      <p:tavLst>
                                        <p:tav tm="0">
                                          <p:val>
                                            <p:strVal val="#ppt_x"/>
                                          </p:val>
                                        </p:tav>
                                        <p:tav tm="100000">
                                          <p:val>
                                            <p:strVal val="#ppt_x"/>
                                          </p:val>
                                        </p:tav>
                                      </p:tavLst>
                                    </p:anim>
                                    <p:anim calcmode="lin" valueType="num">
                                      <p:cBhvr additive="base">
                                        <p:cTn id="8" dur="500" fill="hold"/>
                                        <p:tgtEl>
                                          <p:spTgt spid="3686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nodePh="1">
                                  <p:stCondLst>
                                    <p:cond delay="0"/>
                                  </p:stCondLst>
                                  <p:endCondLst>
                                    <p:cond evt="begin" delay="0">
                                      <p:tn val="9"/>
                                    </p:cond>
                                  </p:endCondLst>
                                  <p:childTnLst>
                                    <p:set>
                                      <p:cBhvr>
                                        <p:cTn id="10" dur="1" fill="hold">
                                          <p:stCondLst>
                                            <p:cond delay="0"/>
                                          </p:stCondLst>
                                        </p:cTn>
                                        <p:tgtEl>
                                          <p:spTgt spid="36871"/>
                                        </p:tgtEl>
                                        <p:attrNameLst>
                                          <p:attrName>style.visibility</p:attrName>
                                        </p:attrNameLst>
                                      </p:cBhvr>
                                      <p:to>
                                        <p:strVal val="visible"/>
                                      </p:to>
                                    </p:set>
                                    <p:anim calcmode="lin" valueType="num">
                                      <p:cBhvr additive="base">
                                        <p:cTn id="11" dur="500" fill="hold"/>
                                        <p:tgtEl>
                                          <p:spTgt spid="36871"/>
                                        </p:tgtEl>
                                        <p:attrNameLst>
                                          <p:attrName>ppt_x</p:attrName>
                                        </p:attrNameLst>
                                      </p:cBhvr>
                                      <p:tavLst>
                                        <p:tav tm="0">
                                          <p:val>
                                            <p:strVal val="#ppt_x"/>
                                          </p:val>
                                        </p:tav>
                                        <p:tav tm="100000">
                                          <p:val>
                                            <p:strVal val="#ppt_x"/>
                                          </p:val>
                                        </p:tav>
                                      </p:tavLst>
                                    </p:anim>
                                    <p:anim calcmode="lin" valueType="num">
                                      <p:cBhvr additive="base">
                                        <p:cTn id="12" dur="500" fill="hold"/>
                                        <p:tgtEl>
                                          <p:spTgt spid="368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P spid="368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7. Aristotle's Four Causes - YouTube">
            <a:extLst>
              <a:ext uri="{FF2B5EF4-FFF2-40B4-BE49-F238E27FC236}">
                <a16:creationId xmlns:a16="http://schemas.microsoft.com/office/drawing/2014/main" id="{79B32D95-A351-DC9A-7B64-5620B6865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8908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6F6291A256FD449ADC60957C3F3666F" ma:contentTypeVersion="11" ma:contentTypeDescription="Crear nuevo documento." ma:contentTypeScope="" ma:versionID="1862590453c3222317e1d9983a38c683">
  <xsd:schema xmlns:xsd="http://www.w3.org/2001/XMLSchema" xmlns:xs="http://www.w3.org/2001/XMLSchema" xmlns:p="http://schemas.microsoft.com/office/2006/metadata/properties" xmlns:ns2="4783349a-e219-421d-9c30-5458e9e4869c" xmlns:ns3="e69bb866-d3d0-43f5-a953-c44ee89ffe14" targetNamespace="http://schemas.microsoft.com/office/2006/metadata/properties" ma:root="true" ma:fieldsID="8c951f081878fa98fea8cebf5f79ef7f" ns2:_="" ns3:_="">
    <xsd:import namespace="4783349a-e219-421d-9c30-5458e9e4869c"/>
    <xsd:import namespace="e69bb866-d3d0-43f5-a953-c44ee89ffe1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83349a-e219-421d-9c30-5458e9e486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7a110141-5648-46c1-8474-df1bb0c82ab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69bb866-d3d0-43f5-a953-c44ee89ffe1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fcc9d81-0e2a-4aae-aeaa-9f6ee2d504df}" ma:internalName="TaxCatchAll" ma:showField="CatchAllData" ma:web="e69bb866-d3d0-43f5-a953-c44ee89ffe1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783349a-e219-421d-9c30-5458e9e4869c">
      <Terms xmlns="http://schemas.microsoft.com/office/infopath/2007/PartnerControls"/>
    </lcf76f155ced4ddcb4097134ff3c332f>
    <TaxCatchAll xmlns="e69bb866-d3d0-43f5-a953-c44ee89ffe1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CE20C7-0CD0-4EC8-8CE1-4B47769866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83349a-e219-421d-9c30-5458e9e4869c"/>
    <ds:schemaRef ds:uri="e69bb866-d3d0-43f5-a953-c44ee89ffe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3EAEB1-20AE-41D6-8E3D-1E99B9269CBF}">
  <ds:schemaRefs>
    <ds:schemaRef ds:uri="http://schemas.microsoft.com/office/2006/metadata/properties"/>
    <ds:schemaRef ds:uri="http://schemas.microsoft.com/office/infopath/2007/PartnerControls"/>
    <ds:schemaRef ds:uri="4783349a-e219-421d-9c30-5458e9e4869c"/>
    <ds:schemaRef ds:uri="e69bb866-d3d0-43f5-a953-c44ee89ffe14"/>
  </ds:schemaRefs>
</ds:datastoreItem>
</file>

<file path=customXml/itemProps3.xml><?xml version="1.0" encoding="utf-8"?>
<ds:datastoreItem xmlns:ds="http://schemas.openxmlformats.org/officeDocument/2006/customXml" ds:itemID="{4EC05AA8-8634-44D3-AE5C-076B4E4746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4072</TotalTime>
  <Words>5504</Words>
  <Application>Microsoft Office PowerPoint</Application>
  <PresentationFormat>Panorámica</PresentationFormat>
  <Paragraphs>555</Paragraphs>
  <Slides>46</Slides>
  <Notes>0</Notes>
  <HiddenSlides>0</HiddenSlides>
  <MMClips>0</MMClips>
  <ScaleCrop>false</ScaleCrop>
  <HeadingPairs>
    <vt:vector size="8" baseType="variant">
      <vt:variant>
        <vt:lpstr>Fuentes usadas</vt:lpstr>
      </vt:variant>
      <vt:variant>
        <vt:i4>11</vt:i4>
      </vt:variant>
      <vt:variant>
        <vt:lpstr>Tema</vt:lpstr>
      </vt:variant>
      <vt:variant>
        <vt:i4>1</vt:i4>
      </vt:variant>
      <vt:variant>
        <vt:lpstr>Servidores OLE incrustados</vt:lpstr>
      </vt:variant>
      <vt:variant>
        <vt:i4>1</vt:i4>
      </vt:variant>
      <vt:variant>
        <vt:lpstr>Títulos de diapositiva</vt:lpstr>
      </vt:variant>
      <vt:variant>
        <vt:i4>46</vt:i4>
      </vt:variant>
    </vt:vector>
  </HeadingPairs>
  <TitlesOfParts>
    <vt:vector size="59" baseType="lpstr">
      <vt:lpstr>-apple-system</vt:lpstr>
      <vt:lpstr>Arial</vt:lpstr>
      <vt:lpstr>Calibri</vt:lpstr>
      <vt:lpstr>Calibri Light</vt:lpstr>
      <vt:lpstr>Cambria Math</vt:lpstr>
      <vt:lpstr>Google Sans</vt:lpstr>
      <vt:lpstr>Symbol</vt:lpstr>
      <vt:lpstr>Times New Roman</vt:lpstr>
      <vt:lpstr>Verdana</vt:lpstr>
      <vt:lpstr>Wingdings</vt:lpstr>
      <vt:lpstr>Wingdings 2</vt:lpstr>
      <vt:lpstr>Tema de Office</vt:lpstr>
      <vt:lpstr>Ecuación</vt:lpstr>
      <vt:lpstr>Presentación de PowerPoint</vt:lpstr>
      <vt:lpstr>Son el estudio de estructuras matemáticas contables, distintas o separadas.   Un ejemplo son los píxeles (pequeños puntos de colores). Los teléfonos hasta los monitores de computador y televisores; las pantallas modernas están formadas por millones de píxeles alineados en cuadrículas. Cada píxel se ilumina con un color específico a la orden de un dispositivo, pero sólo puede mostrar un número finito de colores. Los millones de pixeles juntos forman patrones intrincados y dan a nuestros ojos la impresión de formas con curvas suaves, como en el límite del círculo siguiente:</vt:lpstr>
      <vt:lpstr>Las MD tratan con objetos discretos que están separados unos de otros (no conectados entre sí), números enteros, números racionales (que pueden expresarse como cociente de dos enteros), automóviles, casas, personas, etc.</vt:lpstr>
      <vt:lpstr>Presentación de PowerPoint</vt:lpstr>
      <vt:lpstr>Presentación de PowerPoint</vt:lpstr>
      <vt:lpstr>Ciencia que estudia las demostraciones matemáticas. Los temas de la lógica matemática son las pruebas matemáticas, los métodos y los medios para su construcción. La división más simple de la lógica matemática es la lógica proposicional. La proposición es un enunciado que tiene un valor de verdad, es decir, puede ser verdadero (T) o falso (F). Las proposiciones compuestas pueden construirse a partir de proposiciones atómicas mediante operaciones lógicas y paréntesis.</vt:lpstr>
      <vt:lpstr>Presentación de PowerPoint</vt:lpstr>
      <vt:lpstr>Presentación de PowerPoint</vt:lpstr>
      <vt:lpstr>Presentación de PowerPoint</vt:lpstr>
      <vt:lpstr>Presentación de PowerPoint</vt:lpstr>
      <vt:lpstr>Presentación de PowerPoint</vt:lpstr>
      <vt:lpstr>Presentación de PowerPoint</vt:lpstr>
      <vt:lpstr>Dados los siguientes enunciados:</vt:lpstr>
      <vt:lpstr>Dados los siguientes enunciados:</vt:lpstr>
      <vt:lpstr>Presentación de PowerPoint</vt:lpstr>
      <vt:lpstr>Presentación de PowerPoint</vt:lpstr>
      <vt:lpstr>Presentación de PowerPoint</vt:lpstr>
      <vt:lpstr>Presentación de PowerPoint</vt:lpstr>
      <vt:lpstr>Presentación de PowerPoint</vt:lpstr>
      <vt:lpstr>Determinar si la siguiente forma proposicional es tautológico, consistente o contradictorio.</vt:lpstr>
      <vt:lpstr>Cálculo  Proposicional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Ejercicios:</vt:lpstr>
      <vt:lpstr>Ejercicios:</vt:lpstr>
      <vt:lpstr>Ejercicios:</vt:lpstr>
      <vt:lpstr>Ejercicios: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 Desarrollo axiomático del cálculo proposicional.  - Deducciones y demostraciones.  - Principios y Reglas de Inferencias.   - Casos de deducción lógica.</vt:lpstr>
      <vt:lpstr>- ∀ x (p(x)) ⇔ ∃ x (- p(x))</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Ciro Rodríguez Rodríguez</dc:creator>
  <cp:lastModifiedBy>NICK EMANUEL SALCEDO ALFARO</cp:lastModifiedBy>
  <cp:revision>12</cp:revision>
  <dcterms:created xsi:type="dcterms:W3CDTF">2023-08-03T16:57:29Z</dcterms:created>
  <dcterms:modified xsi:type="dcterms:W3CDTF">2025-03-08T01:02:34Z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0x01010046F6291A256FD449ADC60957C3F3666F</vt:lpwstr>
  </property>
</Properties>
</file>