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49"/>
  </p:handoutMasterIdLst>
  <p:sldIdLst>
    <p:sldId id="257" r:id="rId3"/>
    <p:sldId id="407" r:id="rId5"/>
    <p:sldId id="389" r:id="rId6"/>
    <p:sldId id="384" r:id="rId7"/>
    <p:sldId id="408" r:id="rId8"/>
    <p:sldId id="409" r:id="rId9"/>
    <p:sldId id="410" r:id="rId10"/>
    <p:sldId id="406" r:id="rId11"/>
    <p:sldId id="317" r:id="rId12"/>
    <p:sldId id="277" r:id="rId13"/>
    <p:sldId id="278" r:id="rId14"/>
    <p:sldId id="397" r:id="rId15"/>
    <p:sldId id="279" r:id="rId16"/>
    <p:sldId id="268" r:id="rId17"/>
    <p:sldId id="398" r:id="rId18"/>
    <p:sldId id="399" r:id="rId19"/>
    <p:sldId id="270" r:id="rId20"/>
    <p:sldId id="404" r:id="rId21"/>
    <p:sldId id="403" r:id="rId22"/>
    <p:sldId id="405" r:id="rId23"/>
    <p:sldId id="391" r:id="rId24"/>
    <p:sldId id="395" r:id="rId25"/>
    <p:sldId id="402" r:id="rId26"/>
    <p:sldId id="400" r:id="rId27"/>
    <p:sldId id="396" r:id="rId28"/>
    <p:sldId id="401" r:id="rId29"/>
    <p:sldId id="431" r:id="rId30"/>
    <p:sldId id="432" r:id="rId31"/>
    <p:sldId id="433" r:id="rId32"/>
    <p:sldId id="434" r:id="rId33"/>
    <p:sldId id="435" r:id="rId34"/>
    <p:sldId id="436" r:id="rId35"/>
    <p:sldId id="437" r:id="rId36"/>
    <p:sldId id="438" r:id="rId37"/>
    <p:sldId id="439" r:id="rId38"/>
    <p:sldId id="440" r:id="rId39"/>
    <p:sldId id="454" r:id="rId40"/>
    <p:sldId id="441" r:id="rId41"/>
    <p:sldId id="449" r:id="rId42"/>
    <p:sldId id="450" r:id="rId43"/>
    <p:sldId id="451" r:id="rId44"/>
    <p:sldId id="442" r:id="rId45"/>
    <p:sldId id="443" r:id="rId46"/>
    <p:sldId id="444" r:id="rId47"/>
    <p:sldId id="44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6" autoAdjust="0"/>
    <p:restoredTop sz="91195" autoAdjust="0"/>
  </p:normalViewPr>
  <p:slideViewPr>
    <p:cSldViewPr snapToGrid="0">
      <p:cViewPr varScale="1">
        <p:scale>
          <a:sx n="77" d="100"/>
          <a:sy n="77" d="100"/>
        </p:scale>
        <p:origin x="312"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7999414" y="1051551"/>
            <a:ext cx="3565524" cy="2384898"/>
          </a:xfrm>
        </p:spPr>
        <p:txBody>
          <a:bodyPr anchor="b" anchorCtr="0">
            <a:noAutofit/>
          </a:bodyPr>
          <a:lstStyle/>
          <a:p>
            <a:r>
              <a:rPr lang="en-US" sz="4800" dirty="0"/>
              <a:t>3DFloat</a:t>
            </a:r>
            <a:endParaRPr lang="en-US" sz="4800" dirty="0"/>
          </a:p>
        </p:txBody>
      </p:sp>
      <p:sp>
        <p:nvSpPr>
          <p:cNvPr id="14" name="Picture Placeholder 13"/>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endParaRPr lang="en-US"/>
          </a:p>
        </p:txBody>
      </p:sp>
      <p:sp>
        <p:nvSpPr>
          <p:cNvPr id="8" name="Oval 7"/>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9" name="Group 8"/>
          <p:cNvGrpSpPr/>
          <p:nvPr userDrawn="1"/>
        </p:nvGrpSpPr>
        <p:grpSpPr>
          <a:xfrm rot="5400000">
            <a:off x="10915300" y="5534727"/>
            <a:ext cx="667802" cy="631474"/>
            <a:chOff x="10478914" y="1506691"/>
            <a:chExt cx="667802" cy="631474"/>
          </a:xfrm>
        </p:grpSpPr>
        <p:sp>
          <p:nvSpPr>
            <p:cNvPr id="10" name="Freeform: Shape 9"/>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1" name="Oval 10"/>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3" name="Text Placeholder 2"/>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p:cNvGrpSpPr/>
          <p:nvPr/>
        </p:nvGrpSpPr>
        <p:grpSpPr>
          <a:xfrm>
            <a:off x="137931" y="5260967"/>
            <a:ext cx="1980001" cy="1363916"/>
            <a:chOff x="4879602" y="3781429"/>
            <a:chExt cx="1980001" cy="1363916"/>
          </a:xfrm>
        </p:grpSpPr>
        <p:sp>
          <p:nvSpPr>
            <p:cNvPr id="35" name="Freeform: Shape 34"/>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8" name="Oval 37"/>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19" name="Freeform: Shape 18"/>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0" name="Oval 19"/>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5" name="Oval 24"/>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5" name="Title 1"/>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7" name="Content Placeholder 3"/>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2" name="Text Placeholder 4"/>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endParaRPr lang="en-US"/>
          </a:p>
        </p:txBody>
      </p:sp>
      <p:sp>
        <p:nvSpPr>
          <p:cNvPr id="23" name="Content Placeholder 5"/>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Text Placeholder 4"/>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endParaRPr lang="en-US" dirty="0"/>
          </a:p>
        </p:txBody>
      </p:sp>
      <p:sp>
        <p:nvSpPr>
          <p:cNvPr id="21" name="Content Placeholder 5"/>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noAutofit/>
          </a:bodyPr>
          <a:lstStyle/>
          <a:p>
            <a:r>
              <a:rPr lang="en-US"/>
              <a:t>Tuesday, February 2, 20XX</a:t>
            </a:r>
            <a:endParaRPr lang="en-US" dirty="0"/>
          </a:p>
        </p:txBody>
      </p:sp>
      <p:sp>
        <p:nvSpPr>
          <p:cNvPr id="5" name="Footer Placeholder 4"/>
          <p:cNvSpPr>
            <a:spLocks noGrp="1"/>
          </p:cNvSpPr>
          <p:nvPr>
            <p:ph type="ftr" sz="quarter" idx="11"/>
          </p:nvPr>
        </p:nvSpPr>
        <p:spPr/>
        <p:txBody>
          <a:bodyPr>
            <a:noAutofit/>
          </a:bodyPr>
          <a:lstStyle/>
          <a:p>
            <a:r>
              <a:rPr lang="en-US"/>
              <a:t>Sample Footer Text</a:t>
            </a:r>
            <a:endParaRPr lang="en-US"/>
          </a:p>
        </p:txBody>
      </p:sp>
      <p:sp>
        <p:nvSpPr>
          <p:cNvPr id="6" name="Slide Number Placeholder 5"/>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p:cNvSpPr>
            <a:spLocks noGrp="1"/>
          </p:cNvSpPr>
          <p:nvPr>
            <p:ph type="title"/>
          </p:nvPr>
        </p:nvSpPr>
        <p:spPr>
          <a:xfrm>
            <a:off x="550863" y="4508500"/>
            <a:ext cx="4500562" cy="1562959"/>
          </a:xfrm>
        </p:spPr>
        <p:txBody>
          <a:bodyPr wrap="square" anchor="t" anchorCtr="0">
            <a:noAutofit/>
          </a:bodyPr>
          <a:lstStyle/>
          <a:p>
            <a:r>
              <a:rPr lang="en-US"/>
              <a:t>Click to edit Master title style</a:t>
            </a:r>
            <a:endParaRPr lang="en-US"/>
          </a:p>
        </p:txBody>
      </p:sp>
      <p:sp>
        <p:nvSpPr>
          <p:cNvPr id="10" name="Picture Placeholder 9"/>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endParaRPr lang="en-US"/>
          </a:p>
        </p:txBody>
      </p:sp>
      <p:sp>
        <p:nvSpPr>
          <p:cNvPr id="7" name="Content Placeholder 6"/>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endParaRPr lang="en-US"/>
          </a:p>
        </p:txBody>
      </p:sp>
      <p:sp>
        <p:nvSpPr>
          <p:cNvPr id="2" name="Date Placeholder 1"/>
          <p:cNvSpPr>
            <a:spLocks noGrp="1"/>
          </p:cNvSpPr>
          <p:nvPr>
            <p:ph type="dt" sz="half" idx="10"/>
          </p:nvPr>
        </p:nvSpPr>
        <p:spPr/>
        <p:txBody>
          <a:bodyPr>
            <a:noAutofit/>
          </a:bodyPr>
          <a:lstStyle/>
          <a:p>
            <a:r>
              <a:rPr lang="en-US"/>
              <a:t>Tuesday, February 2, 20XX</a:t>
            </a:r>
            <a:endParaRPr lang="en-US"/>
          </a:p>
        </p:txBody>
      </p:sp>
      <p:sp>
        <p:nvSpPr>
          <p:cNvPr id="3" name="Footer Placeholder 2"/>
          <p:cNvSpPr>
            <a:spLocks noGrp="1"/>
          </p:cNvSpPr>
          <p:nvPr>
            <p:ph type="ftr" sz="quarter" idx="11"/>
          </p:nvPr>
        </p:nvSpPr>
        <p:spPr/>
        <p:txBody>
          <a:bodyPr>
            <a:noAutofit/>
          </a:bodyPr>
          <a:lstStyle/>
          <a:p>
            <a:r>
              <a:rPr lang="en-US"/>
              <a:t>Sample Footer Text</a:t>
            </a:r>
            <a:endParaRPr lang="en-US"/>
          </a:p>
        </p:txBody>
      </p:sp>
      <p:sp>
        <p:nvSpPr>
          <p:cNvPr id="4" name="Slide Number Placeholder 3"/>
          <p:cNvSpPr>
            <a:spLocks noGrp="1"/>
          </p:cNvSpPr>
          <p:nvPr>
            <p:ph type="sldNum" sz="quarter" idx="12"/>
          </p:nvPr>
        </p:nvSpPr>
        <p:spPr/>
        <p:txBody>
          <a:bodyPr>
            <a:noAutofit/>
          </a:bodyPr>
          <a:lstStyle/>
          <a:p>
            <a:fld id="{DBA1B0FB-D917-4C8C-928F-313BD683BF39}" type="slidenum">
              <a:rPr lang="en-US" smtClean="0"/>
            </a:fld>
            <a:endParaRPr lang="en-US"/>
          </a:p>
        </p:txBody>
      </p:sp>
      <p:sp>
        <p:nvSpPr>
          <p:cNvPr id="8" name="Oval 7"/>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endParaRPr lang="en-US"/>
          </a:p>
        </p:txBody>
      </p:sp>
      <p:grpSp>
        <p:nvGrpSpPr>
          <p:cNvPr id="43" name="Group 42"/>
          <p:cNvGrpSpPr/>
          <p:nvPr userDrawn="1"/>
        </p:nvGrpSpPr>
        <p:grpSpPr>
          <a:xfrm>
            <a:off x="11161347" y="125399"/>
            <a:ext cx="1404698" cy="1155641"/>
            <a:chOff x="11161347" y="125399"/>
            <a:chExt cx="1404698" cy="1155641"/>
          </a:xfrm>
        </p:grpSpPr>
        <p:sp>
          <p:nvSpPr>
            <p:cNvPr id="44" name="Freeform: Shape 43"/>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6" name="Freeform: Shape 45"/>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p:cNvGrpSpPr/>
          <p:nvPr userDrawn="1"/>
        </p:nvGrpSpPr>
        <p:grpSpPr>
          <a:xfrm>
            <a:off x="594036" y="5610392"/>
            <a:ext cx="667802" cy="631474"/>
            <a:chOff x="10478914" y="1506691"/>
            <a:chExt cx="667802" cy="631474"/>
          </a:xfrm>
        </p:grpSpPr>
        <p:sp>
          <p:nvSpPr>
            <p:cNvPr id="16" name="Freeform: Shape 15"/>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1" name="Oval 20"/>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5" name="Date Placeholder 4"/>
          <p:cNvSpPr>
            <a:spLocks noGrp="1"/>
          </p:cNvSpPr>
          <p:nvPr>
            <p:ph type="dt" sz="half" idx="10"/>
          </p:nvPr>
        </p:nvSpPr>
        <p:spPr/>
        <p:txBody>
          <a:bodyPr>
            <a:noAutofit/>
          </a:bodyPr>
          <a:lstStyle/>
          <a:p>
            <a:r>
              <a:rPr lang="en-US"/>
              <a:t>Tuesday, February 2, 20XX</a:t>
            </a:r>
            <a:endParaRPr lang="en-US"/>
          </a:p>
        </p:txBody>
      </p:sp>
      <p:sp>
        <p:nvSpPr>
          <p:cNvPr id="6" name="Footer Placeholder 5"/>
          <p:cNvSpPr>
            <a:spLocks noGrp="1"/>
          </p:cNvSpPr>
          <p:nvPr>
            <p:ph type="ftr" sz="quarter" idx="11"/>
          </p:nvPr>
        </p:nvSpPr>
        <p:spPr/>
        <p:txBody>
          <a:bodyPr>
            <a:noAutofit/>
          </a:bodyPr>
          <a:lstStyle/>
          <a:p>
            <a:r>
              <a:rPr lang="en-US"/>
              <a:t>Sample Footer Text</a:t>
            </a:r>
            <a:endParaRPr lang="en-US"/>
          </a:p>
        </p:txBody>
      </p:sp>
      <p:sp>
        <p:nvSpPr>
          <p:cNvPr id="7" name="Slide Number Placeholder 6"/>
          <p:cNvSpPr>
            <a:spLocks noGrp="1"/>
          </p:cNvSpPr>
          <p:nvPr>
            <p:ph type="sldNum" sz="quarter" idx="12"/>
          </p:nvPr>
        </p:nvSpPr>
        <p:spPr/>
        <p:txBody>
          <a:bodyPr>
            <a:noAutofit/>
          </a:bodyPr>
          <a:lstStyle/>
          <a:p>
            <a:fld id="{DBA1B0FB-D917-4C8C-928F-313BD683BF39}" type="slidenum">
              <a:rPr lang="en-US" smtClean="0"/>
            </a:fld>
            <a:endParaRPr lang="en-US"/>
          </a:p>
        </p:txBody>
      </p:sp>
      <p:sp>
        <p:nvSpPr>
          <p:cNvPr id="17" name="Oval 16"/>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noAutofit/>
          </a:bodyPr>
          <a:lstStyle/>
          <a:p>
            <a:r>
              <a:rPr lang="en-US"/>
              <a:t>Tuesday, February 2, 20XX</a:t>
            </a:r>
            <a:endParaRPr lang="en-US" dirty="0"/>
          </a:p>
        </p:txBody>
      </p:sp>
      <p:sp>
        <p:nvSpPr>
          <p:cNvPr id="5" name="Footer Placeholder 4"/>
          <p:cNvSpPr>
            <a:spLocks noGrp="1"/>
          </p:cNvSpPr>
          <p:nvPr>
            <p:ph type="ftr" sz="quarter" idx="11"/>
          </p:nvPr>
        </p:nvSpPr>
        <p:spPr/>
        <p:txBody>
          <a:bodyPr>
            <a:noAutofit/>
          </a:bodyPr>
          <a:lstStyle/>
          <a:p>
            <a:r>
              <a:rPr lang="en-US"/>
              <a:t>Sample Footer Text</a:t>
            </a:r>
            <a:endParaRPr lang="en-US"/>
          </a:p>
        </p:txBody>
      </p:sp>
      <p:sp>
        <p:nvSpPr>
          <p:cNvPr id="6" name="Slide Number Placeholder 5"/>
          <p:cNvSpPr>
            <a:spLocks noGrp="1"/>
          </p:cNvSpPr>
          <p:nvPr>
            <p:ph type="sldNum" sz="quarter" idx="12"/>
          </p:nvPr>
        </p:nvSpPr>
        <p:spPr/>
        <p:txBody>
          <a:bodyPr>
            <a:noAutofit/>
          </a:bodyPr>
          <a:lstStyle/>
          <a:p>
            <a:fld id="{DBA1B0FB-D917-4C8C-928F-313BD683BF39}" type="slidenum">
              <a:rPr lang="en-US" smtClean="0"/>
            </a:fld>
            <a:endParaRPr lang="en-US"/>
          </a:p>
        </p:txBody>
      </p:sp>
      <p:sp>
        <p:nvSpPr>
          <p:cNvPr id="19" name="Freeform: Shape 18"/>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0" name="Oval 19"/>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5" name="Oval 24"/>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34" name="Group 33"/>
          <p:cNvGrpSpPr/>
          <p:nvPr/>
        </p:nvGrpSpPr>
        <p:grpSpPr>
          <a:xfrm>
            <a:off x="1329952" y="4524379"/>
            <a:ext cx="1980001" cy="1363916"/>
            <a:chOff x="4879602" y="3781429"/>
            <a:chExt cx="1980001" cy="1363916"/>
          </a:xfrm>
        </p:grpSpPr>
        <p:sp>
          <p:nvSpPr>
            <p:cNvPr id="35" name="Freeform: Shape 34"/>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8" name="Oval 37"/>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13" name="Group 12"/>
          <p:cNvGrpSpPr/>
          <p:nvPr/>
        </p:nvGrpSpPr>
        <p:grpSpPr>
          <a:xfrm>
            <a:off x="331786" y="5528198"/>
            <a:ext cx="631474" cy="667800"/>
            <a:chOff x="2994153" y="1378666"/>
            <a:chExt cx="631474" cy="667800"/>
          </a:xfrm>
        </p:grpSpPr>
        <p:sp>
          <p:nvSpPr>
            <p:cNvPr id="20" name="Freeform: Shape 19"/>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1" name="Oval 20"/>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50862" y="2097175"/>
            <a:ext cx="5435600" cy="3995650"/>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5538" y="2097175"/>
            <a:ext cx="5435600" cy="3995650"/>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noAutofit/>
          </a:bodyPr>
          <a:lstStyle/>
          <a:p>
            <a:r>
              <a:rPr lang="en-US"/>
              <a:t>Tuesday, February 2, 20XX</a:t>
            </a:r>
            <a:endParaRPr lang="en-US"/>
          </a:p>
        </p:txBody>
      </p:sp>
      <p:sp>
        <p:nvSpPr>
          <p:cNvPr id="6" name="Footer Placeholder 5"/>
          <p:cNvSpPr>
            <a:spLocks noGrp="1"/>
          </p:cNvSpPr>
          <p:nvPr>
            <p:ph type="ftr" sz="quarter" idx="11"/>
          </p:nvPr>
        </p:nvSpPr>
        <p:spPr/>
        <p:txBody>
          <a:bodyPr>
            <a:noAutofit/>
          </a:bodyPr>
          <a:lstStyle/>
          <a:p>
            <a:r>
              <a:rPr lang="en-US"/>
              <a:t>Sample Footer Text</a:t>
            </a:r>
            <a:endParaRPr lang="en-US"/>
          </a:p>
        </p:txBody>
      </p:sp>
      <p:sp>
        <p:nvSpPr>
          <p:cNvPr id="7" name="Slide Number Placeholder 6"/>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noAutofit/>
          </a:bodyPr>
          <a:lstStyle/>
          <a:p>
            <a:r>
              <a:rPr lang="en-US"/>
              <a:t>Tuesday, February 2, 20XX</a:t>
            </a:r>
            <a:endParaRPr lang="en-US"/>
          </a:p>
        </p:txBody>
      </p:sp>
      <p:sp>
        <p:nvSpPr>
          <p:cNvPr id="3" name="Footer Placeholder 2"/>
          <p:cNvSpPr>
            <a:spLocks noGrp="1"/>
          </p:cNvSpPr>
          <p:nvPr>
            <p:ph type="ftr" sz="quarter" idx="11"/>
          </p:nvPr>
        </p:nvSpPr>
        <p:spPr/>
        <p:txBody>
          <a:bodyPr>
            <a:noAutofit/>
          </a:bodyPr>
          <a:lstStyle/>
          <a:p>
            <a:r>
              <a:rPr lang="en-US"/>
              <a:t>Sample Footer Text</a:t>
            </a:r>
            <a:endParaRPr lang="en-US"/>
          </a:p>
        </p:txBody>
      </p:sp>
      <p:sp>
        <p:nvSpPr>
          <p:cNvPr id="4" name="Slide Number Placeholder 3"/>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4949631" y="5111861"/>
            <a:ext cx="1262947" cy="1335600"/>
            <a:chOff x="2678417" y="2427951"/>
            <a:chExt cx="1262947" cy="1335600"/>
          </a:xfrm>
        </p:grpSpPr>
        <p:sp>
          <p:nvSpPr>
            <p:cNvPr id="11" name="Freeform: Shape 10"/>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2" name="Oval 11"/>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noAutofit/>
          </a:bodyPr>
          <a:lstStyle/>
          <a:p>
            <a:r>
              <a:rPr lang="en-US"/>
              <a:t>Tuesday, February 2, 20XX</a:t>
            </a:r>
            <a:endParaRPr lang="en-US"/>
          </a:p>
        </p:txBody>
      </p:sp>
      <p:sp>
        <p:nvSpPr>
          <p:cNvPr id="6" name="Footer Placeholder 5"/>
          <p:cNvSpPr>
            <a:spLocks noGrp="1"/>
          </p:cNvSpPr>
          <p:nvPr>
            <p:ph type="ftr" sz="quarter" idx="11"/>
          </p:nvPr>
        </p:nvSpPr>
        <p:spPr/>
        <p:txBody>
          <a:bodyPr>
            <a:noAutofit/>
          </a:bodyPr>
          <a:lstStyle/>
          <a:p>
            <a:r>
              <a:rPr lang="en-US"/>
              <a:t>Sample Footer Text</a:t>
            </a:r>
            <a:endParaRPr lang="en-US"/>
          </a:p>
        </p:txBody>
      </p:sp>
      <p:sp>
        <p:nvSpPr>
          <p:cNvPr id="7" name="Slide Number Placeholder 6"/>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endParaRPr lang="en-US" dirty="0"/>
          </a:p>
        </p:txBody>
      </p:sp>
      <p:sp>
        <p:nvSpPr>
          <p:cNvPr id="7" name="Content Placeholder 2"/>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endParaRPr lang="en-US" sz="1600" dirty="0"/>
          </a:p>
        </p:txBody>
      </p:sp>
      <p:sp>
        <p:nvSpPr>
          <p:cNvPr id="17" name="Picture Placeholder 16"/>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endParaRPr lang="en-US"/>
          </a:p>
        </p:txBody>
      </p:sp>
      <p:sp>
        <p:nvSpPr>
          <p:cNvPr id="22" name="Picture Placeholder 21"/>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endParaRPr lang="en-US"/>
          </a:p>
        </p:txBody>
      </p:sp>
      <p:sp>
        <p:nvSpPr>
          <p:cNvPr id="25" name="Picture Placeholder 24"/>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endParaRPr lang="en-US"/>
          </a:p>
        </p:txBody>
      </p:sp>
      <p:sp>
        <p:nvSpPr>
          <p:cNvPr id="2" name="Date Placeholder 1"/>
          <p:cNvSpPr>
            <a:spLocks noGrp="1"/>
          </p:cNvSpPr>
          <p:nvPr>
            <p:ph type="dt" sz="half" idx="10"/>
          </p:nvPr>
        </p:nvSpPr>
        <p:spPr/>
        <p:txBody>
          <a:bodyPr>
            <a:noAutofit/>
          </a:bodyPr>
          <a:lstStyle/>
          <a:p>
            <a:r>
              <a:rPr lang="en-US"/>
              <a:t>Tuesday, February 2, 20XX</a:t>
            </a:r>
            <a:endParaRPr lang="en-US"/>
          </a:p>
        </p:txBody>
      </p:sp>
      <p:sp>
        <p:nvSpPr>
          <p:cNvPr id="3" name="Footer Placeholder 2"/>
          <p:cNvSpPr>
            <a:spLocks noGrp="1"/>
          </p:cNvSpPr>
          <p:nvPr>
            <p:ph type="ftr" sz="quarter" idx="11"/>
          </p:nvPr>
        </p:nvSpPr>
        <p:spPr/>
        <p:txBody>
          <a:bodyPr>
            <a:noAutofit/>
          </a:bodyPr>
          <a:lstStyle/>
          <a:p>
            <a:r>
              <a:rPr lang="en-US"/>
              <a:t>Sample Footer Text</a:t>
            </a:r>
            <a:endParaRPr lang="en-US"/>
          </a:p>
        </p:txBody>
      </p:sp>
      <p:sp>
        <p:nvSpPr>
          <p:cNvPr id="4" name="Slide Number Placeholder 3"/>
          <p:cNvSpPr>
            <a:spLocks noGrp="1"/>
          </p:cNvSpPr>
          <p:nvPr>
            <p:ph type="sldNum" sz="quarter" idx="12"/>
          </p:nvPr>
        </p:nvSpPr>
        <p:spPr/>
        <p:txBody>
          <a:bodyPr>
            <a:noAutofit/>
          </a:bodyPr>
          <a:lstStyle/>
          <a:p>
            <a:fld id="{DBA1B0FB-D917-4C8C-928F-313BD683BF39}" type="slidenum">
              <a:rPr lang="en-US" smtClean="0"/>
            </a:fld>
            <a:endParaRPr lang="en-US"/>
          </a:p>
        </p:txBody>
      </p:sp>
      <p:sp>
        <p:nvSpPr>
          <p:cNvPr id="6" name="Oval 5"/>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10" name="Group 9"/>
          <p:cNvGrpSpPr/>
          <p:nvPr userDrawn="1"/>
        </p:nvGrpSpPr>
        <p:grpSpPr>
          <a:xfrm>
            <a:off x="5602297" y="5691007"/>
            <a:ext cx="667802" cy="631474"/>
            <a:chOff x="3409557" y="4940429"/>
            <a:chExt cx="667802" cy="631474"/>
          </a:xfrm>
        </p:grpSpPr>
        <p:sp>
          <p:nvSpPr>
            <p:cNvPr id="11" name="Freeform: Shape 10"/>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2" name="Oval 11"/>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endParaRPr lang="en-US"/>
          </a:p>
        </p:txBody>
      </p:sp>
      <p:sp>
        <p:nvSpPr>
          <p:cNvPr id="18" name="Picture Placeholder 11"/>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endParaRPr lang="en-US"/>
          </a:p>
        </p:txBody>
      </p:sp>
      <p:sp>
        <p:nvSpPr>
          <p:cNvPr id="19" name="Picture Placeholder 11"/>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endParaRPr lang="en-US"/>
          </a:p>
        </p:txBody>
      </p:sp>
      <p:sp>
        <p:nvSpPr>
          <p:cNvPr id="20" name="Picture Placeholder 11"/>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endParaRPr lang="en-US"/>
          </a:p>
        </p:txBody>
      </p:sp>
      <p:sp>
        <p:nvSpPr>
          <p:cNvPr id="2" name="Date Placeholder 1"/>
          <p:cNvSpPr>
            <a:spLocks noGrp="1"/>
          </p:cNvSpPr>
          <p:nvPr>
            <p:ph type="dt" sz="half" idx="10"/>
          </p:nvPr>
        </p:nvSpPr>
        <p:spPr/>
        <p:txBody>
          <a:bodyPr>
            <a:noAutofit/>
          </a:bodyPr>
          <a:lstStyle/>
          <a:p>
            <a:r>
              <a:rPr lang="en-US"/>
              <a:t>Tuesday, February 2, 20XX</a:t>
            </a:r>
            <a:endParaRPr lang="en-US"/>
          </a:p>
        </p:txBody>
      </p:sp>
      <p:sp>
        <p:nvSpPr>
          <p:cNvPr id="3" name="Footer Placeholder 2"/>
          <p:cNvSpPr>
            <a:spLocks noGrp="1"/>
          </p:cNvSpPr>
          <p:nvPr>
            <p:ph type="ftr" sz="quarter" idx="11"/>
          </p:nvPr>
        </p:nvSpPr>
        <p:spPr/>
        <p:txBody>
          <a:bodyPr>
            <a:noAutofit/>
          </a:bodyPr>
          <a:lstStyle/>
          <a:p>
            <a:r>
              <a:rPr lang="en-US"/>
              <a:t>Sample Footer Text</a:t>
            </a:r>
            <a:endParaRPr lang="en-US"/>
          </a:p>
        </p:txBody>
      </p:sp>
      <p:sp>
        <p:nvSpPr>
          <p:cNvPr id="4" name="Slide Number Placeholder 3"/>
          <p:cNvSpPr>
            <a:spLocks noGrp="1"/>
          </p:cNvSpPr>
          <p:nvPr>
            <p:ph type="sldNum" sz="quarter" idx="12"/>
          </p:nvPr>
        </p:nvSpPr>
        <p:spPr/>
        <p:txBody>
          <a:bodyPr>
            <a:noAutofit/>
          </a:bodyPr>
          <a:lstStyle/>
          <a:p>
            <a:fld id="{DBA1B0FB-D917-4C8C-928F-313BD683BF39}" type="slidenum">
              <a:rPr lang="en-US" smtClean="0"/>
            </a:fld>
            <a:endParaRPr lang="en-US"/>
          </a:p>
        </p:txBody>
      </p:sp>
      <p:sp>
        <p:nvSpPr>
          <p:cNvPr id="11" name="Content Placeholder 6"/>
          <p:cNvSpPr>
            <a:spLocks noGrp="1"/>
          </p:cNvSpPr>
          <p:nvPr>
            <p:ph sz="quarter" idx="2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a:solidFill>
            <a:schemeClr val="accent5"/>
          </a:solidFill>
        </p:spPr>
        <p:txBody>
          <a:bodyPr/>
          <a:lstStyle/>
          <a:p>
            <a:r>
              <a:rPr lang="en-US"/>
              <a:t>Click icon to add picture</a:t>
            </a:r>
            <a:endParaRPr lang="en-US"/>
          </a:p>
        </p:txBody>
      </p:sp>
      <p:sp>
        <p:nvSpPr>
          <p:cNvPr id="4" name="Date Placeholder 3"/>
          <p:cNvSpPr>
            <a:spLocks noGrp="1"/>
          </p:cNvSpPr>
          <p:nvPr>
            <p:ph type="dt" sz="half" idx="10"/>
          </p:nvPr>
        </p:nvSpPr>
        <p:spPr/>
        <p:txBody>
          <a:bodyPr/>
          <a:lstStyle/>
          <a:p>
            <a:r>
              <a:rPr lang="en-US"/>
              <a:t>Tuesday, February 2, 20XX</a:t>
            </a:r>
            <a:endParaRPr lang="en-US"/>
          </a:p>
        </p:txBody>
      </p:sp>
      <p:sp>
        <p:nvSpPr>
          <p:cNvPr id="5" name="Footer Placeholder 4"/>
          <p:cNvSpPr>
            <a:spLocks noGrp="1"/>
          </p:cNvSpPr>
          <p:nvPr>
            <p:ph type="ftr" sz="quarter" idx="11"/>
          </p:nvPr>
        </p:nvSpPr>
        <p:spPr/>
        <p:txBody>
          <a:bodyPr/>
          <a:lstStyle/>
          <a:p>
            <a:r>
              <a:rPr lang="en-US"/>
              <a:t>Sample Footer Text</a:t>
            </a:r>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a:p>
        </p:txBody>
      </p:sp>
      <p:sp>
        <p:nvSpPr>
          <p:cNvPr id="13" name="Rectangle 12"/>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a:solidFill>
            <a:schemeClr val="bg2"/>
          </a:solidFill>
        </p:spPr>
        <p:txBody>
          <a:bodyPr/>
          <a:lstStyle/>
          <a:p>
            <a:r>
              <a:rPr lang="en-US"/>
              <a:t>Click icon to add picture</a:t>
            </a:r>
            <a:endParaRPr lang="en-US"/>
          </a:p>
        </p:txBody>
      </p:sp>
      <p:sp>
        <p:nvSpPr>
          <p:cNvPr id="16" name="Subtitle 2"/>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p:cNvGrpSpPr/>
          <p:nvPr/>
        </p:nvGrpSpPr>
        <p:grpSpPr>
          <a:xfrm>
            <a:off x="613998" y="5334748"/>
            <a:ext cx="678135" cy="990000"/>
            <a:chOff x="10490969" y="1448827"/>
            <a:chExt cx="678135" cy="990000"/>
          </a:xfrm>
        </p:grpSpPr>
        <p:sp>
          <p:nvSpPr>
            <p:cNvPr id="13" name="Freeform: Shape 12"/>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5" name="Oval 14"/>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6" name="Freeform: Shape 15"/>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p:cNvSpPr>
            <a:spLocks noGrp="1"/>
          </p:cNvSpPr>
          <p:nvPr>
            <p:ph idx="1"/>
          </p:nvPr>
        </p:nvSpPr>
        <p:spPr>
          <a:xfrm>
            <a:off x="550863" y="2113199"/>
            <a:ext cx="11090274" cy="3979625"/>
          </a:xfrm>
        </p:spPr>
        <p:txBody>
          <a:bodyPr>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noAutofit/>
          </a:bodyPr>
          <a:lstStyle/>
          <a:p>
            <a:r>
              <a:rPr lang="en-US"/>
              <a:t>Tuesday, February 2, 20XX</a:t>
            </a:r>
            <a:endParaRPr lang="en-US"/>
          </a:p>
        </p:txBody>
      </p:sp>
      <p:sp>
        <p:nvSpPr>
          <p:cNvPr id="5" name="Footer Placeholder 4"/>
          <p:cNvSpPr>
            <a:spLocks noGrp="1"/>
          </p:cNvSpPr>
          <p:nvPr>
            <p:ph type="ftr" sz="quarter" idx="11"/>
          </p:nvPr>
        </p:nvSpPr>
        <p:spPr/>
        <p:txBody>
          <a:bodyPr>
            <a:noAutofit/>
          </a:bodyPr>
          <a:lstStyle/>
          <a:p>
            <a:r>
              <a:rPr lang="en-US"/>
              <a:t>Sample Footer Text</a:t>
            </a:r>
            <a:endParaRPr lang="en-US"/>
          </a:p>
        </p:txBody>
      </p:sp>
      <p:sp>
        <p:nvSpPr>
          <p:cNvPr id="6" name="Slide Number Placeholder 5"/>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p:cNvGrpSpPr/>
          <p:nvPr userDrawn="1"/>
        </p:nvGrpSpPr>
        <p:grpSpPr>
          <a:xfrm>
            <a:off x="10822156" y="4143453"/>
            <a:ext cx="734257" cy="760506"/>
            <a:chOff x="5243759" y="1363788"/>
            <a:chExt cx="734257" cy="760506"/>
          </a:xfrm>
        </p:grpSpPr>
        <p:sp>
          <p:nvSpPr>
            <p:cNvPr id="9"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0"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1"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12" name="Oval 11"/>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7" name="Content Placeholder 16"/>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endParaRPr lang="en-US"/>
          </a:p>
        </p:txBody>
      </p:sp>
      <p:sp>
        <p:nvSpPr>
          <p:cNvPr id="15" name="Picture Placeholder 14"/>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endParaRPr lang="en-US"/>
          </a:p>
        </p:txBody>
      </p:sp>
      <p:sp>
        <p:nvSpPr>
          <p:cNvPr id="2" name="Date Placeholder 1"/>
          <p:cNvSpPr>
            <a:spLocks noGrp="1"/>
          </p:cNvSpPr>
          <p:nvPr>
            <p:ph type="dt" sz="half" idx="10"/>
          </p:nvPr>
        </p:nvSpPr>
        <p:spPr/>
        <p:txBody>
          <a:bodyPr>
            <a:noAutofit/>
          </a:bodyPr>
          <a:lstStyle/>
          <a:p>
            <a:r>
              <a:rPr lang="en-US"/>
              <a:t>Tuesday, February 2, 20XX</a:t>
            </a:r>
            <a:endParaRPr lang="en-US"/>
          </a:p>
        </p:txBody>
      </p:sp>
      <p:sp>
        <p:nvSpPr>
          <p:cNvPr id="3" name="Footer Placeholder 2"/>
          <p:cNvSpPr>
            <a:spLocks noGrp="1"/>
          </p:cNvSpPr>
          <p:nvPr>
            <p:ph type="ftr" sz="quarter" idx="11"/>
          </p:nvPr>
        </p:nvSpPr>
        <p:spPr/>
        <p:txBody>
          <a:bodyPr>
            <a:noAutofit/>
          </a:bodyPr>
          <a:lstStyle/>
          <a:p>
            <a:r>
              <a:rPr lang="en-US"/>
              <a:t>Sample Footer Text</a:t>
            </a:r>
            <a:endParaRPr lang="en-US"/>
          </a:p>
        </p:txBody>
      </p:sp>
      <p:sp>
        <p:nvSpPr>
          <p:cNvPr id="4" name="Slide Number Placeholder 3"/>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0" name="Title 5"/>
          <p:cNvSpPr>
            <a:spLocks noGrp="1"/>
          </p:cNvSpPr>
          <p:nvPr>
            <p:ph type="ctrTitle" hasCustomPrompt="1"/>
          </p:nvPr>
        </p:nvSpPr>
        <p:spPr>
          <a:xfrm>
            <a:off x="548640" y="548640"/>
            <a:ext cx="8281987" cy="1253041"/>
          </a:xfrm>
        </p:spPr>
        <p:txBody>
          <a:bodyPr>
            <a:noAutofit/>
          </a:bodyPr>
          <a:lstStyle/>
          <a:p>
            <a:r>
              <a:rPr lang="en-US" dirty="0"/>
              <a:t>Team</a:t>
            </a:r>
            <a:endParaRPr lang="en-US" dirty="0"/>
          </a:p>
        </p:txBody>
      </p:sp>
      <p:grpSp>
        <p:nvGrpSpPr>
          <p:cNvPr id="51" name="Group 50"/>
          <p:cNvGrpSpPr/>
          <p:nvPr userDrawn="1"/>
        </p:nvGrpSpPr>
        <p:grpSpPr>
          <a:xfrm>
            <a:off x="1800565" y="4518946"/>
            <a:ext cx="1980001" cy="1363916"/>
            <a:chOff x="4879602" y="3781429"/>
            <a:chExt cx="1980001" cy="1363916"/>
          </a:xfrm>
        </p:grpSpPr>
        <p:sp>
          <p:nvSpPr>
            <p:cNvPr id="52" name="Freeform: Shape 51"/>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5" name="Oval 54"/>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56" name="Picture Placeholder 55"/>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endParaRPr lang="en-US"/>
          </a:p>
        </p:txBody>
      </p:sp>
      <p:sp>
        <p:nvSpPr>
          <p:cNvPr id="57" name="Picture Placeholder 55"/>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endParaRPr lang="en-US"/>
          </a:p>
        </p:txBody>
      </p:sp>
      <p:sp>
        <p:nvSpPr>
          <p:cNvPr id="58" name="Picture Placeholder 55"/>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endParaRPr lang="en-US"/>
          </a:p>
        </p:txBody>
      </p:sp>
      <p:sp>
        <p:nvSpPr>
          <p:cNvPr id="63" name="Text Placeholder 62"/>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endParaRPr lang="en-US" dirty="0"/>
          </a:p>
        </p:txBody>
      </p:sp>
      <p:sp>
        <p:nvSpPr>
          <p:cNvPr id="61" name="Text Placeholder 60"/>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endParaRPr lang="en-US" dirty="0"/>
          </a:p>
        </p:txBody>
      </p:sp>
      <p:sp>
        <p:nvSpPr>
          <p:cNvPr id="65" name="Text Placeholder 62"/>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endParaRPr lang="en-US" dirty="0"/>
          </a:p>
        </p:txBody>
      </p:sp>
      <p:sp>
        <p:nvSpPr>
          <p:cNvPr id="64" name="Text Placeholder 60"/>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endParaRPr lang="en-US" dirty="0"/>
          </a:p>
        </p:txBody>
      </p:sp>
      <p:sp>
        <p:nvSpPr>
          <p:cNvPr id="67" name="Text Placeholder 62"/>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endParaRPr lang="en-US" dirty="0"/>
          </a:p>
        </p:txBody>
      </p:sp>
      <p:sp>
        <p:nvSpPr>
          <p:cNvPr id="66" name="Text Placeholder 60"/>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endParaRPr lang="en-US" dirty="0"/>
          </a:p>
        </p:txBody>
      </p:sp>
      <p:sp>
        <p:nvSpPr>
          <p:cNvPr id="69" name="Text Placeholder 62"/>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endParaRPr lang="en-US" dirty="0"/>
          </a:p>
        </p:txBody>
      </p:sp>
      <p:sp>
        <p:nvSpPr>
          <p:cNvPr id="68" name="Text Placeholder 60"/>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endParaRPr lang="en-US" dirty="0"/>
          </a:p>
        </p:txBody>
      </p:sp>
      <p:sp>
        <p:nvSpPr>
          <p:cNvPr id="4" name="Date Placeholder 3"/>
          <p:cNvSpPr>
            <a:spLocks noGrp="1"/>
          </p:cNvSpPr>
          <p:nvPr>
            <p:ph type="dt" sz="half" idx="10"/>
          </p:nvPr>
        </p:nvSpPr>
        <p:spPr/>
        <p:txBody>
          <a:bodyPr>
            <a:noAutofit/>
          </a:bodyPr>
          <a:lstStyle/>
          <a:p>
            <a:r>
              <a:rPr lang="en-US"/>
              <a:t>Tuesday, February 2, 20XX</a:t>
            </a:r>
            <a:endParaRPr lang="en-US" dirty="0"/>
          </a:p>
        </p:txBody>
      </p:sp>
      <p:sp>
        <p:nvSpPr>
          <p:cNvPr id="5" name="Footer Placeholder 4"/>
          <p:cNvSpPr>
            <a:spLocks noGrp="1"/>
          </p:cNvSpPr>
          <p:nvPr>
            <p:ph type="ftr" sz="quarter" idx="11"/>
          </p:nvPr>
        </p:nvSpPr>
        <p:spPr/>
        <p:txBody>
          <a:bodyPr>
            <a:noAutofit/>
          </a:bodyPr>
          <a:lstStyle/>
          <a:p>
            <a:r>
              <a:rPr lang="en-US"/>
              <a:t>Sample Footer Text</a:t>
            </a:r>
            <a:endParaRPr lang="en-US"/>
          </a:p>
        </p:txBody>
      </p:sp>
      <p:sp>
        <p:nvSpPr>
          <p:cNvPr id="6" name="Slide Number Placeholder 5"/>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1" name="Rectangle 10"/>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endParaRPr lang="en-US"/>
          </a:p>
        </p:txBody>
      </p:sp>
      <p:sp>
        <p:nvSpPr>
          <p:cNvPr id="6" name="Content Placeholder 5"/>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noAutofit/>
          </a:bodyPr>
          <a:lstStyle/>
          <a:p>
            <a:r>
              <a:rPr lang="en-US"/>
              <a:t>Tuesday, February 2, 20XX</a:t>
            </a:r>
            <a:endParaRPr lang="en-US"/>
          </a:p>
        </p:txBody>
      </p:sp>
      <p:sp>
        <p:nvSpPr>
          <p:cNvPr id="8" name="Footer Placeholder 7"/>
          <p:cNvSpPr>
            <a:spLocks noGrp="1"/>
          </p:cNvSpPr>
          <p:nvPr>
            <p:ph type="ftr" sz="quarter" idx="11"/>
          </p:nvPr>
        </p:nvSpPr>
        <p:spPr/>
        <p:txBody>
          <a:bodyPr>
            <a:noAutofit/>
          </a:bodyPr>
          <a:lstStyle/>
          <a:p>
            <a:r>
              <a:rPr lang="en-US"/>
              <a:t>Sample Footer Text</a:t>
            </a:r>
            <a:endParaRPr lang="en-US"/>
          </a:p>
        </p:txBody>
      </p:sp>
      <p:sp>
        <p:nvSpPr>
          <p:cNvPr id="9" name="Slide Number Placeholder 8"/>
          <p:cNvSpPr>
            <a:spLocks noGrp="1"/>
          </p:cNvSpPr>
          <p:nvPr>
            <p:ph type="sldNum" sz="quarter" idx="12"/>
          </p:nvPr>
        </p:nvSpPr>
        <p:spPr/>
        <p:txBody>
          <a:bodyPr>
            <a:noAutofit/>
          </a:bodyPr>
          <a:lstStyle/>
          <a:p>
            <a:fld id="{DBA1B0FB-D917-4C8C-928F-313BD683BF3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6.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42.png"/><Relationship Id="rId1"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6.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8.png"/><Relationship Id="rId1"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9.png"/><Relationship Id="rId1"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1.png"/><Relationship Id="rId1"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3.png"/><Relationship Id="rId1"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5.png"/><Relationship Id="rId1"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58.png"/><Relationship Id="rId1" Type="http://schemas.openxmlformats.org/officeDocument/2006/relationships/image" Target="../media/image57.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66.png"/><Relationship Id="rId1" Type="http://schemas.openxmlformats.org/officeDocument/2006/relationships/image" Target="../media/image6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68.png"/><Relationship Id="rId1" Type="http://schemas.openxmlformats.org/officeDocument/2006/relationships/image" Target="../media/image67.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70.png"/><Relationship Id="rId1" Type="http://schemas.openxmlformats.org/officeDocument/2006/relationships/image" Target="../media/image6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72.png"/><Relationship Id="rId1" Type="http://schemas.openxmlformats.org/officeDocument/2006/relationships/image" Target="../media/image7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5.xml"/><Relationship Id="rId2" Type="http://schemas.openxmlformats.org/officeDocument/2006/relationships/image" Target="../media/image7.png"/><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74.png"/><Relationship Id="rId1" Type="http://schemas.openxmlformats.org/officeDocument/2006/relationships/image" Target="../media/image73.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7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80179" y="1822959"/>
            <a:ext cx="3987958" cy="2384898"/>
          </a:xfrm>
        </p:spPr>
        <p:txBody>
          <a:bodyPr anchor="b" anchorCtr="0">
            <a:normAutofit/>
          </a:bodyPr>
          <a:lstStyle/>
          <a:p>
            <a:r>
              <a:rPr lang="en-US" sz="3600" dirty="0"/>
              <a:t>FASTA File Analysis</a:t>
            </a:r>
            <a:br>
              <a:rPr lang="en-US" sz="3600" dirty="0"/>
            </a:br>
            <a:endParaRPr lang="en-US" sz="3600" dirty="0"/>
          </a:p>
        </p:txBody>
      </p:sp>
      <p:pic>
        <p:nvPicPr>
          <p:cNvPr id="14" name="Picture Placeholder 13" descr="Data Points Digital background"/>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a:stretch>
            <a:fillRect/>
          </a:stretch>
        </p:blipFill>
        <p:spPr>
          <a:xfrm>
            <a:off x="0" y="0"/>
            <a:ext cx="7452360" cy="68580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115239" y="115746"/>
            <a:ext cx="11961522" cy="1203768"/>
          </a:xfrm>
        </p:spPr>
        <p:txBody>
          <a:bodyPr vert="horz" wrap="square" lIns="0" tIns="0" rIns="0" bIns="0" rtlCol="0" anchor="b" anchorCtr="0">
            <a:noAutofit/>
          </a:bodyPr>
          <a:lstStyle/>
          <a:p>
            <a:r>
              <a:rPr lang="en-US" sz="2800" dirty="0"/>
              <a:t>In the Protein section, we analyze three different variants of the </a:t>
            </a:r>
            <a:r>
              <a:rPr lang="en-US" sz="2800" dirty="0" err="1"/>
              <a:t>Fasta</a:t>
            </a:r>
            <a:r>
              <a:rPr lang="en-US" sz="2800" dirty="0"/>
              <a:t> files of a protein.</a:t>
            </a:r>
            <a:endParaRPr lang="en-US" sz="2800" dirty="0"/>
          </a:p>
        </p:txBody>
      </p:sp>
      <p:pic>
        <p:nvPicPr>
          <p:cNvPr id="9" name="Picture 8"/>
          <p:cNvPicPr>
            <a:picLocks noChangeAspect="1"/>
          </p:cNvPicPr>
          <p:nvPr/>
        </p:nvPicPr>
        <p:blipFill>
          <a:blip r:embed="rId1"/>
          <a:stretch>
            <a:fillRect/>
          </a:stretch>
        </p:blipFill>
        <p:spPr>
          <a:xfrm>
            <a:off x="6762291" y="2647655"/>
            <a:ext cx="5199231" cy="2801072"/>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38" name="Group 37"/>
          <p:cNvGrpSpPr/>
          <p:nvPr/>
        </p:nvGrpSpPr>
        <p:grpSpPr>
          <a:xfrm>
            <a:off x="230478" y="1917956"/>
            <a:ext cx="6357891" cy="4572834"/>
            <a:chOff x="1886933" y="0"/>
            <a:chExt cx="10087364" cy="6858000"/>
          </a:xfrm>
        </p:grpSpPr>
        <p:pic>
          <p:nvPicPr>
            <p:cNvPr id="39" name="Picture 38"/>
            <p:cNvPicPr>
              <a:picLocks noChangeAspect="1"/>
            </p:cNvPicPr>
            <p:nvPr/>
          </p:nvPicPr>
          <p:blipFill>
            <a:blip r:embed="rId2"/>
            <a:stretch>
              <a:fillRect/>
            </a:stretch>
          </p:blipFill>
          <p:spPr>
            <a:xfrm>
              <a:off x="1886933" y="0"/>
              <a:ext cx="3245771" cy="6858000"/>
            </a:xfrm>
            <a:prstGeom prst="rect">
              <a:avLst/>
            </a:prstGeom>
          </p:spPr>
        </p:pic>
        <p:pic>
          <p:nvPicPr>
            <p:cNvPr id="40" name="Picture 39"/>
            <p:cNvPicPr>
              <a:picLocks noChangeAspect="1"/>
            </p:cNvPicPr>
            <p:nvPr/>
          </p:nvPicPr>
          <p:blipFill>
            <a:blip r:embed="rId3"/>
            <a:stretch>
              <a:fillRect/>
            </a:stretch>
          </p:blipFill>
          <p:spPr>
            <a:xfrm>
              <a:off x="5132704" y="0"/>
              <a:ext cx="6841593" cy="6858000"/>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p:cNvGrpSpPr>
            <a:grpSpLocks noGrp="1" noRot="1" noChangeAspect="1" noMove="1" noResize="1" noUngrp="1"/>
          </p:cNvGrpSpPr>
          <p:nvPr/>
        </p:nvGrpSpPr>
        <p:grpSpPr>
          <a:xfrm>
            <a:off x="613998" y="5334748"/>
            <a:ext cx="678135" cy="990000"/>
            <a:chOff x="10490969" y="1448827"/>
            <a:chExt cx="678135" cy="990000"/>
          </a:xfrm>
        </p:grpSpPr>
        <p:sp>
          <p:nvSpPr>
            <p:cNvPr id="22" name="Freeform: Shape 21"/>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4" name="Oval 23"/>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5" name="Freeform: Shape 24"/>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8"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0"/>
          <p:cNvSpPr>
            <a:spLocks noGrp="1"/>
          </p:cNvSpPr>
          <p:nvPr>
            <p:ph type="title" idx="4294967295"/>
          </p:nvPr>
        </p:nvSpPr>
        <p:spPr>
          <a:xfrm>
            <a:off x="130215" y="559494"/>
            <a:ext cx="3565524" cy="865893"/>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UniProtKB :</a:t>
            </a:r>
            <a:endParaRPr lang="en-US" kern="1200" dirty="0">
              <a:solidFill>
                <a:schemeClr val="tx1"/>
              </a:solidFill>
              <a:latin typeface="+mj-lt"/>
              <a:ea typeface="+mj-ea"/>
              <a:cs typeface="+mj-cs"/>
            </a:endParaRPr>
          </a:p>
        </p:txBody>
      </p:sp>
      <p:sp>
        <p:nvSpPr>
          <p:cNvPr id="7" name="TextBox 6"/>
          <p:cNvSpPr txBox="1"/>
          <p:nvPr/>
        </p:nvSpPr>
        <p:spPr>
          <a:xfrm>
            <a:off x="130215" y="1736363"/>
            <a:ext cx="4228628" cy="3816448"/>
          </a:xfrm>
          <a:prstGeom prst="rect">
            <a:avLst/>
          </a:prstGeom>
        </p:spPr>
        <p:txBody>
          <a:bodyPr vert="horz" wrap="square" lIns="0" tIns="0" rIns="0" bIns="0" rtlCol="0" anchor="t">
            <a:normAutofit fontScale="92500" lnSpcReduction="20000"/>
          </a:bodyPr>
          <a:lstStyle/>
          <a:p>
            <a:pPr marL="342900" indent="-285750">
              <a:spcAft>
                <a:spcPts val="800"/>
              </a:spcAft>
              <a:buFont typeface="Wingdings" panose="05000000000000000000" pitchFamily="2" charset="2"/>
              <a:buChar char="Ø"/>
            </a:pPr>
            <a:r>
              <a:rPr lang="en-US" dirty="0"/>
              <a:t>Enter the </a:t>
            </a:r>
            <a:r>
              <a:rPr lang="en-US" dirty="0" err="1"/>
              <a:t>Fasta</a:t>
            </a:r>
            <a:r>
              <a:rPr lang="en-US" dirty="0"/>
              <a:t> file for the protein you want to analyze.</a:t>
            </a:r>
            <a:endParaRPr lang="en-US" dirty="0"/>
          </a:p>
          <a:p>
            <a:pPr marL="57150" indent="-285750">
              <a:spcAft>
                <a:spcPts val="800"/>
              </a:spcAft>
              <a:buFont typeface="Wingdings" panose="05000000000000000000" pitchFamily="2" charset="2"/>
              <a:buChar char="Ø"/>
            </a:pPr>
            <a:endParaRPr lang="en-US" dirty="0"/>
          </a:p>
          <a:p>
            <a:pPr marL="342900" indent="-285750">
              <a:spcAft>
                <a:spcPts val="800"/>
              </a:spcAft>
              <a:buFont typeface="Wingdings" panose="05000000000000000000" pitchFamily="2" charset="2"/>
              <a:buChar char="Ø"/>
            </a:pPr>
            <a:r>
              <a:rPr lang="en-US" dirty="0"/>
              <a:t>Here we have entered the FASTA insulin file, and we have pressed the submit button.</a:t>
            </a:r>
            <a:endParaRPr lang="en-US" dirty="0"/>
          </a:p>
          <a:p>
            <a:pPr marL="57150" indent="-285750">
              <a:spcAft>
                <a:spcPts val="800"/>
              </a:spcAft>
              <a:buFont typeface="Wingdings" panose="05000000000000000000" pitchFamily="2" charset="2"/>
              <a:buChar char="Ø"/>
            </a:pPr>
            <a:endParaRPr lang="en-US" dirty="0"/>
          </a:p>
          <a:p>
            <a:pPr marL="342900" indent="-285750">
              <a:spcAft>
                <a:spcPts val="800"/>
              </a:spcAft>
              <a:buFont typeface="Wingdings" panose="05000000000000000000" pitchFamily="2" charset="2"/>
              <a:buChar char="Ø"/>
            </a:pPr>
            <a:r>
              <a:rPr lang="en-US" dirty="0"/>
              <a:t>A table will appear showing us the information about the entered file </a:t>
            </a:r>
            <a:endParaRPr lang="en-US" dirty="0"/>
          </a:p>
          <a:p>
            <a:pPr marL="57150">
              <a:spcAft>
                <a:spcPts val="800"/>
              </a:spcAft>
            </a:pPr>
            <a:r>
              <a:rPr lang="en-US" dirty="0"/>
              <a:t>     Ex: The protein database, is it Swiss-</a:t>
            </a:r>
            <a:r>
              <a:rPr lang="en-US" dirty="0" err="1"/>
              <a:t>Prot</a:t>
            </a:r>
            <a:r>
              <a:rPr lang="en-US" dirty="0"/>
              <a:t> or </a:t>
            </a:r>
            <a:endParaRPr lang="en-US" dirty="0"/>
          </a:p>
          <a:p>
            <a:pPr>
              <a:spcAft>
                <a:spcPts val="800"/>
              </a:spcAft>
            </a:pPr>
            <a:r>
              <a:rPr lang="en-US" dirty="0"/>
              <a:t>       </a:t>
            </a:r>
            <a:r>
              <a:rPr lang="en-US" dirty="0" err="1"/>
              <a:t>TrEMBL</a:t>
            </a:r>
            <a:r>
              <a:rPr lang="en-US" dirty="0"/>
              <a:t>.</a:t>
            </a:r>
            <a:endParaRPr lang="en-US" dirty="0"/>
          </a:p>
          <a:p>
            <a:pPr>
              <a:spcAft>
                <a:spcPts val="800"/>
              </a:spcAft>
            </a:pPr>
            <a:r>
              <a:rPr lang="en-US" dirty="0"/>
              <a:t>      In addition to the name of the protein,</a:t>
            </a:r>
            <a:endParaRPr lang="en-US" dirty="0"/>
          </a:p>
          <a:p>
            <a:pPr>
              <a:spcAft>
                <a:spcPts val="800"/>
              </a:spcAft>
            </a:pPr>
            <a:r>
              <a:rPr lang="en-US" dirty="0"/>
              <a:t>      the type of organism in which this protein</a:t>
            </a:r>
            <a:endParaRPr lang="en-US" dirty="0"/>
          </a:p>
          <a:p>
            <a:pPr>
              <a:spcAft>
                <a:spcPts val="800"/>
              </a:spcAft>
            </a:pPr>
            <a:r>
              <a:rPr lang="en-US" dirty="0"/>
              <a:t>      is found, and the name of the gene</a:t>
            </a:r>
            <a:endParaRPr lang="en-US" dirty="0"/>
          </a:p>
          <a:p>
            <a:pPr marL="285750" indent="-228600">
              <a:spcAft>
                <a:spcPts val="800"/>
              </a:spcAft>
              <a:buFont typeface="Arial" panose="020B0604020202020204" pitchFamily="34" charset="0"/>
              <a:buChar char="•"/>
            </a:pPr>
            <a:endParaRPr lang="en-US" sz="1200" dirty="0">
              <a:solidFill>
                <a:schemeClr val="tx1">
                  <a:alpha val="60000"/>
                </a:schemeClr>
              </a:solidFill>
            </a:endParaRPr>
          </a:p>
        </p:txBody>
      </p:sp>
      <p:pic>
        <p:nvPicPr>
          <p:cNvPr id="3" name="Picture 2"/>
          <p:cNvPicPr>
            <a:picLocks noChangeAspect="1"/>
          </p:cNvPicPr>
          <p:nvPr/>
        </p:nvPicPr>
        <p:blipFill rotWithShape="1">
          <a:blip r:embed="rId1"/>
          <a:srcRect r="4491" b="2"/>
          <a:stretch>
            <a:fillRect/>
          </a:stretch>
        </p:blipFill>
        <p:spPr>
          <a:xfrm>
            <a:off x="4826578" y="593413"/>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9" name="Freeform: Shape 90"/>
          <p:cNvSpPr>
            <a:spLocks noGrp="1" noRot="1" noChangeAspect="1" noMove="1" noResize="1" noEditPoints="1" noAdjustHandles="1" noChangeArrowheads="1" noChangeShapeType="1" noTextEdit="1"/>
          </p:cNvSpPr>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20" name="Oval 92"/>
          <p:cNvSpPr>
            <a:spLocks noGrp="1" noRot="1" noChangeAspect="1" noMove="1" noResize="1" noEditPoints="1" noAdjustHandles="1" noChangeArrowheads="1" noChangeShapeType="1" noTextEdit="1"/>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21" name="Oval 94"/>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122" name="Group 96"/>
          <p:cNvGrpSpPr>
            <a:grpSpLocks noGrp="1" noRot="1" noChangeAspect="1" noMove="1" noResize="1" noUngrp="1"/>
          </p:cNvGrpSpPr>
          <p:nvPr/>
        </p:nvGrpSpPr>
        <p:grpSpPr>
          <a:xfrm>
            <a:off x="1329952" y="4524379"/>
            <a:ext cx="1980001" cy="1363916"/>
            <a:chOff x="4879602" y="3781429"/>
            <a:chExt cx="1980001" cy="1363916"/>
          </a:xfrm>
        </p:grpSpPr>
        <p:sp>
          <p:nvSpPr>
            <p:cNvPr id="123" name="Freeform: Shape 9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Freeform: Shape 9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Oval 99"/>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26" name="Oval 100"/>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useBgFill="1">
        <p:nvSpPr>
          <p:cNvPr id="127" name="Rectangle 10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a:spLocks noGrp="1" noRot="1" noChangeAspect="1" noMove="1" noResize="1" noEditPoints="1" noAdjustHandles="1" noChangeArrowheads="1" noChangeShapeType="1" noTextEdit="1"/>
          </p:cNvSpPr>
          <p:nvPr/>
        </p:nvSpPr>
        <p:spPr>
          <a:xfrm>
            <a:off x="0" y="2083435"/>
            <a:ext cx="12192000" cy="4774565"/>
          </a:xfrm>
          <a:prstGeom prst="rect">
            <a:avLst/>
          </a:prstGeom>
          <a:solidFill>
            <a:schemeClr val="bg2">
              <a:lumMod val="25000"/>
              <a:lumOff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a:spLocks noGrp="1" noRot="1" noChangeAspect="1" noMove="1" noResize="1" noEditPoints="1" noAdjustHandles="1" noChangeArrowheads="1" noChangeShapeType="1" noTextEdit="1"/>
          </p:cNvSpPr>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p:cNvPicPr>
            <a:picLocks noChangeAspect="1"/>
          </p:cNvPicPr>
          <p:nvPr/>
        </p:nvPicPr>
        <p:blipFill>
          <a:blip r:embed="rId1"/>
          <a:stretch>
            <a:fillRect/>
          </a:stretch>
        </p:blipFill>
        <p:spPr>
          <a:xfrm>
            <a:off x="7420743" y="717160"/>
            <a:ext cx="3056719" cy="2942091"/>
          </a:xfrm>
          <a:custGeom>
            <a:avLst/>
            <a:gdLst/>
            <a:ahLst/>
            <a:cxnLst/>
            <a:rect l="l" t="t" r="r" b="b"/>
            <a:pathLst>
              <a:path w="4064400" h="4223619">
                <a:moveTo>
                  <a:pt x="0" y="0"/>
                </a:moveTo>
                <a:lnTo>
                  <a:pt x="4064400" y="0"/>
                </a:lnTo>
                <a:lnTo>
                  <a:pt x="4064400" y="4223619"/>
                </a:lnTo>
                <a:lnTo>
                  <a:pt x="0" y="4223619"/>
                </a:lnTo>
                <a:close/>
              </a:path>
            </a:pathLst>
          </a:custGeom>
        </p:spPr>
      </p:pic>
      <p:pic>
        <p:nvPicPr>
          <p:cNvPr id="52" name="Picture 51"/>
          <p:cNvPicPr>
            <a:picLocks noChangeAspect="1"/>
          </p:cNvPicPr>
          <p:nvPr/>
        </p:nvPicPr>
        <p:blipFill>
          <a:blip r:embed="rId2"/>
          <a:stretch>
            <a:fillRect/>
          </a:stretch>
        </p:blipFill>
        <p:spPr>
          <a:xfrm>
            <a:off x="86112" y="590301"/>
            <a:ext cx="6315674" cy="5636739"/>
          </a:xfrm>
          <a:custGeom>
            <a:avLst/>
            <a:gdLst/>
            <a:ahLst/>
            <a:cxnLst/>
            <a:rect l="l" t="t" r="r" b="b"/>
            <a:pathLst>
              <a:path w="4064400" h="4225292">
                <a:moveTo>
                  <a:pt x="0" y="0"/>
                </a:moveTo>
                <a:lnTo>
                  <a:pt x="4064400" y="0"/>
                </a:lnTo>
                <a:lnTo>
                  <a:pt x="4064400" y="4225292"/>
                </a:lnTo>
                <a:lnTo>
                  <a:pt x="0" y="4225292"/>
                </a:lnTo>
                <a:close/>
              </a:path>
            </a:pathLst>
          </a:custGeom>
        </p:spPr>
      </p:pic>
      <p:pic>
        <p:nvPicPr>
          <p:cNvPr id="83" name="Picture 82"/>
          <p:cNvPicPr>
            <a:picLocks noChangeAspect="1"/>
          </p:cNvPicPr>
          <p:nvPr/>
        </p:nvPicPr>
        <p:blipFill rotWithShape="1">
          <a:blip r:embed="rId3"/>
          <a:srcRect r="12347"/>
          <a:stretch>
            <a:fillRect/>
          </a:stretch>
        </p:blipFill>
        <p:spPr>
          <a:xfrm>
            <a:off x="6519348" y="4000370"/>
            <a:ext cx="5337795" cy="1963924"/>
          </a:xfrm>
          <a:custGeom>
            <a:avLst/>
            <a:gdLst/>
            <a:ahLst/>
            <a:cxnLst/>
            <a:rect l="l" t="t" r="r" b="b"/>
            <a:pathLst>
              <a:path w="4064400" h="4225292">
                <a:moveTo>
                  <a:pt x="0" y="0"/>
                </a:moveTo>
                <a:lnTo>
                  <a:pt x="4064400" y="0"/>
                </a:lnTo>
                <a:lnTo>
                  <a:pt x="4064400" y="4225292"/>
                </a:lnTo>
                <a:lnTo>
                  <a:pt x="0" y="4225292"/>
                </a:lnTo>
                <a:close/>
              </a:path>
            </a:pathLst>
          </a:cu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TextBox 21"/>
          <p:cNvSpPr txBox="1"/>
          <p:nvPr/>
        </p:nvSpPr>
        <p:spPr>
          <a:xfrm>
            <a:off x="6316821" y="4717420"/>
            <a:ext cx="5500453" cy="189564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1600" dirty="0"/>
              <a:t>In this part, we have isolated only the protein sequence and shown the molecular weight of each protein and performed some operations to calculate the total partial weight of the protein sequence and display the number of repeats of a single protein in the sequence.</a:t>
            </a:r>
            <a:endParaRPr lang="en-US" sz="1600" dirty="0"/>
          </a:p>
        </p:txBody>
      </p:sp>
      <p:grpSp>
        <p:nvGrpSpPr>
          <p:cNvPr id="18" name="Group 17"/>
          <p:cNvGrpSpPr/>
          <p:nvPr/>
        </p:nvGrpSpPr>
        <p:grpSpPr>
          <a:xfrm>
            <a:off x="97635" y="945979"/>
            <a:ext cx="6127075" cy="5759451"/>
            <a:chOff x="217184" y="488442"/>
            <a:chExt cx="6127075" cy="5759451"/>
          </a:xfrm>
        </p:grpSpPr>
        <p:pic>
          <p:nvPicPr>
            <p:cNvPr id="19" name="Picture 18"/>
            <p:cNvPicPr>
              <a:picLocks noChangeAspect="1"/>
            </p:cNvPicPr>
            <p:nvPr/>
          </p:nvPicPr>
          <p:blipFill>
            <a:blip r:embed="rId1"/>
            <a:stretch>
              <a:fillRect/>
            </a:stretch>
          </p:blipFill>
          <p:spPr>
            <a:xfrm>
              <a:off x="217184" y="488442"/>
              <a:ext cx="6127075" cy="5759451"/>
            </a:xfrm>
            <a:custGeom>
              <a:avLst/>
              <a:gdLst/>
              <a:ahLst/>
              <a:cxnLst/>
              <a:rect l="l" t="t" r="r" b="b"/>
              <a:pathLst>
                <a:path w="6973882" h="5759451">
                  <a:moveTo>
                    <a:pt x="0" y="0"/>
                  </a:moveTo>
                  <a:lnTo>
                    <a:pt x="6973882" y="0"/>
                  </a:lnTo>
                  <a:lnTo>
                    <a:pt x="6973882" y="5759451"/>
                  </a:lnTo>
                  <a:lnTo>
                    <a:pt x="0" y="5759451"/>
                  </a:lnTo>
                  <a:close/>
                </a:path>
              </a:pathLst>
            </a:custGeom>
          </p:spPr>
        </p:pic>
        <p:pic>
          <p:nvPicPr>
            <p:cNvPr id="20" name="Picture 19"/>
            <p:cNvPicPr>
              <a:picLocks noChangeAspect="1"/>
            </p:cNvPicPr>
            <p:nvPr/>
          </p:nvPicPr>
          <p:blipFill>
            <a:blip r:embed="rId2"/>
            <a:stretch>
              <a:fillRect/>
            </a:stretch>
          </p:blipFill>
          <p:spPr>
            <a:xfrm>
              <a:off x="1148833" y="3810000"/>
              <a:ext cx="983217" cy="2437893"/>
            </a:xfrm>
            <a:prstGeom prst="rect">
              <a:avLst/>
            </a:prstGeom>
          </p:spPr>
        </p:pic>
      </p:grpSp>
      <p:sp>
        <p:nvSpPr>
          <p:cNvPr id="23" name="Title 5"/>
          <p:cNvSpPr txBox="1"/>
          <p:nvPr/>
        </p:nvSpPr>
        <p:spPr>
          <a:xfrm>
            <a:off x="97635" y="139417"/>
            <a:ext cx="4392839" cy="595576"/>
          </a:xfrm>
          <a:prstGeom prst="rect">
            <a:avLst/>
          </a:prstGeom>
        </p:spPr>
        <p:txBody>
          <a:bodyPr vert="horz" wrap="square" lIns="0" tIns="0" rIns="0" bIns="0" rtlCol="0" anchor="b" anchorCtr="0">
            <a:normAutofit fontScale="97500"/>
          </a:bodyPr>
          <a:lstStyle>
            <a:lvl1pPr algn="l" defTabSz="914400" rtl="0" eaLnBrk="1" latinLnBrk="0" hangingPunct="1">
              <a:lnSpc>
                <a:spcPct val="100000"/>
              </a:lnSpc>
              <a:spcBef>
                <a:spcPct val="0"/>
              </a:spcBef>
              <a:buNone/>
              <a:defRPr lang="en-US" sz="4800" kern="1200">
                <a:solidFill>
                  <a:schemeClr val="tx1"/>
                </a:solidFill>
                <a:latin typeface="+mj-lt"/>
                <a:ea typeface="+mj-ea"/>
                <a:cs typeface="+mj-cs"/>
              </a:defRPr>
            </a:lvl1pPr>
          </a:lstStyle>
          <a:p>
            <a:r>
              <a:rPr lang="en-US" sz="3200" dirty="0"/>
              <a:t> </a:t>
            </a:r>
            <a:r>
              <a:rPr lang="en-US" sz="3200" dirty="0" err="1"/>
              <a:t>UniProtKB</a:t>
            </a:r>
            <a:r>
              <a:rPr lang="en-US" sz="3200" dirty="0"/>
              <a:t> (cont.)</a:t>
            </a:r>
            <a:endParaRPr lang="en-US" sz="3200" dirty="0"/>
          </a:p>
        </p:txBody>
      </p:sp>
      <p:pic>
        <p:nvPicPr>
          <p:cNvPr id="26" name="Content Placeholder 25"/>
          <p:cNvPicPr>
            <a:picLocks noGrp="1" noChangeAspect="1"/>
          </p:cNvPicPr>
          <p:nvPr>
            <p:ph sz="half" idx="2"/>
          </p:nvPr>
        </p:nvPicPr>
        <p:blipFill>
          <a:blip r:embed="rId3"/>
          <a:stretch>
            <a:fillRect/>
          </a:stretch>
        </p:blipFill>
        <p:spPr>
          <a:xfrm>
            <a:off x="6316821" y="90225"/>
            <a:ext cx="5829541" cy="455265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2" name="Group 111"/>
          <p:cNvGrpSpPr>
            <a:grpSpLocks noGrp="1" noRot="1" noChangeAspect="1" noMove="1" noResize="1" noUngrp="1"/>
          </p:cNvGrpSpPr>
          <p:nvPr/>
        </p:nvGrpSpPr>
        <p:grpSpPr>
          <a:xfrm>
            <a:off x="613998" y="5334748"/>
            <a:ext cx="678135" cy="990000"/>
            <a:chOff x="10490969" y="1448827"/>
            <a:chExt cx="678135" cy="990000"/>
          </a:xfrm>
        </p:grpSpPr>
        <p:sp>
          <p:nvSpPr>
            <p:cNvPr id="113" name="Freeform: Shape 112"/>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Oval 113"/>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15" name="Oval 114"/>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16" name="Freeform: Shape 115"/>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18"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a:xfrm>
            <a:off x="275431" y="4447712"/>
            <a:ext cx="4233574" cy="1044311"/>
          </a:xfrm>
        </p:spPr>
        <p:txBody>
          <a:bodyPr vert="horz" wrap="square" lIns="0" tIns="0" rIns="0" bIns="0" rtlCol="0" anchor="t" anchorCtr="0">
            <a:normAutofit/>
          </a:bodyPr>
          <a:lstStyle/>
          <a:p>
            <a:pPr>
              <a:lnSpc>
                <a:spcPct val="100000"/>
              </a:lnSpc>
            </a:pPr>
            <a:r>
              <a:rPr lang="en-US" dirty="0"/>
              <a:t> </a:t>
            </a:r>
            <a:r>
              <a:rPr lang="en-US" sz="4000" dirty="0" err="1"/>
              <a:t>UniProtKB</a:t>
            </a:r>
            <a:r>
              <a:rPr lang="en-US" sz="4000" dirty="0"/>
              <a:t> (cont.)</a:t>
            </a:r>
            <a:endParaRPr lang="en-US" sz="4000" dirty="0"/>
          </a:p>
        </p:txBody>
      </p:sp>
      <p:pic>
        <p:nvPicPr>
          <p:cNvPr id="10" name="Picture 9"/>
          <p:cNvPicPr>
            <a:picLocks noChangeAspect="1"/>
          </p:cNvPicPr>
          <p:nvPr/>
        </p:nvPicPr>
        <p:blipFill>
          <a:blip r:embed="rId1"/>
          <a:stretch>
            <a:fillRect/>
          </a:stretch>
        </p:blipFill>
        <p:spPr>
          <a:xfrm>
            <a:off x="171409" y="196901"/>
            <a:ext cx="6373813" cy="2077314"/>
          </a:xfrm>
          <a:custGeom>
            <a:avLst/>
            <a:gdLst/>
            <a:ahLst/>
            <a:cxnLst/>
            <a:rect l="l" t="t" r="r" b="b"/>
            <a:pathLst>
              <a:path w="4064400" h="3782578">
                <a:moveTo>
                  <a:pt x="0" y="0"/>
                </a:moveTo>
                <a:lnTo>
                  <a:pt x="4064400" y="0"/>
                </a:lnTo>
                <a:lnTo>
                  <a:pt x="4064400" y="3782578"/>
                </a:lnTo>
                <a:lnTo>
                  <a:pt x="0" y="3782578"/>
                </a:lnTo>
                <a:close/>
              </a:path>
            </a:pathLst>
          </a:custGeom>
        </p:spPr>
      </p:pic>
      <p:pic>
        <p:nvPicPr>
          <p:cNvPr id="5" name="Picture 4"/>
          <p:cNvPicPr>
            <a:picLocks noChangeAspect="1"/>
          </p:cNvPicPr>
          <p:nvPr/>
        </p:nvPicPr>
        <p:blipFill>
          <a:blip r:embed="rId2"/>
          <a:stretch>
            <a:fillRect/>
          </a:stretch>
        </p:blipFill>
        <p:spPr>
          <a:xfrm>
            <a:off x="181407" y="2274215"/>
            <a:ext cx="6373813" cy="1869429"/>
          </a:xfrm>
          <a:custGeom>
            <a:avLst/>
            <a:gdLst/>
            <a:ahLst/>
            <a:cxnLst/>
            <a:rect l="l" t="t" r="r" b="b"/>
            <a:pathLst>
              <a:path w="4064400" h="3782578">
                <a:moveTo>
                  <a:pt x="0" y="0"/>
                </a:moveTo>
                <a:lnTo>
                  <a:pt x="4064400" y="0"/>
                </a:lnTo>
                <a:lnTo>
                  <a:pt x="4064400" y="3782578"/>
                </a:lnTo>
                <a:lnTo>
                  <a:pt x="0" y="3782578"/>
                </a:lnTo>
                <a:close/>
              </a:path>
            </a:pathLst>
          </a:custGeom>
        </p:spPr>
      </p:pic>
      <p:pic>
        <p:nvPicPr>
          <p:cNvPr id="30" name="Picture 29"/>
          <p:cNvPicPr>
            <a:picLocks noChangeAspect="1"/>
          </p:cNvPicPr>
          <p:nvPr/>
        </p:nvPicPr>
        <p:blipFill>
          <a:blip r:embed="rId3"/>
          <a:stretch>
            <a:fillRect/>
          </a:stretch>
        </p:blipFill>
        <p:spPr>
          <a:xfrm>
            <a:off x="6736627" y="1099053"/>
            <a:ext cx="5311469" cy="2350324"/>
          </a:xfrm>
          <a:custGeom>
            <a:avLst/>
            <a:gdLst/>
            <a:ahLst/>
            <a:cxnLst/>
            <a:rect l="l" t="t" r="r" b="b"/>
            <a:pathLst>
              <a:path w="4064400" h="3782578">
                <a:moveTo>
                  <a:pt x="0" y="0"/>
                </a:moveTo>
                <a:lnTo>
                  <a:pt x="4064400" y="0"/>
                </a:lnTo>
                <a:lnTo>
                  <a:pt x="4064400" y="3782578"/>
                </a:lnTo>
                <a:lnTo>
                  <a:pt x="0" y="3782578"/>
                </a:lnTo>
                <a:close/>
              </a:path>
            </a:pathLst>
          </a:custGeom>
        </p:spPr>
      </p:pic>
      <p:sp>
        <p:nvSpPr>
          <p:cNvPr id="26" name="TextBox 25"/>
          <p:cNvSpPr txBox="1"/>
          <p:nvPr/>
        </p:nvSpPr>
        <p:spPr>
          <a:xfrm>
            <a:off x="4784436" y="4493526"/>
            <a:ext cx="7185891" cy="2066330"/>
          </a:xfrm>
          <a:prstGeom prst="rect">
            <a:avLst/>
          </a:prstGeom>
        </p:spPr>
        <p:txBody>
          <a:bodyPr vert="horz" wrap="square" lIns="0" tIns="0" rIns="0" bIns="0" rtlCol="0" anchor="t">
            <a:normAutofit/>
          </a:bodyPr>
          <a:lstStyle/>
          <a:p>
            <a:pPr marL="171450" indent="-285750">
              <a:lnSpc>
                <a:spcPct val="110000"/>
              </a:lnSpc>
              <a:spcAft>
                <a:spcPts val="800"/>
              </a:spcAft>
              <a:buFont typeface="Wingdings" panose="05000000000000000000" pitchFamily="2" charset="2"/>
              <a:buChar char="Ø"/>
            </a:pPr>
            <a:r>
              <a:rPr lang="en-US" sz="1600" dirty="0"/>
              <a:t>The visualization part is divided into a visualization of the protein molecular weight and a visualization of the number of proteins in the protein sequence, both of which have four different visualizations </a:t>
            </a:r>
            <a:endParaRPr lang="en-US" sz="1600" dirty="0"/>
          </a:p>
          <a:p>
            <a:pPr>
              <a:lnSpc>
                <a:spcPct val="110000"/>
              </a:lnSpc>
              <a:spcAft>
                <a:spcPts val="800"/>
              </a:spcAft>
            </a:pPr>
            <a:r>
              <a:rPr lang="en-US" sz="1600" dirty="0"/>
              <a:t>   [Pie chart-Bar chart-Line chart- Area chart] </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3848987" y="117439"/>
            <a:ext cx="8140485" cy="3494171"/>
          </a:xfrm>
          <a:prstGeom prst="rect">
            <a:avLst/>
          </a:prstGeom>
        </p:spPr>
      </p:pic>
      <p:pic>
        <p:nvPicPr>
          <p:cNvPr id="7" name="Content Placeholder 17"/>
          <p:cNvPicPr>
            <a:picLocks noChangeAspect="1"/>
          </p:cNvPicPr>
          <p:nvPr/>
        </p:nvPicPr>
        <p:blipFill>
          <a:blip r:embed="rId2"/>
          <a:stretch>
            <a:fillRect/>
          </a:stretch>
        </p:blipFill>
        <p:spPr>
          <a:xfrm>
            <a:off x="100928" y="135137"/>
            <a:ext cx="3632635" cy="3105903"/>
          </a:xfrm>
          <a:prstGeom prst="rect">
            <a:avLst/>
          </a:prstGeom>
        </p:spPr>
      </p:pic>
      <p:pic>
        <p:nvPicPr>
          <p:cNvPr id="8" name="Content Placeholder 56"/>
          <p:cNvPicPr>
            <a:picLocks noChangeAspect="1"/>
          </p:cNvPicPr>
          <p:nvPr/>
        </p:nvPicPr>
        <p:blipFill>
          <a:blip r:embed="rId3"/>
          <a:stretch>
            <a:fillRect/>
          </a:stretch>
        </p:blipFill>
        <p:spPr>
          <a:xfrm>
            <a:off x="7975601" y="3630757"/>
            <a:ext cx="4013872" cy="3138290"/>
          </a:xfrm>
          <a:prstGeom prst="rect">
            <a:avLst/>
          </a:prstGeom>
        </p:spPr>
      </p:pic>
      <p:pic>
        <p:nvPicPr>
          <p:cNvPr id="9" name="Content Placeholder 19"/>
          <p:cNvPicPr>
            <a:picLocks noChangeAspect="1"/>
          </p:cNvPicPr>
          <p:nvPr/>
        </p:nvPicPr>
        <p:blipFill>
          <a:blip r:embed="rId4"/>
          <a:stretch>
            <a:fillRect/>
          </a:stretch>
        </p:blipFill>
        <p:spPr>
          <a:xfrm>
            <a:off x="3848987" y="3630756"/>
            <a:ext cx="3744450" cy="3138290"/>
          </a:xfrm>
          <a:prstGeom prst="rect">
            <a:avLst/>
          </a:prstGeom>
        </p:spPr>
      </p:pic>
      <p:pic>
        <p:nvPicPr>
          <p:cNvPr id="10" name="Content Placeholder 138"/>
          <p:cNvPicPr>
            <a:picLocks noChangeAspect="1"/>
          </p:cNvPicPr>
          <p:nvPr/>
        </p:nvPicPr>
        <p:blipFill>
          <a:blip r:embed="rId5"/>
          <a:stretch>
            <a:fillRect/>
          </a:stretch>
        </p:blipFill>
        <p:spPr>
          <a:xfrm>
            <a:off x="100928" y="3289291"/>
            <a:ext cx="3632634" cy="34941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
          <a:srcRect t="27415"/>
          <a:stretch>
            <a:fillRect/>
          </a:stretch>
        </p:blipFill>
        <p:spPr>
          <a:xfrm>
            <a:off x="8190608" y="4042532"/>
            <a:ext cx="3797840" cy="2619454"/>
          </a:xfrm>
          <a:prstGeom prst="rect">
            <a:avLst/>
          </a:prstGeom>
        </p:spPr>
      </p:pic>
      <p:pic>
        <p:nvPicPr>
          <p:cNvPr id="13" name="Content Placeholder 126"/>
          <p:cNvPicPr>
            <a:picLocks noChangeAspect="1"/>
          </p:cNvPicPr>
          <p:nvPr/>
        </p:nvPicPr>
        <p:blipFill>
          <a:blip r:embed="rId2"/>
          <a:stretch>
            <a:fillRect/>
          </a:stretch>
        </p:blipFill>
        <p:spPr>
          <a:xfrm>
            <a:off x="203552" y="3066337"/>
            <a:ext cx="3615425" cy="3604974"/>
          </a:xfrm>
          <a:prstGeom prst="rect">
            <a:avLst/>
          </a:prstGeom>
        </p:spPr>
      </p:pic>
      <p:pic>
        <p:nvPicPr>
          <p:cNvPr id="6" name="Picture 5"/>
          <p:cNvPicPr>
            <a:picLocks noChangeAspect="1"/>
          </p:cNvPicPr>
          <p:nvPr/>
        </p:nvPicPr>
        <p:blipFill>
          <a:blip r:embed="rId3"/>
          <a:stretch>
            <a:fillRect/>
          </a:stretch>
        </p:blipFill>
        <p:spPr>
          <a:xfrm>
            <a:off x="4001392" y="52626"/>
            <a:ext cx="7987056" cy="3871794"/>
          </a:xfrm>
          <a:prstGeom prst="rect">
            <a:avLst/>
          </a:prstGeom>
        </p:spPr>
      </p:pic>
      <p:pic>
        <p:nvPicPr>
          <p:cNvPr id="12" name="Picture 11"/>
          <p:cNvPicPr>
            <a:picLocks noChangeAspect="1"/>
          </p:cNvPicPr>
          <p:nvPr/>
        </p:nvPicPr>
        <p:blipFill rotWithShape="1">
          <a:blip r:embed="rId4"/>
          <a:srcRect t="25090"/>
          <a:stretch>
            <a:fillRect/>
          </a:stretch>
        </p:blipFill>
        <p:spPr>
          <a:xfrm>
            <a:off x="4001392" y="4051857"/>
            <a:ext cx="3993528" cy="2610129"/>
          </a:xfrm>
          <a:prstGeom prst="rect">
            <a:avLst/>
          </a:prstGeom>
        </p:spPr>
      </p:pic>
      <p:pic>
        <p:nvPicPr>
          <p:cNvPr id="7" name="Picture 6"/>
          <p:cNvPicPr>
            <a:picLocks noChangeAspect="1"/>
          </p:cNvPicPr>
          <p:nvPr/>
        </p:nvPicPr>
        <p:blipFill rotWithShape="1">
          <a:blip r:embed="rId5"/>
          <a:srcRect t="26856"/>
          <a:stretch>
            <a:fillRect/>
          </a:stretch>
        </p:blipFill>
        <p:spPr>
          <a:xfrm>
            <a:off x="203552" y="53538"/>
            <a:ext cx="3615425" cy="29335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Shape 21"/>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 name="Title 2"/>
          <p:cNvSpPr>
            <a:spLocks noGrp="1"/>
          </p:cNvSpPr>
          <p:nvPr>
            <p:ph type="title"/>
          </p:nvPr>
        </p:nvSpPr>
        <p:spPr>
          <a:xfrm>
            <a:off x="506730" y="686434"/>
            <a:ext cx="3789045" cy="621348"/>
          </a:xfrm>
        </p:spPr>
        <p:txBody>
          <a:bodyPr/>
          <a:lstStyle/>
          <a:p>
            <a:r>
              <a:rPr lang="en-US" sz="3200" dirty="0"/>
              <a:t> </a:t>
            </a:r>
            <a:r>
              <a:rPr lang="en-US" sz="3200" dirty="0" err="1"/>
              <a:t>UniProtKB</a:t>
            </a:r>
            <a:r>
              <a:rPr lang="en-US" sz="3200" dirty="0"/>
              <a:t> (cont.)</a:t>
            </a:r>
            <a:endParaRPr lang="en-US" dirty="0"/>
          </a:p>
        </p:txBody>
      </p:sp>
      <p:sp>
        <p:nvSpPr>
          <p:cNvPr id="15" name="Text Placeholder 14"/>
          <p:cNvSpPr>
            <a:spLocks noGrp="1"/>
          </p:cNvSpPr>
          <p:nvPr>
            <p:ph type="body" sz="half" idx="2"/>
          </p:nvPr>
        </p:nvSpPr>
        <p:spPr>
          <a:xfrm>
            <a:off x="550863" y="1719579"/>
            <a:ext cx="5738177" cy="1139825"/>
          </a:xfrm>
        </p:spPr>
        <p:txBody>
          <a:bodyPr/>
          <a:lstStyle/>
          <a:p>
            <a:pPr marL="285750" indent="-285750">
              <a:buFont typeface="Wingdings" panose="05000000000000000000" pitchFamily="2" charset="2"/>
              <a:buChar char="Ø"/>
            </a:pPr>
            <a:r>
              <a:rPr lang="en-US" dirty="0">
                <a:solidFill>
                  <a:schemeClr val="tx1"/>
                </a:solidFill>
              </a:rPr>
              <a:t>This part shows the possible codons for each protein. Each protein displays its own potential codon, which may be one or more codons</a:t>
            </a:r>
            <a:r>
              <a:rPr lang="ar-EG" dirty="0">
                <a:solidFill>
                  <a:schemeClr val="tx1"/>
                </a:solidFill>
              </a:rPr>
              <a:t>.</a:t>
            </a:r>
            <a:endParaRPr lang="en-US" dirty="0">
              <a:solidFill>
                <a:schemeClr val="tx1"/>
              </a:solidFill>
            </a:endParaRPr>
          </a:p>
        </p:txBody>
      </p:sp>
      <p:pic>
        <p:nvPicPr>
          <p:cNvPr id="4" name="Picture 3"/>
          <p:cNvPicPr>
            <a:picLocks noChangeAspect="1"/>
          </p:cNvPicPr>
          <p:nvPr/>
        </p:nvPicPr>
        <p:blipFill>
          <a:blip r:embed="rId1"/>
          <a:stretch>
            <a:fillRect/>
          </a:stretch>
        </p:blipFill>
        <p:spPr>
          <a:xfrm>
            <a:off x="332785" y="3327401"/>
            <a:ext cx="6189935" cy="3187056"/>
          </a:xfrm>
          <a:prstGeom prst="rect">
            <a:avLst/>
          </a:prstGeom>
        </p:spPr>
      </p:pic>
      <p:grpSp>
        <p:nvGrpSpPr>
          <p:cNvPr id="10" name="Group 9"/>
          <p:cNvGrpSpPr/>
          <p:nvPr/>
        </p:nvGrpSpPr>
        <p:grpSpPr>
          <a:xfrm>
            <a:off x="6697982" y="304634"/>
            <a:ext cx="5161233" cy="5212414"/>
            <a:chOff x="0" y="-132405"/>
            <a:chExt cx="4655775" cy="4559951"/>
          </a:xfrm>
        </p:grpSpPr>
        <p:pic>
          <p:nvPicPr>
            <p:cNvPr id="25" name="Content Placeholder 16"/>
            <p:cNvPicPr>
              <a:picLocks noChangeAspect="1"/>
            </p:cNvPicPr>
            <p:nvPr/>
          </p:nvPicPr>
          <p:blipFill rotWithShape="1">
            <a:blip r:embed="rId2"/>
            <a:srcRect r="14666"/>
            <a:stretch>
              <a:fillRect/>
            </a:stretch>
          </p:blipFill>
          <p:spPr>
            <a:xfrm>
              <a:off x="0" y="-132405"/>
              <a:ext cx="4655775" cy="4559951"/>
            </a:xfrm>
            <a:prstGeom prst="rect">
              <a:avLst/>
            </a:prstGeom>
          </p:spPr>
        </p:pic>
        <p:pic>
          <p:nvPicPr>
            <p:cNvPr id="26" name="Picture 25"/>
            <p:cNvPicPr>
              <a:picLocks noChangeAspect="1"/>
            </p:cNvPicPr>
            <p:nvPr/>
          </p:nvPicPr>
          <p:blipFill>
            <a:blip r:embed="rId3"/>
            <a:stretch>
              <a:fillRect/>
            </a:stretch>
          </p:blipFill>
          <p:spPr>
            <a:xfrm>
              <a:off x="1313070" y="494023"/>
              <a:ext cx="1550610" cy="3821536"/>
            </a:xfrm>
            <a:prstGeom prst="rect">
              <a:avLst/>
            </a:prstGeom>
          </p:spPr>
        </p:pic>
        <p:pic>
          <p:nvPicPr>
            <p:cNvPr id="27" name="Picture 26"/>
            <p:cNvPicPr>
              <a:picLocks noChangeAspect="1"/>
            </p:cNvPicPr>
            <p:nvPr/>
          </p:nvPicPr>
          <p:blipFill>
            <a:blip r:embed="rId4"/>
            <a:stretch>
              <a:fillRect/>
            </a:stretch>
          </p:blipFill>
          <p:spPr>
            <a:xfrm>
              <a:off x="2475276" y="494024"/>
              <a:ext cx="1701474" cy="3821536"/>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0"/>
          <p:cNvSpPr>
            <a:spLocks noGrp="1"/>
          </p:cNvSpPr>
          <p:nvPr>
            <p:ph type="title" idx="4294967295"/>
          </p:nvPr>
        </p:nvSpPr>
        <p:spPr>
          <a:xfrm>
            <a:off x="130215" y="559494"/>
            <a:ext cx="3565524" cy="865893"/>
          </a:xfrm>
        </p:spPr>
        <p:txBody>
          <a:bodyPr vert="horz" wrap="square" lIns="0" tIns="0" rIns="0" bIns="0" rtlCol="0" anchor="b" anchorCtr="0">
            <a:normAutofit/>
          </a:bodyPr>
          <a:lstStyle/>
          <a:p>
            <a:pPr>
              <a:lnSpc>
                <a:spcPct val="100000"/>
              </a:lnSpc>
            </a:pPr>
            <a:r>
              <a:rPr lang="en-US" kern="1200" dirty="0" err="1">
                <a:solidFill>
                  <a:schemeClr val="tx1"/>
                </a:solidFill>
                <a:latin typeface="+mj-lt"/>
                <a:ea typeface="+mj-ea"/>
                <a:cs typeface="+mj-cs"/>
              </a:rPr>
              <a:t>UniRef</a:t>
            </a:r>
            <a:r>
              <a:rPr lang="en-US" kern="1200" dirty="0">
                <a:solidFill>
                  <a:schemeClr val="tx1"/>
                </a:solidFill>
                <a:latin typeface="+mj-lt"/>
                <a:ea typeface="+mj-ea"/>
                <a:cs typeface="+mj-cs"/>
              </a:rPr>
              <a:t> :</a:t>
            </a:r>
            <a:endParaRPr lang="en-US" kern="1200" dirty="0">
              <a:solidFill>
                <a:schemeClr val="tx1"/>
              </a:solidFill>
              <a:latin typeface="+mj-lt"/>
              <a:ea typeface="+mj-ea"/>
              <a:cs typeface="+mj-cs"/>
            </a:endParaRPr>
          </a:p>
        </p:txBody>
      </p:sp>
      <p:sp>
        <p:nvSpPr>
          <p:cNvPr id="7" name="TextBox 6"/>
          <p:cNvSpPr txBox="1"/>
          <p:nvPr/>
        </p:nvSpPr>
        <p:spPr>
          <a:xfrm>
            <a:off x="130214" y="1919243"/>
            <a:ext cx="4360505" cy="3816448"/>
          </a:xfrm>
          <a:prstGeom prst="rect">
            <a:avLst/>
          </a:prstGeom>
        </p:spPr>
        <p:txBody>
          <a:bodyPr vert="horz" wrap="square" lIns="0" tIns="0" rIns="0" bIns="0" rtlCol="0" anchor="t">
            <a:normAutofit fontScale="92500" lnSpcReduction="20000"/>
          </a:bodyPr>
          <a:lstStyle/>
          <a:p>
            <a:pPr marL="342900" indent="-285750">
              <a:lnSpc>
                <a:spcPct val="150000"/>
              </a:lnSpc>
              <a:spcAft>
                <a:spcPts val="800"/>
              </a:spcAft>
              <a:buFont typeface="Wingdings" panose="05000000000000000000" pitchFamily="2" charset="2"/>
              <a:buChar char="Ø"/>
            </a:pPr>
            <a:r>
              <a:rPr lang="en-US" sz="2400" dirty="0"/>
              <a:t>Enter the reference </a:t>
            </a:r>
            <a:r>
              <a:rPr lang="en-US" sz="2400" dirty="0" err="1"/>
              <a:t>Fasta</a:t>
            </a:r>
            <a:r>
              <a:rPr lang="en-US" sz="2400" dirty="0"/>
              <a:t> file for the protein you want to analyze.</a:t>
            </a:r>
            <a:endParaRPr lang="en-US" sz="2400" dirty="0"/>
          </a:p>
          <a:p>
            <a:pPr marL="57150">
              <a:lnSpc>
                <a:spcPct val="150000"/>
              </a:lnSpc>
              <a:spcAft>
                <a:spcPts val="800"/>
              </a:spcAft>
            </a:pPr>
            <a:endParaRPr lang="en-US" sz="2400" dirty="0"/>
          </a:p>
          <a:p>
            <a:pPr marL="342900" indent="-285750">
              <a:lnSpc>
                <a:spcPct val="150000"/>
              </a:lnSpc>
              <a:spcAft>
                <a:spcPts val="800"/>
              </a:spcAft>
              <a:buFont typeface="Wingdings" panose="05000000000000000000" pitchFamily="2" charset="2"/>
              <a:buChar char="Ø"/>
            </a:pPr>
            <a:r>
              <a:rPr lang="en-US" sz="2400" dirty="0"/>
              <a:t>The table displays the unique identifier of the reference genome, the cluster name, the number of members, and the representative member.</a:t>
            </a:r>
            <a:endParaRPr lang="en-US" sz="2400" dirty="0">
              <a:solidFill>
                <a:schemeClr val="tx1">
                  <a:alpha val="60000"/>
                </a:schemeClr>
              </a:solidFill>
            </a:endParaRPr>
          </a:p>
        </p:txBody>
      </p:sp>
      <p:pic>
        <p:nvPicPr>
          <p:cNvPr id="11" name="Content Placeholder 9"/>
          <p:cNvPicPr>
            <a:picLocks noChangeAspect="1"/>
          </p:cNvPicPr>
          <p:nvPr/>
        </p:nvPicPr>
        <p:blipFill>
          <a:blip r:embed="rId1"/>
          <a:stretch>
            <a:fillRect/>
          </a:stretch>
        </p:blipFill>
        <p:spPr>
          <a:xfrm>
            <a:off x="4711928" y="655783"/>
            <a:ext cx="7278839" cy="5726544"/>
          </a:xfrm>
          <a:custGeom>
            <a:avLst/>
            <a:gdLst/>
            <a:ahLst/>
            <a:cxnLst/>
            <a:rect l="l" t="t" r="r" b="b"/>
            <a:pathLst>
              <a:path w="5051426" h="3640362">
                <a:moveTo>
                  <a:pt x="0" y="0"/>
                </a:moveTo>
                <a:lnTo>
                  <a:pt x="5051426" y="0"/>
                </a:lnTo>
                <a:lnTo>
                  <a:pt x="5051426" y="3640362"/>
                </a:lnTo>
                <a:lnTo>
                  <a:pt x="0" y="3640362"/>
                </a:lnTo>
                <a:close/>
              </a:path>
            </a:pathLst>
          </a:cu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6" name="Freeform: Shape 55"/>
          <p:cNvSpPr>
            <a:spLocks noGrp="1" noRot="1" noChangeAspect="1" noMove="1" noResize="1" noEditPoints="1" noAdjustHandles="1" noChangeArrowheads="1" noChangeShapeType="1" noTextEdit="1"/>
          </p:cNvSpPr>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8" name="Oval 57"/>
          <p:cNvSpPr>
            <a:spLocks noGrp="1" noRot="1" noChangeAspect="1" noMove="1" noResize="1" noEditPoints="1" noAdjustHandles="1" noChangeArrowheads="1" noChangeShapeType="1" noTextEdit="1"/>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0" name="Oval 59"/>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2" name="Group 61"/>
          <p:cNvGrpSpPr>
            <a:grpSpLocks noGrp="1" noRot="1" noChangeAspect="1" noMove="1" noResize="1" noUngrp="1"/>
          </p:cNvGrpSpPr>
          <p:nvPr/>
        </p:nvGrpSpPr>
        <p:grpSpPr>
          <a:xfrm>
            <a:off x="1329952" y="4524379"/>
            <a:ext cx="1980001" cy="1363916"/>
            <a:chOff x="4879602" y="3781429"/>
            <a:chExt cx="1980001" cy="1363916"/>
          </a:xfrm>
        </p:grpSpPr>
        <p:sp>
          <p:nvSpPr>
            <p:cNvPr id="63" name="Freeform: Shape 62"/>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63"/>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6" name="Oval 65"/>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useBgFill="1">
        <p:nvSpPr>
          <p:cNvPr id="68" name="Rectangle 6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2"/>
          <p:cNvSpPr>
            <a:spLocks noGrp="1"/>
          </p:cNvSpPr>
          <p:nvPr>
            <p:ph type="title"/>
          </p:nvPr>
        </p:nvSpPr>
        <p:spPr>
          <a:xfrm>
            <a:off x="131325" y="163703"/>
            <a:ext cx="3917034" cy="984885"/>
          </a:xfrm>
        </p:spPr>
        <p:txBody>
          <a:bodyPr vert="horz" wrap="square" lIns="0" tIns="0" rIns="0" bIns="0" rtlCol="0" anchor="ctr" anchorCtr="0">
            <a:normAutofit/>
          </a:bodyPr>
          <a:lstStyle/>
          <a:p>
            <a:r>
              <a:rPr lang="en-US" sz="4800" dirty="0"/>
              <a:t> </a:t>
            </a:r>
            <a:r>
              <a:rPr lang="en-US" sz="4800" dirty="0" err="1"/>
              <a:t>UniRef</a:t>
            </a:r>
            <a:r>
              <a:rPr lang="en-US" sz="4800" dirty="0"/>
              <a:t>(Cont.)</a:t>
            </a:r>
            <a:endParaRPr lang="en-US" sz="4800" dirty="0"/>
          </a:p>
        </p:txBody>
      </p:sp>
      <p:pic>
        <p:nvPicPr>
          <p:cNvPr id="28" name="Picture 27"/>
          <p:cNvPicPr>
            <a:picLocks noChangeAspect="1"/>
          </p:cNvPicPr>
          <p:nvPr/>
        </p:nvPicPr>
        <p:blipFill>
          <a:blip r:embed="rId1"/>
          <a:stretch>
            <a:fillRect/>
          </a:stretch>
        </p:blipFill>
        <p:spPr>
          <a:xfrm>
            <a:off x="180481" y="2507885"/>
            <a:ext cx="4816222" cy="2683058"/>
          </a:xfrm>
          <a:custGeom>
            <a:avLst/>
            <a:gdLst/>
            <a:ahLst/>
            <a:cxnLst/>
            <a:rect l="l" t="t" r="r" b="b"/>
            <a:pathLst>
              <a:path w="6922273" h="4225290">
                <a:moveTo>
                  <a:pt x="0" y="0"/>
                </a:moveTo>
                <a:lnTo>
                  <a:pt x="6922273" y="0"/>
                </a:lnTo>
                <a:lnTo>
                  <a:pt x="6922273" y="4225290"/>
                </a:lnTo>
                <a:lnTo>
                  <a:pt x="0" y="4225290"/>
                </a:lnTo>
                <a:close/>
              </a:path>
            </a:pathLst>
          </a:custGeom>
        </p:spPr>
      </p:pic>
      <p:pic>
        <p:nvPicPr>
          <p:cNvPr id="24" name="Picture 23"/>
          <p:cNvPicPr>
            <a:picLocks noChangeAspect="1"/>
          </p:cNvPicPr>
          <p:nvPr/>
        </p:nvPicPr>
        <p:blipFill>
          <a:blip r:embed="rId2"/>
          <a:stretch>
            <a:fillRect/>
          </a:stretch>
        </p:blipFill>
        <p:spPr>
          <a:xfrm>
            <a:off x="5177181" y="119986"/>
            <a:ext cx="6834340" cy="6618027"/>
          </a:xfrm>
          <a:custGeom>
            <a:avLst/>
            <a:gdLst/>
            <a:ahLst/>
            <a:cxnLst/>
            <a:rect l="l" t="t" r="r" b="b"/>
            <a:pathLst>
              <a:path w="6922273" h="4225290">
                <a:moveTo>
                  <a:pt x="0" y="0"/>
                </a:moveTo>
                <a:lnTo>
                  <a:pt x="6922273" y="0"/>
                </a:lnTo>
                <a:lnTo>
                  <a:pt x="6922273" y="4225290"/>
                </a:lnTo>
                <a:lnTo>
                  <a:pt x="0" y="4225290"/>
                </a:lnTo>
                <a:close/>
              </a:path>
            </a:pathLst>
          </a:custGeom>
        </p:spPr>
      </p:pic>
      <p:sp>
        <p:nvSpPr>
          <p:cNvPr id="70" name="Rectangle 69"/>
          <p:cNvSpPr>
            <a:spLocks noGrp="1" noRot="1" noChangeAspect="1" noMove="1" noResize="1" noEditPoints="1" noAdjustHandles="1" noChangeArrowheads="1" noChangeShapeType="1" noTextEdit="1"/>
          </p:cNvSpPr>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3" y="549276"/>
            <a:ext cx="3792537" cy="682898"/>
          </a:xfrm>
        </p:spPr>
        <p:txBody>
          <a:bodyPr/>
          <a:lstStyle/>
          <a:p>
            <a:r>
              <a:rPr lang="en-US" altLang="en-US" dirty="0"/>
              <a:t>Why FASTA Files ?</a:t>
            </a:r>
            <a:endParaRPr lang="en-US" dirty="0"/>
          </a:p>
        </p:txBody>
      </p:sp>
      <p:sp>
        <p:nvSpPr>
          <p:cNvPr id="4" name="Text Placeholder 3"/>
          <p:cNvSpPr>
            <a:spLocks noGrp="1"/>
          </p:cNvSpPr>
          <p:nvPr>
            <p:ph type="body" sz="half" idx="2"/>
          </p:nvPr>
        </p:nvSpPr>
        <p:spPr>
          <a:xfrm>
            <a:off x="550862" y="1361787"/>
            <a:ext cx="10454594" cy="2058571"/>
          </a:xfrm>
        </p:spPr>
        <p:txBody>
          <a:bodyPr/>
          <a:lstStyle/>
          <a:p>
            <a:pPr marL="285750" indent="-285750">
              <a:lnSpc>
                <a:spcPct val="150000"/>
              </a:lnSpc>
              <a:buFont typeface="Wingdings" panose="05000000000000000000" pitchFamily="2" charset="2"/>
              <a:buChar char="Ø"/>
            </a:pPr>
            <a:r>
              <a:rPr lang="en-US" altLang="en-US" sz="2400" dirty="0">
                <a:solidFill>
                  <a:schemeClr val="tx1"/>
                </a:solidFill>
              </a:rPr>
              <a:t> FASTA format is a text-based format for representing either nucleotide sequences or amino acid (protein) sequences, in which nucleotides or amino acids are represented using single-letter codes. </a:t>
            </a:r>
            <a:endParaRPr lang="en-US" altLang="en-US" sz="2400" dirty="0">
              <a:solidFill>
                <a:schemeClr val="tx1"/>
              </a:solidFill>
            </a:endParaRPr>
          </a:p>
          <a:p>
            <a:endParaRPr lang="en-US" dirty="0"/>
          </a:p>
        </p:txBody>
      </p:sp>
      <p:pic>
        <p:nvPicPr>
          <p:cNvPr id="8" name="Picture 10" descr="Application&#10;&#10;Description automatically generated with medium confidence"/>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105478" y="3808631"/>
            <a:ext cx="7345363" cy="215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p:cNvGrpSpPr>
            <a:grpSpLocks noGrp="1" noRot="1" noChangeAspect="1" noMove="1" noResize="1" noUngrp="1"/>
          </p:cNvGrpSpPr>
          <p:nvPr/>
        </p:nvGrpSpPr>
        <p:grpSpPr>
          <a:xfrm>
            <a:off x="613998" y="5334748"/>
            <a:ext cx="678135" cy="990000"/>
            <a:chOff x="10490969" y="1448827"/>
            <a:chExt cx="678135" cy="990000"/>
          </a:xfrm>
        </p:grpSpPr>
        <p:sp>
          <p:nvSpPr>
            <p:cNvPr id="15" name="Freeform: Shape 14"/>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7" name="Oval 16"/>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8" name="Freeform: Shape 17"/>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a:grpSpLocks noGrp="1" noRot="1" noChangeAspect="1" noMove="1" noResize="1" noUngrp="1"/>
          </p:cNvGrpSpPr>
          <p:nvPr/>
        </p:nvGrpSpPr>
        <p:grpSpPr>
          <a:xfrm>
            <a:off x="10570793" y="0"/>
            <a:ext cx="1468514" cy="1521012"/>
            <a:chOff x="5236793" y="2432482"/>
            <a:chExt cx="1468514" cy="1521012"/>
          </a:xfrm>
        </p:grpSpPr>
        <p:sp>
          <p:nvSpPr>
            <p:cNvPr id="23" name="Freeform 5"/>
            <p:cNvSpPr/>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4" name="Freeform 6"/>
            <p:cNvSpPr/>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5" name="Freeform 8"/>
            <p:cNvSpPr/>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7" name="Oval 26"/>
          <p:cNvSpPr>
            <a:spLocks noGrp="1" noRot="1" noChangeAspect="1" noMove="1" noResize="1" noEditPoints="1" noAdjustHandles="1" noChangeArrowheads="1" noChangeShapeType="1" noTextEdit="1"/>
          </p:cNvSpPr>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pic>
        <p:nvPicPr>
          <p:cNvPr id="32" name="Picture 31"/>
          <p:cNvPicPr>
            <a:picLocks noChangeAspect="1"/>
          </p:cNvPicPr>
          <p:nvPr/>
        </p:nvPicPr>
        <p:blipFill>
          <a:blip r:embed="rId1"/>
          <a:stretch>
            <a:fillRect/>
          </a:stretch>
        </p:blipFill>
        <p:spPr>
          <a:xfrm>
            <a:off x="6155740" y="55146"/>
            <a:ext cx="5957203" cy="5553075"/>
          </a:xfrm>
          <a:prstGeom prst="rect">
            <a:avLst/>
          </a:prstGeom>
        </p:spPr>
      </p:pic>
      <p:pic>
        <p:nvPicPr>
          <p:cNvPr id="34" name="Picture 33"/>
          <p:cNvPicPr>
            <a:picLocks noChangeAspect="1"/>
          </p:cNvPicPr>
          <p:nvPr/>
        </p:nvPicPr>
        <p:blipFill rotWithShape="1">
          <a:blip r:embed="rId2"/>
          <a:srcRect b="46342"/>
          <a:stretch>
            <a:fillRect/>
          </a:stretch>
        </p:blipFill>
        <p:spPr>
          <a:xfrm>
            <a:off x="6136640" y="5635751"/>
            <a:ext cx="5976303" cy="1118306"/>
          </a:xfrm>
          <a:prstGeom prst="rect">
            <a:avLst/>
          </a:prstGeom>
        </p:spPr>
      </p:pic>
      <p:pic>
        <p:nvPicPr>
          <p:cNvPr id="36" name="Picture 35"/>
          <p:cNvPicPr>
            <a:picLocks noChangeAspect="1"/>
          </p:cNvPicPr>
          <p:nvPr/>
        </p:nvPicPr>
        <p:blipFill>
          <a:blip r:embed="rId3"/>
          <a:stretch>
            <a:fillRect/>
          </a:stretch>
        </p:blipFill>
        <p:spPr>
          <a:xfrm>
            <a:off x="59958" y="344638"/>
            <a:ext cx="5957204" cy="61687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7" name="Freeform: Shape 96"/>
          <p:cNvSpPr>
            <a:spLocks noGrp="1" noRot="1" noChangeAspect="1" noMove="1" noResize="1" noEditPoints="1" noAdjustHandles="1" noChangeArrowheads="1" noChangeShapeType="1" noTextEdit="1"/>
          </p:cNvSpPr>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99" name="Oval 98"/>
          <p:cNvSpPr>
            <a:spLocks noGrp="1" noRot="1" noChangeAspect="1" noMove="1" noResize="1" noEditPoints="1" noAdjustHandles="1" noChangeArrowheads="1" noChangeShapeType="1" noTextEdit="1"/>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01" name="Oval 100"/>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103" name="Group 102"/>
          <p:cNvGrpSpPr>
            <a:grpSpLocks noGrp="1" noRot="1" noChangeAspect="1" noMove="1" noResize="1" noUngrp="1"/>
          </p:cNvGrpSpPr>
          <p:nvPr/>
        </p:nvGrpSpPr>
        <p:grpSpPr>
          <a:xfrm>
            <a:off x="1329952" y="4524379"/>
            <a:ext cx="1980001" cy="1363916"/>
            <a:chOff x="4879602" y="3781429"/>
            <a:chExt cx="1980001" cy="1363916"/>
          </a:xfrm>
        </p:grpSpPr>
        <p:sp>
          <p:nvSpPr>
            <p:cNvPr id="104" name="Freeform: Shape 103"/>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Freeform: Shape 104"/>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07" name="Oval 106"/>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useBgFill="1">
        <p:nvSpPr>
          <p:cNvPr id="109" name="Rectangle 10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Placeholder 26" descr="Data Points Digital background"/>
          <p:cNvPicPr>
            <a:picLocks noGrp="1" noChangeAspect="1"/>
          </p:cNvPicPr>
          <p:nvPr>
            <p:ph type="pic" sz="quarter" idx="15"/>
          </p:nvPr>
        </p:nvPicPr>
        <p:blipFill rotWithShape="1">
          <a:blip r:embed="rId1" cstate="screen">
            <a:extLst>
              <a:ext uri="{28A0092B-C50C-407E-A947-70E740481C1C}">
                <a14:useLocalDpi xmlns:a14="http://schemas.microsoft.com/office/drawing/2010/main" val="0"/>
              </a:ext>
            </a:extLst>
          </a:blip>
          <a:srcRect b="881"/>
          <a:stretch>
            <a:fillRect/>
          </a:stretch>
        </p:blipFill>
        <p:spPr>
          <a:xfrm>
            <a:off x="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11" name="Rectangle 110"/>
          <p:cNvSpPr>
            <a:spLocks noGrp="1" noRot="1" noChangeAspect="1" noMove="1" noResize="1" noEditPoints="1" noAdjustHandles="1" noChangeArrowheads="1" noChangeShapeType="1" noTextEdit="1"/>
          </p:cNvSpPr>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p:cNvSpPr>
            <a:spLocks noGrp="1"/>
          </p:cNvSpPr>
          <p:nvPr>
            <p:ph type="ctrTitle"/>
          </p:nvPr>
        </p:nvSpPr>
        <p:spPr>
          <a:xfrm>
            <a:off x="550863" y="2819981"/>
            <a:ext cx="4500107" cy="1084271"/>
          </a:xfrm>
        </p:spPr>
        <p:txBody>
          <a:bodyPr vert="horz" wrap="square" lIns="0" tIns="0" rIns="0" bIns="0" rtlCol="0" anchor="b" anchorCtr="0">
            <a:normAutofit/>
          </a:bodyPr>
          <a:lstStyle/>
          <a:p>
            <a:pPr>
              <a:lnSpc>
                <a:spcPct val="100000"/>
              </a:lnSpc>
            </a:pPr>
            <a:r>
              <a:rPr lang="en-US" altLang="en-US" dirty="0"/>
              <a:t>FASTA for DNA</a:t>
            </a:r>
            <a:endParaRPr lang="en-US" dirty="0"/>
          </a:p>
        </p:txBody>
      </p:sp>
      <p:sp>
        <p:nvSpPr>
          <p:cNvPr id="113" name="Rectangle 112"/>
          <p:cNvSpPr>
            <a:spLocks noGrp="1" noRot="1" noChangeAspect="1" noMove="1" noResize="1" noEditPoints="1" noAdjustHandles="1" noChangeArrowheads="1" noChangeShapeType="1" noTextEdit="1"/>
          </p:cNvSpPr>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6" name="Freeform: Shape 145"/>
          <p:cNvSpPr>
            <a:spLocks noGrp="1" noRot="1" noChangeAspect="1" noMove="1" noResize="1" noEditPoints="1" noAdjustHandles="1" noChangeArrowheads="1" noChangeShapeType="1" noTextEdit="1"/>
          </p:cNvSpPr>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48" name="Oval 147"/>
          <p:cNvSpPr>
            <a:spLocks noGrp="1" noRot="1" noChangeAspect="1" noMove="1" noResize="1" noEditPoints="1" noAdjustHandles="1" noChangeArrowheads="1" noChangeShapeType="1" noTextEdit="1"/>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50" name="Oval 149"/>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152" name="Group 151"/>
          <p:cNvGrpSpPr>
            <a:grpSpLocks noGrp="1" noRot="1" noChangeAspect="1" noMove="1" noResize="1" noUngrp="1"/>
          </p:cNvGrpSpPr>
          <p:nvPr/>
        </p:nvGrpSpPr>
        <p:grpSpPr>
          <a:xfrm>
            <a:off x="1329952" y="4524379"/>
            <a:ext cx="1980001" cy="1363916"/>
            <a:chOff x="4879602" y="3781429"/>
            <a:chExt cx="1980001" cy="1363916"/>
          </a:xfrm>
        </p:grpSpPr>
        <p:sp>
          <p:nvSpPr>
            <p:cNvPr id="153" name="Freeform: Shape 152"/>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Freeform: Shape 153"/>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5" name="Oval 154"/>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56" name="Oval 155"/>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useBgFill="1">
        <p:nvSpPr>
          <p:cNvPr id="158" name="Rectangle 15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60418" y="153111"/>
            <a:ext cx="9681157" cy="704338"/>
          </a:xfrm>
        </p:spPr>
        <p:txBody>
          <a:bodyPr vert="horz" wrap="square" lIns="0" tIns="0" rIns="0" bIns="0" rtlCol="0" anchor="ctr" anchorCtr="0">
            <a:normAutofit/>
          </a:bodyPr>
          <a:lstStyle/>
          <a:p>
            <a:pPr algn="ctr"/>
            <a:r>
              <a:rPr lang="en-US" altLang="en-US" sz="2300" dirty="0"/>
              <a:t>Part Of Insertion Of The Sequence And Prediction OF The Protein </a:t>
            </a:r>
            <a:endParaRPr lang="en-US" sz="2300" dirty="0"/>
          </a:p>
        </p:txBody>
      </p:sp>
      <p:pic>
        <p:nvPicPr>
          <p:cNvPr id="12" name="Picture 11"/>
          <p:cNvPicPr>
            <a:picLocks noChangeAspect="1"/>
          </p:cNvPicPr>
          <p:nvPr/>
        </p:nvPicPr>
        <p:blipFill>
          <a:blip r:embed="rId1"/>
          <a:stretch>
            <a:fillRect/>
          </a:stretch>
        </p:blipFill>
        <p:spPr>
          <a:xfrm>
            <a:off x="237352" y="857449"/>
            <a:ext cx="7824486" cy="5773729"/>
          </a:xfrm>
          <a:custGeom>
            <a:avLst/>
            <a:gdLst/>
            <a:ahLst/>
            <a:cxnLst/>
            <a:rect l="l" t="t" r="r" b="b"/>
            <a:pathLst>
              <a:path w="6922273" h="4225290">
                <a:moveTo>
                  <a:pt x="0" y="0"/>
                </a:moveTo>
                <a:lnTo>
                  <a:pt x="6922273" y="0"/>
                </a:lnTo>
                <a:lnTo>
                  <a:pt x="6922273" y="4225290"/>
                </a:lnTo>
                <a:lnTo>
                  <a:pt x="0" y="4225290"/>
                </a:lnTo>
                <a:close/>
              </a:path>
            </a:pathLst>
          </a:custGeom>
        </p:spPr>
      </p:pic>
      <p:pic>
        <p:nvPicPr>
          <p:cNvPr id="31" name="Picture 30"/>
          <p:cNvPicPr>
            <a:picLocks noChangeAspect="1"/>
          </p:cNvPicPr>
          <p:nvPr/>
        </p:nvPicPr>
        <p:blipFill>
          <a:blip r:embed="rId2"/>
          <a:stretch>
            <a:fillRect/>
          </a:stretch>
        </p:blipFill>
        <p:spPr>
          <a:xfrm>
            <a:off x="8188272" y="1346788"/>
            <a:ext cx="3877294" cy="4615828"/>
          </a:xfrm>
          <a:custGeom>
            <a:avLst/>
            <a:gdLst/>
            <a:ahLst/>
            <a:cxnLst/>
            <a:rect l="l" t="t" r="r" b="b"/>
            <a:pathLst>
              <a:path w="6922273" h="4225290">
                <a:moveTo>
                  <a:pt x="0" y="0"/>
                </a:moveTo>
                <a:lnTo>
                  <a:pt x="6922273" y="0"/>
                </a:lnTo>
                <a:lnTo>
                  <a:pt x="6922273" y="4225290"/>
                </a:lnTo>
                <a:lnTo>
                  <a:pt x="0" y="4225290"/>
                </a:lnTo>
                <a:close/>
              </a:path>
            </a:pathLst>
          </a:custGeom>
        </p:spPr>
      </p:pic>
      <p:sp>
        <p:nvSpPr>
          <p:cNvPr id="160" name="Rectangle 159"/>
          <p:cNvSpPr>
            <a:spLocks noGrp="1" noRot="1" noChangeAspect="1" noMove="1" noResize="1" noEditPoints="1" noAdjustHandles="1" noChangeArrowheads="1" noChangeShapeType="1" noTextEdit="1"/>
          </p:cNvSpPr>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6" name="Freeform: Shape 145"/>
          <p:cNvSpPr>
            <a:spLocks noGrp="1" noRot="1" noChangeAspect="1" noMove="1" noResize="1" noEditPoints="1" noAdjustHandles="1" noChangeArrowheads="1" noChangeShapeType="1" noTextEdit="1"/>
          </p:cNvSpPr>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48" name="Oval 147"/>
          <p:cNvSpPr>
            <a:spLocks noGrp="1" noRot="1" noChangeAspect="1" noMove="1" noResize="1" noEditPoints="1" noAdjustHandles="1" noChangeArrowheads="1" noChangeShapeType="1" noTextEdit="1"/>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50" name="Oval 149"/>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152" name="Group 151"/>
          <p:cNvGrpSpPr>
            <a:grpSpLocks noGrp="1" noRot="1" noChangeAspect="1" noMove="1" noResize="1" noUngrp="1"/>
          </p:cNvGrpSpPr>
          <p:nvPr/>
        </p:nvGrpSpPr>
        <p:grpSpPr>
          <a:xfrm>
            <a:off x="1329952" y="4524379"/>
            <a:ext cx="1980001" cy="1363916"/>
            <a:chOff x="4879602" y="3781429"/>
            <a:chExt cx="1980001" cy="1363916"/>
          </a:xfrm>
        </p:grpSpPr>
        <p:sp>
          <p:nvSpPr>
            <p:cNvPr id="153" name="Freeform: Shape 152"/>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Freeform: Shape 153"/>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5" name="Oval 154"/>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56" name="Oval 155"/>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useBgFill="1">
        <p:nvSpPr>
          <p:cNvPr id="158" name="Rectangle 15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60418" y="153111"/>
            <a:ext cx="9681157" cy="704338"/>
          </a:xfrm>
        </p:spPr>
        <p:txBody>
          <a:bodyPr vert="horz" wrap="square" lIns="0" tIns="0" rIns="0" bIns="0" rtlCol="0" anchor="ctr" anchorCtr="0">
            <a:normAutofit/>
          </a:bodyPr>
          <a:lstStyle/>
          <a:p>
            <a:pPr algn="ctr"/>
            <a:r>
              <a:rPr lang="en-US" altLang="en-US" sz="2300" dirty="0"/>
              <a:t>Part Of Insertion Of The Sequence And Prediction OF The Protein </a:t>
            </a:r>
            <a:endParaRPr lang="en-US" sz="2300" dirty="0"/>
          </a:p>
        </p:txBody>
      </p:sp>
      <p:pic>
        <p:nvPicPr>
          <p:cNvPr id="31" name="Picture 30"/>
          <p:cNvPicPr>
            <a:picLocks noChangeAspect="1"/>
          </p:cNvPicPr>
          <p:nvPr/>
        </p:nvPicPr>
        <p:blipFill>
          <a:blip r:embed="rId1"/>
          <a:stretch>
            <a:fillRect/>
          </a:stretch>
        </p:blipFill>
        <p:spPr>
          <a:xfrm>
            <a:off x="8188272" y="1346788"/>
            <a:ext cx="3877294" cy="4615828"/>
          </a:xfrm>
          <a:custGeom>
            <a:avLst/>
            <a:gdLst/>
            <a:ahLst/>
            <a:cxnLst/>
            <a:rect l="l" t="t" r="r" b="b"/>
            <a:pathLst>
              <a:path w="6922273" h="4225290">
                <a:moveTo>
                  <a:pt x="0" y="0"/>
                </a:moveTo>
                <a:lnTo>
                  <a:pt x="6922273" y="0"/>
                </a:lnTo>
                <a:lnTo>
                  <a:pt x="6922273" y="4225290"/>
                </a:lnTo>
                <a:lnTo>
                  <a:pt x="0" y="4225290"/>
                </a:lnTo>
                <a:close/>
              </a:path>
            </a:pathLst>
          </a:custGeom>
        </p:spPr>
      </p:pic>
      <p:sp>
        <p:nvSpPr>
          <p:cNvPr id="160" name="Rectangle 159"/>
          <p:cNvSpPr>
            <a:spLocks noGrp="1" noRot="1" noChangeAspect="1" noMove="1" noResize="1" noEditPoints="1" noAdjustHandles="1" noChangeArrowheads="1" noChangeShapeType="1" noTextEdit="1"/>
          </p:cNvSpPr>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234409" y="1142453"/>
            <a:ext cx="7538639" cy="51784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p:cNvSpPr>
            <a:spLocks noGrp="1" noRot="1" noChangeAspect="1" noMove="1" noResize="1" noEditPoints="1" noAdjustHandles="1" noChangeArrowheads="1" noChangeShapeType="1" noTextEdit="1"/>
          </p:cNvSpPr>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1" name="Oval 40"/>
          <p:cNvSpPr>
            <a:spLocks noGrp="1" noRot="1" noChangeAspect="1" noMove="1" noResize="1" noEditPoints="1" noAdjustHandles="1" noChangeArrowheads="1" noChangeShapeType="1" noTextEdit="1"/>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3" name="Oval 4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45" name="Group 44"/>
          <p:cNvGrpSpPr>
            <a:grpSpLocks noGrp="1" noRot="1" noChangeAspect="1" noMove="1" noResize="1" noUngrp="1"/>
          </p:cNvGrpSpPr>
          <p:nvPr/>
        </p:nvGrpSpPr>
        <p:grpSpPr>
          <a:xfrm>
            <a:off x="1329952" y="4524379"/>
            <a:ext cx="1980001" cy="1363916"/>
            <a:chOff x="4879602" y="3781429"/>
            <a:chExt cx="1980001" cy="1363916"/>
          </a:xfrm>
        </p:grpSpPr>
        <p:sp>
          <p:nvSpPr>
            <p:cNvPr id="46" name="Freeform: Shape 4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Oval 4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9" name="Oval 4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useBgFill="1">
        <p:nvSpPr>
          <p:cNvPr id="51" name="Rectangle 5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
          <a:stretch>
            <a:fillRect/>
          </a:stretch>
        </p:blipFill>
        <p:spPr>
          <a:xfrm>
            <a:off x="103834" y="672801"/>
            <a:ext cx="6043249" cy="5997925"/>
          </a:xfrm>
          <a:custGeom>
            <a:avLst/>
            <a:gdLst/>
            <a:ahLst/>
            <a:cxnLst/>
            <a:rect l="l" t="t" r="r" b="b"/>
            <a:pathLst>
              <a:path w="6922273" h="4225290">
                <a:moveTo>
                  <a:pt x="0" y="0"/>
                </a:moveTo>
                <a:lnTo>
                  <a:pt x="6922273" y="0"/>
                </a:lnTo>
                <a:lnTo>
                  <a:pt x="6922273" y="4225290"/>
                </a:lnTo>
                <a:lnTo>
                  <a:pt x="0" y="4225290"/>
                </a:lnTo>
                <a:close/>
              </a:path>
            </a:pathLst>
          </a:custGeom>
        </p:spPr>
      </p:pic>
      <p:pic>
        <p:nvPicPr>
          <p:cNvPr id="6" name="Picture 5"/>
          <p:cNvPicPr>
            <a:picLocks noChangeAspect="1"/>
          </p:cNvPicPr>
          <p:nvPr/>
        </p:nvPicPr>
        <p:blipFill>
          <a:blip r:embed="rId2"/>
          <a:stretch>
            <a:fillRect/>
          </a:stretch>
        </p:blipFill>
        <p:spPr>
          <a:xfrm>
            <a:off x="6715760" y="1095078"/>
            <a:ext cx="4713992" cy="4822499"/>
          </a:xfrm>
          <a:custGeom>
            <a:avLst/>
            <a:gdLst/>
            <a:ahLst/>
            <a:cxnLst/>
            <a:rect l="l" t="t" r="r" b="b"/>
            <a:pathLst>
              <a:path w="6922273" h="4225290">
                <a:moveTo>
                  <a:pt x="0" y="0"/>
                </a:moveTo>
                <a:lnTo>
                  <a:pt x="6922273" y="0"/>
                </a:lnTo>
                <a:lnTo>
                  <a:pt x="6922273" y="4225290"/>
                </a:lnTo>
                <a:lnTo>
                  <a:pt x="0" y="4225290"/>
                </a:lnTo>
                <a:close/>
              </a:path>
            </a:pathLst>
          </a:custGeom>
        </p:spPr>
      </p:pic>
      <p:sp>
        <p:nvSpPr>
          <p:cNvPr id="53" name="Rectangle 52"/>
          <p:cNvSpPr>
            <a:spLocks noGrp="1" noRot="1" noChangeAspect="1" noMove="1" noResize="1" noEditPoints="1" noAdjustHandles="1" noChangeArrowheads="1" noChangeShapeType="1" noTextEdit="1"/>
          </p:cNvSpPr>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7"/>
          <p:cNvSpPr txBox="1">
            <a:spLocks noGrp="1" noChangeArrowheads="1"/>
          </p:cNvSpPr>
          <p:nvPr>
            <p:ph type="ctrTitle"/>
          </p:nvPr>
        </p:nvSpPr>
        <p:spPr bwMode="auto">
          <a:xfrm>
            <a:off x="1292492" y="210147"/>
            <a:ext cx="9906122" cy="32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r>
              <a:rPr lang="en-US" altLang="en-US" sz="2300" dirty="0">
                <a:latin typeface="+mj-lt"/>
              </a:rPr>
              <a:t>Part Of Making Important Calculations With The Sequence </a:t>
            </a:r>
            <a:endParaRPr lang="en-US" altLang="en-US" sz="2300"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Freeform: Shape 42"/>
          <p:cNvSpPr>
            <a:spLocks noGrp="1" noRot="1" noChangeAspect="1" noMove="1" noResize="1" noEditPoints="1" noAdjustHandles="1" noChangeArrowheads="1" noChangeShapeType="1" noTextEdit="1"/>
          </p:cNvSpPr>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4" name="Oval 44"/>
          <p:cNvSpPr>
            <a:spLocks noGrp="1" noRot="1" noChangeAspect="1" noMove="1" noResize="1" noEditPoints="1" noAdjustHandles="1" noChangeArrowheads="1" noChangeShapeType="1" noTextEdit="1"/>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46"/>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6" name="Group 48"/>
          <p:cNvGrpSpPr>
            <a:grpSpLocks noGrp="1" noRot="1" noChangeAspect="1" noMove="1" noResize="1" noUngrp="1"/>
          </p:cNvGrpSpPr>
          <p:nvPr/>
        </p:nvGrpSpPr>
        <p:grpSpPr>
          <a:xfrm>
            <a:off x="1329952" y="4524379"/>
            <a:ext cx="1980001" cy="1363916"/>
            <a:chOff x="4879602" y="3781429"/>
            <a:chExt cx="1980001" cy="1363916"/>
          </a:xfrm>
        </p:grpSpPr>
        <p:sp>
          <p:nvSpPr>
            <p:cNvPr id="67" name="Freeform: Shape 49"/>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50"/>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51"/>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70" name="Oval 52"/>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useBgFill="1">
        <p:nvSpPr>
          <p:cNvPr id="71" name="Rectangle 5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6845" y="300080"/>
            <a:ext cx="10046017" cy="546927"/>
          </a:xfrm>
        </p:spPr>
        <p:txBody>
          <a:bodyPr vert="horz" wrap="square" lIns="0" tIns="0" rIns="0" bIns="0" rtlCol="0" anchor="ctr" anchorCtr="0">
            <a:normAutofit/>
          </a:bodyPr>
          <a:lstStyle/>
          <a:p>
            <a:pPr algn="ctr"/>
            <a:r>
              <a:rPr lang="en-US" altLang="en-US" sz="2300" dirty="0"/>
              <a:t>Part Of Making Important Calculations With The Sequence </a:t>
            </a:r>
            <a:endParaRPr lang="en-US" sz="2300" dirty="0"/>
          </a:p>
        </p:txBody>
      </p:sp>
      <p:pic>
        <p:nvPicPr>
          <p:cNvPr id="11" name="Picture 10"/>
          <p:cNvPicPr>
            <a:picLocks noChangeAspect="1"/>
          </p:cNvPicPr>
          <p:nvPr/>
        </p:nvPicPr>
        <p:blipFill rotWithShape="1">
          <a:blip r:embed="rId1"/>
          <a:srcRect r="6247"/>
          <a:stretch>
            <a:fillRect/>
          </a:stretch>
        </p:blipFill>
        <p:spPr>
          <a:xfrm>
            <a:off x="122664" y="1198093"/>
            <a:ext cx="7495765" cy="4777151"/>
          </a:xfrm>
          <a:custGeom>
            <a:avLst/>
            <a:gdLst/>
            <a:ahLst/>
            <a:cxnLst/>
            <a:rect l="l" t="t" r="r" b="b"/>
            <a:pathLst>
              <a:path w="6922273" h="4225290">
                <a:moveTo>
                  <a:pt x="0" y="0"/>
                </a:moveTo>
                <a:lnTo>
                  <a:pt x="6922273" y="0"/>
                </a:lnTo>
                <a:lnTo>
                  <a:pt x="6922273" y="4225290"/>
                </a:lnTo>
                <a:lnTo>
                  <a:pt x="0" y="4225290"/>
                </a:lnTo>
                <a:close/>
              </a:path>
            </a:pathLst>
          </a:custGeom>
        </p:spPr>
      </p:pic>
      <p:pic>
        <p:nvPicPr>
          <p:cNvPr id="10" name="Picture 9"/>
          <p:cNvPicPr>
            <a:picLocks noChangeAspect="1"/>
          </p:cNvPicPr>
          <p:nvPr/>
        </p:nvPicPr>
        <p:blipFill>
          <a:blip r:embed="rId2"/>
          <a:stretch>
            <a:fillRect/>
          </a:stretch>
        </p:blipFill>
        <p:spPr>
          <a:xfrm>
            <a:off x="7870197" y="1284644"/>
            <a:ext cx="4199139" cy="4690600"/>
          </a:xfrm>
          <a:custGeom>
            <a:avLst/>
            <a:gdLst/>
            <a:ahLst/>
            <a:cxnLst/>
            <a:rect l="l" t="t" r="r" b="b"/>
            <a:pathLst>
              <a:path w="6922273" h="4225290">
                <a:moveTo>
                  <a:pt x="0" y="0"/>
                </a:moveTo>
                <a:lnTo>
                  <a:pt x="6922273" y="0"/>
                </a:lnTo>
                <a:lnTo>
                  <a:pt x="6922273" y="4225290"/>
                </a:lnTo>
                <a:lnTo>
                  <a:pt x="0" y="4225290"/>
                </a:lnTo>
                <a:close/>
              </a:path>
            </a:pathLst>
          </a:custGeom>
        </p:spPr>
      </p:pic>
      <p:sp>
        <p:nvSpPr>
          <p:cNvPr id="72" name="Rectangle 56"/>
          <p:cNvSpPr>
            <a:spLocks noGrp="1" noRot="1" noChangeAspect="1" noMove="1" noResize="1" noEditPoints="1" noAdjustHandles="1" noChangeArrowheads="1" noChangeShapeType="1" noTextEdit="1"/>
          </p:cNvSpPr>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17"/>
          <p:cNvSpPr>
            <a:spLocks noGrp="1" noRot="1" noChangeAspect="1" noMove="1" noResize="1" noEditPoints="1" noAdjustHandles="1" noChangeArrowheads="1" noChangeShapeType="1" noTextEdit="1"/>
          </p:cNvSpPr>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0" name="Oval 19"/>
          <p:cNvSpPr>
            <a:spLocks noGrp="1" noRot="1" noChangeAspect="1" noMove="1" noResize="1" noEditPoints="1" noAdjustHandles="1" noChangeArrowheads="1" noChangeShapeType="1" noTextEdit="1"/>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2" name="Oval 21"/>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24" name="Group 23"/>
          <p:cNvGrpSpPr>
            <a:grpSpLocks noGrp="1" noRot="1" noChangeAspect="1" noMove="1" noResize="1" noUngrp="1"/>
          </p:cNvGrpSpPr>
          <p:nvPr/>
        </p:nvGrpSpPr>
        <p:grpSpPr>
          <a:xfrm>
            <a:off x="1329952" y="4524379"/>
            <a:ext cx="1980001" cy="1363916"/>
            <a:chOff x="4879602" y="3781429"/>
            <a:chExt cx="1980001" cy="1363916"/>
          </a:xfrm>
        </p:grpSpPr>
        <p:sp>
          <p:nvSpPr>
            <p:cNvPr id="25" name="Freeform: Shape 24"/>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Oval 26"/>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8" name="Oval 27"/>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useBgFill="1">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p:cNvPicPr>
            <a:picLocks noGrp="1" noChangeAspect="1"/>
          </p:cNvPicPr>
          <p:nvPr>
            <p:ph sz="half" idx="2"/>
          </p:nvPr>
        </p:nvPicPr>
        <p:blipFill>
          <a:blip r:embed="rId1"/>
          <a:stretch>
            <a:fillRect/>
          </a:stretch>
        </p:blipFill>
        <p:spPr>
          <a:xfrm>
            <a:off x="126431" y="390670"/>
            <a:ext cx="5867969" cy="6309643"/>
          </a:xfrm>
          <a:custGeom>
            <a:avLst/>
            <a:gdLst/>
            <a:ahLst/>
            <a:cxnLst/>
            <a:rect l="l" t="t" r="r" b="b"/>
            <a:pathLst>
              <a:path w="3545118" h="5759450">
                <a:moveTo>
                  <a:pt x="0" y="0"/>
                </a:moveTo>
                <a:lnTo>
                  <a:pt x="3545118" y="0"/>
                </a:lnTo>
                <a:lnTo>
                  <a:pt x="3545118" y="5759450"/>
                </a:lnTo>
                <a:lnTo>
                  <a:pt x="0" y="5759450"/>
                </a:lnTo>
                <a:close/>
              </a:path>
            </a:pathLst>
          </a:custGeom>
        </p:spPr>
      </p:pic>
      <p:pic>
        <p:nvPicPr>
          <p:cNvPr id="11" name="Content Placeholder 10"/>
          <p:cNvPicPr>
            <a:picLocks noGrp="1" noChangeAspect="1"/>
          </p:cNvPicPr>
          <p:nvPr>
            <p:ph sz="quarter" idx="4"/>
          </p:nvPr>
        </p:nvPicPr>
        <p:blipFill>
          <a:blip r:embed="rId2"/>
          <a:stretch>
            <a:fillRect/>
          </a:stretch>
        </p:blipFill>
        <p:spPr>
          <a:xfrm>
            <a:off x="6648634" y="2304591"/>
            <a:ext cx="5038952" cy="2771422"/>
          </a:xfrm>
          <a:custGeom>
            <a:avLst/>
            <a:gdLst/>
            <a:ahLst/>
            <a:cxnLst/>
            <a:rect l="l" t="t" r="r" b="b"/>
            <a:pathLst>
              <a:path w="3545118" h="5759450">
                <a:moveTo>
                  <a:pt x="0" y="0"/>
                </a:moveTo>
                <a:lnTo>
                  <a:pt x="3545118" y="0"/>
                </a:lnTo>
                <a:lnTo>
                  <a:pt x="3545118" y="5759450"/>
                </a:lnTo>
                <a:lnTo>
                  <a:pt x="0" y="5759450"/>
                </a:lnTo>
                <a:close/>
              </a:path>
            </a:pathLst>
          </a:custGeom>
        </p:spPr>
      </p:pic>
      <p:grpSp>
        <p:nvGrpSpPr>
          <p:cNvPr id="32" name="Group 31"/>
          <p:cNvGrpSpPr>
            <a:grpSpLocks noGrp="1" noRot="1" noChangeAspect="1" noMove="1" noResize="1" noUngrp="1"/>
          </p:cNvGrpSpPr>
          <p:nvPr/>
        </p:nvGrpSpPr>
        <p:grpSpPr>
          <a:xfrm>
            <a:off x="9873644" y="563419"/>
            <a:ext cx="734257" cy="760506"/>
            <a:chOff x="5243759" y="1363788"/>
            <a:chExt cx="734257" cy="760506"/>
          </a:xfrm>
        </p:grpSpPr>
        <p:sp>
          <p:nvSpPr>
            <p:cNvPr id="33"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4"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5"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37" name="Oval 36"/>
          <p:cNvSpPr>
            <a:spLocks noGrp="1" noRot="1" noChangeAspect="1" noMove="1" noResize="1" noEditPoints="1" noAdjustHandles="1" noChangeArrowheads="1" noChangeShapeType="1" noTextEdit="1"/>
          </p:cNvSpPr>
          <p:nvPr/>
        </p:nvSpPr>
        <p:spPr>
          <a:xfrm>
            <a:off x="11029723" y="102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39" name="Group 38"/>
          <p:cNvGrpSpPr>
            <a:grpSpLocks noGrp="1" noRot="1" noChangeAspect="1" noMove="1" noResize="1" noUngrp="1"/>
          </p:cNvGrpSpPr>
          <p:nvPr/>
        </p:nvGrpSpPr>
        <p:grpSpPr>
          <a:xfrm>
            <a:off x="7895107" y="5145021"/>
            <a:ext cx="1347628" cy="1262947"/>
            <a:chOff x="288357" y="4707098"/>
            <a:chExt cx="1347628" cy="1262947"/>
          </a:xfrm>
        </p:grpSpPr>
        <p:sp>
          <p:nvSpPr>
            <p:cNvPr id="40" name="Freeform: Shape 39"/>
            <p:cNvSpPr>
              <a:spLocks noChangeAspect="1"/>
            </p:cNvSpPr>
            <p:nvPr/>
          </p:nvSpPr>
          <p:spPr>
            <a:xfrm rot="18900000">
              <a:off x="288357" y="470709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100000"/>
                  </a:schemeClr>
                </a:gs>
                <a:gs pos="40000">
                  <a:schemeClr val="bg2">
                    <a:lumMod val="85000"/>
                    <a:lumOff val="15000"/>
                  </a:schemeClr>
                </a:gs>
                <a:gs pos="100000">
                  <a:schemeClr val="bg2">
                    <a:lumMod val="100000"/>
                  </a:schemeClr>
                </a:gs>
              </a:gsLst>
              <a:lin ang="10200000" scaled="0"/>
            </a:gradFill>
            <a:ln>
              <a:noFill/>
            </a:ln>
            <a:effectLst>
              <a:innerShdw blurRad="254000" dist="101600" dir="4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1" name="Oval 40"/>
            <p:cNvSpPr/>
            <p:nvPr/>
          </p:nvSpPr>
          <p:spPr>
            <a:xfrm rot="2700000">
              <a:off x="821277" y="5056657"/>
              <a:ext cx="540000" cy="1089417"/>
            </a:xfrm>
            <a:prstGeom prst="ellipse">
              <a:avLst/>
            </a:prstGeom>
            <a:gradFill>
              <a:gsLst>
                <a:gs pos="100000">
                  <a:schemeClr val="bg2">
                    <a:lumMod val="90000"/>
                    <a:lumOff val="10000"/>
                  </a:schemeClr>
                </a:gs>
                <a:gs pos="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2360" y="1899140"/>
            <a:ext cx="4739640" cy="2391506"/>
          </a:xfrm>
        </p:spPr>
        <p:txBody>
          <a:bodyPr anchor="b" anchorCtr="0">
            <a:normAutofit/>
          </a:bodyPr>
          <a:lstStyle/>
          <a:p>
            <a:r>
              <a:rPr lang="en-US" sz="3600" b="1" dirty="0" smtClean="0"/>
              <a:t>    DNA sequencing</a:t>
            </a:r>
            <a:br>
              <a:rPr lang="en-US" sz="3600" b="1" dirty="0" smtClean="0"/>
            </a:br>
            <a:r>
              <a:rPr lang="en-US" sz="3600" b="1" dirty="0" smtClean="0"/>
              <a:t>               with</a:t>
            </a:r>
            <a:br>
              <a:rPr lang="en-US" sz="3600" b="1" dirty="0"/>
            </a:br>
            <a:r>
              <a:rPr lang="en-US" sz="3600" b="1" dirty="0"/>
              <a:t> </a:t>
            </a:r>
            <a:r>
              <a:rPr lang="en-US" sz="3600" b="1" dirty="0" smtClean="0"/>
              <a:t>  Machine Learning</a:t>
            </a:r>
            <a:endParaRPr lang="en-US" sz="3600" dirty="0"/>
          </a:p>
        </p:txBody>
      </p:sp>
      <p:pic>
        <p:nvPicPr>
          <p:cNvPr id="14" name="Picture Placeholder 13" descr="Data Points Digital background"/>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a:stretch>
            <a:fillRect/>
          </a:stretch>
        </p:blipFill>
        <p:spPr>
          <a:xfrm>
            <a:off x="0" y="0"/>
            <a:ext cx="7452360" cy="68580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9592" y="210015"/>
            <a:ext cx="8944828" cy="2423698"/>
          </a:xfrm>
        </p:spPr>
        <p:txBody>
          <a:bodyPr/>
          <a:lstStyle/>
          <a:p>
            <a:r>
              <a:rPr lang="en-US" sz="4400" dirty="0"/>
              <a:t>We will apply a classification model that can predict a gene's function based on the DNA sequence</a:t>
            </a:r>
            <a:endParaRPr lang="en-US" sz="4400" dirty="0"/>
          </a:p>
        </p:txBody>
      </p:sp>
      <p:sp>
        <p:nvSpPr>
          <p:cNvPr id="3" name="Subtitle 2"/>
          <p:cNvSpPr>
            <a:spLocks noGrp="1"/>
          </p:cNvSpPr>
          <p:nvPr>
            <p:ph type="subTitle" idx="1"/>
          </p:nvPr>
        </p:nvSpPr>
        <p:spPr>
          <a:xfrm>
            <a:off x="3359149" y="1343055"/>
            <a:ext cx="7638748" cy="3341077"/>
          </a:xfrm>
        </p:spPr>
        <p:txBody>
          <a:bodyPr/>
          <a:lstStyle/>
          <a:p>
            <a:endParaRPr lang="en-US" dirty="0" smtClean="0"/>
          </a:p>
          <a:p>
            <a:r>
              <a:rPr lang="en-US" dirty="0" smtClean="0"/>
              <a:t>  </a:t>
            </a:r>
            <a:endParaRPr lang="en-US" dirty="0" smtClean="0"/>
          </a:p>
          <a:p>
            <a:endParaRPr lang="en-US" dirty="0"/>
          </a:p>
          <a:p>
            <a:endParaRPr lang="en-US" dirty="0"/>
          </a:p>
          <a:p>
            <a:r>
              <a:rPr lang="en-US" dirty="0" smtClean="0"/>
              <a:t> import </a:t>
            </a:r>
            <a:r>
              <a:rPr lang="en-US" dirty="0" err="1">
                <a:solidFill>
                  <a:schemeClr val="accent2"/>
                </a:solidFill>
              </a:rPr>
              <a:t>numpy</a:t>
            </a:r>
            <a:r>
              <a:rPr lang="en-US" dirty="0"/>
              <a:t> for array </a:t>
            </a:r>
            <a:endParaRPr lang="en-US" dirty="0" smtClean="0"/>
          </a:p>
          <a:p>
            <a:r>
              <a:rPr lang="en-US" dirty="0" smtClean="0">
                <a:solidFill>
                  <a:schemeClr val="tx1"/>
                </a:solidFill>
              </a:rPr>
              <a:t> </a:t>
            </a:r>
            <a:r>
              <a:rPr lang="en-US" dirty="0">
                <a:solidFill>
                  <a:schemeClr val="tx1"/>
                </a:solidFill>
              </a:rPr>
              <a:t>import </a:t>
            </a:r>
            <a:r>
              <a:rPr lang="en-US" dirty="0">
                <a:solidFill>
                  <a:schemeClr val="accent2"/>
                </a:solidFill>
              </a:rPr>
              <a:t>Pandas</a:t>
            </a:r>
            <a:r>
              <a:rPr lang="en-US" dirty="0">
                <a:solidFill>
                  <a:schemeClr val="tx1"/>
                </a:solidFill>
              </a:rPr>
              <a:t> to read file</a:t>
            </a:r>
            <a:r>
              <a:rPr lang="en-US" dirty="0" smtClean="0">
                <a:solidFill>
                  <a:schemeClr val="tx1"/>
                </a:solidFill>
              </a:rPr>
              <a:t>.</a:t>
            </a:r>
            <a:endParaRPr lang="en-US" dirty="0" smtClean="0">
              <a:solidFill>
                <a:schemeClr val="tx1"/>
              </a:solidFill>
            </a:endParaRPr>
          </a:p>
          <a:p>
            <a:r>
              <a:rPr lang="en-US" dirty="0" smtClean="0">
                <a:solidFill>
                  <a:schemeClr val="tx1"/>
                </a:solidFill>
              </a:rPr>
              <a:t> import </a:t>
            </a:r>
            <a:r>
              <a:rPr lang="en-US" dirty="0" err="1">
                <a:solidFill>
                  <a:schemeClr val="accent2"/>
                </a:solidFill>
              </a:rPr>
              <a:t>matplotlib.pyplot</a:t>
            </a:r>
            <a:r>
              <a:rPr lang="en-US" dirty="0"/>
              <a:t> for creating animated and interactive </a:t>
            </a:r>
            <a:r>
              <a:rPr lang="en-US" dirty="0" smtClean="0"/>
              <a:t>   </a:t>
            </a:r>
            <a:r>
              <a:rPr lang="en-US" dirty="0" err="1" smtClean="0"/>
              <a:t>virsualizations</a:t>
            </a:r>
            <a:r>
              <a:rPr lang="en-US" dirty="0" smtClean="0"/>
              <a:t> </a:t>
            </a:r>
            <a:endParaRPr lang="en-US" dirty="0"/>
          </a:p>
          <a:p>
            <a:endParaRPr lang="en-US" dirty="0"/>
          </a:p>
        </p:txBody>
      </p:sp>
      <p:sp>
        <p:nvSpPr>
          <p:cNvPr id="4" name="Date Placeholder 3"/>
          <p:cNvSpPr>
            <a:spLocks noGrp="1"/>
          </p:cNvSpPr>
          <p:nvPr>
            <p:ph type="dt" sz="half" idx="10"/>
          </p:nvPr>
        </p:nvSpPr>
        <p:spPr/>
        <p:txBody>
          <a:bodyPr/>
          <a:lstStyle/>
          <a:p>
            <a:r>
              <a:rPr lang="en-US" smtClean="0"/>
              <a:t>Tuesday, February 2, 20XX</a:t>
            </a:r>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13467" y="2680464"/>
            <a:ext cx="3600953" cy="130954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sp>
        <p:nvSpPr>
          <p:cNvPr id="5" name="Rectangle 4"/>
          <p:cNvSpPr/>
          <p:nvPr/>
        </p:nvSpPr>
        <p:spPr>
          <a:xfrm>
            <a:off x="1510323" y="1242646"/>
            <a:ext cx="9284677" cy="1200329"/>
          </a:xfrm>
          <a:prstGeom prst="rect">
            <a:avLst/>
          </a:prstGeom>
        </p:spPr>
        <p:txBody>
          <a:bodyPr wrap="square">
            <a:spAutoFit/>
          </a:bodyPr>
          <a:lstStyle/>
          <a:p>
            <a:r>
              <a:rPr lang="en-US" sz="2400" b="1" dirty="0"/>
              <a:t>We have some data for human DNA sequence coding regions and a class </a:t>
            </a:r>
            <a:r>
              <a:rPr lang="en-US" sz="2400" b="1" dirty="0" err="1"/>
              <a:t>label.We</a:t>
            </a:r>
            <a:r>
              <a:rPr lang="en-US" sz="2400" b="1" dirty="0"/>
              <a:t> also have data for Chimpanzee and a more divergent species, the dog.</a:t>
            </a:r>
            <a:endParaRPr lang="en-US" sz="2400" b="1" dirty="0"/>
          </a:p>
        </p:txBody>
      </p:sp>
      <p:pic>
        <p:nvPicPr>
          <p:cNvPr id="6" name="Content Placeholder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16478" y="2521576"/>
            <a:ext cx="6030167" cy="695422"/>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075" y="3675225"/>
            <a:ext cx="4734586" cy="23737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4" y="549276"/>
            <a:ext cx="3565524" cy="1018268"/>
          </a:xfrm>
        </p:spPr>
        <p:txBody>
          <a:bodyPr/>
          <a:lstStyle/>
          <a:p>
            <a:r>
              <a:rPr lang="en-US" dirty="0"/>
              <a:t>Agenda</a:t>
            </a:r>
            <a:endParaRPr lang="en-US" dirty="0"/>
          </a:p>
        </p:txBody>
      </p:sp>
      <p:pic>
        <p:nvPicPr>
          <p:cNvPr id="8" name="Picture Placeholder 7" descr="Digital Data"/>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a:stretch>
            <a:fillRect/>
          </a:stretch>
        </p:blipFill>
        <p:spPr>
          <a:xfrm>
            <a:off x="6096000" y="1135889"/>
            <a:ext cx="3448558" cy="3448558"/>
          </a:xfrm>
        </p:spPr>
      </p:pic>
      <p:pic>
        <p:nvPicPr>
          <p:cNvPr id="10" name="Picture Placeholder 9" descr="Data Points "/>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a:fillRect/>
          </a:stretch>
        </p:blipFill>
        <p:spPr>
          <a:xfrm>
            <a:off x="9663112" y="196900"/>
            <a:ext cx="2263776" cy="2263776"/>
          </a:xfrm>
        </p:spPr>
      </p:pic>
      <p:pic>
        <p:nvPicPr>
          <p:cNvPr id="12" name="Picture Placeholder 11" descr="Data Background"/>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a:fillRect/>
          </a:stretch>
        </p:blipFill>
        <p:spPr>
          <a:xfrm>
            <a:off x="9091612" y="3321050"/>
            <a:ext cx="2936876" cy="2936876"/>
          </a:xfrm>
        </p:spPr>
      </p:pic>
      <p:sp>
        <p:nvSpPr>
          <p:cNvPr id="4" name="TextBox 3"/>
          <p:cNvSpPr txBox="1"/>
          <p:nvPr/>
        </p:nvSpPr>
        <p:spPr>
          <a:xfrm>
            <a:off x="552336" y="2460676"/>
            <a:ext cx="5543663" cy="279724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Introduction.</a:t>
            </a:r>
            <a:endParaRPr lang="ar-EG" sz="2400" dirty="0"/>
          </a:p>
          <a:p>
            <a:pPr marL="285750" indent="-285750">
              <a:lnSpc>
                <a:spcPct val="150000"/>
              </a:lnSpc>
              <a:buFont typeface="Wingdings" panose="05000000000000000000" pitchFamily="2" charset="2"/>
              <a:buChar char="Ø"/>
            </a:pPr>
            <a:r>
              <a:rPr lang="en-US" sz="2400" dirty="0"/>
              <a:t>Section.1:Protein Analysis.</a:t>
            </a:r>
            <a:endParaRPr lang="en-US" sz="2400" dirty="0"/>
          </a:p>
          <a:p>
            <a:pPr marL="285750" indent="-285750">
              <a:lnSpc>
                <a:spcPct val="150000"/>
              </a:lnSpc>
              <a:buFont typeface="Wingdings" panose="05000000000000000000" pitchFamily="2" charset="2"/>
              <a:buChar char="Ø"/>
            </a:pPr>
            <a:r>
              <a:rPr lang="en-US" sz="2400" dirty="0"/>
              <a:t>Section.2:DNA Analysis.</a:t>
            </a:r>
            <a:endParaRPr lang="en-US" sz="2400" dirty="0"/>
          </a:p>
          <a:p>
            <a:pPr marL="285750" indent="-285750">
              <a:lnSpc>
                <a:spcPct val="150000"/>
              </a:lnSpc>
              <a:buFont typeface="Wingdings" panose="05000000000000000000" pitchFamily="2" charset="2"/>
              <a:buChar char="Ø"/>
            </a:pPr>
            <a:r>
              <a:rPr lang="en-US" sz="2400" dirty="0"/>
              <a:t>Section.3</a:t>
            </a:r>
            <a:r>
              <a:rPr lang="ar-EG" sz="2400" dirty="0"/>
              <a:t>:</a:t>
            </a:r>
            <a:r>
              <a:rPr lang="en-US" altLang="en-US" sz="2400" dirty="0"/>
              <a:t>Using machine learning in Classify FASTA format </a:t>
            </a: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88243" y="2074772"/>
            <a:ext cx="8706757" cy="3493410"/>
          </a:xfrm>
          <a:prstGeom prst="rect">
            <a:avLst/>
          </a:prstGeom>
        </p:spPr>
      </p:pic>
      <p:sp>
        <p:nvSpPr>
          <p:cNvPr id="7" name="Rectangle 6"/>
          <p:cNvSpPr/>
          <p:nvPr/>
        </p:nvSpPr>
        <p:spPr>
          <a:xfrm>
            <a:off x="2037861" y="404928"/>
            <a:ext cx="8757139" cy="1200329"/>
          </a:xfrm>
          <a:prstGeom prst="rect">
            <a:avLst/>
          </a:prstGeom>
        </p:spPr>
        <p:txBody>
          <a:bodyPr wrap="square">
            <a:spAutoFit/>
          </a:bodyPr>
          <a:lstStyle/>
          <a:p>
            <a:r>
              <a:rPr lang="en-US" sz="2400" b="1" dirty="0"/>
              <a:t>Here are the definitions for each of the 7 classes and how many there are in the human training data. They are gene sequence function groups.</a:t>
            </a:r>
            <a:endParaRPr lang="en-US" sz="24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sp>
        <p:nvSpPr>
          <p:cNvPr id="5" name="Rectangle 4"/>
          <p:cNvSpPr/>
          <p:nvPr/>
        </p:nvSpPr>
        <p:spPr>
          <a:xfrm>
            <a:off x="1195755" y="969914"/>
            <a:ext cx="10269415" cy="1200329"/>
          </a:xfrm>
          <a:prstGeom prst="rect">
            <a:avLst/>
          </a:prstGeom>
        </p:spPr>
        <p:txBody>
          <a:bodyPr wrap="square">
            <a:spAutoFit/>
          </a:bodyPr>
          <a:lstStyle/>
          <a:p>
            <a:r>
              <a:rPr lang="en-US" sz="2400" b="1" dirty="0"/>
              <a:t>define a function to collect all possible overlapping k-</a:t>
            </a:r>
            <a:r>
              <a:rPr lang="en-US" sz="2400" b="1" dirty="0" err="1"/>
              <a:t>mers</a:t>
            </a:r>
            <a:r>
              <a:rPr lang="en-US" sz="2400" b="1" dirty="0"/>
              <a:t> of a specified length from any sequence string. We will basically apply the k-</a:t>
            </a:r>
            <a:r>
              <a:rPr lang="en-US" sz="2400" b="1" dirty="0" err="1"/>
              <a:t>mers</a:t>
            </a:r>
            <a:r>
              <a:rPr lang="en-US" sz="2400" b="1" dirty="0"/>
              <a:t> to the complete sequences</a:t>
            </a:r>
            <a:endParaRPr lang="en-US" sz="24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5292" y="3024556"/>
            <a:ext cx="6876128" cy="163903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sp>
        <p:nvSpPr>
          <p:cNvPr id="5" name="Rectangle 4"/>
          <p:cNvSpPr/>
          <p:nvPr/>
        </p:nvSpPr>
        <p:spPr>
          <a:xfrm>
            <a:off x="1090247" y="1023203"/>
            <a:ext cx="10046677" cy="830997"/>
          </a:xfrm>
          <a:prstGeom prst="rect">
            <a:avLst/>
          </a:prstGeom>
        </p:spPr>
        <p:txBody>
          <a:bodyPr wrap="square">
            <a:spAutoFit/>
          </a:bodyPr>
          <a:lstStyle/>
          <a:p>
            <a:r>
              <a:rPr lang="en-US" sz="2400" b="1" dirty="0"/>
              <a:t>convert data sequences into short overlapping k-</a:t>
            </a:r>
            <a:r>
              <a:rPr lang="en-US" sz="2400" b="1" dirty="0" err="1"/>
              <a:t>mers</a:t>
            </a:r>
            <a:r>
              <a:rPr lang="en-US" sz="2400" b="1" dirty="0"/>
              <a:t> of </a:t>
            </a:r>
            <a:r>
              <a:rPr lang="en-US" sz="2400" b="1" dirty="0" err="1"/>
              <a:t>legth</a:t>
            </a:r>
            <a:r>
              <a:rPr lang="en-US" sz="2400" b="1" dirty="0"/>
              <a:t> 6  for each species of data ,using  </a:t>
            </a:r>
            <a:r>
              <a:rPr lang="en-US" sz="2400" b="1" dirty="0" err="1"/>
              <a:t>getKmers</a:t>
            </a:r>
            <a:r>
              <a:rPr lang="en-US" sz="2400" b="1" dirty="0"/>
              <a:t> function.</a:t>
            </a:r>
            <a:endParaRPr lang="en-US" sz="2400" b="1"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32977" y="2528780"/>
            <a:ext cx="5651316" cy="2152947"/>
          </a:xfrm>
          <a:prstGeom prst="rect">
            <a:avLst/>
          </a:prstGeom>
        </p:spPr>
      </p:pic>
      <p:sp>
        <p:nvSpPr>
          <p:cNvPr id="7" name="Rectangle 6"/>
          <p:cNvSpPr/>
          <p:nvPr/>
        </p:nvSpPr>
        <p:spPr>
          <a:xfrm>
            <a:off x="1090247" y="5171641"/>
            <a:ext cx="10033000" cy="369332"/>
          </a:xfrm>
          <a:prstGeom prst="rect">
            <a:avLst/>
          </a:prstGeom>
        </p:spPr>
        <p:txBody>
          <a:bodyPr wrap="square">
            <a:spAutoFit/>
          </a:bodyPr>
          <a:lstStyle/>
          <a:p>
            <a:r>
              <a:rPr lang="en-US" dirty="0"/>
              <a:t>Hold the sequence and apply a function </a:t>
            </a:r>
            <a:r>
              <a:rPr lang="en-US" dirty="0" err="1"/>
              <a:t>getKmers</a:t>
            </a:r>
            <a:r>
              <a:rPr lang="en-US" dirty="0"/>
              <a:t> to it then drop </a:t>
            </a:r>
            <a:r>
              <a:rPr lang="en-US" dirty="0" err="1"/>
              <a:t>seq</a:t>
            </a:r>
            <a:r>
              <a:rPr lang="en-US" dirty="0"/>
              <a:t> and replaces it with list "words"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sp>
        <p:nvSpPr>
          <p:cNvPr id="5" name="Rectangle 4"/>
          <p:cNvSpPr/>
          <p:nvPr/>
        </p:nvSpPr>
        <p:spPr>
          <a:xfrm>
            <a:off x="1170232" y="1171528"/>
            <a:ext cx="9624768" cy="954107"/>
          </a:xfrm>
          <a:prstGeom prst="rect">
            <a:avLst/>
          </a:prstGeom>
        </p:spPr>
        <p:txBody>
          <a:bodyPr wrap="square">
            <a:spAutoFit/>
          </a:bodyPr>
          <a:lstStyle/>
          <a:p>
            <a:r>
              <a:rPr lang="en-US" sz="2800" b="1" dirty="0"/>
              <a:t>coding sequence data is changed to lowercase, split up into all possible k-</a:t>
            </a:r>
            <a:r>
              <a:rPr lang="en-US" sz="2800" b="1" dirty="0" err="1"/>
              <a:t>mer</a:t>
            </a:r>
            <a:r>
              <a:rPr lang="en-US" sz="2800" b="1" dirty="0"/>
              <a:t> words of length 6 </a:t>
            </a:r>
            <a:endParaRPr lang="en-US" sz="28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27064" y="2954215"/>
            <a:ext cx="5767935" cy="261265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sp>
        <p:nvSpPr>
          <p:cNvPr id="5" name="Rectangle 4"/>
          <p:cNvSpPr/>
          <p:nvPr/>
        </p:nvSpPr>
        <p:spPr>
          <a:xfrm>
            <a:off x="551106" y="1076399"/>
            <a:ext cx="11090031" cy="1384995"/>
          </a:xfrm>
          <a:prstGeom prst="rect">
            <a:avLst/>
          </a:prstGeom>
        </p:spPr>
        <p:txBody>
          <a:bodyPr wrap="square">
            <a:spAutoFit/>
          </a:bodyPr>
          <a:lstStyle/>
          <a:p>
            <a:r>
              <a:rPr lang="en-US" sz="2800" b="1" dirty="0"/>
              <a:t>convert the lists of k-</a:t>
            </a:r>
            <a:r>
              <a:rPr lang="en-US" sz="2800" b="1" dirty="0" err="1"/>
              <a:t>mers</a:t>
            </a:r>
            <a:r>
              <a:rPr lang="en-US" sz="2800" b="1" dirty="0"/>
              <a:t> for each gene into string sentences of words that the count </a:t>
            </a:r>
            <a:r>
              <a:rPr lang="en-US" sz="2800" b="1" dirty="0" err="1"/>
              <a:t>vectorizer</a:t>
            </a:r>
            <a:r>
              <a:rPr lang="en-US" sz="2800" b="1" dirty="0"/>
              <a:t> can use. make a y variable to hold the class labels. </a:t>
            </a:r>
            <a:endParaRPr lang="en-US" sz="2800" b="1"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32185" y="3305908"/>
            <a:ext cx="6389076" cy="151227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pic>
        <p:nvPicPr>
          <p:cNvPr id="5" name="Content Placeholder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65384" y="403153"/>
            <a:ext cx="8882300" cy="625794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sp>
        <p:nvSpPr>
          <p:cNvPr id="5" name="Rectangle 4"/>
          <p:cNvSpPr/>
          <p:nvPr/>
        </p:nvSpPr>
        <p:spPr>
          <a:xfrm>
            <a:off x="984738" y="1336431"/>
            <a:ext cx="9754237" cy="2676525"/>
          </a:xfrm>
          <a:prstGeom prst="rect">
            <a:avLst/>
          </a:prstGeom>
        </p:spPr>
        <p:txBody>
          <a:bodyPr wrap="square">
            <a:spAutoFit/>
          </a:bodyPr>
          <a:lstStyle/>
          <a:p>
            <a:pPr marL="342900" indent="-342900">
              <a:buFont typeface="Arial" panose="020B0604020202020204" pitchFamily="34" charset="0"/>
              <a:buChar char="•"/>
            </a:pPr>
            <a:r>
              <a:rPr lang="en-US" sz="2400" b="1" dirty="0"/>
              <a:t>perform the same steps for chimpanzee and dog</a:t>
            </a:r>
            <a:endParaRPr lang="en-US" sz="2400" b="1" dirty="0"/>
          </a:p>
          <a:p>
            <a:pPr marL="342900" indent="-342900">
              <a:buFont typeface="Arial" panose="020B0604020202020204" pitchFamily="34" charset="0"/>
              <a:buChar char="•"/>
            </a:pPr>
            <a:r>
              <a:rPr lang="en-US" sz="2400" b="1" dirty="0"/>
              <a:t> convert the lists of k-mers for each gene into string sentences of words that the count vectorizer  can use NLP</a:t>
            </a:r>
            <a:endParaRPr lang="en-US" sz="2400" b="1" dirty="0"/>
          </a:p>
          <a:p>
            <a:pPr marL="342900" indent="-342900">
              <a:buFont typeface="Arial" panose="020B0604020202020204" pitchFamily="34" charset="0"/>
              <a:buChar char="•"/>
            </a:pPr>
            <a:r>
              <a:rPr lang="en-US" sz="2400" b="1" dirty="0"/>
              <a:t>combine all seq together, to easy to easy to convert  abag  of words,convert to list first,then joining all list values with blank space "" in between each   other</a:t>
            </a:r>
            <a:endParaRPr lang="en-US" sz="2400" b="1" dirty="0"/>
          </a:p>
          <a:p>
            <a:pPr marL="342900" indent="-342900">
              <a:buFont typeface="Arial" panose="020B0604020202020204" pitchFamily="34" charset="0"/>
              <a:buChar char="•"/>
            </a:pPr>
            <a:r>
              <a:rPr lang="en-US" sz="2400" b="1" dirty="0"/>
              <a:t> make a y variable to hold the class labels</a:t>
            </a:r>
            <a:endParaRPr lang="en-US" sz="2400" b="1"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85193" y="4013357"/>
            <a:ext cx="5038113" cy="1613092"/>
          </a:xfrm>
          <a:prstGeom prst="rect">
            <a:avLst/>
          </a:prstGeom>
        </p:spPr>
      </p:pic>
      <p:pic>
        <p:nvPicPr>
          <p:cNvPr id="7" name="Picture 6"/>
          <p:cNvPicPr>
            <a:picLocks noChangeAspect="1"/>
          </p:cNvPicPr>
          <p:nvPr/>
        </p:nvPicPr>
        <p:blipFill>
          <a:blip r:embed="rId2"/>
          <a:srcRect l="18043"/>
          <a:stretch>
            <a:fillRect/>
          </a:stretch>
        </p:blipFill>
        <p:spPr>
          <a:xfrm>
            <a:off x="1371600" y="4689475"/>
            <a:ext cx="4084320" cy="93726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pic>
        <p:nvPicPr>
          <p:cNvPr id="6" name="Content Placeholder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13934" y="1855012"/>
            <a:ext cx="4020111" cy="1679755"/>
          </a:xfrm>
          <a:prstGeom prst="rect">
            <a:avLst/>
          </a:prstGeom>
        </p:spPr>
      </p:pic>
      <p:sp>
        <p:nvSpPr>
          <p:cNvPr id="7" name="Curved Right Arrow 6"/>
          <p:cNvSpPr/>
          <p:nvPr/>
        </p:nvSpPr>
        <p:spPr>
          <a:xfrm>
            <a:off x="7713169" y="3855913"/>
            <a:ext cx="1221640" cy="1068935"/>
          </a:xfrm>
          <a:prstGeom prst="curved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8595" y="5117131"/>
            <a:ext cx="1819529" cy="1047896"/>
          </a:xfrm>
          <a:prstGeom prst="rect">
            <a:avLst/>
          </a:prstGeom>
        </p:spPr>
      </p:pic>
      <p:sp>
        <p:nvSpPr>
          <p:cNvPr id="5" name="Rectangle 4"/>
          <p:cNvSpPr/>
          <p:nvPr/>
        </p:nvSpPr>
        <p:spPr>
          <a:xfrm>
            <a:off x="2590799" y="579759"/>
            <a:ext cx="6049108" cy="954107"/>
          </a:xfrm>
          <a:prstGeom prst="rect">
            <a:avLst/>
          </a:prstGeom>
        </p:spPr>
        <p:txBody>
          <a:bodyPr wrap="square">
            <a:spAutoFit/>
          </a:bodyPr>
          <a:lstStyle/>
          <a:p>
            <a:r>
              <a:rPr lang="en-US" sz="2800" b="1" dirty="0" smtClean="0">
                <a:latin typeface="-apple-system"/>
              </a:rPr>
              <a:t>Apply </a:t>
            </a:r>
            <a:r>
              <a:rPr lang="en-US" sz="2800" b="1" dirty="0">
                <a:latin typeface="-apple-system"/>
              </a:rPr>
              <a:t>the BAG of WORDS using </a:t>
            </a:r>
            <a:r>
              <a:rPr lang="en-US" sz="2800" b="1" dirty="0" err="1">
                <a:latin typeface="-apple-system"/>
              </a:rPr>
              <a:t>CountVectorizer</a:t>
            </a:r>
            <a:r>
              <a:rPr lang="en-US" sz="2800" b="1" dirty="0">
                <a:latin typeface="-apple-system"/>
              </a:rPr>
              <a:t> </a:t>
            </a:r>
            <a:r>
              <a:rPr lang="en-US" sz="2800" b="1" dirty="0" smtClean="0">
                <a:latin typeface="-apple-system"/>
              </a:rPr>
              <a:t>using NLP</a:t>
            </a:r>
            <a:endParaRPr lang="en-US" sz="2800" b="1" i="0" dirty="0">
              <a:effectLst/>
              <a:latin typeface="-apple-system"/>
            </a:endParaRPr>
          </a:p>
        </p:txBody>
      </p:sp>
      <p:sp>
        <p:nvSpPr>
          <p:cNvPr id="9" name="TextBox 8"/>
          <p:cNvSpPr txBox="1"/>
          <p:nvPr/>
        </p:nvSpPr>
        <p:spPr>
          <a:xfrm>
            <a:off x="223620" y="2491394"/>
            <a:ext cx="5912285" cy="6924973"/>
          </a:xfrm>
          <a:prstGeom prst="rect">
            <a:avLst/>
          </a:prstGeom>
          <a:noFill/>
        </p:spPr>
        <p:txBody>
          <a:bodyPr wrap="square" rtlCol="0">
            <a:spAutoFit/>
          </a:bodyPr>
          <a:lstStyle/>
          <a:p>
            <a:r>
              <a:rPr lang="en-US" sz="2400" dirty="0"/>
              <a:t>Creating the Bag of Words model using </a:t>
            </a:r>
            <a:r>
              <a:rPr lang="en-US" sz="2400" dirty="0" err="1"/>
              <a:t>CountVectorizer</a:t>
            </a:r>
            <a:r>
              <a:rPr lang="en-US" sz="2400" dirty="0" smtClean="0"/>
              <a:t>()</a:t>
            </a:r>
            <a:endParaRPr lang="en-US" sz="2400" dirty="0" smtClean="0"/>
          </a:p>
          <a:p>
            <a:r>
              <a:rPr lang="en-US" sz="2400" dirty="0"/>
              <a:t>This is equivalent to k-</a:t>
            </a:r>
            <a:r>
              <a:rPr lang="en-US" sz="2400" dirty="0" err="1"/>
              <a:t>mer</a:t>
            </a:r>
            <a:r>
              <a:rPr lang="en-US" sz="2400" dirty="0"/>
              <a:t> counting</a:t>
            </a:r>
            <a:endParaRPr lang="en-US" sz="2400" dirty="0"/>
          </a:p>
          <a:p>
            <a:r>
              <a:rPr lang="en-US" sz="2400" dirty="0"/>
              <a:t>The n-gram size of 4 was previously determined by testing</a:t>
            </a:r>
            <a:endParaRPr lang="en-US" sz="24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pic>
        <p:nvPicPr>
          <p:cNvPr id="5" name="Content Placeholder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30746" y="905645"/>
            <a:ext cx="4420217" cy="352474"/>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410" y="2067916"/>
            <a:ext cx="6904891" cy="362949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pic>
        <p:nvPicPr>
          <p:cNvPr id="5" name="Content Placeholder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12888" y="1796824"/>
            <a:ext cx="4382112" cy="800212"/>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3944" y="3891778"/>
            <a:ext cx="1352739" cy="838317"/>
          </a:xfrm>
          <a:prstGeom prst="rect">
            <a:avLst/>
          </a:prstGeom>
        </p:spPr>
      </p:pic>
      <p:sp>
        <p:nvSpPr>
          <p:cNvPr id="7" name="Curved Right Arrow 6"/>
          <p:cNvSpPr/>
          <p:nvPr/>
        </p:nvSpPr>
        <p:spPr>
          <a:xfrm>
            <a:off x="7254266" y="2822843"/>
            <a:ext cx="1221640" cy="1068935"/>
          </a:xfrm>
          <a:prstGeom prst="curved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8" name="TextBox 7"/>
          <p:cNvSpPr txBox="1"/>
          <p:nvPr/>
        </p:nvSpPr>
        <p:spPr>
          <a:xfrm>
            <a:off x="450937" y="1796825"/>
            <a:ext cx="5231577" cy="2246769"/>
          </a:xfrm>
          <a:prstGeom prst="rect">
            <a:avLst/>
          </a:prstGeom>
          <a:noFill/>
        </p:spPr>
        <p:txBody>
          <a:bodyPr wrap="square" rtlCol="0">
            <a:spAutoFit/>
          </a:bodyPr>
          <a:lstStyle/>
          <a:p>
            <a:r>
              <a:rPr lang="en-US" sz="2800" dirty="0" err="1" smtClean="0"/>
              <a:t>Train_test_split</a:t>
            </a:r>
            <a:r>
              <a:rPr lang="en-US" sz="2800" dirty="0" smtClean="0"/>
              <a:t> is a function in </a:t>
            </a:r>
            <a:r>
              <a:rPr lang="en-US" sz="2800" dirty="0" err="1" smtClean="0"/>
              <a:t>sklearn</a:t>
            </a:r>
            <a:r>
              <a:rPr lang="en-US" sz="2800" dirty="0" smtClean="0"/>
              <a:t> model selection for: splitting data arrays into two subsets for training data and for testing data</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p:cNvSpPr>
            <a:spLocks noGrp="1"/>
          </p:cNvSpPr>
          <p:nvPr>
            <p:ph type="title" idx="4294967295"/>
          </p:nvPr>
        </p:nvSpPr>
        <p:spPr>
          <a:xfrm>
            <a:off x="165865" y="134412"/>
            <a:ext cx="3103418" cy="695851"/>
          </a:xfrm>
        </p:spPr>
        <p:txBody>
          <a:bodyPr vert="horz" wrap="square" lIns="0" tIns="0" rIns="0" bIns="0" rtlCol="0" anchor="b" anchorCtr="0">
            <a:normAutofit/>
          </a:bodyPr>
          <a:lstStyle/>
          <a:p>
            <a:pPr>
              <a:lnSpc>
                <a:spcPct val="100000"/>
              </a:lnSpc>
            </a:pPr>
            <a:r>
              <a:rPr lang="en-US" sz="4000" dirty="0"/>
              <a:t>Introduction:</a:t>
            </a:r>
            <a:endParaRPr lang="en-US" sz="4000" dirty="0"/>
          </a:p>
        </p:txBody>
      </p:sp>
      <p:sp>
        <p:nvSpPr>
          <p:cNvPr id="15" name="TextBox 14"/>
          <p:cNvSpPr txBox="1"/>
          <p:nvPr/>
        </p:nvSpPr>
        <p:spPr>
          <a:xfrm>
            <a:off x="0" y="830263"/>
            <a:ext cx="5201920" cy="5712777"/>
          </a:xfrm>
          <a:prstGeom prst="rect">
            <a:avLst/>
          </a:prstGeom>
        </p:spPr>
        <p:txBody>
          <a:bodyPr vert="horz" wrap="square" lIns="0" tIns="0" rIns="0" bIns="0" rtlCol="0" anchor="t">
            <a:noAutofit/>
          </a:bodyPr>
          <a:lstStyle/>
          <a:p>
            <a:pPr marL="114300">
              <a:spcAft>
                <a:spcPts val="800"/>
              </a:spcAft>
            </a:pPr>
            <a:endParaRPr lang="en-US" dirty="0"/>
          </a:p>
          <a:p>
            <a:pPr marL="400050" indent="-285750">
              <a:spcAft>
                <a:spcPts val="800"/>
              </a:spcAft>
              <a:buFont typeface="Wingdings" panose="05000000000000000000" pitchFamily="2" charset="2"/>
              <a:buChar char="Ø"/>
            </a:pPr>
            <a:r>
              <a:rPr lang="en-US" dirty="0"/>
              <a:t>We have created an easy-to-use Website that anyone, whether professional or layman, can use.</a:t>
            </a:r>
            <a:endParaRPr lang="en-US" dirty="0"/>
          </a:p>
          <a:p>
            <a:pPr marL="114300">
              <a:spcAft>
                <a:spcPts val="800"/>
              </a:spcAft>
            </a:pPr>
            <a:r>
              <a:rPr lang="en-US" dirty="0"/>
              <a:t> </a:t>
            </a:r>
            <a:endParaRPr lang="ar-EG" dirty="0"/>
          </a:p>
          <a:p>
            <a:pPr marL="400050" indent="-285750">
              <a:spcAft>
                <a:spcPts val="800"/>
              </a:spcAft>
              <a:buFont typeface="Wingdings" panose="05000000000000000000" pitchFamily="2" charset="2"/>
              <a:buChar char="Ø"/>
            </a:pPr>
            <a:r>
              <a:rPr lang="en-US" dirty="0"/>
              <a:t>Through this website, you can :</a:t>
            </a:r>
            <a:endParaRPr lang="en-US" dirty="0"/>
          </a:p>
          <a:p>
            <a:pPr marL="457200" indent="-342900">
              <a:spcAft>
                <a:spcPts val="800"/>
              </a:spcAft>
              <a:buFont typeface="+mj-lt"/>
              <a:buAutoNum type="arabicPeriod"/>
            </a:pPr>
            <a:r>
              <a:rPr lang="en-US" dirty="0"/>
              <a:t>Analyze different FASTA files </a:t>
            </a:r>
            <a:endParaRPr lang="en-US" dirty="0"/>
          </a:p>
          <a:p>
            <a:pPr marL="457200" indent="-342900">
              <a:spcAft>
                <a:spcPts val="800"/>
              </a:spcAft>
              <a:buFont typeface="+mj-lt"/>
              <a:buAutoNum type="arabicPeriod"/>
            </a:pPr>
            <a:r>
              <a:rPr lang="en-US" dirty="0"/>
              <a:t>Display information about the sequence through its unique identifier </a:t>
            </a:r>
            <a:endParaRPr lang="en-US" dirty="0"/>
          </a:p>
          <a:p>
            <a:pPr marL="457200" indent="-342900">
              <a:spcAft>
                <a:spcPts val="800"/>
              </a:spcAft>
              <a:buFont typeface="+mj-lt"/>
              <a:buAutoNum type="arabicPeriod"/>
            </a:pPr>
            <a:r>
              <a:rPr lang="en-US" dirty="0"/>
              <a:t>Predicting the resulting protein from the occurrence of translation of the genes that make up the sequence</a:t>
            </a:r>
            <a:endParaRPr lang="en-US" dirty="0"/>
          </a:p>
          <a:p>
            <a:pPr marL="457200" indent="-342900">
              <a:spcAft>
                <a:spcPts val="800"/>
              </a:spcAft>
              <a:buFont typeface="+mj-lt"/>
              <a:buAutoNum type="arabicPeriod"/>
            </a:pPr>
            <a:r>
              <a:rPr lang="en-US" dirty="0"/>
              <a:t>Align more than one file to find out the common origin</a:t>
            </a:r>
            <a:endParaRPr lang="en-US" dirty="0"/>
          </a:p>
          <a:p>
            <a:pPr marL="457200" indent="-342900">
              <a:spcAft>
                <a:spcPts val="800"/>
              </a:spcAft>
              <a:buFont typeface="+mj-lt"/>
              <a:buAutoNum type="arabicPeriod"/>
            </a:pPr>
            <a:r>
              <a:rPr lang="en-US" dirty="0"/>
              <a:t>predict a gene's function based on the DNA sequence of the coding sequence alone</a:t>
            </a:r>
            <a:endParaRPr lang="en-US" dirty="0"/>
          </a:p>
          <a:p>
            <a:pPr marL="457200" indent="-342900">
              <a:spcAft>
                <a:spcPts val="800"/>
              </a:spcAft>
              <a:buFont typeface="+mj-lt"/>
              <a:buAutoNum type="arabicPeriod"/>
            </a:pPr>
            <a:r>
              <a:rPr lang="en-US" dirty="0"/>
              <a:t>Using techniques such as machine learning to classify DNA sequences.</a:t>
            </a:r>
            <a:endParaRPr lang="en-US" dirty="0"/>
          </a:p>
        </p:txBody>
      </p:sp>
      <p:grpSp>
        <p:nvGrpSpPr>
          <p:cNvPr id="8" name="Group 7"/>
          <p:cNvGrpSpPr/>
          <p:nvPr/>
        </p:nvGrpSpPr>
        <p:grpSpPr>
          <a:xfrm>
            <a:off x="5283200" y="650240"/>
            <a:ext cx="6742935" cy="5712777"/>
            <a:chOff x="4949060" y="576262"/>
            <a:chExt cx="7077075" cy="5705475"/>
          </a:xfrm>
        </p:grpSpPr>
        <p:pic>
          <p:nvPicPr>
            <p:cNvPr id="4" name="Picture 3"/>
            <p:cNvPicPr>
              <a:picLocks noChangeAspect="1"/>
            </p:cNvPicPr>
            <p:nvPr/>
          </p:nvPicPr>
          <p:blipFill>
            <a:blip r:embed="rId1"/>
            <a:stretch>
              <a:fillRect/>
            </a:stretch>
          </p:blipFill>
          <p:spPr>
            <a:xfrm>
              <a:off x="6977885" y="576262"/>
              <a:ext cx="5048250" cy="5705475"/>
            </a:xfrm>
            <a:prstGeom prst="rect">
              <a:avLst/>
            </a:prstGeom>
          </p:spPr>
        </p:pic>
        <p:pic>
          <p:nvPicPr>
            <p:cNvPr id="6" name="Picture 5"/>
            <p:cNvPicPr>
              <a:picLocks noChangeAspect="1"/>
            </p:cNvPicPr>
            <p:nvPr/>
          </p:nvPicPr>
          <p:blipFill>
            <a:blip r:embed="rId2"/>
            <a:stretch>
              <a:fillRect/>
            </a:stretch>
          </p:blipFill>
          <p:spPr>
            <a:xfrm>
              <a:off x="4949060" y="576262"/>
              <a:ext cx="2028825" cy="5705475"/>
            </a:xfrm>
            <a:prstGeom prst="rect">
              <a:avLst/>
            </a:prstGeom>
          </p:spPr>
        </p:pic>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pic>
        <p:nvPicPr>
          <p:cNvPr id="5" name="Content Placeholder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50589" y="2521935"/>
            <a:ext cx="3105583" cy="523948"/>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272" y="4480309"/>
            <a:ext cx="3762900" cy="458115"/>
          </a:xfrm>
          <a:prstGeom prst="rect">
            <a:avLst/>
          </a:prstGeom>
        </p:spPr>
      </p:pic>
      <p:sp>
        <p:nvSpPr>
          <p:cNvPr id="7" name="Curved Right Arrow 6"/>
          <p:cNvSpPr/>
          <p:nvPr/>
        </p:nvSpPr>
        <p:spPr>
          <a:xfrm>
            <a:off x="8358568" y="3193227"/>
            <a:ext cx="1221640" cy="1068935"/>
          </a:xfrm>
          <a:prstGeom prst="curved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8" name="Rectangle 7"/>
          <p:cNvSpPr/>
          <p:nvPr/>
        </p:nvSpPr>
        <p:spPr>
          <a:xfrm>
            <a:off x="550863" y="1318981"/>
            <a:ext cx="7221415" cy="2677656"/>
          </a:xfrm>
          <a:prstGeom prst="rect">
            <a:avLst/>
          </a:prstGeom>
        </p:spPr>
        <p:txBody>
          <a:bodyPr wrap="square">
            <a:spAutoFit/>
          </a:bodyPr>
          <a:lstStyle/>
          <a:p>
            <a:r>
              <a:rPr lang="en-US" sz="2800" b="1" dirty="0">
                <a:latin typeface="-apple-system"/>
              </a:rPr>
              <a:t>A multinomial naive Bayes classifier will be created. I previously did some parameter tuning and found the </a:t>
            </a:r>
            <a:r>
              <a:rPr lang="en-US" sz="2800" b="1" dirty="0" err="1">
                <a:latin typeface="-apple-system"/>
              </a:rPr>
              <a:t>ngram</a:t>
            </a:r>
            <a:r>
              <a:rPr lang="en-US" sz="2800" b="1" dirty="0">
                <a:latin typeface="-apple-system"/>
              </a:rPr>
              <a:t> size of 4 (reflected in the </a:t>
            </a:r>
            <a:r>
              <a:rPr lang="en-US" sz="2800" b="1" dirty="0" err="1">
                <a:latin typeface="-apple-system"/>
              </a:rPr>
              <a:t>Countvectorizer</a:t>
            </a:r>
            <a:r>
              <a:rPr lang="en-US" sz="2800" b="1" dirty="0">
                <a:latin typeface="-apple-system"/>
              </a:rPr>
              <a:t>() instance) and a model alpha of 0.1 did the best.</a:t>
            </a:r>
            <a:endParaRPr lang="en-US" sz="2800" b="1" dirty="0">
              <a:latin typeface="-apple-system"/>
            </a:endParaRPr>
          </a:p>
        </p:txBody>
      </p:sp>
      <p:sp>
        <p:nvSpPr>
          <p:cNvPr id="11" name="TextBox 10"/>
          <p:cNvSpPr txBox="1"/>
          <p:nvPr/>
        </p:nvSpPr>
        <p:spPr>
          <a:xfrm>
            <a:off x="2942492" y="5181600"/>
            <a:ext cx="7748954" cy="646331"/>
          </a:xfrm>
          <a:prstGeom prst="rect">
            <a:avLst/>
          </a:prstGeom>
          <a:noFill/>
        </p:spPr>
        <p:txBody>
          <a:bodyPr wrap="square" rtlCol="0">
            <a:spAutoFit/>
          </a:bodyPr>
          <a:lstStyle/>
          <a:p>
            <a:r>
              <a:rPr lang="en-US" dirty="0" smtClean="0"/>
              <a:t>Multinomial naïve </a:t>
            </a:r>
            <a:r>
              <a:rPr lang="en-US" dirty="0" err="1" smtClean="0"/>
              <a:t>bayes</a:t>
            </a:r>
            <a:r>
              <a:rPr lang="en-US" dirty="0" smtClean="0"/>
              <a:t> classifier ,the alpha parameter </a:t>
            </a:r>
            <a:r>
              <a:rPr lang="en-US" dirty="0" err="1" smtClean="0"/>
              <a:t>eas</a:t>
            </a:r>
            <a:r>
              <a:rPr lang="en-US" dirty="0" smtClean="0"/>
              <a:t> determined by grid search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pic>
        <p:nvPicPr>
          <p:cNvPr id="5" name="Content Placeholder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67605" y="3764410"/>
            <a:ext cx="4542204" cy="233395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808" y="1359292"/>
            <a:ext cx="6801799" cy="18576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18" y="421228"/>
            <a:ext cx="2295845" cy="39058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sp>
        <p:nvSpPr>
          <p:cNvPr id="6" name="Rectangle 5"/>
          <p:cNvSpPr/>
          <p:nvPr/>
        </p:nvSpPr>
        <p:spPr>
          <a:xfrm>
            <a:off x="4031739" y="781494"/>
            <a:ext cx="3655616" cy="461665"/>
          </a:xfrm>
          <a:prstGeom prst="rect">
            <a:avLst/>
          </a:prstGeom>
        </p:spPr>
        <p:txBody>
          <a:bodyPr wrap="none">
            <a:spAutoFit/>
          </a:bodyPr>
          <a:lstStyle/>
          <a:p>
            <a:r>
              <a:rPr lang="en-US" sz="2400" b="1" i="1" dirty="0"/>
              <a:t> show output in web page</a:t>
            </a:r>
            <a:endParaRPr lang="en-US" sz="2400" b="1" i="1" dirty="0"/>
          </a:p>
        </p:txBody>
      </p:sp>
      <p:pic>
        <p:nvPicPr>
          <p:cNvPr id="7" name="Content Placeholder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7784" y="1715552"/>
            <a:ext cx="8768861" cy="430853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pic>
        <p:nvPicPr>
          <p:cNvPr id="5" name="Content Placeholder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72484" y="1973815"/>
            <a:ext cx="8021169" cy="299126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pic>
        <p:nvPicPr>
          <p:cNvPr id="5" name="Content Placeholder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5313" y="1633234"/>
            <a:ext cx="8229600" cy="367845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February 2, 20XX</a:t>
            </a:r>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pic>
        <p:nvPicPr>
          <p:cNvPr id="5" name="Content Placeholder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47141" y="2207360"/>
            <a:ext cx="5881249" cy="3917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2109312" y="2216467"/>
            <a:ext cx="7794466" cy="3248025"/>
          </a:xfrm>
          <a:prstGeom prst="rect">
            <a:avLst/>
          </a:prstGeom>
        </p:spPr>
      </p:pic>
      <p:sp>
        <p:nvSpPr>
          <p:cNvPr id="10" name="Title 1"/>
          <p:cNvSpPr txBox="1"/>
          <p:nvPr/>
        </p:nvSpPr>
        <p:spPr>
          <a:xfrm>
            <a:off x="246063" y="196900"/>
            <a:ext cx="7201217" cy="756665"/>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marL="57150">
              <a:spcAft>
                <a:spcPts val="800"/>
              </a:spcAft>
            </a:pPr>
            <a:r>
              <a:rPr lang="en-US" altLang="en-US" sz="3200" dirty="0"/>
              <a:t>What is The Structure Of Code :</a:t>
            </a:r>
            <a:endParaRPr lang="en-US" altLang="en-US" sz="3200" dirty="0"/>
          </a:p>
        </p:txBody>
      </p:sp>
      <p:sp>
        <p:nvSpPr>
          <p:cNvPr id="12" name="TextBox 11"/>
          <p:cNvSpPr txBox="1"/>
          <p:nvPr/>
        </p:nvSpPr>
        <p:spPr>
          <a:xfrm>
            <a:off x="335280" y="1097280"/>
            <a:ext cx="4572000" cy="523220"/>
          </a:xfrm>
          <a:prstGeom prst="rect">
            <a:avLst/>
          </a:prstGeom>
          <a:noFill/>
        </p:spPr>
        <p:txBody>
          <a:bodyPr wrap="square" rtlCol="0">
            <a:spAutoFit/>
          </a:bodyPr>
          <a:lstStyle/>
          <a:p>
            <a:pPr marL="514350" indent="-514350">
              <a:buFont typeface="+mj-lt"/>
              <a:buAutoNum type="arabicParenR"/>
            </a:pPr>
            <a:r>
              <a:rPr lang="en-US" sz="2800" dirty="0"/>
              <a:t>libraries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p:cNvSpPr>
            <a:spLocks noGrp="1" noRot="1" noChangeAspect="1" noMove="1" noResize="1" noEditPoints="1" noAdjustHandles="1" noChangeArrowheads="1" noChangeShapeType="1" noTextEdit="1"/>
          </p:cNvSpPr>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1760" y="1189556"/>
            <a:ext cx="5201920" cy="4614020"/>
          </a:xfrm>
          <a:prstGeom prst="rect">
            <a:avLst/>
          </a:prstGeom>
          <a:noFill/>
        </p:spPr>
        <p:txBody>
          <a:bodyPr wrap="square" rtlCol="0">
            <a:spAutoFit/>
          </a:bodyPr>
          <a:lstStyle/>
          <a:p>
            <a:pPr>
              <a:lnSpc>
                <a:spcPct val="150000"/>
              </a:lnSpc>
            </a:pPr>
            <a:r>
              <a:rPr lang="en-US" dirty="0"/>
              <a:t>1. </a:t>
            </a:r>
            <a:r>
              <a:rPr lang="en-US" dirty="0" err="1"/>
              <a:t>RNA_Codons_seqtoprotein</a:t>
            </a:r>
            <a:r>
              <a:rPr lang="en-US" dirty="0"/>
              <a:t>:</a:t>
            </a:r>
            <a:endParaRPr lang="en-US" dirty="0"/>
          </a:p>
          <a:p>
            <a:pPr>
              <a:lnSpc>
                <a:spcPct val="150000"/>
              </a:lnSpc>
            </a:pPr>
            <a:r>
              <a:rPr lang="en-US" dirty="0"/>
              <a:t>      The dictionary key represents the codon, and the </a:t>
            </a:r>
            <a:endParaRPr lang="en-US" dirty="0"/>
          </a:p>
          <a:p>
            <a:pPr>
              <a:lnSpc>
                <a:spcPct val="150000"/>
              </a:lnSpc>
            </a:pPr>
            <a:r>
              <a:rPr lang="en-US" dirty="0"/>
              <a:t>      dictionary value represents the protein</a:t>
            </a:r>
            <a:endParaRPr lang="en-US" dirty="0"/>
          </a:p>
          <a:p>
            <a:pPr>
              <a:lnSpc>
                <a:spcPct val="150000"/>
              </a:lnSpc>
            </a:pPr>
            <a:r>
              <a:rPr lang="en-US" dirty="0"/>
              <a:t>2. </a:t>
            </a:r>
            <a:r>
              <a:rPr lang="en-US" dirty="0" err="1"/>
              <a:t>RNA_Codons_proteintoseq</a:t>
            </a:r>
            <a:r>
              <a:rPr lang="en-US" dirty="0"/>
              <a:t> :</a:t>
            </a:r>
            <a:endParaRPr lang="en-US" dirty="0"/>
          </a:p>
          <a:p>
            <a:pPr>
              <a:lnSpc>
                <a:spcPct val="150000"/>
              </a:lnSpc>
            </a:pPr>
            <a:r>
              <a:rPr lang="en-US" dirty="0"/>
              <a:t>      The reverse of the first dictionary represents</a:t>
            </a:r>
            <a:endParaRPr lang="en-US" dirty="0"/>
          </a:p>
          <a:p>
            <a:pPr>
              <a:lnSpc>
                <a:spcPct val="150000"/>
              </a:lnSpc>
            </a:pPr>
            <a:r>
              <a:rPr lang="en-US" dirty="0"/>
              <a:t>      the key to the protein dictionary and </a:t>
            </a:r>
            <a:endParaRPr lang="en-US" dirty="0"/>
          </a:p>
          <a:p>
            <a:pPr>
              <a:lnSpc>
                <a:spcPct val="150000"/>
              </a:lnSpc>
            </a:pPr>
            <a:r>
              <a:rPr lang="en-US" dirty="0"/>
              <a:t>      represents the value of  the codon dictionary</a:t>
            </a:r>
            <a:endParaRPr lang="en-US" dirty="0"/>
          </a:p>
          <a:p>
            <a:pPr>
              <a:lnSpc>
                <a:spcPct val="150000"/>
              </a:lnSpc>
            </a:pPr>
            <a:r>
              <a:rPr lang="en-US" dirty="0"/>
              <a:t>3. </a:t>
            </a:r>
            <a:r>
              <a:rPr lang="en-US" dirty="0" err="1"/>
              <a:t>Proteinweight</a:t>
            </a:r>
            <a:r>
              <a:rPr lang="en-US" dirty="0"/>
              <a:t> :</a:t>
            </a:r>
            <a:endParaRPr lang="en-US" dirty="0"/>
          </a:p>
          <a:p>
            <a:pPr>
              <a:lnSpc>
                <a:spcPct val="150000"/>
              </a:lnSpc>
            </a:pPr>
            <a:r>
              <a:rPr lang="en-US" dirty="0"/>
              <a:t>      The dictionary of molecular weight of protein</a:t>
            </a:r>
            <a:endParaRPr lang="en-US" dirty="0"/>
          </a:p>
          <a:p>
            <a:pPr>
              <a:lnSpc>
                <a:spcPct val="150000"/>
              </a:lnSpc>
            </a:pPr>
            <a:r>
              <a:rPr lang="en-US" dirty="0"/>
              <a:t>       the dictionary key is protein, and the dictionary </a:t>
            </a:r>
            <a:endParaRPr lang="en-US" dirty="0"/>
          </a:p>
          <a:p>
            <a:pPr>
              <a:lnSpc>
                <a:spcPct val="150000"/>
              </a:lnSpc>
            </a:pPr>
            <a:r>
              <a:rPr lang="en-US" dirty="0"/>
              <a:t>       value is molecular weight</a:t>
            </a:r>
            <a:endParaRPr lang="en-US" dirty="0"/>
          </a:p>
        </p:txBody>
      </p:sp>
      <p:sp>
        <p:nvSpPr>
          <p:cNvPr id="24" name="Title 10"/>
          <p:cNvSpPr txBox="1"/>
          <p:nvPr/>
        </p:nvSpPr>
        <p:spPr>
          <a:xfrm>
            <a:off x="111760" y="237924"/>
            <a:ext cx="7213600" cy="816500"/>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US" sz="2800" dirty="0">
                <a:latin typeface="+mn-lt"/>
                <a:ea typeface="+mn-ea"/>
                <a:cs typeface="+mn-cs"/>
              </a:rPr>
              <a:t>2) Dictionaries: There are three dictionaries </a:t>
            </a:r>
            <a:endParaRPr lang="en-US" sz="2800" dirty="0">
              <a:latin typeface="+mn-lt"/>
              <a:ea typeface="+mn-ea"/>
              <a:cs typeface="+mn-cs"/>
            </a:endParaRPr>
          </a:p>
        </p:txBody>
      </p:sp>
      <p:pic>
        <p:nvPicPr>
          <p:cNvPr id="18" name="Picture 17"/>
          <p:cNvPicPr>
            <a:picLocks noChangeAspect="1"/>
          </p:cNvPicPr>
          <p:nvPr/>
        </p:nvPicPr>
        <p:blipFill>
          <a:blip r:embed="rId1"/>
          <a:stretch>
            <a:fillRect/>
          </a:stretch>
        </p:blipFill>
        <p:spPr>
          <a:xfrm>
            <a:off x="5222240" y="646174"/>
            <a:ext cx="6731155" cy="6065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909" y="230455"/>
            <a:ext cx="7156451" cy="534720"/>
          </a:xfrm>
        </p:spPr>
        <p:txBody>
          <a:bodyPr/>
          <a:lstStyle/>
          <a:p>
            <a:r>
              <a:rPr lang="en-US" sz="2800" dirty="0">
                <a:latin typeface="+mn-lt"/>
                <a:ea typeface="+mn-ea"/>
                <a:cs typeface="+mn-cs"/>
              </a:rPr>
              <a:t>3)Functions : There are three functions </a:t>
            </a:r>
            <a:endParaRPr lang="en-US" sz="2800" dirty="0">
              <a:latin typeface="+mn-lt"/>
              <a:ea typeface="+mn-ea"/>
              <a:cs typeface="+mn-cs"/>
            </a:endParaRPr>
          </a:p>
        </p:txBody>
      </p:sp>
      <p:sp>
        <p:nvSpPr>
          <p:cNvPr id="7" name="TextBox 6"/>
          <p:cNvSpPr txBox="1"/>
          <p:nvPr/>
        </p:nvSpPr>
        <p:spPr>
          <a:xfrm>
            <a:off x="111760" y="765174"/>
            <a:ext cx="7945120" cy="6276013"/>
          </a:xfrm>
          <a:prstGeom prst="rect">
            <a:avLst/>
          </a:prstGeom>
          <a:noFill/>
        </p:spPr>
        <p:txBody>
          <a:bodyPr wrap="square" rtlCol="0">
            <a:spAutoFit/>
          </a:bodyPr>
          <a:lstStyle/>
          <a:p>
            <a:pPr marL="342900" indent="-342900">
              <a:lnSpc>
                <a:spcPct val="150000"/>
              </a:lnSpc>
              <a:buAutoNum type="arabicPeriod"/>
            </a:pPr>
            <a:r>
              <a:rPr lang="en-US" dirty="0" err="1"/>
              <a:t>Proteincount</a:t>
            </a:r>
            <a:r>
              <a:rPr lang="en-US" dirty="0"/>
              <a:t>:</a:t>
            </a:r>
            <a:endParaRPr lang="en-US" dirty="0"/>
          </a:p>
          <a:p>
            <a:pPr>
              <a:lnSpc>
                <a:spcPct val="150000"/>
              </a:lnSpc>
            </a:pPr>
            <a:r>
              <a:rPr lang="en-US" dirty="0"/>
              <a:t>      A function that takes string of a protein sequences </a:t>
            </a:r>
            <a:endParaRPr lang="en-US" dirty="0"/>
          </a:p>
          <a:p>
            <a:pPr>
              <a:lnSpc>
                <a:spcPct val="150000"/>
              </a:lnSpc>
            </a:pPr>
            <a:r>
              <a:rPr lang="en-US" dirty="0"/>
              <a:t>     and returns A dictionary of proteins</a:t>
            </a:r>
            <a:endParaRPr lang="en-US" dirty="0"/>
          </a:p>
          <a:p>
            <a:pPr>
              <a:lnSpc>
                <a:spcPct val="150000"/>
              </a:lnSpc>
            </a:pPr>
            <a:r>
              <a:rPr lang="en-US" dirty="0"/>
              <a:t>     and their number</a:t>
            </a:r>
            <a:endParaRPr lang="en-US" dirty="0"/>
          </a:p>
          <a:p>
            <a:pPr>
              <a:lnSpc>
                <a:spcPct val="150000"/>
              </a:lnSpc>
            </a:pPr>
            <a:r>
              <a:rPr lang="en-US" dirty="0"/>
              <a:t>2. </a:t>
            </a:r>
            <a:r>
              <a:rPr lang="ar-EG" dirty="0"/>
              <a:t> </a:t>
            </a:r>
            <a:r>
              <a:rPr lang="en-US" dirty="0" err="1"/>
              <a:t>ProteinWeight</a:t>
            </a:r>
            <a:r>
              <a:rPr lang="en-US" dirty="0"/>
              <a:t> :</a:t>
            </a:r>
            <a:endParaRPr lang="en-US" dirty="0"/>
          </a:p>
          <a:p>
            <a:pPr>
              <a:lnSpc>
                <a:spcPct val="150000"/>
              </a:lnSpc>
            </a:pPr>
            <a:r>
              <a:rPr lang="en-US" dirty="0"/>
              <a:t>     A function that takes string of a protein sequences</a:t>
            </a:r>
            <a:endParaRPr lang="en-US" dirty="0"/>
          </a:p>
          <a:p>
            <a:pPr>
              <a:lnSpc>
                <a:spcPct val="150000"/>
              </a:lnSpc>
            </a:pPr>
            <a:r>
              <a:rPr lang="en-US" dirty="0"/>
              <a:t>     and returns the total molecular weight of the protein</a:t>
            </a:r>
            <a:endParaRPr lang="en-US" dirty="0"/>
          </a:p>
          <a:p>
            <a:pPr>
              <a:lnSpc>
                <a:spcPct val="150000"/>
              </a:lnSpc>
            </a:pPr>
            <a:r>
              <a:rPr lang="en-US" dirty="0"/>
              <a:t>3.  </a:t>
            </a:r>
            <a:r>
              <a:rPr lang="en-US" dirty="0" err="1"/>
              <a:t>load_lottieurl</a:t>
            </a:r>
            <a:r>
              <a:rPr lang="en-US" dirty="0"/>
              <a:t> :</a:t>
            </a:r>
            <a:endParaRPr lang="en-US" dirty="0"/>
          </a:p>
          <a:p>
            <a:pPr marL="285750" indent="-285750">
              <a:lnSpc>
                <a:spcPct val="150000"/>
              </a:lnSpc>
              <a:buFont typeface="Arial" panose="020B0604020202020204" pitchFamily="34" charset="0"/>
              <a:buChar char="•"/>
            </a:pPr>
            <a:r>
              <a:rPr lang="en-US" dirty="0"/>
              <a:t> Animation load function from Lotte website</a:t>
            </a:r>
            <a:endParaRPr lang="en-US" dirty="0"/>
          </a:p>
          <a:p>
            <a:pPr marL="285750" indent="-285750">
              <a:lnSpc>
                <a:spcPct val="150000"/>
              </a:lnSpc>
              <a:buFont typeface="Arial" panose="020B0604020202020204" pitchFamily="34" charset="0"/>
              <a:buChar char="•"/>
            </a:pPr>
            <a:r>
              <a:rPr lang="en-US" dirty="0"/>
              <a:t>Take the URL as a string to make sure that the URL</a:t>
            </a:r>
            <a:endParaRPr lang="en-US" dirty="0"/>
          </a:p>
          <a:p>
            <a:pPr>
              <a:lnSpc>
                <a:spcPct val="150000"/>
              </a:lnSpc>
            </a:pPr>
            <a:r>
              <a:rPr lang="en-US" dirty="0"/>
              <a:t>      is correct. If it is correct, it will return the image</a:t>
            </a:r>
            <a:endParaRPr lang="en-US" dirty="0"/>
          </a:p>
          <a:p>
            <a:pPr marL="342900" indent="-342900">
              <a:lnSpc>
                <a:spcPct val="150000"/>
              </a:lnSpc>
              <a:buAutoNum type="arabicPeriod" startAt="4"/>
            </a:pPr>
            <a:r>
              <a:rPr lang="en-US" dirty="0" err="1"/>
              <a:t>getKmers</a:t>
            </a:r>
            <a:r>
              <a:rPr lang="en-US" dirty="0"/>
              <a:t>: </a:t>
            </a:r>
            <a:endParaRPr lang="en-US" dirty="0"/>
          </a:p>
          <a:p>
            <a:pPr>
              <a:lnSpc>
                <a:spcPct val="150000"/>
              </a:lnSpc>
            </a:pPr>
            <a:r>
              <a:rPr lang="en-US" dirty="0"/>
              <a:t>      Function to convert sequence strings into k-</a:t>
            </a:r>
            <a:r>
              <a:rPr lang="en-US" dirty="0" err="1"/>
              <a:t>mer</a:t>
            </a:r>
            <a:r>
              <a:rPr lang="en-US" dirty="0"/>
              <a:t> words, </a:t>
            </a:r>
            <a:endParaRPr lang="en-US" dirty="0"/>
          </a:p>
          <a:p>
            <a:pPr>
              <a:lnSpc>
                <a:spcPct val="150000"/>
              </a:lnSpc>
            </a:pPr>
            <a:r>
              <a:rPr lang="en-US" dirty="0"/>
              <a:t>      default size = 6 (hexamer words)</a:t>
            </a:r>
            <a:endParaRPr lang="en-US" dirty="0"/>
          </a:p>
          <a:p>
            <a:pPr marL="342900" indent="-342900">
              <a:lnSpc>
                <a:spcPct val="150000"/>
              </a:lnSpc>
              <a:buAutoNum type="arabicPeriod" startAt="4"/>
            </a:pPr>
            <a:endParaRPr lang="en-US" dirty="0"/>
          </a:p>
        </p:txBody>
      </p:sp>
      <p:pic>
        <p:nvPicPr>
          <p:cNvPr id="19" name="Picture 18"/>
          <p:cNvPicPr>
            <a:picLocks noChangeAspect="1"/>
          </p:cNvPicPr>
          <p:nvPr/>
        </p:nvPicPr>
        <p:blipFill>
          <a:blip r:embed="rId1"/>
          <a:stretch>
            <a:fillRect/>
          </a:stretch>
        </p:blipFill>
        <p:spPr>
          <a:xfrm>
            <a:off x="5506719" y="987107"/>
            <a:ext cx="6573521" cy="43062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Freeform: Shape 42"/>
          <p:cNvSpPr>
            <a:spLocks noGrp="1" noRot="1" noChangeAspect="1" noMove="1" noResize="1" noEditPoints="1" noAdjustHandles="1" noChangeArrowheads="1" noChangeShapeType="1" noTextEdit="1"/>
          </p:cNvSpPr>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5" name="Oval 44"/>
          <p:cNvSpPr>
            <a:spLocks noGrp="1" noRot="1" noChangeAspect="1" noMove="1" noResize="1" noEditPoints="1" noAdjustHandles="1" noChangeArrowheads="1" noChangeShapeType="1" noTextEdit="1"/>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7" name="Oval 46"/>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49" name="Group 48"/>
          <p:cNvGrpSpPr>
            <a:grpSpLocks noGrp="1" noRot="1" noChangeAspect="1" noMove="1" noResize="1" noUngrp="1"/>
          </p:cNvGrpSpPr>
          <p:nvPr/>
        </p:nvGrpSpPr>
        <p:grpSpPr>
          <a:xfrm>
            <a:off x="1329952" y="4524379"/>
            <a:ext cx="1980001" cy="1363916"/>
            <a:chOff x="4879602" y="3781429"/>
            <a:chExt cx="1980001" cy="1363916"/>
          </a:xfrm>
        </p:grpSpPr>
        <p:sp>
          <p:nvSpPr>
            <p:cNvPr id="50" name="Freeform: Shape 49"/>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Oval 51"/>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3" name="Oval 52"/>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useBgFill="1">
        <p:nvSpPr>
          <p:cNvPr id="55" name="Rectangle 5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a:spLocks noGrp="1" noRot="1" noChangeAspect="1" noMove="1" noResize="1" noEditPoints="1" noAdjustHandles="1" noChangeArrowheads="1" noChangeShapeType="1" noTextEdit="1"/>
          </p:cNvSpPr>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9" name="Group 58"/>
          <p:cNvGrpSpPr>
            <a:grpSpLocks noGrp="1" noRot="1" noChangeAspect="1" noMove="1" noResize="1" noUngrp="1"/>
          </p:cNvGrpSpPr>
          <p:nvPr/>
        </p:nvGrpSpPr>
        <p:grpSpPr>
          <a:xfrm>
            <a:off x="2727675" y="288981"/>
            <a:ext cx="1262947" cy="1335600"/>
            <a:chOff x="2678417" y="2427951"/>
            <a:chExt cx="1262947" cy="1335600"/>
          </a:xfrm>
        </p:grpSpPr>
        <p:sp>
          <p:nvSpPr>
            <p:cNvPr id="60" name="Freeform: Shape 59"/>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1" name="Oval 60"/>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grpSp>
        <p:nvGrpSpPr>
          <p:cNvPr id="63" name="Group 62"/>
          <p:cNvGrpSpPr>
            <a:grpSpLocks noGrp="1" noRot="1" noChangeAspect="1" noMove="1" noResize="1" noUngrp="1"/>
          </p:cNvGrpSpPr>
          <p:nvPr/>
        </p:nvGrpSpPr>
        <p:grpSpPr>
          <a:xfrm>
            <a:off x="2125249" y="5435090"/>
            <a:ext cx="762805" cy="734873"/>
            <a:chOff x="7950336" y="1300590"/>
            <a:chExt cx="762805" cy="734873"/>
          </a:xfrm>
        </p:grpSpPr>
        <p:sp>
          <p:nvSpPr>
            <p:cNvPr id="64" name="Freeform 5"/>
            <p:cNvSpPr/>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Freeform 6"/>
            <p:cNvSpPr/>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6" name="Freeform 8"/>
            <p:cNvSpPr/>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3" name="Subtitle 2"/>
          <p:cNvSpPr>
            <a:spLocks noGrp="1"/>
          </p:cNvSpPr>
          <p:nvPr>
            <p:ph type="subTitle" idx="1"/>
          </p:nvPr>
        </p:nvSpPr>
        <p:spPr>
          <a:xfrm>
            <a:off x="278448" y="332712"/>
            <a:ext cx="8780846" cy="2289419"/>
          </a:xfrm>
        </p:spPr>
        <p:txBody>
          <a:bodyPr vert="horz" wrap="square" lIns="0" tIns="0" rIns="0" bIns="0" rtlCol="0">
            <a:normAutofit/>
          </a:bodyPr>
          <a:lstStyle/>
          <a:p>
            <a:pPr marL="0" indent="0">
              <a:lnSpc>
                <a:spcPct val="100000"/>
              </a:lnSpc>
            </a:pPr>
            <a:r>
              <a:rPr lang="en-US" sz="1800" dirty="0">
                <a:solidFill>
                  <a:schemeClr val="tx1"/>
                </a:solidFill>
              </a:rPr>
              <a:t>The website is divided into three main categories, each category solving a different problem:</a:t>
            </a:r>
            <a:endParaRPr lang="en-US" sz="1800" dirty="0">
              <a:solidFill>
                <a:schemeClr val="tx1"/>
              </a:solidFill>
            </a:endParaRPr>
          </a:p>
          <a:p>
            <a:pPr marL="342900" indent="-342900">
              <a:lnSpc>
                <a:spcPct val="100000"/>
              </a:lnSpc>
              <a:buFont typeface="+mj-lt"/>
              <a:buAutoNum type="arabicParenR"/>
            </a:pPr>
            <a:r>
              <a:rPr lang="en-US" sz="1800" dirty="0">
                <a:solidFill>
                  <a:schemeClr val="tx1"/>
                </a:solidFill>
              </a:rPr>
              <a:t>Protein Analysis. </a:t>
            </a:r>
            <a:endParaRPr lang="en-US" sz="1800" dirty="0">
              <a:solidFill>
                <a:schemeClr val="tx1"/>
              </a:solidFill>
            </a:endParaRPr>
          </a:p>
          <a:p>
            <a:pPr marL="342900" indent="-342900">
              <a:lnSpc>
                <a:spcPct val="100000"/>
              </a:lnSpc>
              <a:buFont typeface="+mj-lt"/>
              <a:buAutoNum type="arabicParenR"/>
            </a:pPr>
            <a:r>
              <a:rPr lang="en-US" sz="1800" dirty="0" err="1">
                <a:solidFill>
                  <a:schemeClr val="tx1"/>
                </a:solidFill>
              </a:rPr>
              <a:t>Dna</a:t>
            </a:r>
            <a:r>
              <a:rPr lang="en-US" sz="1800" dirty="0">
                <a:solidFill>
                  <a:schemeClr val="tx1"/>
                </a:solidFill>
              </a:rPr>
              <a:t> Analysis.</a:t>
            </a:r>
            <a:endParaRPr lang="en-US" sz="1800" dirty="0">
              <a:solidFill>
                <a:schemeClr val="tx1"/>
              </a:solidFill>
            </a:endParaRPr>
          </a:p>
          <a:p>
            <a:pPr marL="342900" indent="-342900">
              <a:lnSpc>
                <a:spcPct val="100000"/>
              </a:lnSpc>
              <a:buFont typeface="+mj-lt"/>
              <a:buAutoNum type="arabicParenR"/>
            </a:pPr>
            <a:r>
              <a:rPr lang="en-US" altLang="en-US" sz="1800" dirty="0">
                <a:solidFill>
                  <a:schemeClr val="tx1"/>
                </a:solidFill>
              </a:rPr>
              <a:t>Using machine learning in Classify FASTA format </a:t>
            </a:r>
            <a:endParaRPr lang="en-US" sz="1800" dirty="0">
              <a:solidFill>
                <a:schemeClr val="tx1"/>
              </a:solidFill>
            </a:endParaRPr>
          </a:p>
        </p:txBody>
      </p:sp>
      <p:pic>
        <p:nvPicPr>
          <p:cNvPr id="13" name="Picture 12"/>
          <p:cNvPicPr>
            <a:picLocks noChangeAspect="1"/>
          </p:cNvPicPr>
          <p:nvPr/>
        </p:nvPicPr>
        <p:blipFill>
          <a:blip r:embed="rId1"/>
          <a:stretch>
            <a:fillRect/>
          </a:stretch>
        </p:blipFill>
        <p:spPr>
          <a:xfrm>
            <a:off x="693557" y="2269453"/>
            <a:ext cx="9782175" cy="3829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p:cNvSpPr>
            <a:spLocks noGrp="1" noRot="1" noChangeAspect="1" noMove="1" noResize="1" noEditPoints="1" noAdjustHandles="1" noChangeArrowheads="1" noChangeShapeType="1" noTextEdit="1"/>
          </p:cNvSpPr>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6" name="Oval 35"/>
          <p:cNvSpPr>
            <a:spLocks noGrp="1" noRot="1" noChangeAspect="1" noMove="1" noResize="1" noEditPoints="1" noAdjustHandles="1" noChangeArrowheads="1" noChangeShapeType="1" noTextEdit="1"/>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8" name="Oval 37"/>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40" name="Group 39"/>
          <p:cNvGrpSpPr>
            <a:grpSpLocks noGrp="1" noRot="1" noChangeAspect="1" noMove="1" noResize="1" noUngrp="1"/>
          </p:cNvGrpSpPr>
          <p:nvPr/>
        </p:nvGrpSpPr>
        <p:grpSpPr>
          <a:xfrm>
            <a:off x="1329952" y="4524379"/>
            <a:ext cx="1980001" cy="1363916"/>
            <a:chOff x="4879602" y="3781429"/>
            <a:chExt cx="1980001" cy="1363916"/>
          </a:xfrm>
        </p:grpSpPr>
        <p:sp>
          <p:nvSpPr>
            <p:cNvPr id="41" name="Freeform: Shape 40"/>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4" name="Oval 43"/>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useBgFill="1">
        <p:nvSpPr>
          <p:cNvPr id="46" name="Rectangle 4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a:stretch>
            <a:fillRect/>
          </a:stretch>
        </p:blipFill>
        <p:spPr/>
      </p:pic>
      <p:sp>
        <p:nvSpPr>
          <p:cNvPr id="48" name="Rectangle 47"/>
          <p:cNvSpPr>
            <a:spLocks noGrp="1" noRot="1" noChangeAspect="1" noMove="1" noResize="1" noEditPoints="1" noAdjustHandles="1" noChangeArrowheads="1" noChangeShapeType="1" noTextEdit="1"/>
          </p:cNvSpPr>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a:spLocks noGrp="1" noRot="1" noChangeAspect="1" noMove="1" noResize="1" noEditPoints="1" noAdjustHandles="1" noChangeArrowheads="1" noChangeShapeType="1" noTextEdit="1"/>
          </p:cNvSpPr>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p:cNvSpPr>
            <a:spLocks noGrp="1"/>
          </p:cNvSpPr>
          <p:nvPr>
            <p:ph type="ctrTitle"/>
          </p:nvPr>
        </p:nvSpPr>
        <p:spPr>
          <a:xfrm>
            <a:off x="444341" y="3112701"/>
            <a:ext cx="5829617" cy="977316"/>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Protein Analysis</a:t>
            </a:r>
            <a:endParaRPr lang="en-US" sz="6400" kern="1200" dirty="0">
              <a:solidFill>
                <a:schemeClr val="tx1"/>
              </a:solidFill>
              <a:latin typeface="+mj-lt"/>
              <a:ea typeface="+mj-ea"/>
              <a:cs typeface="+mj-cs"/>
            </a:endParaRPr>
          </a:p>
        </p:txBody>
      </p:sp>
    </p:spTree>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{D2CC1412-4E67-4B2C-8201-61CF464329C0}tf33713516_win32</Template>
  <TotalTime>0</TotalTime>
  <Words>6953</Words>
  <Application>WPS Presentation</Application>
  <PresentationFormat>Widescreen</PresentationFormat>
  <Paragraphs>287</Paragraphs>
  <Slides>45</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Arial</vt:lpstr>
      <vt:lpstr>SimSun</vt:lpstr>
      <vt:lpstr>Wingdings</vt:lpstr>
      <vt:lpstr>Gill Sans MT</vt:lpstr>
      <vt:lpstr>Walbaum Display</vt:lpstr>
      <vt:lpstr>Segoe Print</vt:lpstr>
      <vt:lpstr>Microsoft YaHei</vt:lpstr>
      <vt:lpstr>Arial Unicode MS</vt:lpstr>
      <vt:lpstr>Calibri</vt:lpstr>
      <vt:lpstr>-apple-system</vt:lpstr>
      <vt:lpstr>Aldhabi</vt:lpstr>
      <vt:lpstr>3DFloatVTI</vt:lpstr>
      <vt:lpstr>FASTA File Analysis </vt:lpstr>
      <vt:lpstr>Why FASTA Files ?</vt:lpstr>
      <vt:lpstr>Agenda</vt:lpstr>
      <vt:lpstr>Introduction:</vt:lpstr>
      <vt:lpstr>PowerPoint 演示文稿</vt:lpstr>
      <vt:lpstr>PowerPoint 演示文稿</vt:lpstr>
      <vt:lpstr>3)Functions : There are three functions </vt:lpstr>
      <vt:lpstr>PowerPoint 演示文稿</vt:lpstr>
      <vt:lpstr>Protein Analysis</vt:lpstr>
      <vt:lpstr>In the Protein section, we analyze three different variants of the Fasta files of a protein.</vt:lpstr>
      <vt:lpstr>UniProtKB :</vt:lpstr>
      <vt:lpstr>PowerPoint 演示文稿</vt:lpstr>
      <vt:lpstr>PowerPoint 演示文稿</vt:lpstr>
      <vt:lpstr> UniProtKB (cont.)</vt:lpstr>
      <vt:lpstr>PowerPoint 演示文稿</vt:lpstr>
      <vt:lpstr>PowerPoint 演示文稿</vt:lpstr>
      <vt:lpstr> UniProtKB (cont.)</vt:lpstr>
      <vt:lpstr>UniRef :</vt:lpstr>
      <vt:lpstr> UniRef(Cont.)</vt:lpstr>
      <vt:lpstr>PowerPoint 演示文稿</vt:lpstr>
      <vt:lpstr>FASTA for DNA</vt:lpstr>
      <vt:lpstr>Part Of Insertion Of The Sequence And Prediction OF The Protein </vt:lpstr>
      <vt:lpstr>Part Of Insertion Of The Sequence And Prediction OF The Protein </vt:lpstr>
      <vt:lpstr>Part Of Making Important Calculations With The Sequence </vt:lpstr>
      <vt:lpstr>Part Of Making Important Calculations With The Sequence </vt:lpstr>
      <vt:lpstr>PowerPoint 演示文稿</vt:lpstr>
      <vt:lpstr>    DNA sequencing                with    Machine Learning</vt:lpstr>
      <vt:lpstr>We will apply a classification model that can predict a gene's function based on the DNA sequence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reham refaat</dc:creator>
  <cp:lastModifiedBy>Fatma Zainer</cp:lastModifiedBy>
  <cp:revision>20</cp:revision>
  <dcterms:created xsi:type="dcterms:W3CDTF">2022-05-23T14:16:00Z</dcterms:created>
  <dcterms:modified xsi:type="dcterms:W3CDTF">2022-05-26T07:58:00Z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922372EFBDFF4052A4EB02205652AD5E</vt:lpwstr>
  </property>
  <property fmtid="{D5CDD505-2E9C-101B-9397-08002B2CF9AE}" pid="4" name="KSOProductBuildVer">
    <vt:lpwstr>1033-11.2.0.11130</vt:lpwstr>
  </property>
</Properties>
</file>