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77"/>
  </p:handoutMasterIdLst>
  <p:sldIdLst>
    <p:sldId id="283" r:id="rId2"/>
    <p:sldId id="332" r:id="rId3"/>
    <p:sldId id="257" r:id="rId4"/>
    <p:sldId id="258" r:id="rId5"/>
    <p:sldId id="259" r:id="rId6"/>
    <p:sldId id="260" r:id="rId7"/>
    <p:sldId id="261" r:id="rId8"/>
    <p:sldId id="352" r:id="rId9"/>
    <p:sldId id="285" r:id="rId10"/>
    <p:sldId id="286" r:id="rId11"/>
    <p:sldId id="275" r:id="rId12"/>
    <p:sldId id="278" r:id="rId13"/>
    <p:sldId id="337" r:id="rId14"/>
    <p:sldId id="353" r:id="rId15"/>
    <p:sldId id="279" r:id="rId16"/>
    <p:sldId id="276" r:id="rId17"/>
    <p:sldId id="277" r:id="rId18"/>
    <p:sldId id="333" r:id="rId19"/>
    <p:sldId id="280" r:id="rId20"/>
    <p:sldId id="264" r:id="rId21"/>
    <p:sldId id="265" r:id="rId22"/>
    <p:sldId id="281" r:id="rId23"/>
    <p:sldId id="266" r:id="rId24"/>
    <p:sldId id="271" r:id="rId25"/>
    <p:sldId id="267" r:id="rId26"/>
    <p:sldId id="294" r:id="rId27"/>
    <p:sldId id="273" r:id="rId28"/>
    <p:sldId id="274" r:id="rId29"/>
    <p:sldId id="291" r:id="rId30"/>
    <p:sldId id="268" r:id="rId31"/>
    <p:sldId id="270" r:id="rId32"/>
    <p:sldId id="269" r:id="rId33"/>
    <p:sldId id="313" r:id="rId34"/>
    <p:sldId id="315" r:id="rId35"/>
    <p:sldId id="350" r:id="rId36"/>
    <p:sldId id="301" r:id="rId37"/>
    <p:sldId id="287" r:id="rId38"/>
    <p:sldId id="288" r:id="rId39"/>
    <p:sldId id="289" r:id="rId40"/>
    <p:sldId id="339" r:id="rId41"/>
    <p:sldId id="334" r:id="rId42"/>
    <p:sldId id="290" r:id="rId43"/>
    <p:sldId id="292" r:id="rId44"/>
    <p:sldId id="293" r:id="rId45"/>
    <p:sldId id="296" r:id="rId46"/>
    <p:sldId id="336" r:id="rId47"/>
    <p:sldId id="344" r:id="rId48"/>
    <p:sldId id="345" r:id="rId49"/>
    <p:sldId id="349" r:id="rId50"/>
    <p:sldId id="295" r:id="rId51"/>
    <p:sldId id="338" r:id="rId52"/>
    <p:sldId id="305" r:id="rId53"/>
    <p:sldId id="298" r:id="rId54"/>
    <p:sldId id="299" r:id="rId55"/>
    <p:sldId id="300" r:id="rId56"/>
    <p:sldId id="302" r:id="rId57"/>
    <p:sldId id="303" r:id="rId58"/>
    <p:sldId id="304" r:id="rId59"/>
    <p:sldId id="316" r:id="rId60"/>
    <p:sldId id="323" r:id="rId61"/>
    <p:sldId id="317" r:id="rId62"/>
    <p:sldId id="351" r:id="rId63"/>
    <p:sldId id="324" r:id="rId64"/>
    <p:sldId id="328" r:id="rId65"/>
    <p:sldId id="329" r:id="rId66"/>
    <p:sldId id="330" r:id="rId67"/>
    <p:sldId id="343" r:id="rId68"/>
    <p:sldId id="346" r:id="rId69"/>
    <p:sldId id="347" r:id="rId70"/>
    <p:sldId id="348" r:id="rId71"/>
    <p:sldId id="312" r:id="rId72"/>
    <p:sldId id="314" r:id="rId73"/>
    <p:sldId id="322" r:id="rId74"/>
    <p:sldId id="341" r:id="rId75"/>
    <p:sldId id="342"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8" autoAdjust="0"/>
    <p:restoredTop sz="94660"/>
  </p:normalViewPr>
  <p:slideViewPr>
    <p:cSldViewPr snapToGrid="0" snapToObjects="1">
      <p:cViewPr varScale="1">
        <p:scale>
          <a:sx n="83" d="100"/>
          <a:sy n="83" d="100"/>
        </p:scale>
        <p:origin x="-11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A8A850-3F5C-4A4F-B8C1-EBDE26646B2D}" type="datetimeFigureOut">
              <a:rPr lang="en-US" smtClean="0"/>
              <a:t>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5EE8CA-D72B-8A4E-BC56-FAFE01669ED2}" type="slidenum">
              <a:rPr lang="en-US" smtClean="0"/>
              <a:t>‹#›</a:t>
            </a:fld>
            <a:endParaRPr lang="en-US"/>
          </a:p>
        </p:txBody>
      </p:sp>
    </p:spTree>
    <p:extLst>
      <p:ext uri="{BB962C8B-B14F-4D97-AF65-F5344CB8AC3E}">
        <p14:creationId xmlns:p14="http://schemas.microsoft.com/office/powerpoint/2010/main" val="11379788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31FF42-D3B3-7941-924D-3F6CB2541618}" type="datetimeFigureOut">
              <a:rPr lang="en-US" smtClean="0"/>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2298522429"/>
      </p:ext>
    </p:extLst>
  </p:cSld>
  <p:clrMapOvr>
    <a:masterClrMapping/>
  </p:clrMapOvr>
  <p:transition xmlns:p14="http://schemas.microsoft.com/office/powerpoint/2010/mai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1FF42-D3B3-7941-924D-3F6CB2541618}" type="datetimeFigureOut">
              <a:rPr lang="en-US" smtClean="0"/>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1727545426"/>
      </p:ext>
    </p:extLst>
  </p:cSld>
  <p:clrMapOvr>
    <a:masterClrMapping/>
  </p:clrMapOvr>
  <p:transition xmlns:p14="http://schemas.microsoft.com/office/powerpoint/2010/mai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1FF42-D3B3-7941-924D-3F6CB2541618}" type="datetimeFigureOut">
              <a:rPr lang="en-US" smtClean="0"/>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2713248873"/>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1FF42-D3B3-7941-924D-3F6CB2541618}" type="datetimeFigureOut">
              <a:rPr lang="en-US" smtClean="0"/>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866526404"/>
      </p:ext>
    </p:extLst>
  </p:cSld>
  <p:clrMapOvr>
    <a:masterClrMapping/>
  </p:clrMapOvr>
  <p:transition xmlns:p14="http://schemas.microsoft.com/office/powerpoint/2010/mai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1FF42-D3B3-7941-924D-3F6CB2541618}" type="datetimeFigureOut">
              <a:rPr lang="en-US" smtClean="0"/>
              <a:t>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1275688798"/>
      </p:ext>
    </p:extLst>
  </p:cSld>
  <p:clrMapOvr>
    <a:masterClrMapping/>
  </p:clrMapOvr>
  <p:transition xmlns:p14="http://schemas.microsoft.com/office/powerpoint/2010/mai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1FF42-D3B3-7941-924D-3F6CB2541618}" type="datetimeFigureOut">
              <a:rPr lang="en-US" smtClean="0"/>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1521277928"/>
      </p:ext>
    </p:extLst>
  </p:cSld>
  <p:clrMapOvr>
    <a:masterClrMapping/>
  </p:clrMapOvr>
  <p:transition xmlns:p14="http://schemas.microsoft.com/office/powerpoint/2010/mai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1FF42-D3B3-7941-924D-3F6CB2541618}" type="datetimeFigureOut">
              <a:rPr lang="en-US" smtClean="0"/>
              <a:t>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1881656783"/>
      </p:ext>
    </p:extLst>
  </p:cSld>
  <p:clrMapOvr>
    <a:masterClrMapping/>
  </p:clrMapOvr>
  <p:transition xmlns:p14="http://schemas.microsoft.com/office/powerpoint/2010/mai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1FF42-D3B3-7941-924D-3F6CB2541618}" type="datetimeFigureOut">
              <a:rPr lang="en-US" smtClean="0"/>
              <a:t>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2241963122"/>
      </p:ext>
    </p:extLst>
  </p:cSld>
  <p:clrMapOvr>
    <a:masterClrMapping/>
  </p:clrMapOvr>
  <p:transition xmlns:p14="http://schemas.microsoft.com/office/powerpoint/2010/mai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1FF42-D3B3-7941-924D-3F6CB2541618}" type="datetimeFigureOut">
              <a:rPr lang="en-US" smtClean="0"/>
              <a:t>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566834711"/>
      </p:ext>
    </p:extLst>
  </p:cSld>
  <p:clrMapOvr>
    <a:masterClrMapping/>
  </p:clrMapOvr>
  <p:transition xmlns:p14="http://schemas.microsoft.com/office/powerpoint/2010/mai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1FF42-D3B3-7941-924D-3F6CB2541618}" type="datetimeFigureOut">
              <a:rPr lang="en-US" smtClean="0"/>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2522597907"/>
      </p:ext>
    </p:extLst>
  </p:cSld>
  <p:clrMapOvr>
    <a:masterClrMapping/>
  </p:clrMapOvr>
  <p:transition xmlns:p14="http://schemas.microsoft.com/office/powerpoint/2010/mai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1FF42-D3B3-7941-924D-3F6CB2541618}" type="datetimeFigureOut">
              <a:rPr lang="en-US" smtClean="0"/>
              <a:t>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0ACC8-AE1F-DC4A-8A80-2898EE236D8A}" type="slidenum">
              <a:rPr lang="en-US" smtClean="0"/>
              <a:t>‹#›</a:t>
            </a:fld>
            <a:endParaRPr lang="en-US"/>
          </a:p>
        </p:txBody>
      </p:sp>
    </p:spTree>
    <p:extLst>
      <p:ext uri="{BB962C8B-B14F-4D97-AF65-F5344CB8AC3E}">
        <p14:creationId xmlns:p14="http://schemas.microsoft.com/office/powerpoint/2010/main" val="494181415"/>
      </p:ext>
    </p:extLst>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1FF42-D3B3-7941-924D-3F6CB2541618}" type="datetimeFigureOut">
              <a:rPr lang="en-US" smtClean="0"/>
              <a:t>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0ACC8-AE1F-DC4A-8A80-2898EE236D8A}" type="slidenum">
              <a:rPr lang="en-US" smtClean="0"/>
              <a:t>‹#›</a:t>
            </a:fld>
            <a:endParaRPr lang="en-US"/>
          </a:p>
        </p:txBody>
      </p:sp>
    </p:spTree>
    <p:extLst>
      <p:ext uri="{BB962C8B-B14F-4D97-AF65-F5344CB8AC3E}">
        <p14:creationId xmlns:p14="http://schemas.microsoft.com/office/powerpoint/2010/main" val="903532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push dir="u"/>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aTaIMu01_b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vfsglobal.co.uk/saudiarabia/applicationcentre.html%23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ahoo.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w3.org/MarkUp/html3/deflists.html" TargetMode="Externa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alidator.w3.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6195" y="523058"/>
            <a:ext cx="3711623" cy="3877985"/>
          </a:xfrm>
          <a:prstGeom prst="rect">
            <a:avLst/>
          </a:prstGeom>
        </p:spPr>
        <p:txBody>
          <a:bodyPr wrap="none">
            <a:spAutoFit/>
          </a:bodyPr>
          <a:lstStyle/>
          <a:p>
            <a:pPr algn="ctr"/>
            <a:endParaRPr lang="en-US" sz="3600" dirty="0" smtClean="0"/>
          </a:p>
          <a:p>
            <a:pPr algn="ctr"/>
            <a:endParaRPr lang="en-US" sz="3600" dirty="0"/>
          </a:p>
          <a:p>
            <a:pPr algn="ctr"/>
            <a:endParaRPr lang="en-US" sz="3600" dirty="0" smtClean="0"/>
          </a:p>
          <a:p>
            <a:pPr algn="ctr"/>
            <a:r>
              <a:rPr lang="en-US" sz="3600" dirty="0" smtClean="0"/>
              <a:t>Web Development</a:t>
            </a:r>
            <a:endParaRPr lang="en-US" sz="3600" dirty="0"/>
          </a:p>
          <a:p>
            <a:pPr algn="ctr"/>
            <a:endParaRPr lang="en-US" sz="3600" dirty="0" smtClean="0"/>
          </a:p>
          <a:p>
            <a:pPr algn="ctr"/>
            <a:r>
              <a:rPr lang="en-US" sz="6600" dirty="0" smtClean="0"/>
              <a:t>HTML</a:t>
            </a:r>
          </a:p>
        </p:txBody>
      </p:sp>
      <p:sp>
        <p:nvSpPr>
          <p:cNvPr id="4" name="Rectangle 3"/>
          <p:cNvSpPr/>
          <p:nvPr/>
        </p:nvSpPr>
        <p:spPr>
          <a:xfrm>
            <a:off x="3556104" y="4505441"/>
            <a:ext cx="2038406" cy="369332"/>
          </a:xfrm>
          <a:prstGeom prst="rect">
            <a:avLst/>
          </a:prstGeom>
        </p:spPr>
        <p:txBody>
          <a:bodyPr wrap="square">
            <a:spAutoFit/>
          </a:bodyPr>
          <a:lstStyle/>
          <a:p>
            <a:pPr algn="ctr"/>
            <a:r>
              <a:rPr lang="en-US" dirty="0" smtClean="0"/>
              <a:t>Lecture 2</a:t>
            </a:r>
            <a:endParaRPr lang="en-US" dirty="0"/>
          </a:p>
        </p:txBody>
      </p:sp>
    </p:spTree>
    <p:extLst>
      <p:ext uri="{BB962C8B-B14F-4D97-AF65-F5344CB8AC3E}">
        <p14:creationId xmlns:p14="http://schemas.microsoft.com/office/powerpoint/2010/main" val="86393714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852" y="1228396"/>
            <a:ext cx="7525470" cy="3539430"/>
          </a:xfrm>
          <a:prstGeom prst="rect">
            <a:avLst/>
          </a:prstGeom>
        </p:spPr>
        <p:txBody>
          <a:bodyPr wrap="square">
            <a:spAutoFit/>
          </a:bodyPr>
          <a:lstStyle/>
          <a:p>
            <a:r>
              <a:rPr lang="en-US" sz="3200" b="1" dirty="0" smtClean="0"/>
              <a:t>Q: What is the best thing about HTML?</a:t>
            </a:r>
          </a:p>
          <a:p>
            <a:endParaRPr lang="en-US" sz="3200" b="1" dirty="0" smtClean="0"/>
          </a:p>
          <a:p>
            <a:endParaRPr lang="en-US" sz="3200" b="1" dirty="0"/>
          </a:p>
          <a:p>
            <a:r>
              <a:rPr lang="en-US" sz="3200" b="1" dirty="0" smtClean="0"/>
              <a:t>A: </a:t>
            </a:r>
            <a:r>
              <a:rPr lang="en-US" sz="3200" dirty="0"/>
              <a:t>All computer platforms can understand it. Web pages created on a PC can be viewed, for example, on a Macintosh or a Unix computer.</a:t>
            </a:r>
          </a:p>
        </p:txBody>
      </p:sp>
    </p:spTree>
    <p:extLst>
      <p:ext uri="{BB962C8B-B14F-4D97-AF65-F5344CB8AC3E}">
        <p14:creationId xmlns:p14="http://schemas.microsoft.com/office/powerpoint/2010/main" val="90172247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53" y="317483"/>
            <a:ext cx="7953276" cy="6340198"/>
          </a:xfrm>
          <a:prstGeom prst="rect">
            <a:avLst/>
          </a:prstGeom>
        </p:spPr>
        <p:txBody>
          <a:bodyPr wrap="square">
            <a:spAutoFit/>
          </a:bodyPr>
          <a:lstStyle/>
          <a:p>
            <a:endParaRPr lang="en-US" dirty="0" smtClean="0"/>
          </a:p>
          <a:p>
            <a:endParaRPr lang="en-US" dirty="0"/>
          </a:p>
          <a:p>
            <a:pPr algn="ctr"/>
            <a:r>
              <a:rPr lang="en-US" sz="3600" dirty="0" smtClean="0"/>
              <a:t>Basic HTML </a:t>
            </a:r>
            <a:r>
              <a:rPr lang="en-US" sz="3600" dirty="0" smtClean="0"/>
              <a:t>Editors</a:t>
            </a:r>
          </a:p>
          <a:p>
            <a:endParaRPr lang="en-US" dirty="0"/>
          </a:p>
          <a:p>
            <a:endParaRPr lang="en-US" dirty="0" smtClean="0"/>
          </a:p>
          <a:p>
            <a:endParaRPr lang="en-US" dirty="0" smtClean="0"/>
          </a:p>
          <a:p>
            <a:pPr algn="ctr"/>
            <a:r>
              <a:rPr lang="en-US" sz="2800" dirty="0" smtClean="0"/>
              <a:t>There are many ways to write HTML code.</a:t>
            </a:r>
          </a:p>
          <a:p>
            <a:pPr algn="ctr"/>
            <a:endParaRPr lang="en-US" sz="2800" dirty="0"/>
          </a:p>
          <a:p>
            <a:pPr algn="ctr"/>
            <a:r>
              <a:rPr lang="en-US" sz="2800" dirty="0" smtClean="0"/>
              <a:t>It can be done using </a:t>
            </a:r>
          </a:p>
          <a:p>
            <a:pPr algn="ctr"/>
            <a:r>
              <a:rPr lang="en-US" sz="2800" dirty="0" smtClean="0">
                <a:solidFill>
                  <a:srgbClr val="E46C0A"/>
                </a:solidFill>
              </a:rPr>
              <a:t>Notepad</a:t>
            </a:r>
            <a:r>
              <a:rPr lang="en-US" sz="2800" dirty="0" smtClean="0"/>
              <a:t> in Windows.</a:t>
            </a:r>
          </a:p>
          <a:p>
            <a:pPr algn="ctr"/>
            <a:r>
              <a:rPr lang="en-US" sz="2800" dirty="0" err="1" smtClean="0">
                <a:solidFill>
                  <a:srgbClr val="E46C0A"/>
                </a:solidFill>
              </a:rPr>
              <a:t>TextEdit</a:t>
            </a:r>
            <a:r>
              <a:rPr lang="en-US" sz="2800" dirty="0" smtClean="0">
                <a:solidFill>
                  <a:srgbClr val="E46C0A"/>
                </a:solidFill>
              </a:rPr>
              <a:t> </a:t>
            </a:r>
            <a:r>
              <a:rPr lang="en-US" sz="2800" dirty="0" smtClean="0"/>
              <a:t>in MAC.</a:t>
            </a:r>
          </a:p>
          <a:p>
            <a:pPr algn="ctr"/>
            <a:endParaRPr lang="en-US" sz="2800" dirty="0" smtClean="0"/>
          </a:p>
          <a:p>
            <a:pPr algn="ctr"/>
            <a:r>
              <a:rPr lang="en-US" sz="2800" dirty="0" smtClean="0"/>
              <a:t>OR </a:t>
            </a:r>
          </a:p>
          <a:p>
            <a:pPr algn="ctr"/>
            <a:endParaRPr lang="en-US" sz="2800" dirty="0"/>
          </a:p>
          <a:p>
            <a:pPr algn="ctr"/>
            <a:r>
              <a:rPr lang="en-US" sz="2800" dirty="0"/>
              <a:t>E</a:t>
            </a:r>
            <a:r>
              <a:rPr lang="en-US" sz="2800" dirty="0" smtClean="0"/>
              <a:t>dited </a:t>
            </a:r>
            <a:r>
              <a:rPr lang="en-US" sz="2800" dirty="0"/>
              <a:t>by using a professional HTML editor like:</a:t>
            </a:r>
          </a:p>
          <a:p>
            <a:pPr algn="ctr"/>
            <a:r>
              <a:rPr lang="en-US" sz="2800" dirty="0">
                <a:solidFill>
                  <a:srgbClr val="E46C0A"/>
                </a:solidFill>
              </a:rPr>
              <a:t>Adobe </a:t>
            </a:r>
            <a:r>
              <a:rPr lang="en-US" sz="2800" dirty="0" smtClean="0">
                <a:solidFill>
                  <a:srgbClr val="E46C0A"/>
                </a:solidFill>
              </a:rPr>
              <a:t>Dreamweaver</a:t>
            </a:r>
            <a:endParaRPr lang="en-US" sz="2800" dirty="0">
              <a:solidFill>
                <a:srgbClr val="E46C0A"/>
              </a:solidFill>
            </a:endParaRPr>
          </a:p>
        </p:txBody>
      </p:sp>
    </p:spTree>
    <p:extLst>
      <p:ext uri="{BB962C8B-B14F-4D97-AF65-F5344CB8AC3E}">
        <p14:creationId xmlns:p14="http://schemas.microsoft.com/office/powerpoint/2010/main" val="4216212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624" y="4714355"/>
            <a:ext cx="6468652" cy="1200329"/>
          </a:xfrm>
          <a:prstGeom prst="rect">
            <a:avLst/>
          </a:prstGeom>
        </p:spPr>
        <p:txBody>
          <a:bodyPr wrap="square">
            <a:spAutoFit/>
          </a:bodyPr>
          <a:lstStyle/>
          <a:p>
            <a:r>
              <a:rPr lang="cs-CZ" dirty="0" smtClean="0"/>
              <a:t>To start </a:t>
            </a:r>
            <a:r>
              <a:rPr lang="cs-CZ" dirty="0" err="1" smtClean="0"/>
              <a:t>the</a:t>
            </a:r>
            <a:r>
              <a:rPr lang="cs-CZ" dirty="0" smtClean="0"/>
              <a:t> Notepad</a:t>
            </a:r>
            <a:r>
              <a:rPr lang="cs-CZ" dirty="0"/>
              <a:t> </a:t>
            </a:r>
            <a:r>
              <a:rPr lang="cs-CZ" dirty="0" smtClean="0"/>
              <a:t>go to:</a:t>
            </a:r>
          </a:p>
          <a:p>
            <a:r>
              <a:rPr lang="en-US" dirty="0" smtClean="0"/>
              <a:t>Start </a:t>
            </a:r>
            <a:r>
              <a:rPr lang="en-US" dirty="0" smtClean="0">
                <a:sym typeface="Wingdings"/>
              </a:rPr>
              <a:t> </a:t>
            </a:r>
            <a:r>
              <a:rPr lang="en-US" dirty="0" smtClean="0"/>
              <a:t>All Programs</a:t>
            </a:r>
            <a:r>
              <a:rPr lang="en-US" dirty="0"/>
              <a:t> </a:t>
            </a:r>
            <a:r>
              <a:rPr lang="en-US" dirty="0" smtClean="0">
                <a:sym typeface="Wingdings"/>
              </a:rPr>
              <a:t> </a:t>
            </a:r>
            <a:r>
              <a:rPr lang="en-US" dirty="0" smtClean="0"/>
              <a:t>Accessories </a:t>
            </a:r>
            <a:r>
              <a:rPr lang="en-US" dirty="0" smtClean="0">
                <a:sym typeface="Wingdings"/>
              </a:rPr>
              <a:t> </a:t>
            </a:r>
            <a:r>
              <a:rPr lang="en-US" dirty="0" smtClean="0"/>
              <a:t>Notepad</a:t>
            </a:r>
          </a:p>
          <a:p>
            <a:endParaRPr lang="en-US" dirty="0"/>
          </a:p>
          <a:p>
            <a:r>
              <a:rPr lang="en-US" dirty="0" smtClean="0"/>
              <a:t>Create a </a:t>
            </a:r>
            <a:r>
              <a:rPr lang="en-US" b="1" dirty="0" smtClean="0"/>
              <a:t>shortcut</a:t>
            </a:r>
            <a:r>
              <a:rPr lang="en-US" dirty="0" smtClean="0"/>
              <a:t> on your desktop for a quick access</a:t>
            </a:r>
            <a:endParaRPr lang="en-US" dirty="0"/>
          </a:p>
        </p:txBody>
      </p:sp>
      <p:sp>
        <p:nvSpPr>
          <p:cNvPr id="3" name="Rectangle 2"/>
          <p:cNvSpPr/>
          <p:nvPr/>
        </p:nvSpPr>
        <p:spPr>
          <a:xfrm>
            <a:off x="3663640" y="523058"/>
            <a:ext cx="1816723" cy="646331"/>
          </a:xfrm>
          <a:prstGeom prst="rect">
            <a:avLst/>
          </a:prstGeom>
        </p:spPr>
        <p:txBody>
          <a:bodyPr wrap="none">
            <a:spAutoFit/>
          </a:bodyPr>
          <a:lstStyle/>
          <a:p>
            <a:pPr algn="ctr"/>
            <a:r>
              <a:rPr lang="en-US" sz="3600" dirty="0" smtClean="0"/>
              <a:t>Notepad</a:t>
            </a:r>
          </a:p>
        </p:txBody>
      </p:sp>
      <p:pic>
        <p:nvPicPr>
          <p:cNvPr id="4" name="Picture 3" descr="Screen shot 2013-09-07 at 9.24.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1365923"/>
            <a:ext cx="7416800" cy="3136900"/>
          </a:xfrm>
          <a:prstGeom prst="rect">
            <a:avLst/>
          </a:prstGeom>
        </p:spPr>
      </p:pic>
    </p:spTree>
    <p:extLst>
      <p:ext uri="{BB962C8B-B14F-4D97-AF65-F5344CB8AC3E}">
        <p14:creationId xmlns:p14="http://schemas.microsoft.com/office/powerpoint/2010/main" val="224051840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Editors</a:t>
            </a:r>
            <a:endParaRPr lang="en-US" dirty="0"/>
          </a:p>
        </p:txBody>
      </p:sp>
      <p:sp>
        <p:nvSpPr>
          <p:cNvPr id="3" name="Content Placeholder 2"/>
          <p:cNvSpPr>
            <a:spLocks noGrp="1"/>
          </p:cNvSpPr>
          <p:nvPr>
            <p:ph idx="1"/>
          </p:nvPr>
        </p:nvSpPr>
        <p:spPr/>
        <p:txBody>
          <a:bodyPr/>
          <a:lstStyle/>
          <a:p>
            <a:r>
              <a:rPr lang="en-US" dirty="0" smtClean="0">
                <a:solidFill>
                  <a:srgbClr val="000000"/>
                </a:solidFill>
              </a:rPr>
              <a:t>Notepad++ in Windows.</a:t>
            </a:r>
          </a:p>
          <a:p>
            <a:r>
              <a:rPr lang="en-US" dirty="0" err="1" smtClean="0">
                <a:solidFill>
                  <a:srgbClr val="000000"/>
                </a:solidFill>
              </a:rPr>
              <a:t>TextWrangler</a:t>
            </a:r>
            <a:r>
              <a:rPr lang="en-US" dirty="0" smtClean="0">
                <a:solidFill>
                  <a:srgbClr val="000000"/>
                </a:solidFill>
              </a:rPr>
              <a:t> in MAC</a:t>
            </a:r>
            <a:endParaRPr lang="en-US" dirty="0">
              <a:solidFill>
                <a:srgbClr val="000000"/>
              </a:solidFill>
            </a:endParaRPr>
          </a:p>
        </p:txBody>
      </p:sp>
    </p:spTree>
    <p:extLst>
      <p:ext uri="{BB962C8B-B14F-4D97-AF65-F5344CB8AC3E}">
        <p14:creationId xmlns:p14="http://schemas.microsoft.com/office/powerpoint/2010/main" val="123781007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Notepad++</a:t>
            </a:r>
            <a:endParaRPr lang="en-US" dirty="0"/>
          </a:p>
        </p:txBody>
      </p:sp>
      <p:pic>
        <p:nvPicPr>
          <p:cNvPr id="6" name="Content Placeholder 5"/>
          <p:cNvPicPr>
            <a:picLocks noGrp="1" noChangeAspect="1"/>
          </p:cNvPicPr>
          <p:nvPr>
            <p:ph idx="1"/>
          </p:nvPr>
        </p:nvPicPr>
        <p:blipFill>
          <a:blip r:embed="rId2"/>
          <a:srcRect t="7794" b="7794"/>
          <a:stretch>
            <a:fillRect/>
          </a:stretch>
        </p:blipFill>
        <p:spPr/>
      </p:pic>
    </p:spTree>
    <p:extLst>
      <p:ext uri="{BB962C8B-B14F-4D97-AF65-F5344CB8AC3E}">
        <p14:creationId xmlns:p14="http://schemas.microsoft.com/office/powerpoint/2010/main" val="2907172887"/>
      </p:ext>
    </p:extLst>
  </p:cSld>
  <p:clrMapOvr>
    <a:masterClrMapping/>
  </p:clrMapOvr>
  <p:transition xmlns:p14="http://schemas.microsoft.com/office/powerpoint/2010/mai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7344" y="523058"/>
            <a:ext cx="2829320" cy="646331"/>
          </a:xfrm>
          <a:prstGeom prst="rect">
            <a:avLst/>
          </a:prstGeom>
        </p:spPr>
        <p:txBody>
          <a:bodyPr wrap="none">
            <a:spAutoFit/>
          </a:bodyPr>
          <a:lstStyle/>
          <a:p>
            <a:pPr algn="ctr"/>
            <a:r>
              <a:rPr lang="en-US" sz="3600" dirty="0" smtClean="0"/>
              <a:t>Dreamweaver</a:t>
            </a:r>
          </a:p>
        </p:txBody>
      </p:sp>
      <p:pic>
        <p:nvPicPr>
          <p:cNvPr id="3" name="Picture 2" descr="Screen shot 2013-09-07 at 9.3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94" y="1285149"/>
            <a:ext cx="6820841" cy="4281427"/>
          </a:xfrm>
          <a:prstGeom prst="rect">
            <a:avLst/>
          </a:prstGeom>
        </p:spPr>
      </p:pic>
      <p:sp>
        <p:nvSpPr>
          <p:cNvPr id="4" name="Rectangle 3"/>
          <p:cNvSpPr/>
          <p:nvPr/>
        </p:nvSpPr>
        <p:spPr>
          <a:xfrm>
            <a:off x="6772920" y="6451830"/>
            <a:ext cx="2128031" cy="276999"/>
          </a:xfrm>
          <a:prstGeom prst="rect">
            <a:avLst/>
          </a:prstGeom>
        </p:spPr>
        <p:txBody>
          <a:bodyPr wrap="none">
            <a:spAutoFit/>
          </a:bodyPr>
          <a:lstStyle/>
          <a:p>
            <a:r>
              <a:rPr lang="en-US" sz="1200" u="sng" dirty="0" smtClean="0"/>
              <a:t>Source: </a:t>
            </a:r>
            <a:r>
              <a:rPr lang="en-US" sz="1200" u="sng" dirty="0" err="1" smtClean="0"/>
              <a:t>www.creativemac.com</a:t>
            </a:r>
            <a:endParaRPr lang="en-US" sz="1200" dirty="0"/>
          </a:p>
        </p:txBody>
      </p:sp>
      <p:sp>
        <p:nvSpPr>
          <p:cNvPr id="5" name="Rectangle 4"/>
          <p:cNvSpPr/>
          <p:nvPr/>
        </p:nvSpPr>
        <p:spPr>
          <a:xfrm>
            <a:off x="1041400" y="5630787"/>
            <a:ext cx="5984803" cy="646331"/>
          </a:xfrm>
          <a:prstGeom prst="rect">
            <a:avLst/>
          </a:prstGeom>
        </p:spPr>
        <p:txBody>
          <a:bodyPr wrap="square">
            <a:spAutoFit/>
          </a:bodyPr>
          <a:lstStyle/>
          <a:p>
            <a:r>
              <a:rPr lang="cs-CZ" dirty="0" smtClean="0"/>
              <a:t>To start </a:t>
            </a:r>
            <a:r>
              <a:rPr lang="cs-CZ" dirty="0" err="1" smtClean="0"/>
              <a:t>Dreamweaver</a:t>
            </a:r>
            <a:r>
              <a:rPr lang="cs-CZ" dirty="0" smtClean="0"/>
              <a:t> go to:</a:t>
            </a:r>
          </a:p>
          <a:p>
            <a:r>
              <a:rPr lang="en-US" dirty="0" smtClean="0"/>
              <a:t>Start </a:t>
            </a:r>
            <a:r>
              <a:rPr lang="en-US" dirty="0" smtClean="0">
                <a:sym typeface="Wingdings"/>
              </a:rPr>
              <a:t> </a:t>
            </a:r>
            <a:r>
              <a:rPr lang="en-US" dirty="0" smtClean="0"/>
              <a:t>All Programs </a:t>
            </a:r>
            <a:r>
              <a:rPr lang="en-US" dirty="0" smtClean="0">
                <a:sym typeface="Wingdings"/>
              </a:rPr>
              <a:t> </a:t>
            </a:r>
            <a:r>
              <a:rPr lang="en-US" dirty="0" smtClean="0"/>
              <a:t>Adobe Dreamweaver</a:t>
            </a:r>
          </a:p>
        </p:txBody>
      </p:sp>
    </p:spTree>
    <p:extLst>
      <p:ext uri="{BB962C8B-B14F-4D97-AF65-F5344CB8AC3E}">
        <p14:creationId xmlns:p14="http://schemas.microsoft.com/office/powerpoint/2010/main" val="232487270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970" y="84208"/>
            <a:ext cx="8149840" cy="1200329"/>
          </a:xfrm>
          <a:prstGeom prst="rect">
            <a:avLst/>
          </a:prstGeom>
        </p:spPr>
        <p:txBody>
          <a:bodyPr wrap="square">
            <a:spAutoFit/>
          </a:bodyPr>
          <a:lstStyle/>
          <a:p>
            <a:endParaRPr lang="en-US" dirty="0" smtClean="0"/>
          </a:p>
          <a:p>
            <a:pPr algn="ctr"/>
            <a:r>
              <a:rPr lang="en-US" sz="3600" dirty="0" smtClean="0"/>
              <a:t>Notepad VS. Dreamweaver</a:t>
            </a:r>
            <a:endParaRPr lang="en-US" sz="3600" dirty="0"/>
          </a:p>
          <a:p>
            <a:endParaRPr lang="en-US" dirty="0" smtClean="0"/>
          </a:p>
        </p:txBody>
      </p:sp>
      <p:sp>
        <p:nvSpPr>
          <p:cNvPr id="3" name="Rectangle 2"/>
          <p:cNvSpPr/>
          <p:nvPr/>
        </p:nvSpPr>
        <p:spPr>
          <a:xfrm>
            <a:off x="498970" y="2035888"/>
            <a:ext cx="3432307" cy="2308324"/>
          </a:xfrm>
          <a:prstGeom prst="rect">
            <a:avLst/>
          </a:prstGeom>
        </p:spPr>
        <p:txBody>
          <a:bodyPr wrap="square">
            <a:spAutoFit/>
          </a:bodyPr>
          <a:lstStyle/>
          <a:p>
            <a:pPr marL="285750" indent="-285750">
              <a:buFont typeface="Arial"/>
              <a:buChar char="•"/>
            </a:pPr>
            <a:r>
              <a:rPr lang="en-US" dirty="0" smtClean="0"/>
              <a:t>notepad++ starts up much faster than Dreamweaver.</a:t>
            </a:r>
          </a:p>
          <a:p>
            <a:pPr marL="285750" indent="-285750">
              <a:buFont typeface="Arial"/>
              <a:buChar char="•"/>
            </a:pPr>
            <a:endParaRPr lang="en-US" dirty="0" smtClean="0"/>
          </a:p>
          <a:p>
            <a:pPr marL="285750" indent="-285750">
              <a:buFont typeface="Arial"/>
              <a:buChar char="•"/>
            </a:pPr>
            <a:r>
              <a:rPr lang="en-US" dirty="0" smtClean="0"/>
              <a:t>stores your tabs from your last session.</a:t>
            </a:r>
          </a:p>
          <a:p>
            <a:endParaRPr lang="en-US" dirty="0" smtClean="0"/>
          </a:p>
          <a:p>
            <a:endParaRPr lang="en-US" dirty="0" smtClean="0"/>
          </a:p>
          <a:p>
            <a:endParaRPr lang="en-US" dirty="0" smtClean="0"/>
          </a:p>
        </p:txBody>
      </p:sp>
      <p:sp>
        <p:nvSpPr>
          <p:cNvPr id="4" name="Rectangle 3"/>
          <p:cNvSpPr/>
          <p:nvPr/>
        </p:nvSpPr>
        <p:spPr>
          <a:xfrm>
            <a:off x="5070969" y="2040662"/>
            <a:ext cx="3767789" cy="1754327"/>
          </a:xfrm>
          <a:prstGeom prst="rect">
            <a:avLst/>
          </a:prstGeom>
        </p:spPr>
        <p:txBody>
          <a:bodyPr wrap="square">
            <a:spAutoFit/>
          </a:bodyPr>
          <a:lstStyle/>
          <a:p>
            <a:pPr marL="285750" indent="-285750">
              <a:buFont typeface="Arial"/>
              <a:buChar char="•"/>
            </a:pPr>
            <a:r>
              <a:rPr lang="en-US" dirty="0" smtClean="0"/>
              <a:t>GUI simplifies things</a:t>
            </a:r>
          </a:p>
          <a:p>
            <a:pPr marL="285750" indent="-285750">
              <a:buFont typeface="Arial"/>
              <a:buChar char="•"/>
            </a:pPr>
            <a:endParaRPr lang="en-US" dirty="0"/>
          </a:p>
          <a:p>
            <a:pPr marL="285750" indent="-285750">
              <a:buFont typeface="Arial"/>
              <a:buChar char="•"/>
            </a:pPr>
            <a:r>
              <a:rPr lang="en-US" dirty="0" smtClean="0"/>
              <a:t>Dreamweaver has an auto-finish feature (but be careful sometimes its tricky and does not work properly)</a:t>
            </a:r>
            <a:endParaRPr lang="en-US" dirty="0"/>
          </a:p>
        </p:txBody>
      </p:sp>
      <p:sp>
        <p:nvSpPr>
          <p:cNvPr id="6" name="Rectangle 5"/>
          <p:cNvSpPr/>
          <p:nvPr/>
        </p:nvSpPr>
        <p:spPr>
          <a:xfrm>
            <a:off x="1512029" y="5367884"/>
            <a:ext cx="5972517" cy="400110"/>
          </a:xfrm>
          <a:prstGeom prst="rect">
            <a:avLst/>
          </a:prstGeom>
        </p:spPr>
        <p:txBody>
          <a:bodyPr wrap="square">
            <a:spAutoFit/>
          </a:bodyPr>
          <a:lstStyle/>
          <a:p>
            <a:r>
              <a:rPr lang="en-US" sz="2000" b="1" dirty="0" smtClean="0"/>
              <a:t>Both Notepad++ and Dreamweaver offer colored code.</a:t>
            </a:r>
            <a:endParaRPr lang="en-US" sz="2000" b="1" dirty="0"/>
          </a:p>
        </p:txBody>
      </p:sp>
    </p:spTree>
    <p:extLst>
      <p:ext uri="{BB962C8B-B14F-4D97-AF65-F5344CB8AC3E}">
        <p14:creationId xmlns:p14="http://schemas.microsoft.com/office/powerpoint/2010/main" val="164674903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970" y="84208"/>
            <a:ext cx="8149840" cy="1200329"/>
          </a:xfrm>
          <a:prstGeom prst="rect">
            <a:avLst/>
          </a:prstGeom>
        </p:spPr>
        <p:txBody>
          <a:bodyPr wrap="square">
            <a:spAutoFit/>
          </a:bodyPr>
          <a:lstStyle/>
          <a:p>
            <a:endParaRPr lang="en-US" dirty="0" smtClean="0"/>
          </a:p>
          <a:p>
            <a:pPr algn="ctr"/>
            <a:r>
              <a:rPr lang="en-US" sz="3600" dirty="0" smtClean="0"/>
              <a:t>Notepad VS. Dreamweaver</a:t>
            </a:r>
            <a:endParaRPr lang="en-US" sz="3600" dirty="0"/>
          </a:p>
          <a:p>
            <a:endParaRPr lang="en-US" dirty="0" smtClean="0"/>
          </a:p>
        </p:txBody>
      </p:sp>
      <p:sp>
        <p:nvSpPr>
          <p:cNvPr id="3" name="Rectangle 2"/>
          <p:cNvSpPr/>
          <p:nvPr/>
        </p:nvSpPr>
        <p:spPr>
          <a:xfrm>
            <a:off x="651370" y="2791586"/>
            <a:ext cx="8149840" cy="1754327"/>
          </a:xfrm>
          <a:prstGeom prst="rect">
            <a:avLst/>
          </a:prstGeom>
        </p:spPr>
        <p:txBody>
          <a:bodyPr wrap="square">
            <a:spAutoFit/>
          </a:bodyPr>
          <a:lstStyle/>
          <a:p>
            <a:endParaRPr lang="en-US" dirty="0" smtClean="0"/>
          </a:p>
          <a:p>
            <a:pPr algn="ctr"/>
            <a:r>
              <a:rPr lang="en-US" sz="3600" dirty="0" smtClean="0"/>
              <a:t>There is no right or wrong. </a:t>
            </a:r>
          </a:p>
          <a:p>
            <a:pPr algn="ctr"/>
            <a:r>
              <a:rPr lang="en-US" sz="3600" dirty="0" smtClean="0"/>
              <a:t>It is what </a:t>
            </a:r>
            <a:r>
              <a:rPr lang="en-US" sz="3600" dirty="0" smtClean="0">
                <a:solidFill>
                  <a:srgbClr val="E46C0A"/>
                </a:solidFill>
              </a:rPr>
              <a:t>YOU</a:t>
            </a:r>
            <a:r>
              <a:rPr lang="en-US" sz="3600" dirty="0" smtClean="0"/>
              <a:t> prefer.</a:t>
            </a:r>
            <a:endParaRPr lang="en-US" sz="3600" dirty="0"/>
          </a:p>
          <a:p>
            <a:endParaRPr lang="en-US" dirty="0" smtClean="0"/>
          </a:p>
        </p:txBody>
      </p:sp>
    </p:spTree>
    <p:extLst>
      <p:ext uri="{BB962C8B-B14F-4D97-AF65-F5344CB8AC3E}">
        <p14:creationId xmlns:p14="http://schemas.microsoft.com/office/powerpoint/2010/main" val="39476988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a:t>
            </a:r>
            <a:endParaRPr lang="en-US" dirty="0"/>
          </a:p>
        </p:txBody>
      </p:sp>
      <p:sp>
        <p:nvSpPr>
          <p:cNvPr id="3" name="Content Placeholder 2"/>
          <p:cNvSpPr>
            <a:spLocks noGrp="1"/>
          </p:cNvSpPr>
          <p:nvPr>
            <p:ph idx="1"/>
          </p:nvPr>
        </p:nvSpPr>
        <p:spPr/>
        <p:txBody>
          <a:bodyPr/>
          <a:lstStyle/>
          <a:p>
            <a:r>
              <a:rPr lang="en-US" sz="2800" dirty="0">
                <a:latin typeface="Gill Sans MT" charset="0"/>
              </a:rPr>
              <a:t>Newest draft version of HTML/XHTML</a:t>
            </a:r>
          </a:p>
          <a:p>
            <a:r>
              <a:rPr lang="en-US" sz="2800" dirty="0">
                <a:latin typeface="Gill Sans MT" charset="0"/>
              </a:rPr>
              <a:t>Supported by modern browsers</a:t>
            </a:r>
          </a:p>
          <a:p>
            <a:pPr lvl="1"/>
            <a:r>
              <a:rPr lang="en-US" sz="2000" dirty="0">
                <a:latin typeface="Gill Sans MT" charset="0"/>
              </a:rPr>
              <a:t>Safari, Google Chrome, Firefox, Internet Explorer 9</a:t>
            </a:r>
          </a:p>
          <a:p>
            <a:r>
              <a:rPr lang="en-US" sz="2800" dirty="0">
                <a:latin typeface="Gill Sans MT" charset="0"/>
              </a:rPr>
              <a:t>Intended to be backwards compatible</a:t>
            </a:r>
          </a:p>
          <a:p>
            <a:r>
              <a:rPr lang="en-US" sz="2800" dirty="0">
                <a:latin typeface="Gill Sans MT" charset="0"/>
              </a:rPr>
              <a:t>Adds new elements</a:t>
            </a:r>
          </a:p>
          <a:p>
            <a:r>
              <a:rPr lang="en-US" sz="2800" dirty="0">
                <a:latin typeface="Gill Sans MT" charset="0"/>
              </a:rPr>
              <a:t>Adds new functionality</a:t>
            </a:r>
          </a:p>
          <a:p>
            <a:pPr lvl="1"/>
            <a:r>
              <a:rPr lang="en-US" sz="2000" dirty="0">
                <a:latin typeface="Gill Sans MT" charset="0"/>
              </a:rPr>
              <a:t>Edit form data</a:t>
            </a:r>
          </a:p>
          <a:p>
            <a:pPr lvl="1"/>
            <a:r>
              <a:rPr lang="en-US" sz="2000" dirty="0">
                <a:latin typeface="Gill Sans MT" charset="0"/>
              </a:rPr>
              <a:t>Native video and audio</a:t>
            </a:r>
          </a:p>
          <a:p>
            <a:pPr lvl="1"/>
            <a:r>
              <a:rPr lang="en-US" sz="2000" dirty="0">
                <a:latin typeface="Gill Sans MT" charset="0"/>
              </a:rPr>
              <a:t>And more! </a:t>
            </a:r>
          </a:p>
          <a:p>
            <a:endParaRPr lang="en-US" dirty="0"/>
          </a:p>
        </p:txBody>
      </p:sp>
      <p:pic>
        <p:nvPicPr>
          <p:cNvPr id="4" name="Picture 2" descr="http://t0.gstatic.com/images?q=tbn:ANd9GcTWC3XDuJB3kXc4l_ojUXhUx6NMmtZ0LZYmnraeL9358pZJNa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7338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2189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08752"/>
            <a:ext cx="4572000" cy="2585323"/>
          </a:xfrm>
          <a:prstGeom prst="rect">
            <a:avLst/>
          </a:prstGeom>
        </p:spPr>
        <p:txBody>
          <a:bodyPr>
            <a:spAutoFit/>
          </a:bodyPr>
          <a:lstStyle/>
          <a:p>
            <a:pPr algn="ctr"/>
            <a:r>
              <a:rPr lang="en-US" sz="5400" dirty="0" smtClean="0"/>
              <a:t>Lets start learning about webpages..</a:t>
            </a:r>
          </a:p>
        </p:txBody>
      </p:sp>
    </p:spTree>
    <p:extLst>
      <p:ext uri="{BB962C8B-B14F-4D97-AF65-F5344CB8AC3E}">
        <p14:creationId xmlns:p14="http://schemas.microsoft.com/office/powerpoint/2010/main" val="110277078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Learning Outcomes</a:t>
            </a:r>
            <a:endParaRPr lang="en-US" dirty="0"/>
          </a:p>
        </p:txBody>
      </p:sp>
      <p:sp>
        <p:nvSpPr>
          <p:cNvPr id="4" name="Content Placeholder 3"/>
          <p:cNvSpPr>
            <a:spLocks noGrp="1"/>
          </p:cNvSpPr>
          <p:nvPr>
            <p:ph idx="1"/>
          </p:nvPr>
        </p:nvSpPr>
        <p:spPr/>
        <p:txBody>
          <a:bodyPr>
            <a:normAutofit fontScale="70000" lnSpcReduction="20000"/>
          </a:bodyPr>
          <a:lstStyle/>
          <a:p>
            <a:pPr lvl="1" indent="-274320">
              <a:buFont typeface="Wingdings" pitchFamily="2" charset="2"/>
              <a:buChar char="§"/>
              <a:defRPr/>
            </a:pPr>
            <a:r>
              <a:rPr lang="en-US" sz="3600" dirty="0"/>
              <a:t>Describe HTML, XHTML, and </a:t>
            </a:r>
            <a:r>
              <a:rPr lang="en-US" sz="3600" dirty="0" smtClean="0"/>
              <a:t>HTML5</a:t>
            </a:r>
          </a:p>
          <a:p>
            <a:pPr lvl="1" indent="-274320">
              <a:buFont typeface="Wingdings" pitchFamily="2" charset="2"/>
              <a:buChar char="§"/>
              <a:defRPr/>
            </a:pPr>
            <a:r>
              <a:rPr lang="en-US" sz="3600" dirty="0" smtClean="0"/>
              <a:t>Notepad VS Dream weaver</a:t>
            </a:r>
            <a:endParaRPr lang="en-US" sz="3600" dirty="0"/>
          </a:p>
          <a:p>
            <a:pPr lvl="1" indent="-274320">
              <a:buFont typeface="Wingdings" pitchFamily="2" charset="2"/>
              <a:buChar char="§"/>
              <a:defRPr/>
            </a:pPr>
            <a:r>
              <a:rPr lang="en-US" sz="3600" dirty="0"/>
              <a:t>Identify the markup language in a web page document</a:t>
            </a:r>
          </a:p>
          <a:p>
            <a:pPr lvl="1" indent="-274320">
              <a:buFont typeface="Wingdings" pitchFamily="2" charset="2"/>
              <a:buChar char="§"/>
              <a:defRPr/>
            </a:pPr>
            <a:r>
              <a:rPr lang="en-US" sz="3600" dirty="0"/>
              <a:t>Use the html, head, body, title, and meta elements to code a template for a web page</a:t>
            </a:r>
          </a:p>
          <a:p>
            <a:pPr lvl="1" indent="-274320">
              <a:buFont typeface="Wingdings" pitchFamily="2" charset="2"/>
              <a:buChar char="§"/>
              <a:defRPr/>
            </a:pPr>
            <a:r>
              <a:rPr lang="en-US" sz="3600" dirty="0"/>
              <a:t>Configure the body of a web page with headings, paragraphs, line breaks, </a:t>
            </a:r>
            <a:r>
              <a:rPr lang="en-US" sz="3600" dirty="0" err="1"/>
              <a:t>divs</a:t>
            </a:r>
            <a:r>
              <a:rPr lang="en-US" sz="3600" dirty="0"/>
              <a:t>, lists, and </a:t>
            </a:r>
            <a:r>
              <a:rPr lang="en-US" sz="3600" dirty="0" err="1"/>
              <a:t>blockquotes</a:t>
            </a:r>
            <a:endParaRPr lang="en-US" sz="3600" dirty="0"/>
          </a:p>
          <a:p>
            <a:pPr lvl="1" indent="-274320">
              <a:buFont typeface="Wingdings" pitchFamily="2" charset="2"/>
              <a:buChar char="§"/>
              <a:defRPr/>
            </a:pPr>
            <a:r>
              <a:rPr lang="en-US" sz="3600" dirty="0" smtClean="0"/>
              <a:t>Formatting </a:t>
            </a:r>
            <a:r>
              <a:rPr lang="en-US" sz="3600" dirty="0"/>
              <a:t>text with phrase elements</a:t>
            </a:r>
          </a:p>
          <a:p>
            <a:pPr lvl="1" indent="-274320">
              <a:buFont typeface="Wingdings" pitchFamily="2" charset="2"/>
              <a:buChar char="§"/>
              <a:defRPr/>
            </a:pPr>
            <a:r>
              <a:rPr lang="en-US" sz="3600" dirty="0"/>
              <a:t>Configure special characters </a:t>
            </a:r>
            <a:endParaRPr lang="en-US" sz="3600" dirty="0" smtClean="0"/>
          </a:p>
          <a:p>
            <a:pPr lvl="1" indent="-274320">
              <a:buFont typeface="Wingdings" pitchFamily="2" charset="2"/>
              <a:buChar char="§"/>
              <a:defRPr/>
            </a:pPr>
            <a:r>
              <a:rPr lang="en-US" sz="3600" dirty="0" smtClean="0"/>
              <a:t>Creating links</a:t>
            </a:r>
          </a:p>
          <a:p>
            <a:pPr lvl="1" indent="-274320">
              <a:buFont typeface="Wingdings" pitchFamily="2" charset="2"/>
              <a:buChar char="§"/>
              <a:defRPr/>
            </a:pPr>
            <a:r>
              <a:rPr lang="en-US" sz="3600" dirty="0" smtClean="0"/>
              <a:t>Inserting images</a:t>
            </a:r>
            <a:endParaRPr lang="en-US" sz="3600" dirty="0"/>
          </a:p>
          <a:p>
            <a:endParaRPr lang="en-US" dirty="0"/>
          </a:p>
        </p:txBody>
      </p:sp>
    </p:spTree>
    <p:extLst>
      <p:ext uri="{BB962C8B-B14F-4D97-AF65-F5344CB8AC3E}">
        <p14:creationId xmlns:p14="http://schemas.microsoft.com/office/powerpoint/2010/main" val="567887510"/>
      </p:ext>
    </p:extLst>
  </p:cSld>
  <p:clrMapOvr>
    <a:masterClrMapping/>
  </p:clrMapOvr>
  <p:transition xmlns:p14="http://schemas.microsoft.com/office/powerpoint/2010/mai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07 at 2.55.11 PM.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36105" y="1934956"/>
            <a:ext cx="6501082" cy="4255642"/>
          </a:xfrm>
          <a:prstGeom prst="rect">
            <a:avLst/>
          </a:prstGeom>
        </p:spPr>
      </p:pic>
      <p:sp>
        <p:nvSpPr>
          <p:cNvPr id="3" name="Rectangle 2"/>
          <p:cNvSpPr/>
          <p:nvPr/>
        </p:nvSpPr>
        <p:spPr>
          <a:xfrm>
            <a:off x="1895048" y="687687"/>
            <a:ext cx="4577470" cy="646331"/>
          </a:xfrm>
          <a:prstGeom prst="rect">
            <a:avLst/>
          </a:prstGeom>
        </p:spPr>
        <p:txBody>
          <a:bodyPr wrap="none">
            <a:spAutoFit/>
          </a:bodyPr>
          <a:lstStyle/>
          <a:p>
            <a:r>
              <a:rPr lang="de-DE" sz="3600" dirty="0"/>
              <a:t>Web Page Components</a:t>
            </a:r>
            <a:endParaRPr lang="en-US" sz="3600" dirty="0"/>
          </a:p>
        </p:txBody>
      </p:sp>
    </p:spTree>
    <p:extLst>
      <p:ext uri="{BB962C8B-B14F-4D97-AF65-F5344CB8AC3E}">
        <p14:creationId xmlns:p14="http://schemas.microsoft.com/office/powerpoint/2010/main" val="161081269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3628" y="687687"/>
            <a:ext cx="2677160" cy="646331"/>
          </a:xfrm>
          <a:prstGeom prst="rect">
            <a:avLst/>
          </a:prstGeom>
        </p:spPr>
        <p:txBody>
          <a:bodyPr wrap="none">
            <a:spAutoFit/>
          </a:bodyPr>
          <a:lstStyle/>
          <a:p>
            <a:r>
              <a:rPr lang="de-DE" sz="3600" dirty="0" smtClean="0"/>
              <a:t>Website Files</a:t>
            </a:r>
            <a:endParaRPr lang="en-US" sz="3600" dirty="0"/>
          </a:p>
        </p:txBody>
      </p:sp>
      <p:pic>
        <p:nvPicPr>
          <p:cNvPr id="4" name="Picture 3" descr="Screen shot 2013-09-07 at 3.04.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043" y="1834015"/>
            <a:ext cx="5600156" cy="3443339"/>
          </a:xfrm>
          <a:prstGeom prst="rect">
            <a:avLst/>
          </a:prstGeom>
        </p:spPr>
      </p:pic>
    </p:spTree>
    <p:extLst>
      <p:ext uri="{BB962C8B-B14F-4D97-AF65-F5344CB8AC3E}">
        <p14:creationId xmlns:p14="http://schemas.microsoft.com/office/powerpoint/2010/main" val="42512709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1938992"/>
          </a:xfrm>
          <a:prstGeom prst="rect">
            <a:avLst/>
          </a:prstGeom>
        </p:spPr>
        <p:txBody>
          <a:bodyPr>
            <a:spAutoFit/>
          </a:bodyPr>
          <a:lstStyle/>
          <a:p>
            <a:pPr algn="ctr"/>
            <a:r>
              <a:rPr lang="en-US" sz="6000" dirty="0"/>
              <a:t>W</a:t>
            </a:r>
            <a:r>
              <a:rPr lang="en-US" sz="6000" dirty="0" smtClean="0"/>
              <a:t>riting</a:t>
            </a:r>
          </a:p>
          <a:p>
            <a:pPr algn="ctr"/>
            <a:r>
              <a:rPr lang="en-US" sz="6000" dirty="0" smtClean="0"/>
              <a:t>HTML</a:t>
            </a:r>
            <a:endParaRPr lang="en-US" sz="6000" dirty="0"/>
          </a:p>
        </p:txBody>
      </p:sp>
    </p:spTree>
    <p:extLst>
      <p:ext uri="{BB962C8B-B14F-4D97-AF65-F5344CB8AC3E}">
        <p14:creationId xmlns:p14="http://schemas.microsoft.com/office/powerpoint/2010/main" val="340658067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84580"/>
            <a:ext cx="4395668"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3600" dirty="0" smtClean="0">
                <a:solidFill>
                  <a:srgbClr val="E46C0A"/>
                </a:solidFill>
              </a:rPr>
              <a:t>Tags</a:t>
            </a:r>
            <a:r>
              <a:rPr lang="en-US" sz="3600" dirty="0" smtClean="0"/>
              <a:t> are keywords surrounded by </a:t>
            </a:r>
            <a:r>
              <a:rPr lang="en-US" sz="3600" b="1" dirty="0" smtClean="0"/>
              <a:t>angle brackets</a:t>
            </a:r>
          </a:p>
          <a:p>
            <a:pPr algn="ctr"/>
            <a:r>
              <a:rPr lang="en-US" sz="3600" dirty="0" smtClean="0"/>
              <a:t>&lt;html&gt;</a:t>
            </a:r>
            <a:endParaRPr lang="en-US" sz="3600" dirty="0"/>
          </a:p>
        </p:txBody>
      </p:sp>
      <p:sp>
        <p:nvSpPr>
          <p:cNvPr id="3" name="Rectangle 2"/>
          <p:cNvSpPr/>
          <p:nvPr/>
        </p:nvSpPr>
        <p:spPr>
          <a:xfrm>
            <a:off x="2286000" y="3524313"/>
            <a:ext cx="4572000" cy="236988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en-US" sz="3600" dirty="0">
                <a:solidFill>
                  <a:srgbClr val="E46C0A"/>
                </a:solidFill>
              </a:rPr>
              <a:t>Tags</a:t>
            </a:r>
            <a:r>
              <a:rPr lang="en-US" sz="3600" dirty="0"/>
              <a:t> normally </a:t>
            </a:r>
            <a:r>
              <a:rPr lang="en-US" sz="3600" dirty="0" smtClean="0"/>
              <a:t>come</a:t>
            </a:r>
          </a:p>
          <a:p>
            <a:pPr algn="ctr"/>
            <a:r>
              <a:rPr lang="en-US" sz="3600" dirty="0" smtClean="0"/>
              <a:t> </a:t>
            </a:r>
            <a:r>
              <a:rPr lang="en-US" sz="3600" b="1" dirty="0"/>
              <a:t>in pairs</a:t>
            </a:r>
          </a:p>
          <a:p>
            <a:pPr algn="ctr"/>
            <a:r>
              <a:rPr lang="en-US" sz="3600" dirty="0"/>
              <a:t>&lt;b&gt;...&lt;/b</a:t>
            </a:r>
            <a:r>
              <a:rPr lang="en-US" sz="3600" dirty="0" smtClean="0"/>
              <a:t>&gt;</a:t>
            </a:r>
          </a:p>
          <a:p>
            <a:pPr marL="342900" indent="-342900">
              <a:buFont typeface="Arial"/>
              <a:buChar char="•"/>
            </a:pPr>
            <a:r>
              <a:rPr lang="en-US" sz="2000" dirty="0" smtClean="0"/>
              <a:t>The end </a:t>
            </a:r>
            <a:r>
              <a:rPr lang="en-US" sz="2000" dirty="0"/>
              <a:t>tag looks like the start tag except for a forward slash (/)</a:t>
            </a:r>
          </a:p>
        </p:txBody>
      </p:sp>
    </p:spTree>
    <p:extLst>
      <p:ext uri="{BB962C8B-B14F-4D97-AF65-F5344CB8AC3E}">
        <p14:creationId xmlns:p14="http://schemas.microsoft.com/office/powerpoint/2010/main" val="90974596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7466" y="431347"/>
            <a:ext cx="7349067" cy="5805763"/>
          </a:xfrm>
          <a:prstGeom prst="rect">
            <a:avLst/>
          </a:prstGeom>
        </p:spPr>
      </p:pic>
      <p:sp>
        <p:nvSpPr>
          <p:cNvPr id="3" name="Rectangle 2"/>
          <p:cNvSpPr/>
          <p:nvPr/>
        </p:nvSpPr>
        <p:spPr>
          <a:xfrm>
            <a:off x="4572000" y="4134557"/>
            <a:ext cx="3302000" cy="1477328"/>
          </a:xfrm>
          <a:prstGeom prst="rect">
            <a:avLst/>
          </a:prstGeom>
        </p:spPr>
        <p:txBody>
          <a:bodyPr wrap="square">
            <a:spAutoFit/>
          </a:bodyPr>
          <a:lstStyle/>
          <a:p>
            <a:pPr algn="ctr"/>
            <a:r>
              <a:rPr lang="en-US" dirty="0">
                <a:solidFill>
                  <a:schemeClr val="bg1"/>
                </a:solidFill>
              </a:rPr>
              <a:t>elements should be in</a:t>
            </a:r>
          </a:p>
          <a:p>
            <a:pPr algn="ctr"/>
            <a:r>
              <a:rPr lang="en-US" dirty="0">
                <a:solidFill>
                  <a:schemeClr val="accent6">
                    <a:lumMod val="75000"/>
                  </a:schemeClr>
                </a:solidFill>
              </a:rPr>
              <a:t>l</a:t>
            </a:r>
            <a:r>
              <a:rPr lang="en-US" dirty="0" smtClean="0">
                <a:solidFill>
                  <a:schemeClr val="accent6">
                    <a:lumMod val="75000"/>
                  </a:schemeClr>
                </a:solidFill>
              </a:rPr>
              <a:t>ower case</a:t>
            </a:r>
          </a:p>
          <a:p>
            <a:pPr algn="ctr"/>
            <a:endParaRPr lang="en-US" dirty="0">
              <a:solidFill>
                <a:schemeClr val="bg1"/>
              </a:solidFill>
            </a:endParaRPr>
          </a:p>
          <a:p>
            <a:pPr algn="ctr"/>
            <a:r>
              <a:rPr lang="en-US" dirty="0" smtClean="0">
                <a:solidFill>
                  <a:schemeClr val="bg1"/>
                </a:solidFill>
              </a:rPr>
              <a:t>CAPS LOCK? </a:t>
            </a:r>
          </a:p>
          <a:p>
            <a:pPr algn="ctr"/>
            <a:r>
              <a:rPr lang="en-US" dirty="0" smtClean="0">
                <a:solidFill>
                  <a:schemeClr val="bg1"/>
                </a:solidFill>
              </a:rPr>
              <a:t>Yea its kind of like that!</a:t>
            </a:r>
            <a:endParaRPr lang="en-US" dirty="0">
              <a:solidFill>
                <a:schemeClr val="bg1"/>
              </a:solidFill>
            </a:endParaRPr>
          </a:p>
        </p:txBody>
      </p:sp>
    </p:spTree>
    <p:extLst>
      <p:ext uri="{BB962C8B-B14F-4D97-AF65-F5344CB8AC3E}">
        <p14:creationId xmlns:p14="http://schemas.microsoft.com/office/powerpoint/2010/main" val="332304032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462" y="750376"/>
            <a:ext cx="6883706" cy="5078313"/>
          </a:xfrm>
          <a:prstGeom prst="rect">
            <a:avLst/>
          </a:prstGeom>
        </p:spPr>
        <p:txBody>
          <a:bodyPr wrap="square">
            <a:spAutoFit/>
          </a:bodyPr>
          <a:lstStyle/>
          <a:p>
            <a:pPr algn="ctr"/>
            <a:r>
              <a:rPr lang="en-US" sz="3600" dirty="0"/>
              <a:t>The Minimal HTML Document</a:t>
            </a:r>
          </a:p>
          <a:p>
            <a:endParaRPr lang="en-US" sz="2000" dirty="0"/>
          </a:p>
          <a:p>
            <a:r>
              <a:rPr lang="en-US" sz="2000" dirty="0" smtClean="0"/>
              <a:t>Each </a:t>
            </a:r>
            <a:r>
              <a:rPr lang="en-US" sz="2000" dirty="0"/>
              <a:t>document consists of head and body text. </a:t>
            </a:r>
            <a:endParaRPr lang="en-US" sz="2000" dirty="0" smtClean="0"/>
          </a:p>
          <a:p>
            <a:r>
              <a:rPr lang="en-US" sz="2000" dirty="0" smtClean="0"/>
              <a:t>The </a:t>
            </a:r>
            <a:r>
              <a:rPr lang="en-US" sz="2000" dirty="0"/>
              <a:t>head contains the title, and the body contains the actual text that is made up of paragraphs, lists, and other elements</a:t>
            </a:r>
            <a:r>
              <a:rPr lang="en-US" sz="2000" dirty="0" smtClean="0"/>
              <a:t>.</a:t>
            </a:r>
          </a:p>
          <a:p>
            <a:r>
              <a:rPr lang="en-US" sz="2000" b="1" dirty="0"/>
              <a:t>&lt;!DOCTYPE html</a:t>
            </a:r>
            <a:r>
              <a:rPr lang="en-US" sz="2000" b="1" dirty="0" smtClean="0"/>
              <a:t>&gt;</a:t>
            </a:r>
            <a:endParaRPr lang="en-US" sz="2000" b="1" dirty="0"/>
          </a:p>
          <a:p>
            <a:r>
              <a:rPr lang="en-US" sz="2000" b="1" dirty="0"/>
              <a:t>&lt;html&gt; </a:t>
            </a:r>
            <a:endParaRPr lang="en-US" sz="2000" b="1" dirty="0" smtClean="0"/>
          </a:p>
          <a:p>
            <a:r>
              <a:rPr lang="en-US" sz="2000" b="1" dirty="0"/>
              <a:t> </a:t>
            </a:r>
            <a:r>
              <a:rPr lang="en-US" sz="2000" b="1" dirty="0" smtClean="0"/>
              <a:t>  </a:t>
            </a:r>
          </a:p>
          <a:p>
            <a:r>
              <a:rPr lang="en-US" sz="2000" b="1" dirty="0"/>
              <a:t> </a:t>
            </a:r>
            <a:r>
              <a:rPr lang="en-US" sz="2000" b="1" dirty="0" smtClean="0"/>
              <a:t> &lt;</a:t>
            </a:r>
            <a:r>
              <a:rPr lang="en-US" sz="2000" b="1" dirty="0"/>
              <a:t>head&gt;</a:t>
            </a:r>
          </a:p>
          <a:p>
            <a:r>
              <a:rPr lang="en-US" sz="2000" b="1" dirty="0"/>
              <a:t> </a:t>
            </a:r>
            <a:r>
              <a:rPr lang="en-US" sz="2000" b="1" dirty="0" smtClean="0"/>
              <a:t>  &lt;</a:t>
            </a:r>
            <a:r>
              <a:rPr lang="en-US" sz="2000" b="1" dirty="0"/>
              <a:t>/head&gt; </a:t>
            </a:r>
            <a:endParaRPr lang="en-US" sz="2000" b="1" dirty="0" smtClean="0"/>
          </a:p>
          <a:p>
            <a:endParaRPr lang="en-US" sz="2000" b="1" dirty="0"/>
          </a:p>
          <a:p>
            <a:r>
              <a:rPr lang="en-US" sz="2000" b="1" dirty="0" smtClean="0"/>
              <a:t>   &lt;</a:t>
            </a:r>
            <a:r>
              <a:rPr lang="en-US" sz="2000" b="1" dirty="0"/>
              <a:t>body&gt;</a:t>
            </a:r>
          </a:p>
          <a:p>
            <a:r>
              <a:rPr lang="en-US" sz="2000" b="1" dirty="0"/>
              <a:t> </a:t>
            </a:r>
            <a:r>
              <a:rPr lang="en-US" sz="2000" b="1" dirty="0" smtClean="0"/>
              <a:t>  &lt;</a:t>
            </a:r>
            <a:r>
              <a:rPr lang="en-US" sz="2000" b="1" dirty="0"/>
              <a:t>/body</a:t>
            </a:r>
            <a:r>
              <a:rPr lang="en-US" sz="2000" b="1" dirty="0" smtClean="0"/>
              <a:t>&gt;</a:t>
            </a:r>
          </a:p>
          <a:p>
            <a:endParaRPr lang="en-US" sz="2000" b="1" dirty="0"/>
          </a:p>
          <a:p>
            <a:r>
              <a:rPr lang="en-US" sz="2000" b="1" dirty="0"/>
              <a:t>&lt;/html&gt;</a:t>
            </a:r>
            <a:endParaRPr lang="en-US" sz="2000" dirty="0"/>
          </a:p>
        </p:txBody>
      </p:sp>
      <p:sp>
        <p:nvSpPr>
          <p:cNvPr id="3" name="Left Arrow Callout 2"/>
          <p:cNvSpPr/>
          <p:nvPr/>
        </p:nvSpPr>
        <p:spPr>
          <a:xfrm>
            <a:off x="2102554" y="2892777"/>
            <a:ext cx="5221112" cy="465667"/>
          </a:xfrm>
          <a:prstGeom prst="leftArrowCallout">
            <a:avLst>
              <a:gd name="adj1" fmla="val 0"/>
              <a:gd name="adj2" fmla="val 25000"/>
              <a:gd name="adj3" fmla="val 25000"/>
              <a:gd name="adj4" fmla="val 8836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This tells your browser that this is an HTML tag</a:t>
            </a:r>
            <a:endParaRPr lang="en-US" sz="1400" dirty="0">
              <a:solidFill>
                <a:schemeClr val="accent6">
                  <a:lumMod val="75000"/>
                </a:schemeClr>
              </a:solidFill>
            </a:endParaRPr>
          </a:p>
        </p:txBody>
      </p:sp>
      <p:sp>
        <p:nvSpPr>
          <p:cNvPr id="4" name="Left Arrow Callout 3"/>
          <p:cNvSpPr/>
          <p:nvPr/>
        </p:nvSpPr>
        <p:spPr>
          <a:xfrm>
            <a:off x="2116665" y="3654777"/>
            <a:ext cx="5221112" cy="465667"/>
          </a:xfrm>
          <a:prstGeom prst="leftArrowCallout">
            <a:avLst>
              <a:gd name="adj1" fmla="val 0"/>
              <a:gd name="adj2" fmla="val 25000"/>
              <a:gd name="adj3" fmla="val 25000"/>
              <a:gd name="adj4" fmla="val 8836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This identifies the first part of your HTML-coded document that contains the title.</a:t>
            </a:r>
            <a:endParaRPr lang="en-US" sz="1400" dirty="0">
              <a:solidFill>
                <a:schemeClr val="accent6">
                  <a:lumMod val="75000"/>
                </a:schemeClr>
              </a:solidFill>
            </a:endParaRPr>
          </a:p>
        </p:txBody>
      </p:sp>
      <p:sp>
        <p:nvSpPr>
          <p:cNvPr id="5" name="Left Arrow Callout 4"/>
          <p:cNvSpPr/>
          <p:nvPr/>
        </p:nvSpPr>
        <p:spPr>
          <a:xfrm>
            <a:off x="2269065" y="4621715"/>
            <a:ext cx="5221112" cy="465667"/>
          </a:xfrm>
          <a:prstGeom prst="leftArrowCallout">
            <a:avLst>
              <a:gd name="adj1" fmla="val 0"/>
              <a:gd name="adj2" fmla="val 25000"/>
              <a:gd name="adj3" fmla="val 25000"/>
              <a:gd name="adj4" fmla="val 8836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This identifies the body part of your HTML-coded document.</a:t>
            </a:r>
            <a:endParaRPr lang="en-US" sz="1400" dirty="0">
              <a:solidFill>
                <a:schemeClr val="accent6">
                  <a:lumMod val="75000"/>
                </a:schemeClr>
              </a:solidFill>
            </a:endParaRPr>
          </a:p>
        </p:txBody>
      </p:sp>
    </p:spTree>
    <p:extLst>
      <p:ext uri="{BB962C8B-B14F-4D97-AF65-F5344CB8AC3E}">
        <p14:creationId xmlns:p14="http://schemas.microsoft.com/office/powerpoint/2010/main" val="379827456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315" y="435265"/>
            <a:ext cx="2234431" cy="1261884"/>
          </a:xfrm>
          <a:prstGeom prst="rect">
            <a:avLst/>
          </a:prstGeom>
          <a:noFill/>
        </p:spPr>
        <p:txBody>
          <a:bodyPr wrap="none" rtlCol="0">
            <a:spAutoFit/>
          </a:bodyPr>
          <a:lstStyle/>
          <a:p>
            <a:pPr algn="ctr"/>
            <a:endParaRPr lang="en-US" sz="2000" dirty="0" smtClean="0"/>
          </a:p>
          <a:p>
            <a:pPr algn="ctr"/>
            <a:r>
              <a:rPr lang="en-US" sz="3600" dirty="0" smtClean="0"/>
              <a:t>HTML Tags</a:t>
            </a:r>
            <a:endParaRPr lang="en-US" sz="3600" dirty="0"/>
          </a:p>
          <a:p>
            <a:pPr algn="ctr"/>
            <a:endParaRPr lang="en-US" sz="2000" dirty="0" smtClean="0"/>
          </a:p>
        </p:txBody>
      </p:sp>
      <p:sp>
        <p:nvSpPr>
          <p:cNvPr id="3" name="TextBox 2"/>
          <p:cNvSpPr txBox="1"/>
          <p:nvPr/>
        </p:nvSpPr>
        <p:spPr>
          <a:xfrm>
            <a:off x="1142999" y="2159000"/>
            <a:ext cx="6858000" cy="3416320"/>
          </a:xfrm>
          <a:prstGeom prst="rect">
            <a:avLst/>
          </a:prstGeom>
          <a:noFill/>
        </p:spPr>
        <p:txBody>
          <a:bodyPr wrap="square" rtlCol="0">
            <a:spAutoFit/>
          </a:bodyPr>
          <a:lstStyle/>
          <a:p>
            <a:r>
              <a:rPr lang="en-US" sz="2400" dirty="0"/>
              <a:t>In HTML there are two major types of markup tags</a:t>
            </a:r>
            <a:r>
              <a:rPr lang="en-US" sz="2400" dirty="0" smtClean="0"/>
              <a:t>:</a:t>
            </a:r>
          </a:p>
          <a:p>
            <a:endParaRPr lang="en-US" sz="2400" dirty="0"/>
          </a:p>
          <a:p>
            <a:r>
              <a:rPr lang="en-US" sz="2400" dirty="0"/>
              <a:t>– </a:t>
            </a:r>
            <a:r>
              <a:rPr lang="en-US" sz="2400" dirty="0">
                <a:solidFill>
                  <a:srgbClr val="E46C0A"/>
                </a:solidFill>
              </a:rPr>
              <a:t>Empty tags </a:t>
            </a:r>
            <a:r>
              <a:rPr lang="en-US" sz="2400" dirty="0"/>
              <a:t>are used for page formatting. They </a:t>
            </a:r>
            <a:r>
              <a:rPr lang="en-US" sz="2400" dirty="0" smtClean="0"/>
              <a:t>have </a:t>
            </a:r>
            <a:r>
              <a:rPr lang="en-US" sz="2400" dirty="0"/>
              <a:t>no closing tag and so doesn’t enclose any text</a:t>
            </a:r>
            <a:r>
              <a:rPr lang="en-US" sz="2400" dirty="0" smtClean="0"/>
              <a:t>.</a:t>
            </a:r>
          </a:p>
          <a:p>
            <a:endParaRPr lang="en-US" sz="2400" dirty="0"/>
          </a:p>
          <a:p>
            <a:endParaRPr lang="en-US" sz="2400" dirty="0"/>
          </a:p>
          <a:p>
            <a:r>
              <a:rPr lang="en-US" sz="2400" dirty="0"/>
              <a:t>– </a:t>
            </a:r>
            <a:r>
              <a:rPr lang="en-US" sz="2400" dirty="0">
                <a:solidFill>
                  <a:srgbClr val="E46C0A"/>
                </a:solidFill>
              </a:rPr>
              <a:t>Container tags </a:t>
            </a:r>
            <a:r>
              <a:rPr lang="en-US" sz="2400" dirty="0"/>
              <a:t>are used to manipulate or control the contents placed within them. They have a </a:t>
            </a:r>
            <a:r>
              <a:rPr lang="en-US" sz="2400" dirty="0" smtClean="0"/>
              <a:t>starting tag </a:t>
            </a:r>
            <a:r>
              <a:rPr lang="en-US" sz="2400" dirty="0"/>
              <a:t>and an ending tag (/ slash preceding the tag).</a:t>
            </a:r>
          </a:p>
        </p:txBody>
      </p:sp>
    </p:spTree>
    <p:extLst>
      <p:ext uri="{BB962C8B-B14F-4D97-AF65-F5344CB8AC3E}">
        <p14:creationId xmlns:p14="http://schemas.microsoft.com/office/powerpoint/2010/main" val="75220580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07 at 3.34.10 PM.png"/>
          <p:cNvPicPr>
            <a:picLocks noChangeAspect="1"/>
          </p:cNvPicPr>
          <p:nvPr/>
        </p:nvPicPr>
        <p:blipFill rotWithShape="1">
          <a:blip r:embed="rId2">
            <a:extLst>
              <a:ext uri="{28A0092B-C50C-407E-A947-70E740481C1C}">
                <a14:useLocalDpi xmlns:a14="http://schemas.microsoft.com/office/drawing/2010/main" val="0"/>
              </a:ext>
            </a:extLst>
          </a:blip>
          <a:srcRect r="51080"/>
          <a:stretch/>
        </p:blipFill>
        <p:spPr>
          <a:xfrm>
            <a:off x="776111" y="478365"/>
            <a:ext cx="7591777" cy="5975645"/>
          </a:xfrm>
          <a:prstGeom prst="rect">
            <a:avLst/>
          </a:prstGeom>
        </p:spPr>
      </p:pic>
    </p:spTree>
    <p:extLst>
      <p:ext uri="{BB962C8B-B14F-4D97-AF65-F5344CB8AC3E}">
        <p14:creationId xmlns:p14="http://schemas.microsoft.com/office/powerpoint/2010/main" val="87302854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07 at 3.34.10 PM.png"/>
          <p:cNvPicPr>
            <a:picLocks noChangeAspect="1"/>
          </p:cNvPicPr>
          <p:nvPr/>
        </p:nvPicPr>
        <p:blipFill rotWithShape="1">
          <a:blip r:embed="rId2">
            <a:extLst>
              <a:ext uri="{28A0092B-C50C-407E-A947-70E740481C1C}">
                <a14:useLocalDpi xmlns:a14="http://schemas.microsoft.com/office/drawing/2010/main" val="0"/>
              </a:ext>
            </a:extLst>
          </a:blip>
          <a:srcRect l="50309"/>
          <a:stretch/>
        </p:blipFill>
        <p:spPr>
          <a:xfrm>
            <a:off x="860777" y="663223"/>
            <a:ext cx="7196260" cy="5576371"/>
          </a:xfrm>
          <a:prstGeom prst="rect">
            <a:avLst/>
          </a:prstGeom>
        </p:spPr>
      </p:pic>
    </p:spTree>
    <p:extLst>
      <p:ext uri="{BB962C8B-B14F-4D97-AF65-F5344CB8AC3E}">
        <p14:creationId xmlns:p14="http://schemas.microsoft.com/office/powerpoint/2010/main" val="166135707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00816"/>
            <a:ext cx="4572000" cy="2492990"/>
          </a:xfrm>
          <a:prstGeom prst="rect">
            <a:avLst/>
          </a:prstGeom>
        </p:spPr>
        <p:txBody>
          <a:bodyPr>
            <a:spAutoFit/>
          </a:bodyPr>
          <a:lstStyle/>
          <a:p>
            <a:pPr algn="ctr"/>
            <a:r>
              <a:rPr lang="fr-FR" sz="3600" dirty="0"/>
              <a:t>HTML </a:t>
            </a:r>
            <a:r>
              <a:rPr lang="fr-FR" sz="3600" dirty="0" err="1" smtClean="0"/>
              <a:t>Elements</a:t>
            </a:r>
            <a:endParaRPr lang="fr-FR" sz="3600" dirty="0" smtClean="0"/>
          </a:p>
          <a:p>
            <a:pPr algn="ctr"/>
            <a:endParaRPr lang="fr-FR" sz="3600" dirty="0"/>
          </a:p>
          <a:p>
            <a:pPr algn="ctr"/>
            <a:endParaRPr lang="fr-FR" sz="3600" dirty="0"/>
          </a:p>
          <a:p>
            <a:pPr algn="ctr"/>
            <a:r>
              <a:rPr lang="en-US" sz="2400" dirty="0"/>
              <a:t>An HTML element is everything from the start tag to the end tag</a:t>
            </a:r>
          </a:p>
        </p:txBody>
      </p:sp>
      <p:sp>
        <p:nvSpPr>
          <p:cNvPr id="3" name="Rectangle 2"/>
          <p:cNvSpPr/>
          <p:nvPr/>
        </p:nvSpPr>
        <p:spPr>
          <a:xfrm>
            <a:off x="2286000" y="3717604"/>
            <a:ext cx="4572000" cy="1477328"/>
          </a:xfrm>
          <a:prstGeom prst="rect">
            <a:avLst/>
          </a:prstGeom>
        </p:spPr>
        <p:txBody>
          <a:bodyPr>
            <a:spAutoFit/>
          </a:bodyPr>
          <a:lstStyle/>
          <a:p>
            <a:r>
              <a:rPr lang="en-US" b="1" dirty="0" smtClean="0"/>
              <a:t>&lt;head&gt;</a:t>
            </a:r>
          </a:p>
          <a:p>
            <a:endParaRPr lang="en-US" b="1" dirty="0"/>
          </a:p>
          <a:p>
            <a:r>
              <a:rPr lang="en-US" b="1" dirty="0" smtClean="0">
                <a:solidFill>
                  <a:srgbClr val="E46C0A"/>
                </a:solidFill>
              </a:rPr>
              <a:t>Element content</a:t>
            </a:r>
          </a:p>
          <a:p>
            <a:endParaRPr lang="en-US" b="1" dirty="0" smtClean="0"/>
          </a:p>
          <a:p>
            <a:r>
              <a:rPr lang="en-US" b="1" dirty="0" smtClean="0"/>
              <a:t>   &lt;/head&gt; </a:t>
            </a:r>
          </a:p>
        </p:txBody>
      </p:sp>
      <p:sp>
        <p:nvSpPr>
          <p:cNvPr id="5" name="Left Arrow Callout 4"/>
          <p:cNvSpPr/>
          <p:nvPr/>
        </p:nvSpPr>
        <p:spPr>
          <a:xfrm>
            <a:off x="3250864" y="3692053"/>
            <a:ext cx="4188323" cy="472496"/>
          </a:xfrm>
          <a:prstGeom prst="leftArrowCallout">
            <a:avLst>
              <a:gd name="adj1" fmla="val 0"/>
              <a:gd name="adj2" fmla="val 25000"/>
              <a:gd name="adj3" fmla="val 25000"/>
              <a:gd name="adj4" fmla="val 63748"/>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Element start tag/ opening tag.</a:t>
            </a:r>
            <a:endParaRPr lang="en-US" sz="1400" dirty="0">
              <a:solidFill>
                <a:schemeClr val="accent6">
                  <a:lumMod val="75000"/>
                </a:schemeClr>
              </a:solidFill>
            </a:endParaRPr>
          </a:p>
        </p:txBody>
      </p:sp>
      <p:sp>
        <p:nvSpPr>
          <p:cNvPr id="6" name="Left Arrow Callout 5"/>
          <p:cNvSpPr/>
          <p:nvPr/>
        </p:nvSpPr>
        <p:spPr>
          <a:xfrm>
            <a:off x="3643816" y="4794197"/>
            <a:ext cx="3931454" cy="472496"/>
          </a:xfrm>
          <a:prstGeom prst="leftArrowCallout">
            <a:avLst>
              <a:gd name="adj1" fmla="val 0"/>
              <a:gd name="adj2" fmla="val 25000"/>
              <a:gd name="adj3" fmla="val 25000"/>
              <a:gd name="adj4" fmla="val 63748"/>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Element end tag/ closing tag.</a:t>
            </a:r>
            <a:endParaRPr lang="en-US" sz="1400" dirty="0">
              <a:solidFill>
                <a:schemeClr val="accent6">
                  <a:lumMod val="75000"/>
                </a:schemeClr>
              </a:solidFill>
            </a:endParaRPr>
          </a:p>
        </p:txBody>
      </p:sp>
      <p:sp>
        <p:nvSpPr>
          <p:cNvPr id="7" name="Left Brace 6"/>
          <p:cNvSpPr/>
          <p:nvPr/>
        </p:nvSpPr>
        <p:spPr>
          <a:xfrm>
            <a:off x="1749778" y="3582410"/>
            <a:ext cx="536222" cy="168428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angle 7"/>
          <p:cNvSpPr/>
          <p:nvPr/>
        </p:nvSpPr>
        <p:spPr>
          <a:xfrm>
            <a:off x="771738" y="4203892"/>
            <a:ext cx="978040" cy="369332"/>
          </a:xfrm>
          <a:prstGeom prst="rect">
            <a:avLst/>
          </a:prstGeom>
        </p:spPr>
        <p:txBody>
          <a:bodyPr wrap="none">
            <a:spAutoFit/>
          </a:bodyPr>
          <a:lstStyle/>
          <a:p>
            <a:r>
              <a:rPr lang="en-US" b="1" dirty="0" smtClean="0">
                <a:solidFill>
                  <a:srgbClr val="E46C0A"/>
                </a:solidFill>
              </a:rPr>
              <a:t>Element </a:t>
            </a:r>
            <a:endParaRPr lang="en-US" dirty="0"/>
          </a:p>
        </p:txBody>
      </p:sp>
      <p:sp>
        <p:nvSpPr>
          <p:cNvPr id="9" name="Rectangle 8"/>
          <p:cNvSpPr/>
          <p:nvPr/>
        </p:nvSpPr>
        <p:spPr>
          <a:xfrm>
            <a:off x="771738" y="5830504"/>
            <a:ext cx="7666706" cy="369332"/>
          </a:xfrm>
          <a:prstGeom prst="rect">
            <a:avLst/>
          </a:prstGeom>
        </p:spPr>
        <p:txBody>
          <a:bodyPr wrap="square">
            <a:spAutoFit/>
          </a:bodyPr>
          <a:lstStyle/>
          <a:p>
            <a:r>
              <a:rPr lang="en-US" dirty="0"/>
              <a:t>Some HTML elements have </a:t>
            </a:r>
            <a:r>
              <a:rPr lang="en-US" b="1" dirty="0"/>
              <a:t>empty </a:t>
            </a:r>
            <a:r>
              <a:rPr lang="en-US" b="1" dirty="0" smtClean="0"/>
              <a:t>content</a:t>
            </a:r>
            <a:r>
              <a:rPr lang="en-US" dirty="0" smtClean="0"/>
              <a:t> which are </a:t>
            </a:r>
            <a:r>
              <a:rPr lang="en-US" b="1" dirty="0" smtClean="0"/>
              <a:t>closed </a:t>
            </a:r>
            <a:r>
              <a:rPr lang="en-US" b="1" dirty="0"/>
              <a:t>in the start </a:t>
            </a:r>
            <a:r>
              <a:rPr lang="en-US" b="1" dirty="0" smtClean="0"/>
              <a:t>tag.</a:t>
            </a:r>
            <a:endParaRPr lang="en-US" dirty="0"/>
          </a:p>
        </p:txBody>
      </p:sp>
    </p:spTree>
    <p:extLst>
      <p:ext uri="{BB962C8B-B14F-4D97-AF65-F5344CB8AC3E}">
        <p14:creationId xmlns:p14="http://schemas.microsoft.com/office/powerpoint/2010/main" val="346138700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90" y="1299613"/>
            <a:ext cx="8692444" cy="2585323"/>
          </a:xfrm>
          <a:prstGeom prst="rect">
            <a:avLst/>
          </a:prstGeom>
        </p:spPr>
        <p:txBody>
          <a:bodyPr wrap="square">
            <a:spAutoFit/>
          </a:bodyPr>
          <a:lstStyle/>
          <a:p>
            <a:pPr algn="ctr"/>
            <a:r>
              <a:rPr lang="en-US" sz="5400" dirty="0"/>
              <a:t>HTML stands </a:t>
            </a:r>
            <a:r>
              <a:rPr lang="en-US" sz="5400" dirty="0" smtClean="0"/>
              <a:t>for</a:t>
            </a:r>
          </a:p>
          <a:p>
            <a:pPr algn="ctr"/>
            <a:endParaRPr lang="en-US" sz="5400" dirty="0"/>
          </a:p>
          <a:p>
            <a:pPr algn="ctr"/>
            <a:r>
              <a:rPr lang="en-US" sz="5400" dirty="0" smtClean="0"/>
              <a:t> </a:t>
            </a:r>
            <a:r>
              <a:rPr lang="en-US" sz="5400" dirty="0">
                <a:solidFill>
                  <a:schemeClr val="accent6">
                    <a:lumMod val="75000"/>
                  </a:schemeClr>
                </a:solidFill>
              </a:rPr>
              <a:t>H</a:t>
            </a:r>
            <a:r>
              <a:rPr lang="en-US" sz="5400" dirty="0"/>
              <a:t>yper</a:t>
            </a:r>
            <a:r>
              <a:rPr lang="en-US" sz="5400" dirty="0">
                <a:solidFill>
                  <a:schemeClr val="accent6">
                    <a:lumMod val="75000"/>
                  </a:schemeClr>
                </a:solidFill>
              </a:rPr>
              <a:t> T</a:t>
            </a:r>
            <a:r>
              <a:rPr lang="en-US" sz="5400" dirty="0">
                <a:solidFill>
                  <a:srgbClr val="000000"/>
                </a:solidFill>
              </a:rPr>
              <a:t>ext </a:t>
            </a:r>
            <a:r>
              <a:rPr lang="en-US" sz="5400" dirty="0" smtClean="0">
                <a:solidFill>
                  <a:schemeClr val="accent6">
                    <a:lumMod val="75000"/>
                  </a:schemeClr>
                </a:solidFill>
              </a:rPr>
              <a:t>M</a:t>
            </a:r>
            <a:r>
              <a:rPr lang="en-US" sz="5400" dirty="0" smtClean="0">
                <a:solidFill>
                  <a:srgbClr val="000000"/>
                </a:solidFill>
              </a:rPr>
              <a:t>arkup </a:t>
            </a:r>
            <a:r>
              <a:rPr lang="en-US" sz="5400" dirty="0" smtClean="0">
                <a:solidFill>
                  <a:schemeClr val="accent6">
                    <a:lumMod val="75000"/>
                  </a:schemeClr>
                </a:solidFill>
              </a:rPr>
              <a:t>L</a:t>
            </a:r>
            <a:r>
              <a:rPr lang="en-US" sz="5400" dirty="0" smtClean="0">
                <a:solidFill>
                  <a:srgbClr val="000000"/>
                </a:solidFill>
              </a:rPr>
              <a:t>anguage</a:t>
            </a:r>
            <a:endParaRPr lang="en-US" sz="5400" dirty="0">
              <a:solidFill>
                <a:srgbClr val="000000"/>
              </a:solidFill>
            </a:endParaRPr>
          </a:p>
        </p:txBody>
      </p:sp>
    </p:spTree>
    <p:extLst>
      <p:ext uri="{BB962C8B-B14F-4D97-AF65-F5344CB8AC3E}">
        <p14:creationId xmlns:p14="http://schemas.microsoft.com/office/powerpoint/2010/main" val="415263296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778" y="1665112"/>
            <a:ext cx="6039556" cy="2862322"/>
          </a:xfrm>
          <a:prstGeom prst="rect">
            <a:avLst/>
          </a:prstGeom>
        </p:spPr>
        <p:txBody>
          <a:bodyPr wrap="square">
            <a:spAutoFit/>
          </a:bodyPr>
          <a:lstStyle/>
          <a:p>
            <a:pPr algn="ctr"/>
            <a:r>
              <a:rPr lang="en-US" sz="3600" dirty="0" smtClean="0"/>
              <a:t>HTML </a:t>
            </a:r>
            <a:r>
              <a:rPr lang="en-US" sz="3600" dirty="0"/>
              <a:t>F</a:t>
            </a:r>
            <a:r>
              <a:rPr lang="en-US" sz="3600" dirty="0" smtClean="0"/>
              <a:t>iles Extensions</a:t>
            </a:r>
          </a:p>
          <a:p>
            <a:pPr algn="ctr"/>
            <a:endParaRPr lang="en-US" sz="3600" dirty="0"/>
          </a:p>
          <a:p>
            <a:pPr algn="ctr"/>
            <a:endParaRPr lang="en-US" sz="3600" dirty="0" smtClean="0"/>
          </a:p>
          <a:p>
            <a:pPr algn="ctr"/>
            <a:r>
              <a:rPr lang="en-US" sz="3600" dirty="0" err="1" smtClean="0"/>
              <a:t>Filename.htm</a:t>
            </a:r>
            <a:endParaRPr lang="en-US" sz="3600" dirty="0" smtClean="0"/>
          </a:p>
          <a:p>
            <a:pPr algn="ctr"/>
            <a:r>
              <a:rPr lang="en-US" sz="3600" dirty="0" err="1" smtClean="0"/>
              <a:t>Filename.html</a:t>
            </a:r>
            <a:endParaRPr lang="en-US" sz="3600" dirty="0"/>
          </a:p>
        </p:txBody>
      </p:sp>
    </p:spTree>
    <p:extLst>
      <p:ext uri="{BB962C8B-B14F-4D97-AF65-F5344CB8AC3E}">
        <p14:creationId xmlns:p14="http://schemas.microsoft.com/office/powerpoint/2010/main" val="134037835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9-07 at 3.36.07 PM.png"/>
          <p:cNvPicPr>
            <a:picLocks noChangeAspect="1"/>
          </p:cNvPicPr>
          <p:nvPr/>
        </p:nvPicPr>
        <p:blipFill rotWithShape="1">
          <a:blip r:embed="rId2">
            <a:extLst>
              <a:ext uri="{28A0092B-C50C-407E-A947-70E740481C1C}">
                <a14:useLocalDpi xmlns:a14="http://schemas.microsoft.com/office/drawing/2010/main" val="0"/>
              </a:ext>
            </a:extLst>
          </a:blip>
          <a:srcRect l="5150" t="7001" r="3085" b="4338"/>
          <a:stretch/>
        </p:blipFill>
        <p:spPr>
          <a:xfrm>
            <a:off x="1618782" y="2159001"/>
            <a:ext cx="5888329" cy="3908777"/>
          </a:xfrm>
          <a:prstGeom prst="rect">
            <a:avLst/>
          </a:prstGeom>
        </p:spPr>
      </p:pic>
      <p:sp>
        <p:nvSpPr>
          <p:cNvPr id="4" name="Rectangle 3"/>
          <p:cNvSpPr/>
          <p:nvPr/>
        </p:nvSpPr>
        <p:spPr>
          <a:xfrm>
            <a:off x="2933608" y="704334"/>
            <a:ext cx="3276783" cy="646331"/>
          </a:xfrm>
          <a:prstGeom prst="rect">
            <a:avLst/>
          </a:prstGeom>
        </p:spPr>
        <p:txBody>
          <a:bodyPr wrap="none">
            <a:spAutoFit/>
          </a:bodyPr>
          <a:lstStyle/>
          <a:p>
            <a:pPr algn="ctr"/>
            <a:r>
              <a:rPr lang="en-US" sz="3600" dirty="0" smtClean="0"/>
              <a:t>Start with a </a:t>
            </a:r>
            <a:r>
              <a:rPr lang="en-US" sz="3600" dirty="0" smtClean="0">
                <a:solidFill>
                  <a:srgbClr val="E46C0A"/>
                </a:solidFill>
              </a:rPr>
              <a:t>Title</a:t>
            </a:r>
          </a:p>
        </p:txBody>
      </p:sp>
    </p:spTree>
    <p:extLst>
      <p:ext uri="{BB962C8B-B14F-4D97-AF65-F5344CB8AC3E}">
        <p14:creationId xmlns:p14="http://schemas.microsoft.com/office/powerpoint/2010/main" val="12850574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111" y="889001"/>
            <a:ext cx="6279444" cy="5139868"/>
          </a:xfrm>
          <a:prstGeom prst="rect">
            <a:avLst/>
          </a:prstGeom>
        </p:spPr>
        <p:txBody>
          <a:bodyPr wrap="square">
            <a:spAutoFit/>
          </a:bodyPr>
          <a:lstStyle/>
          <a:p>
            <a:pPr algn="ctr"/>
            <a:r>
              <a:rPr lang="en-US" sz="3600" dirty="0"/>
              <a:t>Start with a </a:t>
            </a:r>
            <a:r>
              <a:rPr lang="en-US" sz="3600" dirty="0" smtClean="0">
                <a:solidFill>
                  <a:srgbClr val="E46C0A"/>
                </a:solidFill>
              </a:rPr>
              <a:t>Title</a:t>
            </a:r>
          </a:p>
          <a:p>
            <a:endParaRPr lang="en-US" sz="3600" dirty="0"/>
          </a:p>
          <a:p>
            <a:r>
              <a:rPr lang="en-US" sz="3200" dirty="0" smtClean="0"/>
              <a:t>Every </a:t>
            </a:r>
            <a:r>
              <a:rPr lang="en-US" sz="3200" dirty="0"/>
              <a:t>HTML document needs a title</a:t>
            </a:r>
            <a:r>
              <a:rPr lang="en-US" sz="3200" dirty="0" smtClean="0"/>
              <a:t>.</a:t>
            </a:r>
          </a:p>
          <a:p>
            <a:r>
              <a:rPr lang="en-US" sz="3200" dirty="0" smtClean="0"/>
              <a:t>Here </a:t>
            </a:r>
            <a:r>
              <a:rPr lang="en-US" sz="3200" dirty="0"/>
              <a:t>is what you need to type in the </a:t>
            </a:r>
            <a:r>
              <a:rPr lang="en-US" sz="3200" dirty="0">
                <a:solidFill>
                  <a:srgbClr val="E46C0A"/>
                </a:solidFill>
              </a:rPr>
              <a:t>header</a:t>
            </a:r>
            <a:r>
              <a:rPr lang="en-US" sz="3200" dirty="0"/>
              <a:t> part of your HTML document</a:t>
            </a:r>
            <a:r>
              <a:rPr lang="en-US" sz="3200" dirty="0" smtClean="0"/>
              <a:t>:</a:t>
            </a:r>
          </a:p>
          <a:p>
            <a:endParaRPr lang="en-US" sz="3200" dirty="0"/>
          </a:p>
          <a:p>
            <a:r>
              <a:rPr lang="en-US" sz="3200" dirty="0"/>
              <a:t>&lt;title</a:t>
            </a:r>
            <a:r>
              <a:rPr lang="en-US" sz="3200" dirty="0" smtClean="0"/>
              <a:t>&gt;</a:t>
            </a:r>
          </a:p>
          <a:p>
            <a:r>
              <a:rPr lang="en-US" sz="3200" dirty="0" smtClean="0"/>
              <a:t>My </a:t>
            </a:r>
            <a:r>
              <a:rPr lang="en-US" sz="3200" dirty="0"/>
              <a:t>first HTML </a:t>
            </a:r>
            <a:r>
              <a:rPr lang="en-US" sz="3200" dirty="0" smtClean="0"/>
              <a:t>document</a:t>
            </a:r>
          </a:p>
          <a:p>
            <a:r>
              <a:rPr lang="en-US" sz="3200" dirty="0" smtClean="0"/>
              <a:t>&lt;</a:t>
            </a:r>
            <a:r>
              <a:rPr lang="en-US" sz="3200" dirty="0"/>
              <a:t>/title&gt;</a:t>
            </a:r>
          </a:p>
        </p:txBody>
      </p:sp>
    </p:spTree>
    <p:extLst>
      <p:ext uri="{BB962C8B-B14F-4D97-AF65-F5344CB8AC3E}">
        <p14:creationId xmlns:p14="http://schemas.microsoft.com/office/powerpoint/2010/main" val="103917888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Tags</a:t>
            </a:r>
            <a:endParaRPr lang="en-US" dirty="0"/>
          </a:p>
        </p:txBody>
      </p:sp>
      <p:sp>
        <p:nvSpPr>
          <p:cNvPr id="3" name="Content Placeholder 2"/>
          <p:cNvSpPr>
            <a:spLocks noGrp="1"/>
          </p:cNvSpPr>
          <p:nvPr>
            <p:ph idx="1"/>
          </p:nvPr>
        </p:nvSpPr>
        <p:spPr/>
        <p:txBody>
          <a:bodyPr>
            <a:normAutofit lnSpcReduction="10000"/>
          </a:bodyPr>
          <a:lstStyle/>
          <a:p>
            <a:r>
              <a:rPr lang="en-US" dirty="0" smtClean="0"/>
              <a:t>Used by Browsers and search engine and how your site info is displayed in the search results.</a:t>
            </a:r>
          </a:p>
          <a:p>
            <a:r>
              <a:rPr lang="en-US" dirty="0"/>
              <a:t>&lt;meta&gt; tags always go inside the &lt;head&gt; element</a:t>
            </a:r>
            <a:r>
              <a:rPr lang="en-US" dirty="0" smtClean="0"/>
              <a:t>.</a:t>
            </a:r>
          </a:p>
          <a:p>
            <a:r>
              <a:rPr lang="en-US" dirty="0" smtClean="0"/>
              <a:t>Suggested Meta tags to include: </a:t>
            </a:r>
            <a:r>
              <a:rPr lang="en-US" dirty="0" smtClean="0">
                <a:solidFill>
                  <a:srgbClr val="E46C0A"/>
                </a:solidFill>
              </a:rPr>
              <a:t>charset</a:t>
            </a:r>
            <a:r>
              <a:rPr lang="en-US" dirty="0" smtClean="0"/>
              <a:t>, description, keywords, author and refresh.</a:t>
            </a:r>
          </a:p>
          <a:p>
            <a:pPr marL="0" indent="0">
              <a:buNone/>
            </a:pPr>
            <a:r>
              <a:rPr lang="en-US" dirty="0" smtClean="0"/>
              <a:t>Useful resource:</a:t>
            </a:r>
            <a:endParaRPr lang="en-US" dirty="0"/>
          </a:p>
          <a:p>
            <a:pPr marL="0" indent="0">
              <a:buNone/>
            </a:pPr>
            <a:r>
              <a:rPr lang="pl-PL" dirty="0">
                <a:hlinkClick r:id="rId2"/>
              </a:rPr>
              <a:t>http://www.youtube.com/watch?v=</a:t>
            </a:r>
            <a:r>
              <a:rPr lang="pl-PL" dirty="0" smtClean="0">
                <a:hlinkClick r:id="rId2"/>
              </a:rPr>
              <a:t>aTaIMu01_bc</a:t>
            </a:r>
            <a:r>
              <a:rPr lang="pl-PL" dirty="0" smtClean="0"/>
              <a:t> </a:t>
            </a:r>
            <a:endParaRPr lang="en-US" dirty="0"/>
          </a:p>
        </p:txBody>
      </p:sp>
    </p:spTree>
    <p:extLst>
      <p:ext uri="{BB962C8B-B14F-4D97-AF65-F5344CB8AC3E}">
        <p14:creationId xmlns:p14="http://schemas.microsoft.com/office/powerpoint/2010/main" val="101096168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Tags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Example:</a:t>
            </a:r>
          </a:p>
          <a:p>
            <a:pPr marL="0" indent="0">
              <a:buNone/>
            </a:pPr>
            <a:r>
              <a:rPr lang="en-US" dirty="0" smtClean="0"/>
              <a:t>&lt;head&gt;</a:t>
            </a:r>
          </a:p>
          <a:p>
            <a:pPr marL="0" indent="0">
              <a:buNone/>
            </a:pPr>
            <a:r>
              <a:rPr lang="en-US" dirty="0" smtClean="0"/>
              <a:t>&lt;meta </a:t>
            </a:r>
            <a:r>
              <a:rPr lang="en-US" dirty="0" err="1" smtClean="0"/>
              <a:t>charest</a:t>
            </a:r>
            <a:r>
              <a:rPr lang="en-US" dirty="0" smtClean="0"/>
              <a:t>=“utf-8”&gt;</a:t>
            </a:r>
          </a:p>
          <a:p>
            <a:pPr marL="0" indent="0">
              <a:buNone/>
            </a:pPr>
            <a:endParaRPr lang="de-DE" dirty="0" smtClean="0"/>
          </a:p>
          <a:p>
            <a:pPr marL="0" indent="0">
              <a:buNone/>
            </a:pPr>
            <a:r>
              <a:rPr lang="de-DE" dirty="0" smtClean="0"/>
              <a:t>&lt;meta name=“</a:t>
            </a:r>
            <a:r>
              <a:rPr lang="de-DE" dirty="0" smtClean="0">
                <a:solidFill>
                  <a:srgbClr val="E46C0A"/>
                </a:solidFill>
              </a:rPr>
              <a:t>description</a:t>
            </a:r>
            <a:r>
              <a:rPr lang="de-DE" dirty="0" smtClean="0"/>
              <a:t>” content=“web development class, course code: is 211”&gt; </a:t>
            </a:r>
          </a:p>
          <a:p>
            <a:pPr marL="0" indent="0">
              <a:buNone/>
            </a:pPr>
            <a:endParaRPr lang="de-DE" dirty="0" smtClean="0"/>
          </a:p>
          <a:p>
            <a:pPr marL="0" indent="0">
              <a:buNone/>
            </a:pPr>
            <a:r>
              <a:rPr lang="de-DE" dirty="0" smtClean="0"/>
              <a:t>&lt;meta name=“</a:t>
            </a:r>
            <a:r>
              <a:rPr lang="de-DE" dirty="0" smtClean="0">
                <a:solidFill>
                  <a:srgbClr val="E46C0A"/>
                </a:solidFill>
              </a:rPr>
              <a:t>keywords</a:t>
            </a:r>
            <a:r>
              <a:rPr lang="de-DE" dirty="0" smtClean="0"/>
              <a:t>” content=“internet, pscw”&gt;</a:t>
            </a:r>
          </a:p>
          <a:p>
            <a:pPr marL="0" indent="0">
              <a:buNone/>
            </a:pPr>
            <a:endParaRPr lang="de-DE" dirty="0" smtClean="0"/>
          </a:p>
          <a:p>
            <a:pPr marL="0" indent="0">
              <a:buNone/>
            </a:pPr>
            <a:r>
              <a:rPr lang="de-DE" dirty="0" smtClean="0"/>
              <a:t>&lt;meta name=“</a:t>
            </a:r>
            <a:r>
              <a:rPr lang="de-DE" dirty="0" smtClean="0">
                <a:solidFill>
                  <a:srgbClr val="E46C0A"/>
                </a:solidFill>
              </a:rPr>
              <a:t>author</a:t>
            </a:r>
            <a:r>
              <a:rPr lang="de-DE" dirty="0" smtClean="0"/>
              <a:t>” content=“amal aleidi”&gt; </a:t>
            </a:r>
          </a:p>
          <a:p>
            <a:pPr marL="0" indent="0">
              <a:buNone/>
            </a:pPr>
            <a:endParaRPr lang="de-DE" dirty="0" smtClean="0"/>
          </a:p>
          <a:p>
            <a:pPr marL="0" indent="0">
              <a:buNone/>
            </a:pPr>
            <a:r>
              <a:rPr lang="de-DE" dirty="0" smtClean="0"/>
              <a:t>&lt;title&gt;web development class web page&lt;/title&gt;</a:t>
            </a:r>
          </a:p>
          <a:p>
            <a:pPr marL="0" indent="0">
              <a:buNone/>
            </a:pPr>
            <a:endParaRPr lang="de-DE" dirty="0" smtClean="0"/>
          </a:p>
          <a:p>
            <a:pPr marL="0" indent="0">
              <a:buNone/>
            </a:pPr>
            <a:r>
              <a:rPr lang="de-DE" dirty="0" smtClean="0"/>
              <a:t> &lt;/head&gt;</a:t>
            </a:r>
            <a:endParaRPr lang="en-US" dirty="0"/>
          </a:p>
        </p:txBody>
      </p:sp>
    </p:spTree>
    <p:extLst>
      <p:ext uri="{BB962C8B-B14F-4D97-AF65-F5344CB8AC3E}">
        <p14:creationId xmlns:p14="http://schemas.microsoft.com/office/powerpoint/2010/main" val="18327388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Tags</a:t>
            </a:r>
          </a:p>
        </p:txBody>
      </p:sp>
      <p:pic>
        <p:nvPicPr>
          <p:cNvPr id="4" name="Content Placeholder 3"/>
          <p:cNvPicPr>
            <a:picLocks noGrp="1" noChangeAspect="1"/>
          </p:cNvPicPr>
          <p:nvPr>
            <p:ph idx="1"/>
          </p:nvPr>
        </p:nvPicPr>
        <p:blipFill>
          <a:blip r:embed="rId2"/>
          <a:stretch>
            <a:fillRect/>
          </a:stretch>
        </p:blipFill>
        <p:spPr>
          <a:xfrm>
            <a:off x="1236330" y="1600200"/>
            <a:ext cx="6671340" cy="4525963"/>
          </a:xfrm>
          <a:prstGeom prst="rect">
            <a:avLst/>
          </a:prstGeom>
        </p:spPr>
      </p:pic>
    </p:spTree>
    <p:extLst>
      <p:ext uri="{BB962C8B-B14F-4D97-AF65-F5344CB8AC3E}">
        <p14:creationId xmlns:p14="http://schemas.microsoft.com/office/powerpoint/2010/main" val="267900857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basic HTML5 web page template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&lt;! DOCTYPE html&gt;</a:t>
            </a:r>
          </a:p>
          <a:p>
            <a:pPr marL="0" indent="0">
              <a:buNone/>
            </a:pPr>
            <a:endParaRPr lang="en-US" dirty="0" smtClean="0"/>
          </a:p>
          <a:p>
            <a:pPr marL="0" indent="0">
              <a:buNone/>
            </a:pPr>
            <a:endParaRPr lang="en-US" dirty="0"/>
          </a:p>
          <a:p>
            <a:pPr marL="0" indent="0">
              <a:buNone/>
            </a:pPr>
            <a:r>
              <a:rPr lang="en-US" dirty="0" smtClean="0"/>
              <a:t>&lt;html </a:t>
            </a:r>
            <a:r>
              <a:rPr lang="en-US" dirty="0" err="1" smtClean="0"/>
              <a:t>lang</a:t>
            </a:r>
            <a:r>
              <a:rPr lang="en-US" dirty="0" smtClean="0"/>
              <a:t>=“en”&gt;</a:t>
            </a:r>
          </a:p>
          <a:p>
            <a:pPr marL="0" indent="0">
              <a:buNone/>
            </a:pPr>
            <a:r>
              <a:rPr lang="en-US" dirty="0" smtClean="0"/>
              <a:t>&lt;head&gt;</a:t>
            </a:r>
          </a:p>
          <a:p>
            <a:pPr marL="0" indent="0">
              <a:buNone/>
            </a:pPr>
            <a:r>
              <a:rPr lang="en-US" dirty="0" smtClean="0"/>
              <a:t>&lt;title&gt;         &lt;/title&gt;</a:t>
            </a:r>
          </a:p>
          <a:p>
            <a:pPr marL="0" indent="0">
              <a:buNone/>
            </a:pPr>
            <a:r>
              <a:rPr lang="en-US" dirty="0" smtClean="0"/>
              <a:t>&lt;meta </a:t>
            </a:r>
            <a:r>
              <a:rPr lang="en-US" dirty="0" err="1" smtClean="0"/>
              <a:t>charest</a:t>
            </a:r>
            <a:r>
              <a:rPr lang="en-US" dirty="0" smtClean="0"/>
              <a:t>=“utf-8”&gt;</a:t>
            </a:r>
          </a:p>
          <a:p>
            <a:pPr marL="0" indent="0">
              <a:buNone/>
            </a:pPr>
            <a:r>
              <a:rPr lang="en-US" dirty="0" smtClean="0"/>
              <a:t>&lt;/head&gt;</a:t>
            </a:r>
          </a:p>
          <a:p>
            <a:pPr marL="0" indent="0">
              <a:buNone/>
            </a:pPr>
            <a:r>
              <a:rPr lang="en-US" dirty="0" smtClean="0"/>
              <a:t>&lt;body&gt;</a:t>
            </a:r>
          </a:p>
          <a:p>
            <a:pPr marL="0" indent="0">
              <a:buNone/>
            </a:pPr>
            <a:endParaRPr lang="en-US" dirty="0" smtClean="0"/>
          </a:p>
          <a:p>
            <a:pPr marL="0" indent="0">
              <a:buNone/>
            </a:pPr>
            <a:r>
              <a:rPr lang="en-US" dirty="0" smtClean="0"/>
              <a:t>&lt;/body&gt;</a:t>
            </a:r>
          </a:p>
          <a:p>
            <a:pPr marL="0" indent="0">
              <a:buNone/>
            </a:pPr>
            <a:r>
              <a:rPr lang="en-US" dirty="0" smtClean="0"/>
              <a:t>&lt;/html&gt;</a:t>
            </a:r>
            <a:endParaRPr lang="en-US" dirty="0"/>
          </a:p>
        </p:txBody>
      </p:sp>
      <p:sp>
        <p:nvSpPr>
          <p:cNvPr id="4" name="Left Arrow Callout 3"/>
          <p:cNvSpPr/>
          <p:nvPr/>
        </p:nvSpPr>
        <p:spPr>
          <a:xfrm>
            <a:off x="3034396" y="1417638"/>
            <a:ext cx="4188323" cy="867381"/>
          </a:xfrm>
          <a:prstGeom prst="leftArrowCallout">
            <a:avLst>
              <a:gd name="adj1" fmla="val 0"/>
              <a:gd name="adj2" fmla="val 25000"/>
              <a:gd name="adj3" fmla="val 25000"/>
              <a:gd name="adj4" fmla="val 8373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The DTD (Document type definition). Always first line, identifies the type of the markup language.</a:t>
            </a:r>
            <a:endParaRPr lang="en-US" sz="1400" dirty="0">
              <a:solidFill>
                <a:schemeClr val="accent6">
                  <a:lumMod val="75000"/>
                </a:schemeClr>
              </a:solidFill>
            </a:endParaRPr>
          </a:p>
        </p:txBody>
      </p:sp>
      <p:sp>
        <p:nvSpPr>
          <p:cNvPr id="6" name="Left Arrow Callout 5"/>
          <p:cNvSpPr/>
          <p:nvPr/>
        </p:nvSpPr>
        <p:spPr>
          <a:xfrm>
            <a:off x="2753859" y="2591313"/>
            <a:ext cx="4468860" cy="472496"/>
          </a:xfrm>
          <a:prstGeom prst="leftArrowCallout">
            <a:avLst>
              <a:gd name="adj1" fmla="val 0"/>
              <a:gd name="adj2" fmla="val 40270"/>
              <a:gd name="adj3" fmla="val 52488"/>
              <a:gd name="adj4" fmla="val 78112"/>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Optional, specifies spoken language of the document</a:t>
            </a:r>
            <a:endParaRPr lang="en-US" sz="1400" dirty="0">
              <a:solidFill>
                <a:schemeClr val="accent6">
                  <a:lumMod val="75000"/>
                </a:schemeClr>
              </a:solidFill>
            </a:endParaRPr>
          </a:p>
        </p:txBody>
      </p:sp>
      <p:sp>
        <p:nvSpPr>
          <p:cNvPr id="7" name="Left Arrow Callout 6"/>
          <p:cNvSpPr/>
          <p:nvPr/>
        </p:nvSpPr>
        <p:spPr>
          <a:xfrm>
            <a:off x="3281471" y="3349789"/>
            <a:ext cx="3941248" cy="820572"/>
          </a:xfrm>
          <a:prstGeom prst="leftArrowCallout">
            <a:avLst>
              <a:gd name="adj1" fmla="val 0"/>
              <a:gd name="adj2" fmla="val 25000"/>
              <a:gd name="adj3" fmla="val 25000"/>
              <a:gd name="adj4" fmla="val 90383"/>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75000"/>
                  </a:schemeClr>
                </a:solidFill>
              </a:rPr>
              <a:t>Describes the characteristic of the webpage. Utf-8 is widely supported by the browser</a:t>
            </a:r>
            <a:endParaRPr lang="en-US" sz="1400" dirty="0">
              <a:solidFill>
                <a:schemeClr val="accent6">
                  <a:lumMod val="75000"/>
                </a:schemeClr>
              </a:solidFill>
            </a:endParaRPr>
          </a:p>
        </p:txBody>
      </p:sp>
    </p:spTree>
    <p:extLst>
      <p:ext uri="{BB962C8B-B14F-4D97-AF65-F5344CB8AC3E}">
        <p14:creationId xmlns:p14="http://schemas.microsoft.com/office/powerpoint/2010/main" val="264558540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853" y="2509613"/>
            <a:ext cx="3311345" cy="3693319"/>
          </a:xfrm>
          <a:prstGeom prst="rect">
            <a:avLst/>
          </a:prstGeom>
          <a:noFill/>
        </p:spPr>
        <p:txBody>
          <a:bodyPr wrap="square" rtlCol="0">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&lt;h2&gt;This is heading 2&lt;/h2&gt;</a:t>
            </a:r>
          </a:p>
          <a:p>
            <a:r>
              <a:rPr lang="en-US" dirty="0" smtClean="0"/>
              <a:t>&lt;h3&gt;This is heading 3&lt;/h3&gt;</a:t>
            </a:r>
          </a:p>
          <a:p>
            <a:r>
              <a:rPr lang="en-US" dirty="0" smtClean="0"/>
              <a:t>&lt;h4&gt;This is heading 4&lt;/h4&gt;</a:t>
            </a:r>
          </a:p>
          <a:p>
            <a:r>
              <a:rPr lang="en-US" dirty="0" smtClean="0"/>
              <a:t>&lt;h5&gt;This is heading 5&lt;/h5&gt;</a:t>
            </a:r>
          </a:p>
          <a:p>
            <a:r>
              <a:rPr lang="en-US" dirty="0" smtClean="0"/>
              <a:t>&lt;h6&gt;This is heading 6&lt;/h6&gt;</a:t>
            </a:r>
          </a:p>
          <a:p>
            <a:endParaRPr lang="en-US" dirty="0" smtClean="0"/>
          </a:p>
          <a:p>
            <a:r>
              <a:rPr lang="en-US" dirty="0" smtClean="0"/>
              <a:t>&lt;/body&gt;</a:t>
            </a:r>
          </a:p>
          <a:p>
            <a:r>
              <a:rPr lang="en-US" dirty="0" smtClean="0"/>
              <a:t>&lt;/html&gt;</a:t>
            </a:r>
            <a:endParaRPr lang="en-US" dirty="0"/>
          </a:p>
        </p:txBody>
      </p:sp>
      <p:pic>
        <p:nvPicPr>
          <p:cNvPr id="4" name="Picture 3" descr="Screen shot 2013-09-07 at 11.39.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286" y="2343400"/>
            <a:ext cx="3898900" cy="3670300"/>
          </a:xfrm>
          <a:prstGeom prst="rect">
            <a:avLst/>
          </a:prstGeom>
        </p:spPr>
      </p:pic>
      <p:sp>
        <p:nvSpPr>
          <p:cNvPr id="5" name="TextBox 4"/>
          <p:cNvSpPr txBox="1"/>
          <p:nvPr/>
        </p:nvSpPr>
        <p:spPr>
          <a:xfrm>
            <a:off x="1179379" y="1300156"/>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TextBox 5"/>
          <p:cNvSpPr txBox="1"/>
          <p:nvPr/>
        </p:nvSpPr>
        <p:spPr>
          <a:xfrm>
            <a:off x="5949982" y="1300156"/>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7" name="Rectangle 6"/>
          <p:cNvSpPr/>
          <p:nvPr/>
        </p:nvSpPr>
        <p:spPr>
          <a:xfrm>
            <a:off x="2777223" y="462583"/>
            <a:ext cx="2839239" cy="584776"/>
          </a:xfrm>
          <a:prstGeom prst="rect">
            <a:avLst/>
          </a:prstGeom>
        </p:spPr>
        <p:txBody>
          <a:bodyPr wrap="none">
            <a:spAutoFit/>
          </a:bodyPr>
          <a:lstStyle/>
          <a:p>
            <a:r>
              <a:rPr lang="en-US" sz="3200" b="1" dirty="0"/>
              <a:t>HTML Headings</a:t>
            </a:r>
          </a:p>
        </p:txBody>
      </p:sp>
      <p:sp>
        <p:nvSpPr>
          <p:cNvPr id="8" name="Rectangle 7"/>
          <p:cNvSpPr/>
          <p:nvPr/>
        </p:nvSpPr>
        <p:spPr>
          <a:xfrm>
            <a:off x="7482275" y="6584497"/>
            <a:ext cx="1646605" cy="246221"/>
          </a:xfrm>
          <a:prstGeom prst="rect">
            <a:avLst/>
          </a:prstGeom>
        </p:spPr>
        <p:txBody>
          <a:bodyPr wrap="none">
            <a:spAutoFit/>
          </a:bodyPr>
          <a:lstStyle/>
          <a:p>
            <a:r>
              <a:rPr lang="en-US" sz="1000" dirty="0" smtClean="0"/>
              <a:t>http://www.w3schools.com</a:t>
            </a:r>
            <a:endParaRPr lang="en-US" sz="1000" dirty="0"/>
          </a:p>
        </p:txBody>
      </p:sp>
    </p:spTree>
    <p:extLst>
      <p:ext uri="{BB962C8B-B14F-4D97-AF65-F5344CB8AC3E}">
        <p14:creationId xmlns:p14="http://schemas.microsoft.com/office/powerpoint/2010/main" val="103893553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853" y="2509613"/>
            <a:ext cx="3311345" cy="3139321"/>
          </a:xfrm>
          <a:prstGeom prst="rect">
            <a:avLst/>
          </a:prstGeom>
          <a:noFill/>
        </p:spPr>
        <p:txBody>
          <a:bodyPr wrap="square" rtlCol="0">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&lt;p&gt;This is a paragraph.&lt;/p&gt;</a:t>
            </a:r>
          </a:p>
          <a:p>
            <a:r>
              <a:rPr lang="en-US" dirty="0" smtClean="0"/>
              <a:t>&lt;p&gt;This is another paragraph.&lt;/p&gt;</a:t>
            </a:r>
          </a:p>
          <a:p>
            <a:endParaRPr lang="en-US" dirty="0" smtClean="0"/>
          </a:p>
          <a:p>
            <a:endParaRPr lang="en-US" dirty="0" smtClean="0"/>
          </a:p>
          <a:p>
            <a:r>
              <a:rPr lang="en-US" dirty="0" smtClean="0"/>
              <a:t>&lt;/body&gt;</a:t>
            </a:r>
          </a:p>
          <a:p>
            <a:r>
              <a:rPr lang="en-US" dirty="0" smtClean="0"/>
              <a:t>&lt;/html&gt;</a:t>
            </a:r>
          </a:p>
        </p:txBody>
      </p:sp>
      <p:sp>
        <p:nvSpPr>
          <p:cNvPr id="5" name="TextBox 4"/>
          <p:cNvSpPr txBox="1"/>
          <p:nvPr/>
        </p:nvSpPr>
        <p:spPr>
          <a:xfrm>
            <a:off x="1179379" y="1300156"/>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TextBox 5"/>
          <p:cNvSpPr txBox="1"/>
          <p:nvPr/>
        </p:nvSpPr>
        <p:spPr>
          <a:xfrm>
            <a:off x="5949982" y="1300156"/>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7" name="Rectangle 6"/>
          <p:cNvSpPr/>
          <p:nvPr/>
        </p:nvSpPr>
        <p:spPr>
          <a:xfrm>
            <a:off x="2777223" y="462583"/>
            <a:ext cx="3188293" cy="584776"/>
          </a:xfrm>
          <a:prstGeom prst="rect">
            <a:avLst/>
          </a:prstGeom>
        </p:spPr>
        <p:txBody>
          <a:bodyPr wrap="none">
            <a:spAutoFit/>
          </a:bodyPr>
          <a:lstStyle/>
          <a:p>
            <a:r>
              <a:rPr lang="en-US" sz="3200" b="1" dirty="0"/>
              <a:t>HTML </a:t>
            </a:r>
            <a:r>
              <a:rPr lang="en-US" sz="3200" b="1" dirty="0" smtClean="0"/>
              <a:t>Paragraphs</a:t>
            </a:r>
            <a:endParaRPr lang="en-US" sz="3200" b="1" dirty="0"/>
          </a:p>
        </p:txBody>
      </p:sp>
      <p:pic>
        <p:nvPicPr>
          <p:cNvPr id="3" name="Picture 2" descr="Screen shot 2013-09-07 at 11.45.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484" y="2696036"/>
            <a:ext cx="2692400" cy="1181100"/>
          </a:xfrm>
          <a:prstGeom prst="rect">
            <a:avLst/>
          </a:prstGeom>
        </p:spPr>
      </p:pic>
    </p:spTree>
    <p:extLst>
      <p:ext uri="{BB962C8B-B14F-4D97-AF65-F5344CB8AC3E}">
        <p14:creationId xmlns:p14="http://schemas.microsoft.com/office/powerpoint/2010/main" val="403834656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26" y="1904885"/>
            <a:ext cx="5488672" cy="4401204"/>
          </a:xfrm>
          <a:prstGeom prst="rect">
            <a:avLst/>
          </a:prstGeom>
          <a:noFill/>
        </p:spPr>
        <p:txBody>
          <a:bodyPr wrap="square" rtlCol="0">
            <a:spAutoFit/>
          </a:bodyPr>
          <a:lstStyle/>
          <a:p>
            <a:r>
              <a:rPr lang="en-US" sz="1400" dirty="0" smtClean="0"/>
              <a:t>&lt;!DOCTYPE html&gt;</a:t>
            </a:r>
          </a:p>
          <a:p>
            <a:r>
              <a:rPr lang="en-US" sz="1400" dirty="0" smtClean="0"/>
              <a:t>&lt;html&gt;</a:t>
            </a:r>
          </a:p>
          <a:p>
            <a:r>
              <a:rPr lang="en-US" sz="1400" dirty="0" smtClean="0"/>
              <a:t>&lt;body&gt;</a:t>
            </a:r>
          </a:p>
          <a:p>
            <a:endParaRPr lang="en-US" sz="1400" dirty="0" smtClean="0"/>
          </a:p>
          <a:p>
            <a:r>
              <a:rPr lang="en-US" sz="1400" dirty="0" smtClean="0"/>
              <a:t>&lt;p&gt;&lt;h1&gt; Web development, First lecture &lt;/h1&gt;&lt;/p&gt;</a:t>
            </a:r>
          </a:p>
          <a:p>
            <a:endParaRPr lang="en-US" sz="1400" dirty="0" smtClean="0"/>
          </a:p>
          <a:p>
            <a:r>
              <a:rPr lang="en-US" sz="1400" dirty="0" smtClean="0"/>
              <a:t>&lt;p&gt;&lt;b&gt;This text is bold&lt;/b&gt;&lt;/p&gt;</a:t>
            </a:r>
          </a:p>
          <a:p>
            <a:r>
              <a:rPr lang="en-US" sz="1400" dirty="0" smtClean="0"/>
              <a:t>&lt;p&gt;&lt;strong&gt;This text is strong&lt;/strong&gt;&lt;/p&gt;</a:t>
            </a:r>
          </a:p>
          <a:p>
            <a:endParaRPr lang="en-US" sz="1400" dirty="0" smtClean="0"/>
          </a:p>
          <a:p>
            <a:r>
              <a:rPr lang="en-US" sz="1400" dirty="0" smtClean="0"/>
              <a:t>&lt;p&gt;&lt;</a:t>
            </a:r>
            <a:r>
              <a:rPr lang="en-US" sz="1400" dirty="0" err="1" smtClean="0"/>
              <a:t>i</a:t>
            </a:r>
            <a:r>
              <a:rPr lang="en-US" sz="1400" dirty="0" smtClean="0"/>
              <a:t>&gt;This text is italic&lt;/</a:t>
            </a:r>
            <a:r>
              <a:rPr lang="en-US" sz="1400" dirty="0" err="1" smtClean="0"/>
              <a:t>i</a:t>
            </a:r>
            <a:r>
              <a:rPr lang="en-US" sz="1400" dirty="0" smtClean="0"/>
              <a:t>&gt;&lt;/p&gt;</a:t>
            </a:r>
          </a:p>
          <a:p>
            <a:r>
              <a:rPr lang="en-US" sz="1400" dirty="0" smtClean="0"/>
              <a:t>&lt;p&gt;&lt;</a:t>
            </a:r>
            <a:r>
              <a:rPr lang="en-US" sz="1400" dirty="0" err="1" smtClean="0"/>
              <a:t>em</a:t>
            </a:r>
            <a:r>
              <a:rPr lang="en-US" sz="1400" dirty="0" smtClean="0"/>
              <a:t>&gt;This text is emphasized&lt;/</a:t>
            </a:r>
            <a:r>
              <a:rPr lang="en-US" sz="1400" dirty="0" err="1" smtClean="0"/>
              <a:t>em</a:t>
            </a:r>
            <a:r>
              <a:rPr lang="en-US" sz="1400" dirty="0" smtClean="0"/>
              <a:t>&gt;&lt;/p&gt;</a:t>
            </a:r>
          </a:p>
          <a:p>
            <a:endParaRPr lang="en-US" sz="1400" dirty="0" smtClean="0"/>
          </a:p>
          <a:p>
            <a:r>
              <a:rPr lang="en-US" sz="1400" dirty="0" smtClean="0"/>
              <a:t>&lt;p&gt;&lt;code&gt;This is computer output&lt;/code&gt;&lt;/p&gt;</a:t>
            </a:r>
          </a:p>
          <a:p>
            <a:r>
              <a:rPr lang="en-US" sz="1400" dirty="0" smtClean="0"/>
              <a:t>&lt;p&gt;This is&lt;sub&gt; subscript&lt;/sub&gt; </a:t>
            </a:r>
          </a:p>
          <a:p>
            <a:r>
              <a:rPr lang="en-US" sz="1400" dirty="0" smtClean="0"/>
              <a:t>and &lt;sup&gt;superscript&lt;/sup&gt;&lt;/p&gt;</a:t>
            </a:r>
          </a:p>
          <a:p>
            <a:endParaRPr lang="en-US" sz="1400" dirty="0" smtClean="0"/>
          </a:p>
          <a:p>
            <a:endParaRPr lang="en-US" sz="1400" dirty="0" smtClean="0"/>
          </a:p>
          <a:p>
            <a:endParaRPr lang="en-US" sz="1400" dirty="0" smtClean="0"/>
          </a:p>
          <a:p>
            <a:r>
              <a:rPr lang="en-US" sz="1400" dirty="0" smtClean="0"/>
              <a:t>&lt;/body&gt;</a:t>
            </a:r>
          </a:p>
          <a:p>
            <a:r>
              <a:rPr lang="en-US" sz="1400" dirty="0" smtClean="0"/>
              <a:t>&lt;/html&gt;</a:t>
            </a:r>
          </a:p>
        </p:txBody>
      </p:sp>
      <p:sp>
        <p:nvSpPr>
          <p:cNvPr id="5" name="TextBox 4"/>
          <p:cNvSpPr txBox="1"/>
          <p:nvPr/>
        </p:nvSpPr>
        <p:spPr>
          <a:xfrm>
            <a:off x="1179379" y="1300156"/>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TextBox 5"/>
          <p:cNvSpPr txBox="1"/>
          <p:nvPr/>
        </p:nvSpPr>
        <p:spPr>
          <a:xfrm>
            <a:off x="5949982" y="1300156"/>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7" name="Rectangle 6"/>
          <p:cNvSpPr/>
          <p:nvPr/>
        </p:nvSpPr>
        <p:spPr>
          <a:xfrm>
            <a:off x="2777223" y="462583"/>
            <a:ext cx="3147015" cy="584776"/>
          </a:xfrm>
          <a:prstGeom prst="rect">
            <a:avLst/>
          </a:prstGeom>
        </p:spPr>
        <p:txBody>
          <a:bodyPr wrap="none">
            <a:spAutoFit/>
          </a:bodyPr>
          <a:lstStyle/>
          <a:p>
            <a:r>
              <a:rPr lang="en-US" sz="3200" b="1" dirty="0"/>
              <a:t>HTML </a:t>
            </a:r>
            <a:r>
              <a:rPr lang="en-US" sz="3200" b="1" dirty="0" smtClean="0"/>
              <a:t>Formatting</a:t>
            </a:r>
            <a:endParaRPr lang="en-US" sz="3200" b="1" dirty="0"/>
          </a:p>
        </p:txBody>
      </p:sp>
      <p:pic>
        <p:nvPicPr>
          <p:cNvPr id="8" name="Picture 7" descr="Screen shot 2013-09-07 at 11.55.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013" y="2071892"/>
            <a:ext cx="4741867" cy="2977592"/>
          </a:xfrm>
          <a:prstGeom prst="rect">
            <a:avLst/>
          </a:prstGeom>
        </p:spPr>
      </p:pic>
      <p:sp>
        <p:nvSpPr>
          <p:cNvPr id="9" name="Rectangle 8"/>
          <p:cNvSpPr/>
          <p:nvPr/>
        </p:nvSpPr>
        <p:spPr>
          <a:xfrm>
            <a:off x="7482275" y="6584497"/>
            <a:ext cx="1646605" cy="246221"/>
          </a:xfrm>
          <a:prstGeom prst="rect">
            <a:avLst/>
          </a:prstGeom>
        </p:spPr>
        <p:txBody>
          <a:bodyPr wrap="none">
            <a:spAutoFit/>
          </a:bodyPr>
          <a:lstStyle/>
          <a:p>
            <a:r>
              <a:rPr lang="en-US" sz="1000" dirty="0" smtClean="0"/>
              <a:t>http://www.w3schools.com</a:t>
            </a:r>
            <a:endParaRPr lang="en-US" sz="1000" dirty="0"/>
          </a:p>
        </p:txBody>
      </p:sp>
    </p:spTree>
    <p:extLst>
      <p:ext uri="{BB962C8B-B14F-4D97-AF65-F5344CB8AC3E}">
        <p14:creationId xmlns:p14="http://schemas.microsoft.com/office/powerpoint/2010/main" val="5244535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976" y="1310739"/>
            <a:ext cx="8118930" cy="4401205"/>
          </a:xfrm>
          <a:prstGeom prst="rect">
            <a:avLst/>
          </a:prstGeom>
        </p:spPr>
        <p:txBody>
          <a:bodyPr wrap="square">
            <a:spAutoFit/>
          </a:bodyPr>
          <a:lstStyle/>
          <a:p>
            <a:pPr algn="ctr"/>
            <a:r>
              <a:rPr lang="en-US" sz="4000" dirty="0"/>
              <a:t>It’s a </a:t>
            </a:r>
            <a:r>
              <a:rPr lang="en-US" sz="4000" b="1" dirty="0" smtClean="0"/>
              <a:t>markup language NOT a programming language</a:t>
            </a:r>
            <a:endParaRPr lang="en-US" sz="4000" b="1" dirty="0" smtClean="0"/>
          </a:p>
          <a:p>
            <a:pPr algn="ctr"/>
            <a:r>
              <a:rPr lang="en-US" sz="4000" dirty="0" smtClean="0"/>
              <a:t>(</a:t>
            </a:r>
            <a:r>
              <a:rPr lang="en-US" sz="4000" dirty="0"/>
              <a:t>set </a:t>
            </a:r>
            <a:r>
              <a:rPr lang="en-US" sz="4000" dirty="0" smtClean="0"/>
              <a:t>of Web </a:t>
            </a:r>
            <a:r>
              <a:rPr lang="en-US" sz="4000" dirty="0"/>
              <a:t>Programming</a:t>
            </a:r>
          </a:p>
          <a:p>
            <a:pPr algn="ctr"/>
            <a:r>
              <a:rPr lang="en-US" sz="4000" dirty="0"/>
              <a:t>standardized codes) </a:t>
            </a:r>
            <a:endParaRPr lang="en-US" sz="4000" dirty="0" smtClean="0"/>
          </a:p>
          <a:p>
            <a:pPr algn="ctr"/>
            <a:endParaRPr lang="en-US" sz="4000" dirty="0"/>
          </a:p>
          <a:p>
            <a:pPr algn="ctr"/>
            <a:r>
              <a:rPr lang="en-US" sz="4000" dirty="0" smtClean="0"/>
              <a:t>used to create Web pages with </a:t>
            </a:r>
            <a:r>
              <a:rPr lang="en-US" sz="4000" b="1" dirty="0" smtClean="0">
                <a:solidFill>
                  <a:srgbClr val="E46C0A"/>
                </a:solidFill>
              </a:rPr>
              <a:t>Hyperlinks</a:t>
            </a:r>
            <a:r>
              <a:rPr lang="en-US" sz="4000" dirty="0" smtClean="0"/>
              <a:t>.</a:t>
            </a:r>
            <a:endParaRPr lang="en-US" sz="4000" dirty="0"/>
          </a:p>
        </p:txBody>
      </p:sp>
    </p:spTree>
    <p:extLst>
      <p:ext uri="{BB962C8B-B14F-4D97-AF65-F5344CB8AC3E}">
        <p14:creationId xmlns:p14="http://schemas.microsoft.com/office/powerpoint/2010/main" val="424100093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1</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ction="ppaction://hlinksldjump"/>
              </a:rPr>
              <a:t>Create your first Webpage</a:t>
            </a:r>
            <a:endParaRPr lang="en-US" dirty="0"/>
          </a:p>
        </p:txBody>
      </p:sp>
    </p:spTree>
    <p:extLst>
      <p:ext uri="{BB962C8B-B14F-4D97-AF65-F5344CB8AC3E}">
        <p14:creationId xmlns:p14="http://schemas.microsoft.com/office/powerpoint/2010/main" val="319986476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 Your Files</a:t>
            </a:r>
            <a:endParaRPr lang="en-US" dirty="0"/>
          </a:p>
        </p:txBody>
      </p:sp>
      <p:sp>
        <p:nvSpPr>
          <p:cNvPr id="3" name="Content Placeholder 2"/>
          <p:cNvSpPr>
            <a:spLocks noGrp="1"/>
          </p:cNvSpPr>
          <p:nvPr>
            <p:ph idx="1"/>
          </p:nvPr>
        </p:nvSpPr>
        <p:spPr/>
        <p:txBody>
          <a:bodyPr>
            <a:normAutofit fontScale="77500" lnSpcReduction="20000"/>
          </a:bodyPr>
          <a:lstStyle/>
          <a:p>
            <a:r>
              <a:rPr lang="en-GB" dirty="0">
                <a:latin typeface="Gill Sans MT" charset="0"/>
              </a:rPr>
              <a:t>You might want to include </a:t>
            </a:r>
            <a:r>
              <a:rPr lang="en-GB" dirty="0">
                <a:solidFill>
                  <a:schemeClr val="accent6">
                    <a:lumMod val="75000"/>
                  </a:schemeClr>
                </a:solidFill>
                <a:latin typeface="Gill Sans MT" charset="0"/>
              </a:rPr>
              <a:t>comments</a:t>
            </a:r>
            <a:r>
              <a:rPr lang="en-GB" dirty="0">
                <a:latin typeface="Gill Sans MT" charset="0"/>
              </a:rPr>
              <a:t> in your HTML files. Comments in HTML are like comments in a computer program—the text you enter is not used by the browser in any formatting and is not directly viewable by the reader just as computer program comments are not used and are not viewable.</a:t>
            </a:r>
          </a:p>
          <a:p>
            <a:r>
              <a:rPr lang="en-GB" dirty="0">
                <a:latin typeface="Gill Sans MT" charset="0"/>
              </a:rPr>
              <a:t>Comments such as the name of the person </a:t>
            </a:r>
            <a:r>
              <a:rPr lang="en-GB" dirty="0" smtClean="0">
                <a:latin typeface="Gill Sans MT" charset="0"/>
              </a:rPr>
              <a:t>creating the </a:t>
            </a:r>
            <a:r>
              <a:rPr lang="en-GB" dirty="0">
                <a:latin typeface="Gill Sans MT" charset="0"/>
              </a:rPr>
              <a:t>file, the software and version used in creating a file, or the date that a minor edit was made are the norm.</a:t>
            </a:r>
          </a:p>
          <a:p>
            <a:r>
              <a:rPr lang="en-GB" dirty="0">
                <a:latin typeface="Gill Sans MT" charset="0"/>
              </a:rPr>
              <a:t>To include a comment, enter:</a:t>
            </a:r>
          </a:p>
          <a:p>
            <a:pPr>
              <a:buFont typeface="Wingdings 3" charset="0"/>
              <a:buNone/>
            </a:pPr>
            <a:r>
              <a:rPr lang="en-GB" dirty="0">
                <a:latin typeface="Gill Sans MT" charset="0"/>
              </a:rPr>
              <a:t>	</a:t>
            </a:r>
            <a:r>
              <a:rPr lang="en-GB" dirty="0">
                <a:solidFill>
                  <a:srgbClr val="E46C0A"/>
                </a:solidFill>
                <a:latin typeface="Gill Sans MT" charset="0"/>
              </a:rPr>
              <a:t>	&lt;!-- your comments here --&gt;</a:t>
            </a:r>
          </a:p>
          <a:p>
            <a:pPr>
              <a:buFont typeface="Wingdings 3" charset="0"/>
              <a:buNone/>
            </a:pPr>
            <a:r>
              <a:rPr lang="en-GB" dirty="0">
                <a:latin typeface="Gill Sans MT" charset="0"/>
              </a:rPr>
              <a:t>You must include the exclamation mark and the hyphens as shown.</a:t>
            </a:r>
          </a:p>
          <a:p>
            <a:endParaRPr lang="en-US" dirty="0"/>
          </a:p>
        </p:txBody>
      </p:sp>
    </p:spTree>
    <p:extLst>
      <p:ext uri="{BB962C8B-B14F-4D97-AF65-F5344CB8AC3E}">
        <p14:creationId xmlns:p14="http://schemas.microsoft.com/office/powerpoint/2010/main" val="14144364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51318" y="462583"/>
            <a:ext cx="2989320" cy="584776"/>
          </a:xfrm>
          <a:prstGeom prst="rect">
            <a:avLst/>
          </a:prstGeom>
        </p:spPr>
        <p:txBody>
          <a:bodyPr wrap="none">
            <a:spAutoFit/>
          </a:bodyPr>
          <a:lstStyle/>
          <a:p>
            <a:r>
              <a:rPr lang="en-US" sz="3200" b="1" dirty="0"/>
              <a:t>HTML </a:t>
            </a:r>
            <a:r>
              <a:rPr lang="en-US" sz="3200" b="1" dirty="0" smtClean="0"/>
              <a:t>Attributes</a:t>
            </a:r>
            <a:endParaRPr lang="en-US" sz="3200" b="1" dirty="0"/>
          </a:p>
        </p:txBody>
      </p:sp>
      <p:sp>
        <p:nvSpPr>
          <p:cNvPr id="4" name="Rectangle 3"/>
          <p:cNvSpPr/>
          <p:nvPr/>
        </p:nvSpPr>
        <p:spPr>
          <a:xfrm>
            <a:off x="931333" y="2272227"/>
            <a:ext cx="7253111" cy="2246769"/>
          </a:xfrm>
          <a:prstGeom prst="rect">
            <a:avLst/>
          </a:prstGeom>
        </p:spPr>
        <p:txBody>
          <a:bodyPr wrap="square">
            <a:spAutoFit/>
          </a:bodyPr>
          <a:lstStyle/>
          <a:p>
            <a:pPr marL="342900" indent="-342900">
              <a:buFont typeface="Arial"/>
              <a:buChar char="•"/>
            </a:pPr>
            <a:r>
              <a:rPr lang="en-US" sz="2000" dirty="0" smtClean="0"/>
              <a:t>HTML </a:t>
            </a:r>
            <a:r>
              <a:rPr lang="en-US" sz="2000" dirty="0"/>
              <a:t>elements can have </a:t>
            </a:r>
            <a:r>
              <a:rPr lang="en-US" sz="2000" b="1" dirty="0">
                <a:solidFill>
                  <a:srgbClr val="E46C0A"/>
                </a:solidFill>
              </a:rPr>
              <a:t>attributes</a:t>
            </a:r>
            <a:endParaRPr lang="en-US" sz="2000" dirty="0">
              <a:solidFill>
                <a:srgbClr val="E46C0A"/>
              </a:solidFill>
            </a:endParaRPr>
          </a:p>
          <a:p>
            <a:pPr marL="342900" indent="-342900">
              <a:buFont typeface="Arial"/>
              <a:buChar char="•"/>
            </a:pPr>
            <a:r>
              <a:rPr lang="en-US" sz="2000" dirty="0"/>
              <a:t>Attributes </a:t>
            </a:r>
            <a:r>
              <a:rPr lang="en-US" sz="2000" b="1" dirty="0" smtClean="0"/>
              <a:t>define</a:t>
            </a:r>
            <a:r>
              <a:rPr lang="en-US" sz="2000" dirty="0" smtClean="0"/>
              <a:t> </a:t>
            </a:r>
            <a:r>
              <a:rPr lang="en-US" sz="2000" dirty="0"/>
              <a:t>an element</a:t>
            </a:r>
          </a:p>
          <a:p>
            <a:pPr marL="342900" indent="-342900">
              <a:buFont typeface="Arial"/>
              <a:buChar char="•"/>
            </a:pPr>
            <a:r>
              <a:rPr lang="en-US" sz="2000" dirty="0"/>
              <a:t>Attributes are always specified in </a:t>
            </a:r>
            <a:r>
              <a:rPr lang="en-US" sz="2000" b="1" dirty="0"/>
              <a:t>the start </a:t>
            </a:r>
            <a:r>
              <a:rPr lang="en-US" sz="2000" b="1" dirty="0" smtClean="0"/>
              <a:t>tag</a:t>
            </a:r>
          </a:p>
          <a:p>
            <a:pPr marL="342900" indent="-342900">
              <a:buFont typeface="Arial"/>
              <a:buChar char="•"/>
            </a:pPr>
            <a:r>
              <a:rPr lang="en-US" sz="2000" dirty="0" smtClean="0"/>
              <a:t>All </a:t>
            </a:r>
            <a:r>
              <a:rPr lang="en-US" sz="2000" dirty="0"/>
              <a:t>attributes are made up of two parts: a name and a </a:t>
            </a:r>
            <a:r>
              <a:rPr lang="en-US" sz="2000" dirty="0" smtClean="0"/>
              <a:t>value</a:t>
            </a:r>
          </a:p>
          <a:p>
            <a:r>
              <a:rPr lang="en-US" sz="2000" dirty="0" smtClean="0"/>
              <a:t>         -The </a:t>
            </a:r>
            <a:r>
              <a:rPr lang="en-US" sz="2000" i="1" dirty="0"/>
              <a:t>name</a:t>
            </a:r>
            <a:r>
              <a:rPr lang="en-US" sz="2000" dirty="0"/>
              <a:t> is the property you want to </a:t>
            </a:r>
            <a:r>
              <a:rPr lang="en-US" sz="2000" dirty="0" smtClean="0"/>
              <a:t>set</a:t>
            </a:r>
          </a:p>
          <a:p>
            <a:r>
              <a:rPr lang="en-US" sz="2000" dirty="0" smtClean="0"/>
              <a:t>         - The </a:t>
            </a:r>
            <a:r>
              <a:rPr lang="en-US" sz="2000" i="1" dirty="0"/>
              <a:t>value</a:t>
            </a:r>
            <a:r>
              <a:rPr lang="en-US" sz="2000" dirty="0"/>
              <a:t> is what you want the value of the property to be</a:t>
            </a:r>
            <a:endParaRPr lang="en-US" sz="2000" dirty="0" smtClean="0"/>
          </a:p>
          <a:p>
            <a:endParaRPr lang="en-US" sz="2000" dirty="0"/>
          </a:p>
        </p:txBody>
      </p:sp>
    </p:spTree>
    <p:extLst>
      <p:ext uri="{BB962C8B-B14F-4D97-AF65-F5344CB8AC3E}">
        <p14:creationId xmlns:p14="http://schemas.microsoft.com/office/powerpoint/2010/main" val="227282763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74695" y="2052720"/>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TextBox 5"/>
          <p:cNvSpPr txBox="1"/>
          <p:nvPr/>
        </p:nvSpPr>
        <p:spPr>
          <a:xfrm>
            <a:off x="4155350" y="4729284"/>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7" name="Rectangle 6"/>
          <p:cNvSpPr/>
          <p:nvPr/>
        </p:nvSpPr>
        <p:spPr>
          <a:xfrm>
            <a:off x="3586675" y="455771"/>
            <a:ext cx="2126904" cy="584776"/>
          </a:xfrm>
          <a:prstGeom prst="rect">
            <a:avLst/>
          </a:prstGeom>
        </p:spPr>
        <p:txBody>
          <a:bodyPr wrap="none">
            <a:spAutoFit/>
          </a:bodyPr>
          <a:lstStyle/>
          <a:p>
            <a:r>
              <a:rPr lang="en-US" sz="3200" b="1" dirty="0"/>
              <a:t>HTML </a:t>
            </a:r>
            <a:r>
              <a:rPr lang="en-US" sz="3200" b="1" dirty="0" smtClean="0"/>
              <a:t>Links</a:t>
            </a:r>
            <a:endParaRPr lang="en-US" sz="3200" b="1" dirty="0"/>
          </a:p>
        </p:txBody>
      </p:sp>
      <p:sp>
        <p:nvSpPr>
          <p:cNvPr id="2" name="Rectangle 1"/>
          <p:cNvSpPr/>
          <p:nvPr/>
        </p:nvSpPr>
        <p:spPr>
          <a:xfrm>
            <a:off x="897317" y="2825226"/>
            <a:ext cx="6874824" cy="369332"/>
          </a:xfrm>
          <a:prstGeom prst="rect">
            <a:avLst/>
          </a:prstGeom>
        </p:spPr>
        <p:txBody>
          <a:bodyPr wrap="square">
            <a:spAutoFit/>
          </a:bodyPr>
          <a:lstStyle/>
          <a:p>
            <a:r>
              <a:rPr lang="en-US" dirty="0"/>
              <a:t>&lt;a </a:t>
            </a:r>
            <a:r>
              <a:rPr lang="en-US" dirty="0" err="1"/>
              <a:t>href</a:t>
            </a:r>
            <a:r>
              <a:rPr lang="en-US" dirty="0"/>
              <a:t>="http://</a:t>
            </a:r>
            <a:r>
              <a:rPr lang="en-US" dirty="0" err="1" smtClean="0"/>
              <a:t>www.psu.edu.sa</a:t>
            </a:r>
            <a:r>
              <a:rPr lang="en-US" dirty="0" smtClean="0"/>
              <a:t>/</a:t>
            </a:r>
            <a:r>
              <a:rPr lang="en-US" dirty="0" err="1" smtClean="0"/>
              <a:t>pscw</a:t>
            </a:r>
            <a:r>
              <a:rPr lang="en-US" dirty="0" smtClean="0"/>
              <a:t>"</a:t>
            </a:r>
            <a:r>
              <a:rPr lang="en-US" dirty="0"/>
              <a:t>&gt;This is </a:t>
            </a:r>
            <a:r>
              <a:rPr lang="en-US" dirty="0" smtClean="0"/>
              <a:t>PSU Web site&lt;</a:t>
            </a:r>
            <a:r>
              <a:rPr lang="en-US" dirty="0"/>
              <a:t>/a&gt;</a:t>
            </a:r>
          </a:p>
        </p:txBody>
      </p:sp>
      <p:sp>
        <p:nvSpPr>
          <p:cNvPr id="3" name="Rectangle 2"/>
          <p:cNvSpPr/>
          <p:nvPr/>
        </p:nvSpPr>
        <p:spPr>
          <a:xfrm>
            <a:off x="1104390" y="1406389"/>
            <a:ext cx="6807170" cy="646331"/>
          </a:xfrm>
          <a:prstGeom prst="rect">
            <a:avLst/>
          </a:prstGeom>
        </p:spPr>
        <p:txBody>
          <a:bodyPr wrap="square">
            <a:spAutoFit/>
          </a:bodyPr>
          <a:lstStyle/>
          <a:p>
            <a:pPr algn="ctr"/>
            <a:r>
              <a:rPr lang="en-US" dirty="0"/>
              <a:t>The HTML &lt;a&gt; tag defines a </a:t>
            </a:r>
            <a:r>
              <a:rPr lang="en-US" dirty="0" smtClean="0"/>
              <a:t>hyperlink.</a:t>
            </a:r>
          </a:p>
          <a:p>
            <a:pPr algn="ctr"/>
            <a:r>
              <a:rPr lang="en-US" dirty="0" err="1"/>
              <a:t>h</a:t>
            </a:r>
            <a:r>
              <a:rPr lang="en-US" dirty="0" err="1" smtClean="0"/>
              <a:t>ref</a:t>
            </a:r>
            <a:r>
              <a:rPr lang="en-US" dirty="0" smtClean="0"/>
              <a:t> (</a:t>
            </a:r>
            <a:r>
              <a:rPr lang="en-US" dirty="0">
                <a:solidFill>
                  <a:srgbClr val="E46C0A"/>
                </a:solidFill>
              </a:rPr>
              <a:t>h</a:t>
            </a:r>
            <a:r>
              <a:rPr lang="en-US" dirty="0" smtClean="0"/>
              <a:t>yperlink </a:t>
            </a:r>
            <a:r>
              <a:rPr lang="en-US" dirty="0" smtClean="0">
                <a:solidFill>
                  <a:srgbClr val="E46C0A"/>
                </a:solidFill>
              </a:rPr>
              <a:t>ref</a:t>
            </a:r>
            <a:r>
              <a:rPr lang="en-US" dirty="0" smtClean="0"/>
              <a:t>erence) is an attribute to specify a URL for the page</a:t>
            </a:r>
            <a:endParaRPr lang="en-US" dirty="0"/>
          </a:p>
        </p:txBody>
      </p:sp>
      <p:sp>
        <p:nvSpPr>
          <p:cNvPr id="4" name="Rectangle 3"/>
          <p:cNvSpPr/>
          <p:nvPr/>
        </p:nvSpPr>
        <p:spPr>
          <a:xfrm>
            <a:off x="317513" y="3644701"/>
            <a:ext cx="1836047" cy="646331"/>
          </a:xfrm>
          <a:prstGeom prst="rect">
            <a:avLst/>
          </a:prstGeom>
          <a:ln>
            <a:solidFill>
              <a:schemeClr val="accent1">
                <a:lumMod val="75000"/>
              </a:schemeClr>
            </a:solidFill>
          </a:ln>
        </p:spPr>
        <p:txBody>
          <a:bodyPr wrap="square">
            <a:spAutoFit/>
          </a:bodyPr>
          <a:lstStyle/>
          <a:p>
            <a:r>
              <a:rPr lang="en-US" dirty="0">
                <a:solidFill>
                  <a:schemeClr val="accent6">
                    <a:lumMod val="75000"/>
                  </a:schemeClr>
                </a:solidFill>
              </a:rPr>
              <a:t>indicates the link’s destination</a:t>
            </a:r>
          </a:p>
        </p:txBody>
      </p:sp>
      <p:cxnSp>
        <p:nvCxnSpPr>
          <p:cNvPr id="10" name="Straight Arrow Connector 9"/>
          <p:cNvCxnSpPr/>
          <p:nvPr/>
        </p:nvCxnSpPr>
        <p:spPr>
          <a:xfrm flipV="1">
            <a:off x="1435706" y="3194559"/>
            <a:ext cx="0" cy="436337"/>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668651" y="3631419"/>
            <a:ext cx="1836047" cy="369332"/>
          </a:xfrm>
          <a:prstGeom prst="rect">
            <a:avLst/>
          </a:prstGeom>
          <a:ln>
            <a:solidFill>
              <a:schemeClr val="accent1">
                <a:lumMod val="75000"/>
              </a:schemeClr>
            </a:solidFill>
          </a:ln>
        </p:spPr>
        <p:txBody>
          <a:bodyPr wrap="square">
            <a:spAutoFit/>
          </a:bodyPr>
          <a:lstStyle/>
          <a:p>
            <a:r>
              <a:rPr lang="en-US" dirty="0" smtClean="0">
                <a:solidFill>
                  <a:schemeClr val="accent6">
                    <a:lumMod val="75000"/>
                  </a:schemeClr>
                </a:solidFill>
              </a:rPr>
              <a:t>The URL</a:t>
            </a:r>
            <a:endParaRPr lang="en-US" dirty="0">
              <a:solidFill>
                <a:schemeClr val="accent6">
                  <a:lumMod val="75000"/>
                </a:schemeClr>
              </a:solidFill>
            </a:endParaRPr>
          </a:p>
        </p:txBody>
      </p:sp>
      <p:cxnSp>
        <p:nvCxnSpPr>
          <p:cNvPr id="14" name="Straight Arrow Connector 13"/>
          <p:cNvCxnSpPr/>
          <p:nvPr/>
        </p:nvCxnSpPr>
        <p:spPr>
          <a:xfrm flipV="1">
            <a:off x="3400308" y="3195082"/>
            <a:ext cx="0" cy="436337"/>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138462" y="3631419"/>
            <a:ext cx="1836047" cy="369332"/>
          </a:xfrm>
          <a:prstGeom prst="rect">
            <a:avLst/>
          </a:prstGeom>
          <a:ln>
            <a:solidFill>
              <a:schemeClr val="accent1">
                <a:lumMod val="75000"/>
              </a:schemeClr>
            </a:solidFill>
          </a:ln>
        </p:spPr>
        <p:txBody>
          <a:bodyPr wrap="square">
            <a:spAutoFit/>
          </a:bodyPr>
          <a:lstStyle/>
          <a:p>
            <a:r>
              <a:rPr lang="en-US" dirty="0" smtClean="0">
                <a:solidFill>
                  <a:schemeClr val="accent6">
                    <a:lumMod val="75000"/>
                  </a:schemeClr>
                </a:solidFill>
              </a:rPr>
              <a:t>The link’s Text</a:t>
            </a:r>
            <a:endParaRPr lang="en-US" dirty="0">
              <a:solidFill>
                <a:schemeClr val="accent6">
                  <a:lumMod val="75000"/>
                </a:schemeClr>
              </a:solidFill>
            </a:endParaRPr>
          </a:p>
        </p:txBody>
      </p:sp>
      <p:cxnSp>
        <p:nvCxnSpPr>
          <p:cNvPr id="16" name="Straight Arrow Connector 15"/>
          <p:cNvCxnSpPr/>
          <p:nvPr/>
        </p:nvCxnSpPr>
        <p:spPr>
          <a:xfrm flipV="1">
            <a:off x="5952948" y="3181277"/>
            <a:ext cx="0" cy="436337"/>
          </a:xfrm>
          <a:prstGeom prst="straightConnector1">
            <a:avLst/>
          </a:prstGeom>
          <a:ln>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635847" y="5342806"/>
            <a:ext cx="2064012" cy="369332"/>
          </a:xfrm>
          <a:prstGeom prst="rect">
            <a:avLst/>
          </a:prstGeom>
        </p:spPr>
        <p:txBody>
          <a:bodyPr wrap="none">
            <a:spAutoFit/>
          </a:bodyPr>
          <a:lstStyle/>
          <a:p>
            <a:r>
              <a:rPr lang="cs-CZ" u="sng" dirty="0" err="1" smtClean="0">
                <a:solidFill>
                  <a:srgbClr val="0000FF"/>
                </a:solidFill>
              </a:rPr>
              <a:t>This</a:t>
            </a:r>
            <a:r>
              <a:rPr lang="cs-CZ" u="sng" dirty="0" smtClean="0">
                <a:solidFill>
                  <a:srgbClr val="0000FF"/>
                </a:solidFill>
              </a:rPr>
              <a:t> </a:t>
            </a:r>
            <a:r>
              <a:rPr lang="cs-CZ" u="sng" dirty="0" err="1" smtClean="0">
                <a:solidFill>
                  <a:srgbClr val="0000FF"/>
                </a:solidFill>
              </a:rPr>
              <a:t>is</a:t>
            </a:r>
            <a:r>
              <a:rPr lang="cs-CZ" u="sng" dirty="0" smtClean="0">
                <a:solidFill>
                  <a:srgbClr val="0000FF"/>
                </a:solidFill>
              </a:rPr>
              <a:t> PSU Web </a:t>
            </a:r>
            <a:r>
              <a:rPr lang="cs-CZ" u="sng" dirty="0" err="1" smtClean="0">
                <a:solidFill>
                  <a:srgbClr val="0000FF"/>
                </a:solidFill>
              </a:rPr>
              <a:t>site</a:t>
            </a:r>
            <a:endParaRPr lang="en-US" dirty="0">
              <a:solidFill>
                <a:srgbClr val="0000FF"/>
              </a:solidFill>
            </a:endParaRPr>
          </a:p>
        </p:txBody>
      </p:sp>
    </p:spTree>
    <p:extLst>
      <p:ext uri="{BB962C8B-B14F-4D97-AF65-F5344CB8AC3E}">
        <p14:creationId xmlns:p14="http://schemas.microsoft.com/office/powerpoint/2010/main" val="253867605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86675" y="455771"/>
            <a:ext cx="2126904" cy="584776"/>
          </a:xfrm>
          <a:prstGeom prst="rect">
            <a:avLst/>
          </a:prstGeom>
        </p:spPr>
        <p:txBody>
          <a:bodyPr wrap="none">
            <a:spAutoFit/>
          </a:bodyPr>
          <a:lstStyle/>
          <a:p>
            <a:r>
              <a:rPr lang="en-US" sz="3200" b="1" dirty="0"/>
              <a:t>HTML </a:t>
            </a:r>
            <a:r>
              <a:rPr lang="en-US" sz="3200" b="1" dirty="0" smtClean="0"/>
              <a:t>Links</a:t>
            </a:r>
            <a:endParaRPr lang="en-US" sz="3200" b="1" dirty="0"/>
          </a:p>
        </p:txBody>
      </p:sp>
      <p:sp>
        <p:nvSpPr>
          <p:cNvPr id="11" name="Rectangle 10"/>
          <p:cNvSpPr/>
          <p:nvPr/>
        </p:nvSpPr>
        <p:spPr>
          <a:xfrm>
            <a:off x="1297658" y="2069077"/>
            <a:ext cx="6021513" cy="1315745"/>
          </a:xfrm>
          <a:prstGeom prst="rect">
            <a:avLst/>
          </a:prstGeom>
        </p:spPr>
        <p:txBody>
          <a:bodyPr wrap="square">
            <a:spAutoFit/>
          </a:bodyPr>
          <a:lstStyle/>
          <a:p>
            <a:pPr>
              <a:lnSpc>
                <a:spcPct val="150000"/>
              </a:lnSpc>
            </a:pPr>
            <a:r>
              <a:rPr lang="en-US" dirty="0"/>
              <a:t>By default, links will appear as follows in all browsers:</a:t>
            </a:r>
          </a:p>
          <a:p>
            <a:pPr marL="285750" indent="-285750">
              <a:lnSpc>
                <a:spcPct val="150000"/>
              </a:lnSpc>
              <a:buFont typeface="Arial"/>
              <a:buChar char="•"/>
            </a:pPr>
            <a:r>
              <a:rPr lang="en-US" dirty="0"/>
              <a:t>An unvisited link is </a:t>
            </a:r>
            <a:r>
              <a:rPr lang="en-US" u="sng" dirty="0">
                <a:solidFill>
                  <a:srgbClr val="0000FF"/>
                </a:solidFill>
              </a:rPr>
              <a:t>underlined and blue</a:t>
            </a:r>
          </a:p>
          <a:p>
            <a:pPr marL="285750" indent="-285750">
              <a:lnSpc>
                <a:spcPct val="150000"/>
              </a:lnSpc>
              <a:buFont typeface="Arial"/>
              <a:buChar char="•"/>
            </a:pPr>
            <a:r>
              <a:rPr lang="en-US" dirty="0"/>
              <a:t>A visited link is </a:t>
            </a:r>
            <a:r>
              <a:rPr lang="en-US" u="sng" dirty="0">
                <a:solidFill>
                  <a:srgbClr val="660066"/>
                </a:solidFill>
              </a:rPr>
              <a:t>underlined and </a:t>
            </a:r>
            <a:r>
              <a:rPr lang="en-US" u="sng" dirty="0" smtClean="0">
                <a:solidFill>
                  <a:srgbClr val="660066"/>
                </a:solidFill>
              </a:rPr>
              <a:t>purple</a:t>
            </a:r>
            <a:endParaRPr lang="en-US" u="sng" dirty="0">
              <a:solidFill>
                <a:srgbClr val="660066"/>
              </a:solidFill>
            </a:endParaRPr>
          </a:p>
        </p:txBody>
      </p:sp>
      <p:sp>
        <p:nvSpPr>
          <p:cNvPr id="12" name="Rectangle 11"/>
          <p:cNvSpPr/>
          <p:nvPr/>
        </p:nvSpPr>
        <p:spPr>
          <a:xfrm>
            <a:off x="7482275" y="6584497"/>
            <a:ext cx="1646605" cy="246221"/>
          </a:xfrm>
          <a:prstGeom prst="rect">
            <a:avLst/>
          </a:prstGeom>
        </p:spPr>
        <p:txBody>
          <a:bodyPr wrap="none">
            <a:spAutoFit/>
          </a:bodyPr>
          <a:lstStyle/>
          <a:p>
            <a:r>
              <a:rPr lang="en-US" sz="1000" dirty="0" smtClean="0"/>
              <a:t>http://www.w3schools.com</a:t>
            </a:r>
            <a:endParaRPr lang="en-US" sz="1000" dirty="0"/>
          </a:p>
        </p:txBody>
      </p:sp>
    </p:spTree>
    <p:extLst>
      <p:ext uri="{BB962C8B-B14F-4D97-AF65-F5344CB8AC3E}">
        <p14:creationId xmlns:p14="http://schemas.microsoft.com/office/powerpoint/2010/main" val="103838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675" y="455771"/>
            <a:ext cx="2126904" cy="584776"/>
          </a:xfrm>
          <a:prstGeom prst="rect">
            <a:avLst/>
          </a:prstGeom>
        </p:spPr>
        <p:txBody>
          <a:bodyPr wrap="none">
            <a:spAutoFit/>
          </a:bodyPr>
          <a:lstStyle/>
          <a:p>
            <a:r>
              <a:rPr lang="en-US" sz="3200" b="1" dirty="0"/>
              <a:t>HTML </a:t>
            </a:r>
            <a:r>
              <a:rPr lang="en-US" sz="3200" b="1" dirty="0" smtClean="0"/>
              <a:t>Links</a:t>
            </a:r>
            <a:endParaRPr lang="en-US" sz="3200" b="1" dirty="0"/>
          </a:p>
        </p:txBody>
      </p:sp>
      <p:sp>
        <p:nvSpPr>
          <p:cNvPr id="3" name="Rectangle 2"/>
          <p:cNvSpPr/>
          <p:nvPr/>
        </p:nvSpPr>
        <p:spPr>
          <a:xfrm>
            <a:off x="871985" y="1416223"/>
            <a:ext cx="7753089" cy="5632311"/>
          </a:xfrm>
          <a:prstGeom prst="rect">
            <a:avLst/>
          </a:prstGeom>
        </p:spPr>
        <p:txBody>
          <a:bodyPr wrap="square">
            <a:spAutoFit/>
          </a:bodyPr>
          <a:lstStyle/>
          <a:p>
            <a:r>
              <a:rPr lang="en-US" sz="2000" dirty="0" smtClean="0"/>
              <a:t>Possible values for </a:t>
            </a:r>
            <a:r>
              <a:rPr lang="en-US" sz="2000" dirty="0" err="1" smtClean="0"/>
              <a:t>href</a:t>
            </a:r>
            <a:r>
              <a:rPr lang="en-US" sz="2000" dirty="0" smtClean="0"/>
              <a:t>:</a:t>
            </a:r>
            <a:endParaRPr lang="en-US" sz="2000" dirty="0"/>
          </a:p>
          <a:p>
            <a:pPr marL="285750" indent="-285750">
              <a:buFont typeface="Arial"/>
              <a:buChar char="•"/>
            </a:pPr>
            <a:r>
              <a:rPr lang="en-US" sz="2000" dirty="0"/>
              <a:t>An </a:t>
            </a:r>
            <a:r>
              <a:rPr lang="en-US" sz="2000" b="1" dirty="0">
                <a:solidFill>
                  <a:srgbClr val="E46C0A"/>
                </a:solidFill>
              </a:rPr>
              <a:t>absolute URL </a:t>
            </a:r>
            <a:r>
              <a:rPr lang="en-US" sz="2000" dirty="0">
                <a:solidFill>
                  <a:srgbClr val="000000"/>
                </a:solidFill>
              </a:rPr>
              <a:t>(remote link</a:t>
            </a:r>
            <a:r>
              <a:rPr lang="en-US" sz="2000" dirty="0" smtClean="0">
                <a:solidFill>
                  <a:srgbClr val="000000"/>
                </a:solidFill>
              </a:rPr>
              <a:t>) </a:t>
            </a:r>
          </a:p>
          <a:p>
            <a:r>
              <a:rPr lang="en-US" sz="2000" dirty="0">
                <a:solidFill>
                  <a:srgbClr val="000000"/>
                </a:solidFill>
              </a:rPr>
              <a:t>	</a:t>
            </a:r>
            <a:r>
              <a:rPr lang="en-US" sz="2000" dirty="0" smtClean="0"/>
              <a:t>– link to other websites:</a:t>
            </a:r>
          </a:p>
          <a:p>
            <a:r>
              <a:rPr lang="en-US" sz="2000" dirty="0" smtClean="0"/>
              <a:t>      </a:t>
            </a:r>
            <a:r>
              <a:rPr lang="is-IS" sz="2000" dirty="0"/>
              <a:t>&lt;a href="http://yahoo.com"&gt;Yahoo&lt;/a&gt;</a:t>
            </a:r>
          </a:p>
          <a:p>
            <a:pPr marL="285750" indent="-285750">
              <a:buFont typeface="Arial"/>
              <a:buChar char="•"/>
            </a:pPr>
            <a:endParaRPr lang="en-US" sz="2000" dirty="0"/>
          </a:p>
          <a:p>
            <a:pPr marL="285750" indent="-285750">
              <a:buFont typeface="Arial"/>
              <a:buChar char="•"/>
            </a:pPr>
            <a:r>
              <a:rPr lang="en-US" sz="2000" b="1" dirty="0"/>
              <a:t>A</a:t>
            </a:r>
            <a:r>
              <a:rPr lang="en-US" sz="2000" b="1" dirty="0">
                <a:solidFill>
                  <a:srgbClr val="E46C0A"/>
                </a:solidFill>
              </a:rPr>
              <a:t> relative URL </a:t>
            </a:r>
            <a:r>
              <a:rPr lang="en-US" sz="2000" dirty="0"/>
              <a:t>(local link)</a:t>
            </a:r>
          </a:p>
          <a:p>
            <a:r>
              <a:rPr lang="en-US" sz="2000" dirty="0" smtClean="0"/>
              <a:t>    - link to pages in your own site</a:t>
            </a:r>
          </a:p>
          <a:p>
            <a:r>
              <a:rPr lang="en-US" sz="2000" dirty="0"/>
              <a:t> </a:t>
            </a:r>
            <a:r>
              <a:rPr lang="en-US" sz="2000" dirty="0" smtClean="0"/>
              <a:t>      </a:t>
            </a:r>
            <a:r>
              <a:rPr lang="is-IS" sz="2000" dirty="0"/>
              <a:t>&lt;a href="index.htm"&gt;Home&lt;/a</a:t>
            </a:r>
            <a:r>
              <a:rPr lang="is-IS" sz="2000" dirty="0" smtClean="0"/>
              <a:t>&gt;</a:t>
            </a:r>
          </a:p>
          <a:p>
            <a:endParaRPr lang="is-IS" sz="2000" dirty="0"/>
          </a:p>
          <a:p>
            <a:pPr marL="285750" indent="-285750">
              <a:buFont typeface="Arial"/>
              <a:buChar char="•"/>
            </a:pPr>
            <a:r>
              <a:rPr lang="en-US" sz="2000" b="1" dirty="0" smtClean="0">
                <a:solidFill>
                  <a:srgbClr val="000000"/>
                </a:solidFill>
              </a:rPr>
              <a:t>An</a:t>
            </a:r>
            <a:r>
              <a:rPr lang="en-US" sz="2000" b="1" dirty="0" smtClean="0">
                <a:solidFill>
                  <a:schemeClr val="accent6">
                    <a:lumMod val="75000"/>
                  </a:schemeClr>
                </a:solidFill>
              </a:rPr>
              <a:t> </a:t>
            </a:r>
            <a:r>
              <a:rPr lang="en-US" sz="2000" b="1" dirty="0">
                <a:solidFill>
                  <a:schemeClr val="accent6">
                    <a:lumMod val="75000"/>
                  </a:schemeClr>
                </a:solidFill>
              </a:rPr>
              <a:t>anchor URL</a:t>
            </a:r>
            <a:r>
              <a:rPr lang="en-US" sz="2000" b="1" dirty="0">
                <a:solidFill>
                  <a:srgbClr val="FF0000"/>
                </a:solidFill>
              </a:rPr>
              <a:t> </a:t>
            </a:r>
            <a:r>
              <a:rPr lang="en-US" sz="2000" dirty="0"/>
              <a:t>- points to an anchor within a </a:t>
            </a:r>
            <a:r>
              <a:rPr lang="en-US" sz="2000" dirty="0" smtClean="0"/>
              <a:t>page</a:t>
            </a:r>
          </a:p>
          <a:p>
            <a:r>
              <a:rPr lang="en-US" sz="2000" dirty="0" smtClean="0"/>
              <a:t> (used a lot in </a:t>
            </a:r>
            <a:r>
              <a:rPr lang="en-US" sz="2000" i="1" dirty="0" smtClean="0"/>
              <a:t>back to top </a:t>
            </a:r>
            <a:r>
              <a:rPr lang="en-US" sz="2000" dirty="0" smtClean="0"/>
              <a:t>links) </a:t>
            </a:r>
            <a:endParaRPr lang="en-US" sz="2000" dirty="0" smtClean="0"/>
          </a:p>
          <a:p>
            <a:r>
              <a:rPr lang="en-US" sz="2000" dirty="0"/>
              <a:t> </a:t>
            </a:r>
            <a:r>
              <a:rPr lang="en-US" sz="2000" dirty="0" smtClean="0"/>
              <a:t>     </a:t>
            </a:r>
            <a:r>
              <a:rPr lang="en-US" sz="2000" dirty="0" err="1" smtClean="0"/>
              <a:t>href</a:t>
            </a:r>
            <a:r>
              <a:rPr lang="en-US" sz="2000" dirty="0"/>
              <a:t>="#</a:t>
            </a:r>
            <a:r>
              <a:rPr lang="en-US" sz="2000" dirty="0" smtClean="0"/>
              <a:t>top”</a:t>
            </a:r>
            <a:r>
              <a:rPr lang="en-US" sz="2000" dirty="0">
                <a:solidFill>
                  <a:srgbClr val="E46C0A"/>
                </a:solidFill>
              </a:rPr>
              <a:t> (local link</a:t>
            </a:r>
            <a:r>
              <a:rPr lang="en-US" sz="2000" dirty="0" smtClean="0">
                <a:solidFill>
                  <a:srgbClr val="E46C0A"/>
                </a:solidFill>
              </a:rPr>
              <a:t>)</a:t>
            </a:r>
          </a:p>
          <a:p>
            <a:pPr indent="350838"/>
            <a:r>
              <a:rPr lang="en-US" sz="2000" dirty="0" smtClean="0">
                <a:solidFill>
                  <a:srgbClr val="E46C0A"/>
                </a:solidFill>
              </a:rPr>
              <a:t>Example: </a:t>
            </a:r>
            <a:r>
              <a:rPr lang="en-US" sz="2000" dirty="0">
                <a:solidFill>
                  <a:srgbClr val="E46C0A"/>
                </a:solidFill>
                <a:hlinkClick r:id="rId2"/>
              </a:rPr>
              <a:t>http://www.vfsglobal.co.uk/saudiarabia/applicationcentre.html#</a:t>
            </a:r>
            <a:r>
              <a:rPr lang="en-US" sz="2000" dirty="0" smtClean="0">
                <a:solidFill>
                  <a:srgbClr val="E46C0A"/>
                </a:solidFill>
                <a:hlinkClick r:id="rId2"/>
              </a:rPr>
              <a:t>4</a:t>
            </a:r>
            <a:r>
              <a:rPr lang="en-US" sz="2000" dirty="0" smtClean="0">
                <a:solidFill>
                  <a:srgbClr val="E46C0A"/>
                </a:solidFill>
              </a:rPr>
              <a:t> </a:t>
            </a:r>
          </a:p>
          <a:p>
            <a:pPr indent="350838"/>
            <a:endParaRPr lang="en-US" sz="2000" dirty="0">
              <a:solidFill>
                <a:srgbClr val="E46C0A"/>
              </a:solidFill>
            </a:endParaRPr>
          </a:p>
          <a:p>
            <a:pPr indent="350838"/>
            <a:r>
              <a:rPr lang="en-US" sz="2000" i="1" dirty="0" smtClean="0"/>
              <a:t>Note: </a:t>
            </a:r>
            <a:r>
              <a:rPr lang="en-US" sz="2000" i="1" dirty="0"/>
              <a:t>A linked page is normally displayed in the current browser window, unless you specify another target.</a:t>
            </a:r>
            <a:endParaRPr lang="en-US" sz="2000" i="1" dirty="0" smtClean="0"/>
          </a:p>
          <a:p>
            <a:endParaRPr lang="en-US" sz="2000" dirty="0" smtClean="0"/>
          </a:p>
        </p:txBody>
      </p:sp>
      <p:sp>
        <p:nvSpPr>
          <p:cNvPr id="4" name="Rectangle 3"/>
          <p:cNvSpPr/>
          <p:nvPr/>
        </p:nvSpPr>
        <p:spPr>
          <a:xfrm>
            <a:off x="7482275" y="6584497"/>
            <a:ext cx="1646605" cy="246221"/>
          </a:xfrm>
          <a:prstGeom prst="rect">
            <a:avLst/>
          </a:prstGeom>
        </p:spPr>
        <p:txBody>
          <a:bodyPr wrap="none">
            <a:spAutoFit/>
          </a:bodyPr>
          <a:lstStyle/>
          <a:p>
            <a:r>
              <a:rPr lang="en-US" sz="1000" dirty="0" smtClean="0"/>
              <a:t>http://www.w3schools.com</a:t>
            </a:r>
            <a:endParaRPr lang="en-US" sz="1000" dirty="0"/>
          </a:p>
        </p:txBody>
      </p:sp>
    </p:spTree>
    <p:extLst>
      <p:ext uri="{BB962C8B-B14F-4D97-AF65-F5344CB8AC3E}">
        <p14:creationId xmlns:p14="http://schemas.microsoft.com/office/powerpoint/2010/main" val="14212338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(CTD)</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E46C0A"/>
                </a:solidFill>
              </a:rPr>
              <a:t>Email Hyperlink</a:t>
            </a:r>
            <a:r>
              <a:rPr lang="en-US" b="1" dirty="0" smtClean="0"/>
              <a:t>:</a:t>
            </a:r>
          </a:p>
          <a:p>
            <a:r>
              <a:rPr lang="en-US" dirty="0">
                <a:latin typeface="Gill Sans MT" charset="0"/>
                <a:cs typeface="Times New Roman" charset="0"/>
              </a:rPr>
              <a:t>Automatically launch the default mail program configured for the browser</a:t>
            </a:r>
          </a:p>
          <a:p>
            <a:r>
              <a:rPr lang="en-US" dirty="0">
                <a:latin typeface="Gill Sans MT" charset="0"/>
                <a:cs typeface="Times New Roman" charset="0"/>
              </a:rPr>
              <a:t>If no browser default is configured, a message is </a:t>
            </a:r>
            <a:r>
              <a:rPr lang="en-US" dirty="0" smtClean="0">
                <a:latin typeface="Gill Sans MT" charset="0"/>
                <a:cs typeface="Times New Roman" charset="0"/>
              </a:rPr>
              <a:t>displayed</a:t>
            </a:r>
          </a:p>
          <a:p>
            <a:endParaRPr lang="en-US" dirty="0">
              <a:latin typeface="Gill Sans MT" charset="0"/>
              <a:cs typeface="Times New Roman" charset="0"/>
            </a:endParaRPr>
          </a:p>
          <a:p>
            <a:r>
              <a:rPr lang="fr-FR" dirty="0"/>
              <a:t>&lt;a </a:t>
            </a:r>
            <a:r>
              <a:rPr lang="fr-FR" dirty="0" err="1"/>
              <a:t>href</a:t>
            </a:r>
            <a:r>
              <a:rPr lang="fr-FR" dirty="0"/>
              <a:t>="</a:t>
            </a:r>
            <a:r>
              <a:rPr lang="fr-FR" dirty="0" err="1"/>
              <a:t>mailto:me@anydomainname.com</a:t>
            </a:r>
            <a:r>
              <a:rPr lang="fr-FR" dirty="0"/>
              <a:t>"&gt; </a:t>
            </a:r>
            <a:r>
              <a:rPr lang="fr-FR" dirty="0" err="1"/>
              <a:t>me@anydomainname.com</a:t>
            </a:r>
            <a:r>
              <a:rPr lang="fr-FR" dirty="0"/>
              <a:t>&lt;/a&gt;</a:t>
            </a:r>
            <a:endParaRPr lang="en-US" dirty="0"/>
          </a:p>
          <a:p>
            <a:endParaRPr lang="en-US" dirty="0">
              <a:latin typeface="Gill Sans MT" charset="0"/>
              <a:cs typeface="Times New Roman" charset="0"/>
            </a:endParaRPr>
          </a:p>
          <a:p>
            <a:endParaRPr lang="en-US" dirty="0"/>
          </a:p>
        </p:txBody>
      </p:sp>
    </p:spTree>
    <p:extLst>
      <p:ext uri="{BB962C8B-B14F-4D97-AF65-F5344CB8AC3E}">
        <p14:creationId xmlns:p14="http://schemas.microsoft.com/office/powerpoint/2010/main" val="179218825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Opening link in a new Window or tab</a:t>
            </a:r>
            <a:endParaRPr lang="en-US" dirty="0"/>
          </a:p>
        </p:txBody>
      </p:sp>
      <p:sp>
        <p:nvSpPr>
          <p:cNvPr id="3" name="Content Placeholder 2"/>
          <p:cNvSpPr>
            <a:spLocks noGrp="1"/>
          </p:cNvSpPr>
          <p:nvPr>
            <p:ph idx="1"/>
          </p:nvPr>
        </p:nvSpPr>
        <p:spPr/>
        <p:txBody>
          <a:bodyPr>
            <a:normAutofit/>
          </a:bodyPr>
          <a:lstStyle/>
          <a:p>
            <a:r>
              <a:rPr lang="en-US" dirty="0" smtClean="0"/>
              <a:t>Add </a:t>
            </a:r>
            <a:r>
              <a:rPr lang="en-US" dirty="0" smtClean="0">
                <a:solidFill>
                  <a:schemeClr val="accent6">
                    <a:lumMod val="75000"/>
                  </a:schemeClr>
                </a:solidFill>
              </a:rPr>
              <a:t>target</a:t>
            </a:r>
            <a:r>
              <a:rPr lang="en-US" dirty="0">
                <a:solidFill>
                  <a:schemeClr val="accent6">
                    <a:lumMod val="75000"/>
                  </a:schemeClr>
                </a:solidFill>
              </a:rPr>
              <a:t>="_</a:t>
            </a:r>
            <a:r>
              <a:rPr lang="en-US" dirty="0" smtClean="0">
                <a:solidFill>
                  <a:schemeClr val="accent6">
                    <a:lumMod val="75000"/>
                  </a:schemeClr>
                </a:solidFill>
              </a:rPr>
              <a:t>blank“</a:t>
            </a:r>
          </a:p>
          <a:p>
            <a:endParaRPr lang="en-US" dirty="0">
              <a:solidFill>
                <a:schemeClr val="accent6">
                  <a:lumMod val="75000"/>
                </a:schemeClr>
              </a:solidFill>
            </a:endParaRPr>
          </a:p>
          <a:p>
            <a:r>
              <a:rPr lang="en-US" dirty="0" smtClean="0"/>
              <a:t>Example: </a:t>
            </a:r>
            <a:r>
              <a:rPr lang="en-US" dirty="0"/>
              <a:t> </a:t>
            </a:r>
            <a:r>
              <a:rPr lang="is-IS" dirty="0"/>
              <a:t>&lt;a </a:t>
            </a:r>
            <a:r>
              <a:rPr lang="is-IS" dirty="0" smtClean="0"/>
              <a:t>href=</a:t>
            </a:r>
            <a:r>
              <a:rPr lang="is-IS" dirty="0" smtClean="0">
                <a:hlinkClick r:id="rId2"/>
              </a:rPr>
              <a:t>“http://www.yahoo.com</a:t>
            </a:r>
            <a:r>
              <a:rPr lang="is-IS" dirty="0" smtClean="0"/>
              <a:t>“ </a:t>
            </a:r>
            <a:r>
              <a:rPr lang="is-IS" dirty="0" smtClean="0">
                <a:solidFill>
                  <a:srgbClr val="FF0000"/>
                </a:solidFill>
              </a:rPr>
              <a:t>target=“_blank“</a:t>
            </a:r>
            <a:r>
              <a:rPr lang="is-IS" dirty="0" smtClean="0"/>
              <a:t>&gt;Yahoo</a:t>
            </a:r>
            <a:r>
              <a:rPr lang="is-IS" dirty="0"/>
              <a:t>&lt;/a</a:t>
            </a:r>
            <a:r>
              <a:rPr lang="is-IS" dirty="0" smtClean="0"/>
              <a:t>&gt;</a:t>
            </a:r>
          </a:p>
          <a:p>
            <a:endParaRPr lang="is-IS" dirty="0" smtClean="0"/>
          </a:p>
          <a:p>
            <a:endParaRPr lang="is-IS" dirty="0" smtClean="0"/>
          </a:p>
          <a:p>
            <a:pPr marL="0" indent="0">
              <a:buNone/>
            </a:pPr>
            <a:endParaRPr lang="is-IS" dirty="0"/>
          </a:p>
        </p:txBody>
      </p:sp>
    </p:spTree>
    <p:extLst>
      <p:ext uri="{BB962C8B-B14F-4D97-AF65-F5344CB8AC3E}">
        <p14:creationId xmlns:p14="http://schemas.microsoft.com/office/powerpoint/2010/main" val="27788370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Anchor Link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chemeClr val="accent6">
                    <a:lumMod val="75000"/>
                  </a:schemeClr>
                </a:solidFill>
              </a:rPr>
              <a:t>1. &lt;a id=“CIS"&gt;</a:t>
            </a:r>
            <a:r>
              <a:rPr lang="en-US" dirty="0" smtClean="0"/>
              <a:t>identifying the anchor link&lt;/</a:t>
            </a:r>
            <a:r>
              <a:rPr lang="en-US" dirty="0"/>
              <a:t>a&gt; </a:t>
            </a:r>
          </a:p>
          <a:p>
            <a:pPr marL="0" indent="0">
              <a:buNone/>
            </a:pPr>
            <a:r>
              <a:rPr lang="en-US" dirty="0" smtClean="0"/>
              <a:t>2. Create </a:t>
            </a:r>
            <a:r>
              <a:rPr lang="en-US" dirty="0"/>
              <a:t>a link to the </a:t>
            </a:r>
            <a:r>
              <a:rPr lang="en-US" dirty="0" smtClean="0"/>
              <a:t>“CIS School" </a:t>
            </a:r>
            <a:r>
              <a:rPr lang="en-US" dirty="0"/>
              <a:t>inside the same document:</a:t>
            </a:r>
          </a:p>
          <a:p>
            <a:pPr marL="0" indent="0">
              <a:buNone/>
            </a:pPr>
            <a:r>
              <a:rPr lang="en-US" dirty="0" smtClean="0"/>
              <a:t> &lt;</a:t>
            </a:r>
            <a:r>
              <a:rPr lang="en-US" dirty="0"/>
              <a:t>a </a:t>
            </a:r>
            <a:r>
              <a:rPr lang="en-US" dirty="0" err="1"/>
              <a:t>href</a:t>
            </a:r>
            <a:r>
              <a:rPr lang="en-US" dirty="0" smtClean="0"/>
              <a:t>=</a:t>
            </a:r>
            <a:r>
              <a:rPr lang="en-US" dirty="0" smtClean="0">
                <a:solidFill>
                  <a:schemeClr val="accent6">
                    <a:lumMod val="75000"/>
                  </a:schemeClr>
                </a:solidFill>
              </a:rPr>
              <a:t>"#CIS"&gt;</a:t>
            </a:r>
            <a:r>
              <a:rPr lang="en-US" dirty="0"/>
              <a:t>Visit the </a:t>
            </a:r>
            <a:r>
              <a:rPr lang="en-US" dirty="0" smtClean="0"/>
              <a:t>CIS school section&lt;/</a:t>
            </a:r>
            <a:r>
              <a:rPr lang="en-US" dirty="0"/>
              <a:t>a&gt; </a:t>
            </a:r>
          </a:p>
          <a:p>
            <a:pPr marL="0" indent="0" algn="ctr">
              <a:buNone/>
            </a:pPr>
            <a:r>
              <a:rPr lang="en-US" dirty="0" smtClean="0"/>
              <a:t>-------------------------------------------------</a:t>
            </a:r>
          </a:p>
          <a:p>
            <a:r>
              <a:rPr lang="en-US" u="sng" dirty="0" smtClean="0"/>
              <a:t>Or</a:t>
            </a:r>
            <a:r>
              <a:rPr lang="en-US" dirty="0"/>
              <a:t>, create a link to the "Useful Tips Section" from another page:</a:t>
            </a:r>
          </a:p>
          <a:p>
            <a:r>
              <a:rPr lang="en-US" dirty="0"/>
              <a:t>&lt;a </a:t>
            </a:r>
            <a:r>
              <a:rPr lang="en-US" dirty="0" err="1"/>
              <a:t>href</a:t>
            </a:r>
            <a:r>
              <a:rPr lang="en-US" dirty="0"/>
              <a:t>="http://</a:t>
            </a:r>
            <a:r>
              <a:rPr lang="en-US" dirty="0" smtClean="0"/>
              <a:t>www.psu.edu.sa/html_links.htm#CIS"&gt;</a:t>
            </a:r>
            <a:r>
              <a:rPr lang="en-US" dirty="0"/>
              <a:t/>
            </a:r>
            <a:br>
              <a:rPr lang="en-US" dirty="0"/>
            </a:br>
            <a:r>
              <a:rPr lang="en-US" dirty="0" smtClean="0"/>
              <a:t>Visit CIS school&lt;/</a:t>
            </a:r>
            <a:r>
              <a:rPr lang="en-US" dirty="0"/>
              <a:t>a&gt; </a:t>
            </a:r>
          </a:p>
          <a:p>
            <a:endParaRPr lang="en-US" dirty="0"/>
          </a:p>
        </p:txBody>
      </p:sp>
    </p:spTree>
    <p:extLst>
      <p:ext uri="{BB962C8B-B14F-4D97-AF65-F5344CB8AC3E}">
        <p14:creationId xmlns:p14="http://schemas.microsoft.com/office/powerpoint/2010/main" val="174483700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Tags</a:t>
            </a:r>
            <a:endParaRPr lang="en-US" dirty="0"/>
          </a:p>
        </p:txBody>
      </p:sp>
      <p:sp>
        <p:nvSpPr>
          <p:cNvPr id="3" name="Content Placeholder 2"/>
          <p:cNvSpPr>
            <a:spLocks noGrp="1"/>
          </p:cNvSpPr>
          <p:nvPr>
            <p:ph idx="1"/>
          </p:nvPr>
        </p:nvSpPr>
        <p:spPr/>
        <p:txBody>
          <a:bodyPr/>
          <a:lstStyle/>
          <a:p>
            <a:pPr marL="457200" lvl="1" indent="0">
              <a:buNone/>
            </a:pPr>
            <a:r>
              <a:rPr lang="en-US" sz="2400" dirty="0" smtClean="0">
                <a:cs typeface="Times New Roman" panose="02020603050405020304" pitchFamily="18" charset="0"/>
              </a:rPr>
              <a:t>Stand-alone, or void tag (No closing tag)</a:t>
            </a:r>
          </a:p>
          <a:p>
            <a:endParaRPr lang="en-US" dirty="0"/>
          </a:p>
        </p:txBody>
      </p:sp>
    </p:spTree>
    <p:extLst>
      <p:ext uri="{BB962C8B-B14F-4D97-AF65-F5344CB8AC3E}">
        <p14:creationId xmlns:p14="http://schemas.microsoft.com/office/powerpoint/2010/main" val="39858675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794" y="1630623"/>
            <a:ext cx="6583806" cy="3046988"/>
          </a:xfrm>
          <a:prstGeom prst="rect">
            <a:avLst/>
          </a:prstGeom>
        </p:spPr>
        <p:txBody>
          <a:bodyPr wrap="square">
            <a:spAutoFit/>
          </a:bodyPr>
          <a:lstStyle/>
          <a:p>
            <a:pPr algn="ctr"/>
            <a:r>
              <a:rPr lang="en-US" sz="4800" b="1" dirty="0" smtClean="0">
                <a:solidFill>
                  <a:schemeClr val="accent6">
                    <a:lumMod val="75000"/>
                  </a:schemeClr>
                </a:solidFill>
              </a:rPr>
              <a:t>Hyperlinks</a:t>
            </a:r>
            <a:endParaRPr lang="en-US" sz="4800" dirty="0" smtClean="0">
              <a:solidFill>
                <a:schemeClr val="accent6">
                  <a:lumMod val="75000"/>
                </a:schemeClr>
              </a:solidFill>
            </a:endParaRPr>
          </a:p>
          <a:p>
            <a:pPr algn="ctr"/>
            <a:endParaRPr lang="en-US" sz="4800" dirty="0"/>
          </a:p>
          <a:p>
            <a:pPr algn="ctr"/>
            <a:endParaRPr lang="en-US" sz="4800" dirty="0" smtClean="0"/>
          </a:p>
          <a:p>
            <a:pPr algn="ctr"/>
            <a:r>
              <a:rPr lang="en-US" sz="4800" dirty="0" smtClean="0"/>
              <a:t>Connect pages together.</a:t>
            </a:r>
            <a:endParaRPr lang="en-US" sz="4800" dirty="0"/>
          </a:p>
        </p:txBody>
      </p:sp>
    </p:spTree>
    <p:extLst>
      <p:ext uri="{BB962C8B-B14F-4D97-AF65-F5344CB8AC3E}">
        <p14:creationId xmlns:p14="http://schemas.microsoft.com/office/powerpoint/2010/main" val="6491671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7" y="1918210"/>
            <a:ext cx="8127698" cy="646331"/>
          </a:xfrm>
          <a:prstGeom prst="rect">
            <a:avLst/>
          </a:prstGeom>
        </p:spPr>
        <p:txBody>
          <a:bodyPr wrap="square">
            <a:spAutoFit/>
          </a:bodyPr>
          <a:lstStyle/>
          <a:p>
            <a:pPr lvl="1"/>
            <a:r>
              <a:rPr lang="en-US" dirty="0" smtClean="0">
                <a:cs typeface="Times New Roman" panose="02020603050405020304" pitchFamily="18" charset="0"/>
              </a:rPr>
              <a:t>Causes </a:t>
            </a:r>
            <a:r>
              <a:rPr lang="en-US" dirty="0">
                <a:cs typeface="Times New Roman" panose="02020603050405020304" pitchFamily="18" charset="0"/>
              </a:rPr>
              <a:t>the next element or text to display on a new </a:t>
            </a:r>
            <a:r>
              <a:rPr lang="en-US" dirty="0" smtClean="0">
                <a:cs typeface="Times New Roman" panose="02020603050405020304" pitchFamily="18" charset="0"/>
              </a:rPr>
              <a:t>line.</a:t>
            </a:r>
            <a:endParaRPr lang="en-US" dirty="0"/>
          </a:p>
          <a:p>
            <a:endParaRPr lang="en-US" dirty="0"/>
          </a:p>
        </p:txBody>
      </p:sp>
      <p:sp>
        <p:nvSpPr>
          <p:cNvPr id="3" name="Rectangle 2"/>
          <p:cNvSpPr/>
          <p:nvPr/>
        </p:nvSpPr>
        <p:spPr>
          <a:xfrm>
            <a:off x="3586675" y="455771"/>
            <a:ext cx="2132314" cy="584776"/>
          </a:xfrm>
          <a:prstGeom prst="rect">
            <a:avLst/>
          </a:prstGeom>
        </p:spPr>
        <p:txBody>
          <a:bodyPr wrap="none">
            <a:spAutoFit/>
          </a:bodyPr>
          <a:lstStyle/>
          <a:p>
            <a:r>
              <a:rPr lang="en-US" sz="3200" b="1" dirty="0" smtClean="0"/>
              <a:t>Empty Tags</a:t>
            </a:r>
            <a:endParaRPr lang="en-US" sz="3200" b="1" dirty="0"/>
          </a:p>
        </p:txBody>
      </p:sp>
      <p:sp>
        <p:nvSpPr>
          <p:cNvPr id="4" name="TextBox 3"/>
          <p:cNvSpPr txBox="1"/>
          <p:nvPr/>
        </p:nvSpPr>
        <p:spPr>
          <a:xfrm>
            <a:off x="6195500" y="2667017"/>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5" name="TextBox 4"/>
          <p:cNvSpPr txBox="1"/>
          <p:nvPr/>
        </p:nvSpPr>
        <p:spPr>
          <a:xfrm>
            <a:off x="636239" y="2667017"/>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Rectangle 5"/>
          <p:cNvSpPr/>
          <p:nvPr/>
        </p:nvSpPr>
        <p:spPr>
          <a:xfrm>
            <a:off x="636239" y="3512245"/>
            <a:ext cx="4572000" cy="2585323"/>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Jim </a:t>
            </a:r>
            <a:r>
              <a:rPr lang="en-US" dirty="0" err="1"/>
              <a:t>Rohn</a:t>
            </a:r>
            <a:r>
              <a:rPr lang="en-US" dirty="0"/>
              <a:t>:</a:t>
            </a:r>
            <a:r>
              <a:rPr lang="en-US" dirty="0">
                <a:solidFill>
                  <a:schemeClr val="accent6">
                    <a:lumMod val="75000"/>
                  </a:schemeClr>
                </a:solidFill>
              </a:rPr>
              <a:t>&lt;</a:t>
            </a:r>
            <a:r>
              <a:rPr lang="en-US" dirty="0" err="1">
                <a:solidFill>
                  <a:schemeClr val="accent6">
                    <a:lumMod val="75000"/>
                  </a:schemeClr>
                </a:solidFill>
              </a:rPr>
              <a:t>br</a:t>
            </a:r>
            <a:r>
              <a:rPr lang="en-US" dirty="0">
                <a:solidFill>
                  <a:schemeClr val="accent6">
                    <a:lumMod val="75000"/>
                  </a:schemeClr>
                </a:solidFill>
              </a:rPr>
              <a:t>&gt;</a:t>
            </a:r>
          </a:p>
          <a:p>
            <a:r>
              <a:rPr lang="en-US" dirty="0"/>
              <a:t>“Don't wish it were easier, </a:t>
            </a:r>
            <a:r>
              <a:rPr lang="en-US" dirty="0">
                <a:solidFill>
                  <a:schemeClr val="accent6">
                    <a:lumMod val="75000"/>
                  </a:schemeClr>
                </a:solidFill>
              </a:rPr>
              <a:t>&lt;</a:t>
            </a:r>
            <a:r>
              <a:rPr lang="en-US" dirty="0" err="1">
                <a:solidFill>
                  <a:schemeClr val="accent6">
                    <a:lumMod val="75000"/>
                  </a:schemeClr>
                </a:solidFill>
              </a:rPr>
              <a:t>br</a:t>
            </a:r>
            <a:r>
              <a:rPr lang="en-US" dirty="0">
                <a:solidFill>
                  <a:schemeClr val="accent6">
                    <a:lumMod val="75000"/>
                  </a:schemeClr>
                </a:solidFill>
              </a:rPr>
              <a:t>&gt; </a:t>
            </a:r>
            <a:r>
              <a:rPr lang="en-US" dirty="0"/>
              <a:t>wish you were better"</a:t>
            </a:r>
            <a:r>
              <a:rPr lang="en-US" dirty="0">
                <a:solidFill>
                  <a:schemeClr val="accent6">
                    <a:lumMod val="75000"/>
                  </a:schemeClr>
                </a:solidFill>
              </a:rPr>
              <a:t>&lt;</a:t>
            </a:r>
            <a:r>
              <a:rPr lang="en-US" dirty="0" err="1">
                <a:solidFill>
                  <a:schemeClr val="accent6">
                    <a:lumMod val="75000"/>
                  </a:schemeClr>
                </a:solidFill>
              </a:rPr>
              <a:t>br</a:t>
            </a:r>
            <a:r>
              <a:rPr lang="en-US" dirty="0" smtClean="0">
                <a:solidFill>
                  <a:schemeClr val="accent6">
                    <a:lumMod val="75000"/>
                  </a:schemeClr>
                </a:solidFill>
              </a:rPr>
              <a:t>&gt;</a:t>
            </a:r>
          </a:p>
          <a:p>
            <a:endParaRPr lang="en-US" dirty="0">
              <a:solidFill>
                <a:schemeClr val="accent6">
                  <a:lumMod val="75000"/>
                </a:schemeClr>
              </a:solidFill>
            </a:endParaRPr>
          </a:p>
          <a:p>
            <a:r>
              <a:rPr lang="en-US" dirty="0" smtClean="0"/>
              <a:t>…</a:t>
            </a:r>
            <a:endParaRPr lang="en-US" dirty="0"/>
          </a:p>
        </p:txBody>
      </p:sp>
      <p:pic>
        <p:nvPicPr>
          <p:cNvPr id="7" name="Picture 6" descr="Screen shot 2013-09-08 at 7.0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284" y="3608189"/>
            <a:ext cx="2832100" cy="1231900"/>
          </a:xfrm>
          <a:prstGeom prst="rect">
            <a:avLst/>
          </a:prstGeom>
        </p:spPr>
      </p:pic>
      <p:sp>
        <p:nvSpPr>
          <p:cNvPr id="8" name="TextBox 7"/>
          <p:cNvSpPr txBox="1"/>
          <p:nvPr/>
        </p:nvSpPr>
        <p:spPr>
          <a:xfrm>
            <a:off x="3875675" y="1128491"/>
            <a:ext cx="2164119" cy="461665"/>
          </a:xfrm>
          <a:prstGeom prst="rect">
            <a:avLst/>
          </a:prstGeom>
          <a:noFill/>
        </p:spPr>
        <p:txBody>
          <a:bodyPr wrap="none" rtlCol="0">
            <a:spAutoFit/>
          </a:bodyPr>
          <a:lstStyle/>
          <a:p>
            <a:r>
              <a:rPr lang="en-US" sz="2400" b="1" dirty="0" smtClean="0">
                <a:solidFill>
                  <a:srgbClr val="E46C0A"/>
                </a:solidFill>
              </a:rPr>
              <a:t>Line Break &lt;</a:t>
            </a:r>
            <a:r>
              <a:rPr lang="en-US" sz="2400" b="1" dirty="0" err="1" smtClean="0">
                <a:solidFill>
                  <a:srgbClr val="E46C0A"/>
                </a:solidFill>
              </a:rPr>
              <a:t>br</a:t>
            </a:r>
            <a:r>
              <a:rPr lang="en-US" sz="2400" b="1" dirty="0" smtClean="0">
                <a:solidFill>
                  <a:srgbClr val="E46C0A"/>
                </a:solidFill>
              </a:rPr>
              <a:t>&gt;</a:t>
            </a:r>
            <a:endParaRPr lang="en-US" sz="2400" b="1" dirty="0">
              <a:solidFill>
                <a:srgbClr val="E46C0A"/>
              </a:solidFill>
            </a:endParaRPr>
          </a:p>
        </p:txBody>
      </p:sp>
    </p:spTree>
    <p:extLst>
      <p:ext uri="{BB962C8B-B14F-4D97-AF65-F5344CB8AC3E}">
        <p14:creationId xmlns:p14="http://schemas.microsoft.com/office/powerpoint/2010/main" val="261689125"/>
      </p:ext>
    </p:extLst>
  </p:cSld>
  <p:clrMapOvr>
    <a:masterClrMapping/>
  </p:clrMapOvr>
  <p:transition xmlns:p14="http://schemas.microsoft.com/office/powerpoint/2010/mai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469"/>
            <a:ext cx="8229600" cy="1446651"/>
          </a:xfrm>
        </p:spPr>
        <p:txBody>
          <a:bodyPr>
            <a:normAutofit fontScale="90000"/>
          </a:bodyPr>
          <a:lstStyle/>
          <a:p>
            <a:pPr>
              <a:lnSpc>
                <a:spcPct val="150000"/>
              </a:lnSpc>
            </a:pPr>
            <a:r>
              <a:rPr lang="en-US" b="1" dirty="0" smtClean="0"/>
              <a:t>Empty Tags </a:t>
            </a:r>
            <a:br>
              <a:rPr lang="en-US" b="1" dirty="0" smtClean="0"/>
            </a:br>
            <a:r>
              <a:rPr lang="en-US" sz="2400" b="1" dirty="0" smtClean="0">
                <a:solidFill>
                  <a:srgbClr val="E46C0A"/>
                </a:solidFill>
              </a:rPr>
              <a:t>Line Break</a:t>
            </a:r>
            <a:endParaRPr lang="en-US" sz="2400" b="1" dirty="0">
              <a:solidFill>
                <a:srgbClr val="E46C0A"/>
              </a:solidFill>
            </a:endParaRPr>
          </a:p>
        </p:txBody>
      </p:sp>
      <p:sp>
        <p:nvSpPr>
          <p:cNvPr id="3" name="Content Placeholder 2"/>
          <p:cNvSpPr>
            <a:spLocks noGrp="1"/>
          </p:cNvSpPr>
          <p:nvPr>
            <p:ph idx="1"/>
          </p:nvPr>
        </p:nvSpPr>
        <p:spPr/>
        <p:txBody>
          <a:bodyPr/>
          <a:lstStyle/>
          <a:p>
            <a:pPr lvl="2"/>
            <a:endParaRPr lang="en-US" sz="2200" dirty="0" smtClean="0">
              <a:latin typeface="Gill Sans MT" charset="0"/>
              <a:cs typeface="Times New Roman" charset="0"/>
            </a:endParaRPr>
          </a:p>
          <a:p>
            <a:pPr lvl="2"/>
            <a:endParaRPr lang="en-US" sz="2200" dirty="0" smtClean="0">
              <a:latin typeface="Gill Sans MT" charset="0"/>
              <a:cs typeface="Times New Roman" charset="0"/>
            </a:endParaRPr>
          </a:p>
          <a:p>
            <a:pPr lvl="2"/>
            <a:r>
              <a:rPr lang="en-US" sz="2200" dirty="0" smtClean="0">
                <a:latin typeface="Gill Sans MT" charset="0"/>
                <a:cs typeface="Times New Roman" charset="0"/>
              </a:rPr>
              <a:t>XHTML </a:t>
            </a:r>
            <a:r>
              <a:rPr lang="en-US" sz="2200" dirty="0">
                <a:latin typeface="Gill Sans MT" charset="0"/>
                <a:cs typeface="Times New Roman" charset="0"/>
              </a:rPr>
              <a:t>syntax: &lt;</a:t>
            </a:r>
            <a:r>
              <a:rPr lang="en-US" sz="2200" dirty="0" err="1">
                <a:latin typeface="Gill Sans MT" charset="0"/>
                <a:cs typeface="Times New Roman" charset="0"/>
              </a:rPr>
              <a:t>br</a:t>
            </a:r>
            <a:r>
              <a:rPr lang="en-US" sz="2200" dirty="0">
                <a:latin typeface="Gill Sans MT" charset="0"/>
                <a:cs typeface="Times New Roman" charset="0"/>
              </a:rPr>
              <a:t> /&gt;</a:t>
            </a:r>
          </a:p>
          <a:p>
            <a:pPr lvl="2"/>
            <a:r>
              <a:rPr lang="en-US" sz="2200" dirty="0">
                <a:latin typeface="Gill Sans MT" charset="0"/>
                <a:cs typeface="Times New Roman" charset="0"/>
              </a:rPr>
              <a:t>HTML syntax: &lt;</a:t>
            </a:r>
            <a:r>
              <a:rPr lang="en-US" sz="2200" dirty="0" err="1">
                <a:latin typeface="Gill Sans MT" charset="0"/>
                <a:cs typeface="Times New Roman" charset="0"/>
              </a:rPr>
              <a:t>br</a:t>
            </a:r>
            <a:r>
              <a:rPr lang="en-US" sz="2200" dirty="0">
                <a:latin typeface="Gill Sans MT" charset="0"/>
                <a:cs typeface="Times New Roman" charset="0"/>
              </a:rPr>
              <a:t>&gt;</a:t>
            </a:r>
            <a:endParaRPr lang="en-US" dirty="0"/>
          </a:p>
        </p:txBody>
      </p:sp>
    </p:spTree>
    <p:extLst>
      <p:ext uri="{BB962C8B-B14F-4D97-AF65-F5344CB8AC3E}">
        <p14:creationId xmlns:p14="http://schemas.microsoft.com/office/powerpoint/2010/main" val="556546148"/>
      </p:ext>
    </p:extLst>
  </p:cSld>
  <p:clrMapOvr>
    <a:masterClrMapping/>
  </p:clrMapOvr>
  <p:transition xmlns:p14="http://schemas.microsoft.com/office/powerpoint/2010/mai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506" y="1230220"/>
            <a:ext cx="8456712" cy="4154984"/>
          </a:xfrm>
          <a:prstGeom prst="rect">
            <a:avLst/>
          </a:prstGeom>
        </p:spPr>
        <p:txBody>
          <a:bodyPr wrap="square">
            <a:spAutoFit/>
          </a:bodyPr>
          <a:lstStyle/>
          <a:p>
            <a:pPr algn="ctr"/>
            <a:r>
              <a:rPr lang="en-US" sz="2400" b="1" dirty="0">
                <a:solidFill>
                  <a:srgbClr val="E46C0A"/>
                </a:solidFill>
              </a:rPr>
              <a:t>Horizontal </a:t>
            </a:r>
            <a:r>
              <a:rPr lang="en-US" sz="2400" b="1" dirty="0" smtClean="0">
                <a:solidFill>
                  <a:srgbClr val="E46C0A"/>
                </a:solidFill>
              </a:rPr>
              <a:t>Rules &lt;</a:t>
            </a:r>
            <a:r>
              <a:rPr lang="en-US" sz="2400" b="1" dirty="0" err="1" smtClean="0">
                <a:solidFill>
                  <a:srgbClr val="E46C0A"/>
                </a:solidFill>
              </a:rPr>
              <a:t>hr</a:t>
            </a:r>
            <a:r>
              <a:rPr lang="en-US" sz="2400" b="1" dirty="0" smtClean="0">
                <a:solidFill>
                  <a:srgbClr val="E46C0A"/>
                </a:solidFill>
              </a:rPr>
              <a:t>&gt;</a:t>
            </a:r>
          </a:p>
          <a:p>
            <a:endParaRPr lang="en-US" sz="2000" dirty="0" smtClean="0"/>
          </a:p>
          <a:p>
            <a:endParaRPr lang="en-US" sz="2000" dirty="0"/>
          </a:p>
          <a:p>
            <a:endParaRPr lang="en-US" sz="2000" dirty="0"/>
          </a:p>
          <a:p>
            <a:pPr marL="285750" indent="-285750">
              <a:buFont typeface="Arial"/>
              <a:buChar char="•"/>
            </a:pPr>
            <a:r>
              <a:rPr lang="en-US" sz="2000" dirty="0" smtClean="0"/>
              <a:t>The </a:t>
            </a:r>
            <a:r>
              <a:rPr lang="en-US" sz="2000" dirty="0" smtClean="0">
                <a:solidFill>
                  <a:srgbClr val="E46C0A"/>
                </a:solidFill>
              </a:rPr>
              <a:t>&lt;</a:t>
            </a:r>
            <a:r>
              <a:rPr lang="en-US" sz="2000" dirty="0" err="1" smtClean="0">
                <a:solidFill>
                  <a:srgbClr val="E46C0A"/>
                </a:solidFill>
              </a:rPr>
              <a:t>hr</a:t>
            </a:r>
            <a:r>
              <a:rPr lang="en-US" sz="2000" dirty="0" smtClean="0">
                <a:solidFill>
                  <a:srgbClr val="E46C0A"/>
                </a:solidFill>
              </a:rPr>
              <a:t>&gt; </a:t>
            </a:r>
            <a:r>
              <a:rPr lang="en-US" sz="2000" dirty="0"/>
              <a:t>tag In HTML5, the &lt;</a:t>
            </a:r>
            <a:r>
              <a:rPr lang="en-US" sz="2000" dirty="0" err="1"/>
              <a:t>hr</a:t>
            </a:r>
            <a:r>
              <a:rPr lang="en-US" sz="2000" dirty="0"/>
              <a:t>&gt; tag defines a thematic break</a:t>
            </a:r>
            <a:r>
              <a:rPr lang="en-US" sz="2000" dirty="0" smtClean="0"/>
              <a:t>.</a:t>
            </a:r>
          </a:p>
          <a:p>
            <a:endParaRPr lang="en-US" sz="2000" dirty="0" smtClean="0"/>
          </a:p>
          <a:p>
            <a:pPr marL="285750" indent="-285750">
              <a:buFont typeface="Arial"/>
              <a:buChar char="•"/>
            </a:pPr>
            <a:r>
              <a:rPr lang="en-US" sz="2000" dirty="0" smtClean="0"/>
              <a:t>A </a:t>
            </a:r>
            <a:r>
              <a:rPr lang="en-US" sz="2000" dirty="0"/>
              <a:t>horizontal rule is useful to separate major sections of your document.</a:t>
            </a:r>
          </a:p>
          <a:p>
            <a:pPr lvl="1"/>
            <a:endParaRPr lang="en-US" sz="2000" dirty="0"/>
          </a:p>
          <a:p>
            <a:pPr lvl="1"/>
            <a:r>
              <a:rPr lang="en-US" sz="2000" dirty="0" smtClean="0"/>
              <a:t>You will format this in CSS in later lectures</a:t>
            </a:r>
          </a:p>
          <a:p>
            <a:pPr marL="800100" lvl="1" indent="-342900">
              <a:buFont typeface="+mj-lt"/>
              <a:buAutoNum type="arabicPeriod"/>
            </a:pPr>
            <a:endParaRPr lang="en-US" sz="2000" dirty="0" smtClean="0"/>
          </a:p>
          <a:p>
            <a:endParaRPr lang="en-US" sz="2000" dirty="0" smtClean="0"/>
          </a:p>
          <a:p>
            <a:endParaRPr lang="en-US" sz="2000" dirty="0" smtClean="0"/>
          </a:p>
          <a:p>
            <a:endParaRPr lang="en-US" sz="2000" dirty="0"/>
          </a:p>
        </p:txBody>
      </p:sp>
      <p:sp>
        <p:nvSpPr>
          <p:cNvPr id="3" name="Rectangle 2"/>
          <p:cNvSpPr/>
          <p:nvPr/>
        </p:nvSpPr>
        <p:spPr>
          <a:xfrm>
            <a:off x="3586675" y="455771"/>
            <a:ext cx="2132314" cy="584776"/>
          </a:xfrm>
          <a:prstGeom prst="rect">
            <a:avLst/>
          </a:prstGeom>
        </p:spPr>
        <p:txBody>
          <a:bodyPr wrap="none">
            <a:spAutoFit/>
          </a:bodyPr>
          <a:lstStyle/>
          <a:p>
            <a:r>
              <a:rPr lang="en-US" sz="3200" b="1" dirty="0" smtClean="0"/>
              <a:t>Empty Tags</a:t>
            </a:r>
            <a:endParaRPr lang="en-US" sz="3200" b="1" dirty="0"/>
          </a:p>
        </p:txBody>
      </p:sp>
    </p:spTree>
    <p:extLst>
      <p:ext uri="{BB962C8B-B14F-4D97-AF65-F5344CB8AC3E}">
        <p14:creationId xmlns:p14="http://schemas.microsoft.com/office/powerpoint/2010/main" val="3208061837"/>
      </p:ext>
    </p:extLst>
  </p:cSld>
  <p:clrMapOvr>
    <a:masterClrMapping/>
  </p:clrMapOvr>
  <p:transition xmlns:p14="http://schemas.microsoft.com/office/powerpoint/2010/mai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675" y="455771"/>
            <a:ext cx="2226090" cy="584776"/>
          </a:xfrm>
          <a:prstGeom prst="rect">
            <a:avLst/>
          </a:prstGeom>
        </p:spPr>
        <p:txBody>
          <a:bodyPr wrap="none">
            <a:spAutoFit/>
          </a:bodyPr>
          <a:lstStyle/>
          <a:p>
            <a:r>
              <a:rPr lang="en-US" sz="3200" b="1" dirty="0" smtClean="0"/>
              <a:t>Adding Lists</a:t>
            </a:r>
            <a:endParaRPr lang="en-US" sz="3200" b="1" dirty="0"/>
          </a:p>
        </p:txBody>
      </p:sp>
      <p:sp>
        <p:nvSpPr>
          <p:cNvPr id="3" name="Rectangle 2"/>
          <p:cNvSpPr/>
          <p:nvPr/>
        </p:nvSpPr>
        <p:spPr>
          <a:xfrm>
            <a:off x="1595569" y="2298667"/>
            <a:ext cx="6072935" cy="3046988"/>
          </a:xfrm>
          <a:prstGeom prst="rect">
            <a:avLst/>
          </a:prstGeom>
        </p:spPr>
        <p:txBody>
          <a:bodyPr wrap="square">
            <a:spAutoFit/>
          </a:bodyPr>
          <a:lstStyle/>
          <a:p>
            <a:r>
              <a:rPr lang="en-US" sz="2400" dirty="0"/>
              <a:t>HTML supports: </a:t>
            </a:r>
            <a:endParaRPr lang="en-US" sz="2400" dirty="0" smtClean="0"/>
          </a:p>
          <a:p>
            <a:pPr marL="342900" indent="-342900">
              <a:buFont typeface="Arial"/>
              <a:buChar char="•"/>
            </a:pPr>
            <a:r>
              <a:rPr lang="en-US" sz="2400" dirty="0" smtClean="0"/>
              <a:t>Unordered Lists (or Unnumbered lists)</a:t>
            </a:r>
            <a:endParaRPr lang="en-US" sz="2400" dirty="0"/>
          </a:p>
          <a:p>
            <a:pPr marL="342900" indent="-342900">
              <a:buFont typeface="Arial"/>
              <a:buChar char="•"/>
            </a:pPr>
            <a:r>
              <a:rPr lang="en-US" sz="2400" dirty="0" smtClean="0"/>
              <a:t>Ordered Lists (or Numbered lists)</a:t>
            </a:r>
          </a:p>
          <a:p>
            <a:pPr marL="342900" indent="-342900">
              <a:buFont typeface="Arial"/>
              <a:buChar char="•"/>
            </a:pPr>
            <a:r>
              <a:rPr lang="en-US" sz="2400" dirty="0" smtClean="0"/>
              <a:t>Definition lists (or </a:t>
            </a:r>
            <a:r>
              <a:rPr lang="en-US" sz="2400" dirty="0"/>
              <a:t>D</a:t>
            </a:r>
            <a:r>
              <a:rPr lang="en-US" sz="2400" dirty="0" smtClean="0"/>
              <a:t>escription lists)</a:t>
            </a:r>
          </a:p>
          <a:p>
            <a:endParaRPr lang="en-US" sz="2400" dirty="0"/>
          </a:p>
          <a:p>
            <a:r>
              <a:rPr lang="en-US" sz="2400" dirty="0" smtClean="0"/>
              <a:t> </a:t>
            </a:r>
            <a:r>
              <a:rPr lang="en-US" sz="2400" dirty="0"/>
              <a:t>You can nest lists too, but use this feature sparingly because too many nested items can get difficult to follow.</a:t>
            </a:r>
          </a:p>
        </p:txBody>
      </p:sp>
    </p:spTree>
    <p:extLst>
      <p:ext uri="{BB962C8B-B14F-4D97-AF65-F5344CB8AC3E}">
        <p14:creationId xmlns:p14="http://schemas.microsoft.com/office/powerpoint/2010/main" val="3342041160"/>
      </p:ext>
    </p:extLst>
  </p:cSld>
  <p:clrMapOvr>
    <a:masterClrMapping/>
  </p:clrMapOvr>
  <p:transition xmlns:p14="http://schemas.microsoft.com/office/powerpoint/2010/mai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5422" y="455771"/>
            <a:ext cx="2875507" cy="584776"/>
          </a:xfrm>
          <a:prstGeom prst="rect">
            <a:avLst/>
          </a:prstGeom>
        </p:spPr>
        <p:txBody>
          <a:bodyPr wrap="none">
            <a:spAutoFit/>
          </a:bodyPr>
          <a:lstStyle/>
          <a:p>
            <a:r>
              <a:rPr lang="en-US" sz="3200" b="1" dirty="0" smtClean="0"/>
              <a:t>Unordered Lists</a:t>
            </a:r>
            <a:endParaRPr lang="en-US" sz="3200" b="1" dirty="0"/>
          </a:p>
        </p:txBody>
      </p:sp>
      <p:sp>
        <p:nvSpPr>
          <p:cNvPr id="3" name="Rectangle 2"/>
          <p:cNvSpPr/>
          <p:nvPr/>
        </p:nvSpPr>
        <p:spPr>
          <a:xfrm>
            <a:off x="918369" y="1674673"/>
            <a:ext cx="7271138" cy="1200329"/>
          </a:xfrm>
          <a:prstGeom prst="rect">
            <a:avLst/>
          </a:prstGeom>
        </p:spPr>
        <p:txBody>
          <a:bodyPr wrap="square">
            <a:spAutoFit/>
          </a:bodyPr>
          <a:lstStyle/>
          <a:p>
            <a:pPr marL="342900" indent="-342900">
              <a:buAutoNum type="arabicPeriod"/>
            </a:pPr>
            <a:r>
              <a:rPr lang="en-US" dirty="0" smtClean="0"/>
              <a:t>Starts </a:t>
            </a:r>
            <a:r>
              <a:rPr lang="en-US" dirty="0"/>
              <a:t>with an opening list </a:t>
            </a:r>
            <a:r>
              <a:rPr lang="en-US" dirty="0" smtClean="0">
                <a:solidFill>
                  <a:srgbClr val="E46C0A"/>
                </a:solidFill>
              </a:rPr>
              <a:t>&lt;</a:t>
            </a:r>
            <a:r>
              <a:rPr lang="en-US" dirty="0" err="1" smtClean="0">
                <a:solidFill>
                  <a:srgbClr val="E46C0A"/>
                </a:solidFill>
              </a:rPr>
              <a:t>ul</a:t>
            </a:r>
            <a:r>
              <a:rPr lang="en-US" dirty="0" smtClean="0">
                <a:solidFill>
                  <a:srgbClr val="E46C0A"/>
                </a:solidFill>
              </a:rPr>
              <a:t>&gt; </a:t>
            </a:r>
            <a:r>
              <a:rPr lang="en-US" dirty="0" smtClean="0"/>
              <a:t>(</a:t>
            </a:r>
            <a:r>
              <a:rPr lang="en-US" dirty="0"/>
              <a:t>for </a:t>
            </a:r>
            <a:r>
              <a:rPr lang="en-US" dirty="0" smtClean="0"/>
              <a:t>unordered list</a:t>
            </a:r>
            <a:r>
              <a:rPr lang="en-US" dirty="0"/>
              <a:t>) </a:t>
            </a:r>
            <a:r>
              <a:rPr lang="en-US" dirty="0" smtClean="0"/>
              <a:t>tag</a:t>
            </a:r>
          </a:p>
          <a:p>
            <a:pPr marL="342900" indent="-342900">
              <a:buAutoNum type="arabicPeriod" startAt="2"/>
            </a:pPr>
            <a:r>
              <a:rPr lang="en-US" dirty="0" smtClean="0"/>
              <a:t>Enter </a:t>
            </a:r>
            <a:r>
              <a:rPr lang="en-US" dirty="0"/>
              <a:t>the </a:t>
            </a:r>
            <a:r>
              <a:rPr lang="en-US" dirty="0" smtClean="0"/>
              <a:t>&lt;li&gt; (</a:t>
            </a:r>
            <a:r>
              <a:rPr lang="en-US" dirty="0"/>
              <a:t>list item) tag followed by the individual </a:t>
            </a:r>
            <a:r>
              <a:rPr lang="en-US" dirty="0" smtClean="0"/>
              <a:t>item</a:t>
            </a:r>
          </a:p>
          <a:p>
            <a:pPr marL="342900" indent="-342900">
              <a:buAutoNum type="arabicPeriod" startAt="2"/>
            </a:pPr>
            <a:r>
              <a:rPr lang="en-US" dirty="0" smtClean="0"/>
              <a:t>End </a:t>
            </a:r>
            <a:r>
              <a:rPr lang="en-US" dirty="0"/>
              <a:t>the entire list with a closing list </a:t>
            </a:r>
            <a:r>
              <a:rPr lang="en-US" dirty="0" smtClean="0"/>
              <a:t>&lt;/</a:t>
            </a:r>
            <a:r>
              <a:rPr lang="en-US" dirty="0" err="1" smtClean="0"/>
              <a:t>ul</a:t>
            </a:r>
            <a:r>
              <a:rPr lang="en-US" dirty="0" smtClean="0"/>
              <a:t>&gt; tag</a:t>
            </a:r>
          </a:p>
          <a:p>
            <a:endParaRPr lang="en-US" dirty="0"/>
          </a:p>
        </p:txBody>
      </p:sp>
      <p:sp>
        <p:nvSpPr>
          <p:cNvPr id="4" name="TextBox 3"/>
          <p:cNvSpPr txBox="1"/>
          <p:nvPr/>
        </p:nvSpPr>
        <p:spPr>
          <a:xfrm>
            <a:off x="1179379" y="3152001"/>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5" name="TextBox 4"/>
          <p:cNvSpPr txBox="1"/>
          <p:nvPr/>
        </p:nvSpPr>
        <p:spPr>
          <a:xfrm>
            <a:off x="5949982" y="3152001"/>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6" name="Rectangle 5"/>
          <p:cNvSpPr/>
          <p:nvPr/>
        </p:nvSpPr>
        <p:spPr>
          <a:xfrm>
            <a:off x="625305" y="3854721"/>
            <a:ext cx="2858899" cy="1477328"/>
          </a:xfrm>
          <a:prstGeom prst="rect">
            <a:avLst/>
          </a:prstGeom>
        </p:spPr>
        <p:txBody>
          <a:bodyPr wrap="square">
            <a:spAutoFit/>
          </a:bodyPr>
          <a:lstStyle/>
          <a:p>
            <a:r>
              <a:rPr lang="es-ES_tradnl" dirty="0" smtClean="0"/>
              <a:t>&lt;</a:t>
            </a:r>
            <a:r>
              <a:rPr lang="es-ES_tradnl" dirty="0" err="1" smtClean="0"/>
              <a:t>ul</a:t>
            </a:r>
            <a:r>
              <a:rPr lang="es-ES_tradnl" dirty="0" smtClean="0"/>
              <a:t>&gt; </a:t>
            </a:r>
          </a:p>
          <a:p>
            <a:r>
              <a:rPr lang="es-ES_tradnl" dirty="0" smtClean="0"/>
              <a:t>       &lt;li&gt; </a:t>
            </a:r>
            <a:r>
              <a:rPr lang="es-ES_tradnl" dirty="0" err="1" smtClean="0"/>
              <a:t>apples</a:t>
            </a:r>
            <a:r>
              <a:rPr lang="es-ES_tradnl" dirty="0" smtClean="0"/>
              <a:t>   &lt;/li&gt;</a:t>
            </a:r>
          </a:p>
          <a:p>
            <a:r>
              <a:rPr lang="es-ES_tradnl" dirty="0" smtClean="0"/>
              <a:t>       &lt;</a:t>
            </a:r>
            <a:r>
              <a:rPr lang="es-ES_tradnl" dirty="0"/>
              <a:t>li</a:t>
            </a:r>
            <a:r>
              <a:rPr lang="es-ES_tradnl" dirty="0" smtClean="0"/>
              <a:t>&gt; bananas  </a:t>
            </a:r>
            <a:r>
              <a:rPr lang="es-ES_tradnl" dirty="0"/>
              <a:t>&lt;/li&gt;</a:t>
            </a:r>
          </a:p>
          <a:p>
            <a:r>
              <a:rPr lang="es-ES_tradnl" dirty="0" smtClean="0"/>
              <a:t>       &lt;li&gt; </a:t>
            </a:r>
            <a:r>
              <a:rPr lang="es-ES_tradnl" dirty="0" err="1" smtClean="0"/>
              <a:t>oranges</a:t>
            </a:r>
            <a:r>
              <a:rPr lang="es-ES_tradnl" dirty="0" smtClean="0"/>
              <a:t> </a:t>
            </a:r>
            <a:r>
              <a:rPr lang="es-ES_tradnl" dirty="0"/>
              <a:t>&lt;/li&gt;</a:t>
            </a:r>
          </a:p>
          <a:p>
            <a:r>
              <a:rPr lang="en-US" dirty="0" smtClean="0"/>
              <a:t>&lt;/</a:t>
            </a:r>
            <a:r>
              <a:rPr lang="en-US" dirty="0" err="1" smtClean="0"/>
              <a:t>ul</a:t>
            </a:r>
            <a:r>
              <a:rPr lang="en-US" dirty="0" smtClean="0"/>
              <a:t>&gt;</a:t>
            </a:r>
            <a:endParaRPr lang="en-US" dirty="0"/>
          </a:p>
        </p:txBody>
      </p:sp>
      <p:sp>
        <p:nvSpPr>
          <p:cNvPr id="8" name="TextBox 7"/>
          <p:cNvSpPr txBox="1"/>
          <p:nvPr/>
        </p:nvSpPr>
        <p:spPr>
          <a:xfrm>
            <a:off x="5949982" y="4118870"/>
            <a:ext cx="1261884" cy="923330"/>
          </a:xfrm>
          <a:prstGeom prst="rect">
            <a:avLst/>
          </a:prstGeom>
          <a:noFill/>
        </p:spPr>
        <p:txBody>
          <a:bodyPr wrap="none" rtlCol="0">
            <a:spAutoFit/>
          </a:bodyPr>
          <a:lstStyle/>
          <a:p>
            <a:pPr marL="285750" indent="-285750">
              <a:buFont typeface="Arial"/>
              <a:buChar char="•"/>
            </a:pPr>
            <a:r>
              <a:rPr lang="en-US" dirty="0" smtClean="0"/>
              <a:t>Apples</a:t>
            </a:r>
          </a:p>
          <a:p>
            <a:pPr marL="285750" indent="-285750">
              <a:buFont typeface="Arial"/>
              <a:buChar char="•"/>
            </a:pPr>
            <a:r>
              <a:rPr lang="en-US" dirty="0" smtClean="0"/>
              <a:t>Bananas</a:t>
            </a:r>
          </a:p>
          <a:p>
            <a:pPr marL="285750" indent="-285750">
              <a:buFont typeface="Arial"/>
              <a:buChar char="•"/>
            </a:pPr>
            <a:r>
              <a:rPr lang="en-US" dirty="0" smtClean="0"/>
              <a:t>oranges</a:t>
            </a:r>
            <a:endParaRPr lang="en-US" dirty="0"/>
          </a:p>
        </p:txBody>
      </p:sp>
      <p:sp>
        <p:nvSpPr>
          <p:cNvPr id="9" name="Rectangle 8"/>
          <p:cNvSpPr/>
          <p:nvPr/>
        </p:nvSpPr>
        <p:spPr>
          <a:xfrm>
            <a:off x="665317" y="5669835"/>
            <a:ext cx="7866097" cy="646331"/>
          </a:xfrm>
          <a:prstGeom prst="rect">
            <a:avLst/>
          </a:prstGeom>
        </p:spPr>
        <p:txBody>
          <a:bodyPr wrap="square">
            <a:spAutoFit/>
          </a:bodyPr>
          <a:lstStyle/>
          <a:p>
            <a:r>
              <a:rPr lang="en-US" b="1" dirty="0"/>
              <a:t>The </a:t>
            </a:r>
            <a:r>
              <a:rPr lang="en-US" b="1" dirty="0" smtClean="0"/>
              <a:t>&lt;li&gt; </a:t>
            </a:r>
            <a:r>
              <a:rPr lang="en-US" b="1" dirty="0"/>
              <a:t>item can contain multiple paragraphs. Indicate the paragraphs with the &lt;P&gt; paragraph tags.</a:t>
            </a:r>
          </a:p>
        </p:txBody>
      </p:sp>
    </p:spTree>
    <p:extLst>
      <p:ext uri="{BB962C8B-B14F-4D97-AF65-F5344CB8AC3E}">
        <p14:creationId xmlns:p14="http://schemas.microsoft.com/office/powerpoint/2010/main" val="2105077061"/>
      </p:ext>
    </p:extLst>
  </p:cSld>
  <p:clrMapOvr>
    <a:masterClrMapping/>
  </p:clrMapOvr>
  <p:transition xmlns:p14="http://schemas.microsoft.com/office/powerpoint/2010/mai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5422" y="455771"/>
            <a:ext cx="2875507" cy="584776"/>
          </a:xfrm>
          <a:prstGeom prst="rect">
            <a:avLst/>
          </a:prstGeom>
        </p:spPr>
        <p:txBody>
          <a:bodyPr wrap="none">
            <a:spAutoFit/>
          </a:bodyPr>
          <a:lstStyle/>
          <a:p>
            <a:r>
              <a:rPr lang="en-US" sz="3200" b="1" dirty="0" smtClean="0"/>
              <a:t>Unordered Lists</a:t>
            </a:r>
            <a:endParaRPr lang="en-US" sz="3200" b="1" dirty="0"/>
          </a:p>
        </p:txBody>
      </p:sp>
      <p:sp>
        <p:nvSpPr>
          <p:cNvPr id="3" name="Rectangle 2"/>
          <p:cNvSpPr/>
          <p:nvPr/>
        </p:nvSpPr>
        <p:spPr>
          <a:xfrm>
            <a:off x="651253" y="1948760"/>
            <a:ext cx="8108101" cy="4708981"/>
          </a:xfrm>
          <a:prstGeom prst="rect">
            <a:avLst/>
          </a:prstGeom>
        </p:spPr>
        <p:txBody>
          <a:bodyPr wrap="square">
            <a:spAutoFit/>
          </a:bodyPr>
          <a:lstStyle/>
          <a:p>
            <a:r>
              <a:rPr lang="en-US" sz="2000" dirty="0"/>
              <a:t>Different types of bullets can be </a:t>
            </a:r>
            <a:r>
              <a:rPr lang="en-US" sz="2000" dirty="0" smtClean="0"/>
              <a:t>used. </a:t>
            </a:r>
          </a:p>
          <a:p>
            <a:endParaRPr lang="en-US" sz="2000" dirty="0"/>
          </a:p>
          <a:p>
            <a:r>
              <a:rPr lang="en-US" sz="2000" dirty="0" smtClean="0"/>
              <a:t>Example:</a:t>
            </a:r>
          </a:p>
          <a:p>
            <a:endParaRPr lang="en-US" sz="2000" dirty="0" smtClean="0"/>
          </a:p>
          <a:p>
            <a:endParaRPr lang="en-US" sz="2000" dirty="0"/>
          </a:p>
          <a:p>
            <a:endParaRPr lang="en-US" sz="2000" dirty="0" smtClean="0"/>
          </a:p>
          <a:p>
            <a:endParaRPr lang="en-US" sz="2000" dirty="0"/>
          </a:p>
          <a:p>
            <a:r>
              <a:rPr lang="en-US" sz="2000" dirty="0" smtClean="0"/>
              <a:t>&lt;</a:t>
            </a:r>
            <a:r>
              <a:rPr lang="en-US" sz="2000" dirty="0" err="1" smtClean="0"/>
              <a:t>ul</a:t>
            </a:r>
            <a:r>
              <a:rPr lang="en-US" sz="2000" dirty="0" smtClean="0"/>
              <a:t> </a:t>
            </a:r>
            <a:r>
              <a:rPr lang="en-US" sz="2000" dirty="0" smtClean="0">
                <a:solidFill>
                  <a:srgbClr val="FF0000"/>
                </a:solidFill>
              </a:rPr>
              <a:t>type=square</a:t>
            </a:r>
            <a:r>
              <a:rPr lang="en-US" sz="2000" dirty="0" smtClean="0"/>
              <a:t>&gt; </a:t>
            </a:r>
          </a:p>
          <a:p>
            <a:r>
              <a:rPr lang="en-US" sz="2000" dirty="0" smtClean="0"/>
              <a:t>		 &lt;li&gt;oranges  &lt;/li&gt;</a:t>
            </a:r>
          </a:p>
          <a:p>
            <a:r>
              <a:rPr lang="en-US" sz="2000" dirty="0" smtClean="0"/>
              <a:t>&lt;/</a:t>
            </a:r>
            <a:r>
              <a:rPr lang="en-US" sz="2000" dirty="0" err="1" smtClean="0"/>
              <a:t>ul</a:t>
            </a:r>
            <a:r>
              <a:rPr lang="en-US" sz="2000" dirty="0" smtClean="0"/>
              <a:t>&gt;</a:t>
            </a:r>
          </a:p>
          <a:p>
            <a:endParaRPr lang="en-US" sz="2000" dirty="0"/>
          </a:p>
          <a:p>
            <a:endParaRPr lang="en-US" sz="2000" dirty="0" smtClean="0"/>
          </a:p>
          <a:p>
            <a:endParaRPr lang="en-US" sz="2000" dirty="0"/>
          </a:p>
          <a:p>
            <a:r>
              <a:rPr lang="en-US" sz="2000" dirty="0" smtClean="0">
                <a:solidFill>
                  <a:srgbClr val="FF0000"/>
                </a:solidFill>
              </a:rPr>
              <a:t>The “type” attribute in the </a:t>
            </a:r>
            <a:r>
              <a:rPr lang="en-US" sz="2000" dirty="0" err="1" smtClean="0">
                <a:solidFill>
                  <a:srgbClr val="FF0000"/>
                </a:solidFill>
              </a:rPr>
              <a:t>ul</a:t>
            </a:r>
            <a:r>
              <a:rPr lang="en-US" sz="2000" dirty="0" smtClean="0">
                <a:solidFill>
                  <a:srgbClr val="FF0000"/>
                </a:solidFill>
              </a:rPr>
              <a:t> tag is obsolete in HTML5. we will learn how to </a:t>
            </a:r>
            <a:r>
              <a:rPr lang="en-US" sz="2000" dirty="0" err="1" smtClean="0">
                <a:solidFill>
                  <a:srgbClr val="FF0000"/>
                </a:solidFill>
              </a:rPr>
              <a:t>config</a:t>
            </a:r>
            <a:r>
              <a:rPr lang="en-US" sz="2000" dirty="0" smtClean="0">
                <a:solidFill>
                  <a:srgbClr val="FF0000"/>
                </a:solidFill>
              </a:rPr>
              <a:t> this later.</a:t>
            </a:r>
            <a:endParaRPr lang="en-US" sz="2000" dirty="0"/>
          </a:p>
        </p:txBody>
      </p:sp>
      <p:sp>
        <p:nvSpPr>
          <p:cNvPr id="4" name="TextBox 3"/>
          <p:cNvSpPr txBox="1"/>
          <p:nvPr/>
        </p:nvSpPr>
        <p:spPr>
          <a:xfrm>
            <a:off x="1179379" y="3379921"/>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5" name="TextBox 4"/>
          <p:cNvSpPr txBox="1"/>
          <p:nvPr/>
        </p:nvSpPr>
        <p:spPr>
          <a:xfrm>
            <a:off x="5949982" y="3379921"/>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6" name="TextBox 5"/>
          <p:cNvSpPr txBox="1"/>
          <p:nvPr/>
        </p:nvSpPr>
        <p:spPr>
          <a:xfrm>
            <a:off x="3406818" y="1139608"/>
            <a:ext cx="1945715" cy="400110"/>
          </a:xfrm>
          <a:prstGeom prst="rect">
            <a:avLst/>
          </a:prstGeom>
          <a:noFill/>
        </p:spPr>
        <p:txBody>
          <a:bodyPr wrap="none" rtlCol="0">
            <a:spAutoFit/>
          </a:bodyPr>
          <a:lstStyle/>
          <a:p>
            <a:r>
              <a:rPr lang="en-US" sz="2000" b="1" u="sng" dirty="0" smtClean="0"/>
              <a:t>Changing bullets</a:t>
            </a:r>
            <a:endParaRPr lang="en-US" sz="2000" b="1" u="sng" dirty="0"/>
          </a:p>
        </p:txBody>
      </p:sp>
      <p:pic>
        <p:nvPicPr>
          <p:cNvPr id="7" name="Picture 6" descr="Screen shot 2013-09-08 at 11.26.32 PM.png"/>
          <p:cNvPicPr>
            <a:picLocks noChangeAspect="1"/>
          </p:cNvPicPr>
          <p:nvPr/>
        </p:nvPicPr>
        <p:blipFill rotWithShape="1">
          <a:blip r:embed="rId2">
            <a:extLst>
              <a:ext uri="{28A0092B-C50C-407E-A947-70E740481C1C}">
                <a14:useLocalDpi xmlns:a14="http://schemas.microsoft.com/office/drawing/2010/main" val="0"/>
              </a:ext>
            </a:extLst>
          </a:blip>
          <a:srcRect t="34255"/>
          <a:stretch/>
        </p:blipFill>
        <p:spPr>
          <a:xfrm>
            <a:off x="5385094" y="4353584"/>
            <a:ext cx="3209237" cy="1380828"/>
          </a:xfrm>
          <a:prstGeom prst="rect">
            <a:avLst/>
          </a:prstGeom>
        </p:spPr>
      </p:pic>
    </p:spTree>
    <p:extLst>
      <p:ext uri="{BB962C8B-B14F-4D97-AF65-F5344CB8AC3E}">
        <p14:creationId xmlns:p14="http://schemas.microsoft.com/office/powerpoint/2010/main" val="1007013654"/>
      </p:ext>
    </p:extLst>
  </p:cSld>
  <p:clrMapOvr>
    <a:masterClrMapping/>
  </p:clrMapOvr>
  <p:transition xmlns:p14="http://schemas.microsoft.com/office/powerpoint/2010/mai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5422" y="455771"/>
            <a:ext cx="2444299" cy="584776"/>
          </a:xfrm>
          <a:prstGeom prst="rect">
            <a:avLst/>
          </a:prstGeom>
        </p:spPr>
        <p:txBody>
          <a:bodyPr wrap="none">
            <a:spAutoFit/>
          </a:bodyPr>
          <a:lstStyle/>
          <a:p>
            <a:r>
              <a:rPr lang="en-US" sz="3200" b="1" dirty="0"/>
              <a:t>O</a:t>
            </a:r>
            <a:r>
              <a:rPr lang="en-US" sz="3200" b="1" dirty="0" smtClean="0"/>
              <a:t>rdered Lists</a:t>
            </a:r>
            <a:endParaRPr lang="en-US" sz="3200" b="1" dirty="0"/>
          </a:p>
        </p:txBody>
      </p:sp>
      <p:sp>
        <p:nvSpPr>
          <p:cNvPr id="4" name="TextBox 3"/>
          <p:cNvSpPr txBox="1"/>
          <p:nvPr/>
        </p:nvSpPr>
        <p:spPr>
          <a:xfrm>
            <a:off x="1179379" y="3177901"/>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5" name="TextBox 4"/>
          <p:cNvSpPr txBox="1"/>
          <p:nvPr/>
        </p:nvSpPr>
        <p:spPr>
          <a:xfrm>
            <a:off x="5949982" y="3177901"/>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8" name="Rectangle 7"/>
          <p:cNvSpPr/>
          <p:nvPr/>
        </p:nvSpPr>
        <p:spPr>
          <a:xfrm>
            <a:off x="577250" y="1428601"/>
            <a:ext cx="8153656" cy="4247317"/>
          </a:xfrm>
          <a:prstGeom prst="rect">
            <a:avLst/>
          </a:prstGeom>
        </p:spPr>
        <p:txBody>
          <a:bodyPr wrap="square">
            <a:spAutoFit/>
          </a:bodyPr>
          <a:lstStyle/>
          <a:p>
            <a:r>
              <a:rPr lang="en-US" dirty="0"/>
              <a:t>A numbered list (also called an ordered list, from which the tag name derives) is identical to an unnumbered list, except is uses </a:t>
            </a:r>
            <a:r>
              <a:rPr lang="en-US" dirty="0" smtClean="0">
                <a:solidFill>
                  <a:srgbClr val="E46C0A"/>
                </a:solidFill>
              </a:rPr>
              <a:t>&lt;</a:t>
            </a:r>
            <a:r>
              <a:rPr lang="en-US" dirty="0" err="1" smtClean="0">
                <a:solidFill>
                  <a:srgbClr val="E46C0A"/>
                </a:solidFill>
              </a:rPr>
              <a:t>ol</a:t>
            </a:r>
            <a:r>
              <a:rPr lang="en-US" dirty="0" smtClean="0">
                <a:solidFill>
                  <a:srgbClr val="E46C0A"/>
                </a:solidFill>
              </a:rPr>
              <a:t>&gt; </a:t>
            </a:r>
            <a:r>
              <a:rPr lang="en-US" dirty="0" smtClean="0"/>
              <a:t>instead </a:t>
            </a:r>
            <a:r>
              <a:rPr lang="en-US" dirty="0"/>
              <a:t>of &lt;UL&gt;</a:t>
            </a:r>
            <a:r>
              <a:rPr lang="en-US" dirty="0" smtClean="0"/>
              <a:t>.</a:t>
            </a:r>
          </a:p>
          <a:p>
            <a:endParaRPr lang="en-US" dirty="0"/>
          </a:p>
          <a:p>
            <a:endParaRPr lang="en-US" dirty="0"/>
          </a:p>
          <a:p>
            <a:r>
              <a:rPr lang="en-US" dirty="0"/>
              <a:t>•	The items are tagged using the same </a:t>
            </a:r>
            <a:r>
              <a:rPr lang="en-US" dirty="0" smtClean="0"/>
              <a:t>&lt;li&gt; tag.</a:t>
            </a:r>
          </a:p>
          <a:p>
            <a:endParaRPr lang="en-US" dirty="0"/>
          </a:p>
          <a:p>
            <a:endParaRPr lang="en-US" dirty="0" smtClean="0"/>
          </a:p>
          <a:p>
            <a:endParaRPr lang="en-US" dirty="0"/>
          </a:p>
          <a:p>
            <a:endParaRPr lang="en-US" dirty="0" smtClean="0"/>
          </a:p>
          <a:p>
            <a:r>
              <a:rPr lang="en-US" dirty="0" smtClean="0"/>
              <a:t> </a:t>
            </a:r>
            <a:r>
              <a:rPr lang="en-US" dirty="0"/>
              <a:t>The following HTML code:</a:t>
            </a:r>
          </a:p>
          <a:p>
            <a:r>
              <a:rPr lang="en-US" dirty="0" smtClean="0"/>
              <a:t>&lt;</a:t>
            </a:r>
            <a:r>
              <a:rPr lang="en-US" dirty="0" err="1" smtClean="0"/>
              <a:t>ol</a:t>
            </a:r>
            <a:r>
              <a:rPr lang="en-US" dirty="0" smtClean="0"/>
              <a:t>&gt;</a:t>
            </a:r>
          </a:p>
          <a:p>
            <a:r>
              <a:rPr lang="es-ES_tradnl" dirty="0" smtClean="0"/>
              <a:t>&lt;li&gt;</a:t>
            </a:r>
            <a:r>
              <a:rPr lang="es-ES_tradnl" dirty="0" err="1" smtClean="0"/>
              <a:t>apples</a:t>
            </a:r>
            <a:r>
              <a:rPr lang="es-ES_tradnl" dirty="0" smtClean="0"/>
              <a:t>  &lt;/li&gt;</a:t>
            </a:r>
          </a:p>
          <a:p>
            <a:r>
              <a:rPr lang="es-ES_tradnl" dirty="0" smtClean="0"/>
              <a:t> &lt;li&gt;bananas  &lt;/li&gt;</a:t>
            </a:r>
          </a:p>
          <a:p>
            <a:r>
              <a:rPr lang="es-ES_tradnl" dirty="0" smtClean="0"/>
              <a:t> &lt;li&gt;</a:t>
            </a:r>
            <a:r>
              <a:rPr lang="es-ES_tradnl" dirty="0" err="1" smtClean="0"/>
              <a:t>oranges</a:t>
            </a:r>
            <a:r>
              <a:rPr lang="es-ES_tradnl" dirty="0" smtClean="0"/>
              <a:t>  &lt;/li&gt;</a:t>
            </a:r>
          </a:p>
          <a:p>
            <a:r>
              <a:rPr lang="en-US" dirty="0" smtClean="0"/>
              <a:t>&lt;/</a:t>
            </a:r>
            <a:r>
              <a:rPr lang="en-US" dirty="0" err="1" smtClean="0"/>
              <a:t>ol</a:t>
            </a:r>
            <a:r>
              <a:rPr lang="en-US" dirty="0" smtClean="0"/>
              <a:t>&gt;</a:t>
            </a:r>
            <a:endParaRPr lang="en-US" dirty="0"/>
          </a:p>
        </p:txBody>
      </p:sp>
      <p:sp>
        <p:nvSpPr>
          <p:cNvPr id="9" name="TextBox 8"/>
          <p:cNvSpPr txBox="1"/>
          <p:nvPr/>
        </p:nvSpPr>
        <p:spPr>
          <a:xfrm>
            <a:off x="5928303" y="4059404"/>
            <a:ext cx="2637978" cy="923330"/>
          </a:xfrm>
          <a:prstGeom prst="rect">
            <a:avLst/>
          </a:prstGeom>
          <a:noFill/>
        </p:spPr>
        <p:txBody>
          <a:bodyPr wrap="square" rtlCol="0">
            <a:spAutoFit/>
          </a:bodyPr>
          <a:lstStyle/>
          <a:p>
            <a:pPr marL="342900" indent="-342900">
              <a:buAutoNum type="arabicPeriod"/>
            </a:pPr>
            <a:r>
              <a:rPr lang="en-US" dirty="0" smtClean="0"/>
              <a:t>Apples</a:t>
            </a:r>
          </a:p>
          <a:p>
            <a:pPr marL="342900" indent="-342900">
              <a:buAutoNum type="arabicPeriod"/>
            </a:pPr>
            <a:r>
              <a:rPr lang="en-US" dirty="0" smtClean="0"/>
              <a:t>Bananas</a:t>
            </a:r>
          </a:p>
          <a:p>
            <a:pPr marL="342900" indent="-342900">
              <a:buAutoNum type="arabicPeriod"/>
            </a:pPr>
            <a:r>
              <a:rPr lang="en-US" dirty="0" smtClean="0"/>
              <a:t>oranges</a:t>
            </a:r>
            <a:endParaRPr lang="en-US" dirty="0"/>
          </a:p>
        </p:txBody>
      </p:sp>
    </p:spTree>
    <p:extLst>
      <p:ext uri="{BB962C8B-B14F-4D97-AF65-F5344CB8AC3E}">
        <p14:creationId xmlns:p14="http://schemas.microsoft.com/office/powerpoint/2010/main" val="2992473049"/>
      </p:ext>
    </p:extLst>
  </p:cSld>
  <p:clrMapOvr>
    <a:masterClrMapping/>
  </p:clrMapOvr>
  <p:transition xmlns:p14="http://schemas.microsoft.com/office/powerpoint/2010/mai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5422" y="455771"/>
            <a:ext cx="2444299" cy="584776"/>
          </a:xfrm>
          <a:prstGeom prst="rect">
            <a:avLst/>
          </a:prstGeom>
        </p:spPr>
        <p:txBody>
          <a:bodyPr wrap="none">
            <a:spAutoFit/>
          </a:bodyPr>
          <a:lstStyle/>
          <a:p>
            <a:r>
              <a:rPr lang="en-US" sz="3200" b="1" dirty="0"/>
              <a:t>O</a:t>
            </a:r>
            <a:r>
              <a:rPr lang="en-US" sz="3200" b="1" dirty="0" smtClean="0"/>
              <a:t>rdered Lists</a:t>
            </a:r>
            <a:endParaRPr lang="en-US" sz="3200" b="1" dirty="0"/>
          </a:p>
        </p:txBody>
      </p:sp>
      <p:sp>
        <p:nvSpPr>
          <p:cNvPr id="4" name="TextBox 3"/>
          <p:cNvSpPr txBox="1"/>
          <p:nvPr/>
        </p:nvSpPr>
        <p:spPr>
          <a:xfrm>
            <a:off x="1179379" y="2733901"/>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5" name="TextBox 4"/>
          <p:cNvSpPr txBox="1"/>
          <p:nvPr/>
        </p:nvSpPr>
        <p:spPr>
          <a:xfrm>
            <a:off x="5949982" y="2794857"/>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8" name="Rectangle 7"/>
          <p:cNvSpPr/>
          <p:nvPr/>
        </p:nvSpPr>
        <p:spPr>
          <a:xfrm>
            <a:off x="499211" y="1401193"/>
            <a:ext cx="8153656" cy="5632311"/>
          </a:xfrm>
          <a:prstGeom prst="rect">
            <a:avLst/>
          </a:prstGeom>
        </p:spPr>
        <p:txBody>
          <a:bodyPr wrap="square">
            <a:spAutoFit/>
          </a:bodyPr>
          <a:lstStyle/>
          <a:p>
            <a:r>
              <a:rPr lang="en-US" sz="2000" dirty="0"/>
              <a:t>A start value can be mentioned as well as the type of symbol/character used:</a:t>
            </a:r>
          </a:p>
          <a:p>
            <a:endParaRPr lang="en-US" sz="2000" dirty="0"/>
          </a:p>
          <a:p>
            <a:r>
              <a:rPr lang="en-US" sz="2000" dirty="0"/>
              <a:t>•	The items are tagged using the same </a:t>
            </a:r>
            <a:r>
              <a:rPr lang="en-US" sz="2000" dirty="0" smtClean="0"/>
              <a:t>&lt;li&gt; tag.</a:t>
            </a:r>
          </a:p>
          <a:p>
            <a:endParaRPr lang="en-US" sz="2000" dirty="0"/>
          </a:p>
          <a:p>
            <a:endParaRPr lang="en-US" sz="2000" dirty="0" smtClean="0"/>
          </a:p>
          <a:p>
            <a:endParaRPr lang="en-US" sz="2000" dirty="0"/>
          </a:p>
          <a:p>
            <a:endParaRPr lang="en-US" sz="2000" dirty="0" smtClean="0"/>
          </a:p>
          <a:p>
            <a:endParaRPr lang="en-US" sz="2000" dirty="0" smtClean="0"/>
          </a:p>
          <a:p>
            <a:r>
              <a:rPr lang="en-US" sz="2000" dirty="0" smtClean="0"/>
              <a:t> </a:t>
            </a:r>
            <a:r>
              <a:rPr lang="en-US" sz="2000" dirty="0"/>
              <a:t>The following HTML code:</a:t>
            </a:r>
          </a:p>
          <a:p>
            <a:r>
              <a:rPr lang="en-US" sz="2000" dirty="0" smtClean="0"/>
              <a:t>&lt;</a:t>
            </a:r>
            <a:r>
              <a:rPr lang="en-US" sz="2000" dirty="0" err="1" smtClean="0"/>
              <a:t>ol</a:t>
            </a:r>
            <a:r>
              <a:rPr lang="en-US" sz="2000" dirty="0" smtClean="0"/>
              <a:t> start=3 </a:t>
            </a:r>
            <a:r>
              <a:rPr lang="en-US" sz="2000" dirty="0" smtClean="0">
                <a:solidFill>
                  <a:srgbClr val="FF0000"/>
                </a:solidFill>
              </a:rPr>
              <a:t>type=i</a:t>
            </a:r>
            <a:r>
              <a:rPr lang="en-US" sz="2000" dirty="0" smtClean="0"/>
              <a:t>&gt;</a:t>
            </a:r>
          </a:p>
          <a:p>
            <a:r>
              <a:rPr lang="es-ES_tradnl" sz="2000" dirty="0" smtClean="0"/>
              <a:t> &lt;li&gt;</a:t>
            </a:r>
            <a:r>
              <a:rPr lang="es-ES_tradnl" sz="2000" dirty="0" err="1" smtClean="0"/>
              <a:t>apples</a:t>
            </a:r>
            <a:r>
              <a:rPr lang="es-ES_tradnl" sz="2000" dirty="0" smtClean="0"/>
              <a:t> &lt;/li&gt;</a:t>
            </a:r>
          </a:p>
          <a:p>
            <a:r>
              <a:rPr lang="es-ES_tradnl" sz="2000" dirty="0" smtClean="0"/>
              <a:t> </a:t>
            </a:r>
            <a:r>
              <a:rPr lang="es-ES_tradnl" sz="2000" dirty="0"/>
              <a:t>&lt;li&gt;bananas &lt;/li&gt;</a:t>
            </a:r>
          </a:p>
          <a:p>
            <a:r>
              <a:rPr lang="es-ES_tradnl" sz="2000" dirty="0" smtClean="0"/>
              <a:t> &lt;li&gt;</a:t>
            </a:r>
            <a:r>
              <a:rPr lang="es-ES_tradnl" sz="2000" dirty="0" err="1" smtClean="0"/>
              <a:t>oranges</a:t>
            </a:r>
            <a:r>
              <a:rPr lang="es-ES_tradnl" sz="2000" dirty="0"/>
              <a:t> &lt;/li&gt;</a:t>
            </a:r>
          </a:p>
          <a:p>
            <a:r>
              <a:rPr lang="en-US" sz="2000" dirty="0" smtClean="0"/>
              <a:t>&lt;/</a:t>
            </a:r>
            <a:r>
              <a:rPr lang="en-US" sz="2000" dirty="0" err="1" smtClean="0"/>
              <a:t>ol</a:t>
            </a:r>
            <a:r>
              <a:rPr lang="en-US" sz="2000" dirty="0" smtClean="0"/>
              <a:t>&gt;</a:t>
            </a:r>
          </a:p>
          <a:p>
            <a:endParaRPr lang="en-US" sz="2000" dirty="0"/>
          </a:p>
          <a:p>
            <a:r>
              <a:rPr lang="en-US" sz="2000" dirty="0">
                <a:solidFill>
                  <a:srgbClr val="FF0000"/>
                </a:solidFill>
              </a:rPr>
              <a:t>The “type” attribute in the </a:t>
            </a:r>
            <a:r>
              <a:rPr lang="en-US" sz="2000" dirty="0" err="1">
                <a:solidFill>
                  <a:srgbClr val="FF0000"/>
                </a:solidFill>
              </a:rPr>
              <a:t>ul</a:t>
            </a:r>
            <a:r>
              <a:rPr lang="en-US" sz="2000" dirty="0">
                <a:solidFill>
                  <a:srgbClr val="FF0000"/>
                </a:solidFill>
              </a:rPr>
              <a:t> tag is obsolete in HTML5. </a:t>
            </a:r>
            <a:r>
              <a:rPr lang="en-US" sz="2000" dirty="0" smtClean="0">
                <a:solidFill>
                  <a:srgbClr val="FF0000"/>
                </a:solidFill>
              </a:rPr>
              <a:t>We </a:t>
            </a:r>
            <a:r>
              <a:rPr lang="en-US" sz="2000" dirty="0">
                <a:solidFill>
                  <a:srgbClr val="FF0000"/>
                </a:solidFill>
              </a:rPr>
              <a:t>will learn how to </a:t>
            </a:r>
            <a:r>
              <a:rPr lang="en-US" sz="2000" dirty="0" smtClean="0">
                <a:solidFill>
                  <a:srgbClr val="FF0000"/>
                </a:solidFill>
              </a:rPr>
              <a:t>configure </a:t>
            </a:r>
            <a:r>
              <a:rPr lang="en-US" sz="2000" dirty="0">
                <a:solidFill>
                  <a:srgbClr val="FF0000"/>
                </a:solidFill>
              </a:rPr>
              <a:t>this later.</a:t>
            </a:r>
            <a:endParaRPr lang="en-US" sz="2000" dirty="0"/>
          </a:p>
          <a:p>
            <a:endParaRPr lang="en-US" sz="2000" dirty="0"/>
          </a:p>
        </p:txBody>
      </p:sp>
      <p:sp>
        <p:nvSpPr>
          <p:cNvPr id="9" name="TextBox 8"/>
          <p:cNvSpPr txBox="1"/>
          <p:nvPr/>
        </p:nvSpPr>
        <p:spPr>
          <a:xfrm>
            <a:off x="5928303" y="4059404"/>
            <a:ext cx="2637978" cy="923330"/>
          </a:xfrm>
          <a:prstGeom prst="rect">
            <a:avLst/>
          </a:prstGeom>
          <a:noFill/>
        </p:spPr>
        <p:txBody>
          <a:bodyPr wrap="square" rtlCol="0">
            <a:spAutoFit/>
          </a:bodyPr>
          <a:lstStyle/>
          <a:p>
            <a:pPr marL="400050" indent="-400050">
              <a:buFont typeface="+mj-lt"/>
              <a:buAutoNum type="romanUcPeriod" startAt="3"/>
            </a:pPr>
            <a:r>
              <a:rPr lang="en-US" dirty="0" smtClean="0"/>
              <a:t>Apples</a:t>
            </a:r>
          </a:p>
          <a:p>
            <a:pPr marL="400050" indent="-400050">
              <a:buFont typeface="+mj-lt"/>
              <a:buAutoNum type="romanUcPeriod" startAt="3"/>
            </a:pPr>
            <a:r>
              <a:rPr lang="en-US" dirty="0" smtClean="0"/>
              <a:t>Bananas</a:t>
            </a:r>
          </a:p>
          <a:p>
            <a:pPr marL="400050" indent="-400050">
              <a:buFont typeface="+mj-lt"/>
              <a:buAutoNum type="romanUcPeriod" startAt="3"/>
            </a:pPr>
            <a:r>
              <a:rPr lang="en-US" dirty="0" smtClean="0"/>
              <a:t>oranges</a:t>
            </a:r>
            <a:endParaRPr lang="en-US" dirty="0"/>
          </a:p>
        </p:txBody>
      </p:sp>
    </p:spTree>
    <p:extLst>
      <p:ext uri="{BB962C8B-B14F-4D97-AF65-F5344CB8AC3E}">
        <p14:creationId xmlns:p14="http://schemas.microsoft.com/office/powerpoint/2010/main" val="1060135904"/>
      </p:ext>
    </p:extLst>
  </p:cSld>
  <p:clrMapOvr>
    <a:masterClrMapping/>
  </p:clrMapOvr>
  <p:transition xmlns:p14="http://schemas.microsoft.com/office/powerpoint/2010/mai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8951" y="455771"/>
            <a:ext cx="5814212" cy="584776"/>
          </a:xfrm>
          <a:prstGeom prst="rect">
            <a:avLst/>
          </a:prstGeom>
        </p:spPr>
        <p:txBody>
          <a:bodyPr wrap="none">
            <a:spAutoFit/>
          </a:bodyPr>
          <a:lstStyle/>
          <a:p>
            <a:r>
              <a:rPr lang="en-US" sz="3200" b="1" dirty="0" smtClean="0"/>
              <a:t>D</a:t>
            </a:r>
            <a:r>
              <a:rPr lang="en-US" sz="3200" b="1" dirty="0"/>
              <a:t>escription </a:t>
            </a:r>
            <a:r>
              <a:rPr lang="en-US" sz="3200" b="1" dirty="0" smtClean="0"/>
              <a:t>List (</a:t>
            </a:r>
            <a:r>
              <a:rPr lang="en-US" sz="3200" b="1" dirty="0"/>
              <a:t>Definition Lists </a:t>
            </a:r>
            <a:r>
              <a:rPr lang="en-US" sz="3200" b="1" dirty="0" smtClean="0"/>
              <a:t>)</a:t>
            </a:r>
            <a:endParaRPr lang="en-US" sz="3200" b="1" dirty="0"/>
          </a:p>
        </p:txBody>
      </p:sp>
      <p:sp>
        <p:nvSpPr>
          <p:cNvPr id="4" name="TextBox 3"/>
          <p:cNvSpPr txBox="1"/>
          <p:nvPr/>
        </p:nvSpPr>
        <p:spPr>
          <a:xfrm>
            <a:off x="505093" y="3087567"/>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5" name="TextBox 4"/>
          <p:cNvSpPr txBox="1"/>
          <p:nvPr/>
        </p:nvSpPr>
        <p:spPr>
          <a:xfrm>
            <a:off x="505093" y="5070535"/>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6" name="Rectangle 5"/>
          <p:cNvSpPr/>
          <p:nvPr/>
        </p:nvSpPr>
        <p:spPr>
          <a:xfrm>
            <a:off x="505093" y="1358861"/>
            <a:ext cx="8124793" cy="3693319"/>
          </a:xfrm>
          <a:prstGeom prst="rect">
            <a:avLst/>
          </a:prstGeom>
        </p:spPr>
        <p:txBody>
          <a:bodyPr wrap="square">
            <a:spAutoFit/>
          </a:bodyPr>
          <a:lstStyle/>
          <a:p>
            <a:endParaRPr lang="en-US" dirty="0"/>
          </a:p>
          <a:p>
            <a:pPr marL="285750" indent="-285750">
              <a:buFont typeface="Arial"/>
              <a:buChar char="•"/>
            </a:pPr>
            <a:r>
              <a:rPr lang="en-US" dirty="0"/>
              <a:t>The </a:t>
            </a:r>
            <a:r>
              <a:rPr lang="en-US" dirty="0">
                <a:solidFill>
                  <a:srgbClr val="E46C0A"/>
                </a:solidFill>
              </a:rPr>
              <a:t>&lt;dl&gt; </a:t>
            </a:r>
            <a:r>
              <a:rPr lang="en-US" dirty="0"/>
              <a:t>tag defines a description list.</a:t>
            </a:r>
          </a:p>
          <a:p>
            <a:pPr marL="285750" indent="-285750">
              <a:buFont typeface="Arial"/>
              <a:buChar char="•"/>
            </a:pPr>
            <a:r>
              <a:rPr lang="en-US" dirty="0" smtClean="0"/>
              <a:t>It is used </a:t>
            </a:r>
            <a:r>
              <a:rPr lang="en-US" dirty="0"/>
              <a:t>in conjunction with </a:t>
            </a:r>
            <a:r>
              <a:rPr lang="en-US" dirty="0">
                <a:solidFill>
                  <a:srgbClr val="E46C0A"/>
                </a:solidFill>
              </a:rPr>
              <a:t>&lt;</a:t>
            </a:r>
            <a:r>
              <a:rPr lang="en-US" dirty="0" err="1">
                <a:solidFill>
                  <a:srgbClr val="E46C0A"/>
                </a:solidFill>
              </a:rPr>
              <a:t>dt</a:t>
            </a:r>
            <a:r>
              <a:rPr lang="en-US" dirty="0">
                <a:solidFill>
                  <a:srgbClr val="E46C0A"/>
                </a:solidFill>
              </a:rPr>
              <a:t>&gt; </a:t>
            </a:r>
            <a:r>
              <a:rPr lang="en-US" dirty="0"/>
              <a:t>(defines </a:t>
            </a:r>
            <a:r>
              <a:rPr lang="en-US" dirty="0" smtClean="0"/>
              <a:t>terms) </a:t>
            </a:r>
            <a:r>
              <a:rPr lang="en-US" dirty="0"/>
              <a:t>and </a:t>
            </a:r>
            <a:r>
              <a:rPr lang="en-US" dirty="0">
                <a:solidFill>
                  <a:srgbClr val="E46C0A"/>
                </a:solidFill>
              </a:rPr>
              <a:t>&lt;</a:t>
            </a:r>
            <a:r>
              <a:rPr lang="en-US" dirty="0" err="1">
                <a:solidFill>
                  <a:srgbClr val="E46C0A"/>
                </a:solidFill>
              </a:rPr>
              <a:t>dd</a:t>
            </a:r>
            <a:r>
              <a:rPr lang="en-US" dirty="0">
                <a:solidFill>
                  <a:srgbClr val="E46C0A"/>
                </a:solidFill>
              </a:rPr>
              <a:t>&gt; </a:t>
            </a:r>
            <a:r>
              <a:rPr lang="en-US" dirty="0"/>
              <a:t>(describes each </a:t>
            </a:r>
            <a:r>
              <a:rPr lang="en-US" dirty="0" smtClean="0"/>
              <a:t>term)</a:t>
            </a:r>
            <a:endParaRPr lang="en-US" dirty="0"/>
          </a:p>
          <a:p>
            <a:pPr marL="285750" indent="-285750">
              <a:buFont typeface="Arial"/>
              <a:buChar char="•"/>
            </a:pPr>
            <a:r>
              <a:rPr lang="en-US" dirty="0" smtClean="0"/>
              <a:t>Web </a:t>
            </a:r>
            <a:r>
              <a:rPr lang="en-US" dirty="0"/>
              <a:t>browsers generally format the definition on a new line and indent </a:t>
            </a:r>
            <a:r>
              <a:rPr lang="en-US" dirty="0" smtClean="0"/>
              <a:t>it</a:t>
            </a:r>
          </a:p>
          <a:p>
            <a:pPr marL="285750" indent="-285750">
              <a:buFont typeface="Arial"/>
              <a:buChar char="•"/>
            </a:pPr>
            <a:r>
              <a:rPr lang="en-US" dirty="0" err="1" smtClean="0"/>
              <a:t>E.g</a:t>
            </a:r>
            <a:r>
              <a:rPr lang="en-US" dirty="0"/>
              <a:t> </a:t>
            </a:r>
            <a:r>
              <a:rPr lang="en-US" dirty="0">
                <a:hlinkClick r:id="rId2"/>
              </a:rPr>
              <a:t>http://www.w3.org/MarkUp/html3/</a:t>
            </a:r>
            <a:r>
              <a:rPr lang="en-US" dirty="0" smtClean="0">
                <a:hlinkClick r:id="rId2"/>
              </a:rPr>
              <a:t>deflists.html</a:t>
            </a:r>
            <a:r>
              <a:rPr lang="en-US" dirty="0" smtClean="0"/>
              <a:t> </a:t>
            </a:r>
            <a:endParaRPr lang="en-US" dirty="0" smtClean="0"/>
          </a:p>
          <a:p>
            <a:endParaRPr lang="en-US" dirty="0" smtClean="0"/>
          </a:p>
          <a:p>
            <a:endParaRPr lang="en-US" dirty="0"/>
          </a:p>
          <a:p>
            <a:endParaRPr lang="en-US" dirty="0"/>
          </a:p>
          <a:p>
            <a:r>
              <a:rPr lang="en-US" dirty="0" smtClean="0"/>
              <a:t>&lt;dl&gt; </a:t>
            </a:r>
          </a:p>
          <a:p>
            <a:r>
              <a:rPr lang="en-US" dirty="0" smtClean="0"/>
              <a:t>	&lt;</a:t>
            </a:r>
            <a:r>
              <a:rPr lang="en-US" dirty="0" err="1" smtClean="0"/>
              <a:t>dt</a:t>
            </a:r>
            <a:r>
              <a:rPr lang="en-US" dirty="0" smtClean="0"/>
              <a:t>&gt;HTTP &lt;/</a:t>
            </a:r>
            <a:r>
              <a:rPr lang="en-US" dirty="0" err="1" smtClean="0"/>
              <a:t>dt</a:t>
            </a:r>
            <a:r>
              <a:rPr lang="en-US" dirty="0" smtClean="0"/>
              <a:t>&gt;</a:t>
            </a:r>
          </a:p>
          <a:p>
            <a:r>
              <a:rPr lang="en-US" dirty="0" smtClean="0"/>
              <a:t>	&lt;</a:t>
            </a:r>
            <a:r>
              <a:rPr lang="en-US" dirty="0" err="1" smtClean="0"/>
              <a:t>dd</a:t>
            </a:r>
            <a:r>
              <a:rPr lang="en-US" dirty="0" smtClean="0"/>
              <a:t>&gt;Short for Hyper Text Transfer Protocol, the underlying protocol used by the World Wide Web.. &lt;/</a:t>
            </a:r>
            <a:r>
              <a:rPr lang="en-US" dirty="0" err="1" smtClean="0"/>
              <a:t>dd</a:t>
            </a:r>
            <a:r>
              <a:rPr lang="en-US" dirty="0" smtClean="0"/>
              <a:t>&gt;</a:t>
            </a:r>
          </a:p>
          <a:p>
            <a:r>
              <a:rPr lang="en-US" dirty="0" smtClean="0"/>
              <a:t>&lt;/dl&gt;</a:t>
            </a:r>
            <a:endParaRPr lang="en-US" dirty="0"/>
          </a:p>
        </p:txBody>
      </p:sp>
      <p:pic>
        <p:nvPicPr>
          <p:cNvPr id="7" name="Picture 6" descr="Screen shot 2013-09-11 at 8.3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5675457"/>
            <a:ext cx="7366000" cy="990600"/>
          </a:xfrm>
          <a:prstGeom prst="rect">
            <a:avLst/>
          </a:prstGeom>
        </p:spPr>
      </p:pic>
    </p:spTree>
    <p:extLst>
      <p:ext uri="{BB962C8B-B14F-4D97-AF65-F5344CB8AC3E}">
        <p14:creationId xmlns:p14="http://schemas.microsoft.com/office/powerpoint/2010/main" val="3227721281"/>
      </p:ext>
    </p:extLst>
  </p:cSld>
  <p:clrMapOvr>
    <a:masterClrMapping/>
  </p:clrMapOvr>
  <p:transition xmlns:p14="http://schemas.microsoft.com/office/powerpoint/2010/mai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Blockquote</a:t>
            </a:r>
            <a:endParaRPr lang="en-US" dirty="0"/>
          </a:p>
        </p:txBody>
      </p:sp>
      <p:sp>
        <p:nvSpPr>
          <p:cNvPr id="3" name="Content Placeholder 2"/>
          <p:cNvSpPr>
            <a:spLocks noGrp="1"/>
          </p:cNvSpPr>
          <p:nvPr>
            <p:ph idx="1"/>
          </p:nvPr>
        </p:nvSpPr>
        <p:spPr/>
        <p:txBody>
          <a:bodyPr>
            <a:normAutofit/>
          </a:bodyPr>
          <a:lstStyle/>
          <a:p>
            <a:r>
              <a:rPr lang="en-US" sz="2400" dirty="0" smtClean="0"/>
              <a:t>Display block quoted text in a special way (intended from both left and right margins)</a:t>
            </a:r>
          </a:p>
        </p:txBody>
      </p:sp>
      <p:sp>
        <p:nvSpPr>
          <p:cNvPr id="4" name="TextBox 3"/>
          <p:cNvSpPr txBox="1"/>
          <p:nvPr/>
        </p:nvSpPr>
        <p:spPr>
          <a:xfrm>
            <a:off x="657493" y="4839702"/>
            <a:ext cx="983112" cy="461665"/>
          </a:xfrm>
          <a:prstGeom prst="rect">
            <a:avLst/>
          </a:prstGeom>
          <a:noFill/>
        </p:spPr>
        <p:txBody>
          <a:bodyPr wrap="none" rtlCol="0">
            <a:spAutoFit/>
          </a:bodyPr>
          <a:lstStyle/>
          <a:p>
            <a:r>
              <a:rPr lang="en-US" sz="2400" b="1" dirty="0" smtClean="0">
                <a:solidFill>
                  <a:srgbClr val="E46C0A"/>
                </a:solidFill>
              </a:rPr>
              <a:t>Result</a:t>
            </a:r>
            <a:endParaRPr lang="en-US" sz="2400" b="1" dirty="0">
              <a:solidFill>
                <a:srgbClr val="E46C0A"/>
              </a:solidFill>
            </a:endParaRPr>
          </a:p>
        </p:txBody>
      </p:sp>
      <p:sp>
        <p:nvSpPr>
          <p:cNvPr id="5" name="TextBox 4"/>
          <p:cNvSpPr txBox="1"/>
          <p:nvPr/>
        </p:nvSpPr>
        <p:spPr>
          <a:xfrm>
            <a:off x="657493" y="2517001"/>
            <a:ext cx="1771939" cy="461665"/>
          </a:xfrm>
          <a:prstGeom prst="rect">
            <a:avLst/>
          </a:prstGeom>
          <a:noFill/>
        </p:spPr>
        <p:txBody>
          <a:bodyPr wrap="none" rtlCol="0">
            <a:spAutoFit/>
          </a:bodyPr>
          <a:lstStyle/>
          <a:p>
            <a:r>
              <a:rPr lang="en-US" sz="2400" b="1" dirty="0" smtClean="0">
                <a:solidFill>
                  <a:srgbClr val="E46C0A"/>
                </a:solidFill>
              </a:rPr>
              <a:t>Source Code</a:t>
            </a:r>
            <a:endParaRPr lang="en-US" sz="2400" b="1" dirty="0">
              <a:solidFill>
                <a:srgbClr val="E46C0A"/>
              </a:solidFill>
            </a:endParaRPr>
          </a:p>
        </p:txBody>
      </p:sp>
      <p:sp>
        <p:nvSpPr>
          <p:cNvPr id="6" name="TextBox 5"/>
          <p:cNvSpPr txBox="1"/>
          <p:nvPr/>
        </p:nvSpPr>
        <p:spPr>
          <a:xfrm>
            <a:off x="657493" y="2972759"/>
            <a:ext cx="8136208" cy="1754327"/>
          </a:xfrm>
          <a:prstGeom prst="rect">
            <a:avLst/>
          </a:prstGeom>
          <a:noFill/>
        </p:spPr>
        <p:txBody>
          <a:bodyPr wrap="square" rtlCol="0">
            <a:spAutoFit/>
          </a:bodyPr>
          <a:lstStyle/>
          <a:p>
            <a:r>
              <a:rPr lang="en-US" sz="1200" dirty="0"/>
              <a:t>&lt;h1&gt;The User Experience &lt;/h1&gt;</a:t>
            </a:r>
          </a:p>
          <a:p>
            <a:r>
              <a:rPr lang="en-US" sz="1200" dirty="0"/>
              <a:t>&lt;p&gt; According to Steve Jobs &lt;/p&gt;</a:t>
            </a:r>
          </a:p>
          <a:p>
            <a:r>
              <a:rPr lang="en-US" sz="1200" dirty="0">
                <a:solidFill>
                  <a:srgbClr val="E46C0A"/>
                </a:solidFill>
              </a:rPr>
              <a:t>&lt;</a:t>
            </a:r>
            <a:r>
              <a:rPr lang="en-US" sz="1200" dirty="0" err="1">
                <a:solidFill>
                  <a:srgbClr val="E46C0A"/>
                </a:solidFill>
              </a:rPr>
              <a:t>blockquote</a:t>
            </a:r>
            <a:r>
              <a:rPr lang="en-US" sz="1200" dirty="0">
                <a:solidFill>
                  <a:srgbClr val="E46C0A"/>
                </a:solidFill>
              </a:rPr>
              <a:t>&gt; </a:t>
            </a:r>
            <a:r>
              <a:rPr lang="en-US" sz="1200" dirty="0"/>
              <a:t>To design something really well you have to get it. You have to really </a:t>
            </a:r>
            <a:r>
              <a:rPr lang="en-US" sz="1200" dirty="0" err="1"/>
              <a:t>grok</a:t>
            </a:r>
            <a:r>
              <a:rPr lang="en-US" sz="1200" dirty="0"/>
              <a:t> what it’s all about. It takes a passionate commitment to thoroughly understand something — chew it up, not just quickly swallow it. Most people don’t take the time to do that. Creativity is just connecting things. When you ask a creative person how they did something, they may feel a little guilty because they didn’t really do it, they just saw something. It seemed obvious to them after awhile. That’s because they were able to connect experiences they’ve had and synthesize new things. And the reason they were able to do that was that they’ve had more experiences or have thought more about their experiences than other people have. Unfortunately, that’s too rare a commodity. A lot of people in our industry haven’t had very diverse experiences.</a:t>
            </a:r>
            <a:r>
              <a:rPr lang="en-US" sz="1200" dirty="0">
                <a:solidFill>
                  <a:srgbClr val="E46C0A"/>
                </a:solidFill>
              </a:rPr>
              <a:t>&lt;/</a:t>
            </a:r>
            <a:r>
              <a:rPr lang="en-US" sz="1200" dirty="0" err="1">
                <a:solidFill>
                  <a:srgbClr val="E46C0A"/>
                </a:solidFill>
              </a:rPr>
              <a:t>blockquote</a:t>
            </a:r>
            <a:r>
              <a:rPr lang="en-US" sz="1200" dirty="0">
                <a:solidFill>
                  <a:srgbClr val="E46C0A"/>
                </a:solidFill>
              </a:rPr>
              <a:t>&gt;</a:t>
            </a:r>
          </a:p>
        </p:txBody>
      </p:sp>
      <p:pic>
        <p:nvPicPr>
          <p:cNvPr id="7" name="Picture 6" descr="Screen shot 2013-09-12 at 12.20.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30" y="5251419"/>
            <a:ext cx="7963770" cy="1399217"/>
          </a:xfrm>
          <a:prstGeom prst="rect">
            <a:avLst/>
          </a:prstGeom>
          <a:ln>
            <a:noFill/>
          </a:ln>
        </p:spPr>
      </p:pic>
    </p:spTree>
    <p:extLst>
      <p:ext uri="{BB962C8B-B14F-4D97-AF65-F5344CB8AC3E}">
        <p14:creationId xmlns:p14="http://schemas.microsoft.com/office/powerpoint/2010/main" val="4184310648"/>
      </p:ext>
    </p:extLst>
  </p:cSld>
  <p:clrMapOvr>
    <a:masterClrMapping/>
  </p:clrMapOvr>
  <p:transition xmlns:p14="http://schemas.microsoft.com/office/powerpoint/2010/mai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505" y="909108"/>
            <a:ext cx="8442281" cy="4462760"/>
          </a:xfrm>
          <a:prstGeom prst="rect">
            <a:avLst/>
          </a:prstGeom>
        </p:spPr>
        <p:txBody>
          <a:bodyPr wrap="square">
            <a:spAutoFit/>
          </a:bodyPr>
          <a:lstStyle/>
          <a:p>
            <a:r>
              <a:rPr lang="en-US" sz="2800" b="1" dirty="0" smtClean="0"/>
              <a:t>What </a:t>
            </a:r>
            <a:r>
              <a:rPr lang="en-US" sz="2800" b="1" dirty="0"/>
              <a:t>is an HTML document</a:t>
            </a:r>
            <a:r>
              <a:rPr lang="en-US" sz="2800" b="1" dirty="0" smtClean="0"/>
              <a:t>?</a:t>
            </a:r>
            <a:endParaRPr lang="en-US" sz="2800" dirty="0"/>
          </a:p>
          <a:p>
            <a:pPr marL="457200" indent="-457200">
              <a:buFont typeface="Arial"/>
              <a:buChar char="•"/>
            </a:pPr>
            <a:r>
              <a:rPr lang="en-US" sz="2400" dirty="0" smtClean="0"/>
              <a:t>It is a </a:t>
            </a:r>
            <a:r>
              <a:rPr lang="en-US" sz="2400" dirty="0" smtClean="0">
                <a:solidFill>
                  <a:srgbClr val="E46C0A"/>
                </a:solidFill>
              </a:rPr>
              <a:t>Plain</a:t>
            </a:r>
            <a:r>
              <a:rPr lang="en-US" sz="2400" dirty="0">
                <a:solidFill>
                  <a:srgbClr val="E46C0A"/>
                </a:solidFill>
              </a:rPr>
              <a:t>-</a:t>
            </a:r>
            <a:r>
              <a:rPr lang="en-US" sz="2400" dirty="0" smtClean="0">
                <a:solidFill>
                  <a:srgbClr val="E46C0A"/>
                </a:solidFill>
              </a:rPr>
              <a:t>text files </a:t>
            </a:r>
            <a:r>
              <a:rPr lang="en-US" sz="2400" dirty="0"/>
              <a:t>(also known as </a:t>
            </a:r>
            <a:r>
              <a:rPr lang="en-US" sz="2400" dirty="0" smtClean="0"/>
              <a:t>ASCII</a:t>
            </a:r>
            <a:r>
              <a:rPr lang="en-US" sz="2400" dirty="0" smtClean="0"/>
              <a:t>) that contains the markup tags.</a:t>
            </a:r>
            <a:endParaRPr lang="en-US" sz="2400" dirty="0"/>
          </a:p>
          <a:p>
            <a:endParaRPr lang="en-US" sz="2400" dirty="0"/>
          </a:p>
          <a:p>
            <a:pPr marL="457200" indent="-457200">
              <a:buFont typeface="Arial"/>
              <a:buChar char="•"/>
            </a:pPr>
            <a:r>
              <a:rPr lang="en-US" sz="2400" dirty="0" smtClean="0"/>
              <a:t>An HTML file is created </a:t>
            </a:r>
            <a:r>
              <a:rPr lang="en-US" sz="2400" dirty="0"/>
              <a:t>using any text editor (e.g.: </a:t>
            </a:r>
            <a:r>
              <a:rPr lang="en-US" sz="2400" dirty="0" err="1" smtClean="0"/>
              <a:t>TextEdit</a:t>
            </a:r>
            <a:r>
              <a:rPr lang="en-US" sz="2400" dirty="0" smtClean="0"/>
              <a:t> on </a:t>
            </a:r>
            <a:r>
              <a:rPr lang="en-US" sz="2400" dirty="0"/>
              <a:t>Macintosh, Notepad on a Windows machine). </a:t>
            </a:r>
            <a:endParaRPr lang="en-US" sz="2400" dirty="0" smtClean="0"/>
          </a:p>
          <a:p>
            <a:endParaRPr lang="en-US" sz="2800" dirty="0"/>
          </a:p>
          <a:p>
            <a:r>
              <a:rPr lang="en-US" sz="2000" u="sng" dirty="0" smtClean="0"/>
              <a:t>• </a:t>
            </a:r>
            <a:r>
              <a:rPr lang="en-US" sz="2000" b="1" u="sng" dirty="0" smtClean="0"/>
              <a:t>You do not need an Internet connection to </a:t>
            </a:r>
            <a:r>
              <a:rPr lang="en-US" sz="2000" b="1" u="sng" dirty="0"/>
              <a:t>compose and view HTML pages</a:t>
            </a:r>
            <a:r>
              <a:rPr lang="en-US" sz="2000" u="sng" dirty="0" smtClean="0"/>
              <a:t>.</a:t>
            </a:r>
            <a:endParaRPr lang="en-US" sz="2000" u="sng" dirty="0"/>
          </a:p>
          <a:p>
            <a:pPr marL="169863" indent="-169863">
              <a:buFont typeface="Arial"/>
              <a:buChar char="•"/>
            </a:pPr>
            <a:endParaRPr lang="en-US" sz="2000" b="1" u="sng" dirty="0" smtClean="0"/>
          </a:p>
          <a:p>
            <a:pPr marL="169863" indent="-169863">
              <a:buFont typeface="Arial"/>
              <a:buChar char="•"/>
            </a:pPr>
            <a:r>
              <a:rPr lang="en-US" sz="2000" b="1" u="sng" dirty="0">
                <a:cs typeface="Times New Roman" pitchFamily="18" charset="0"/>
              </a:rPr>
              <a:t>The World Wide Web Consortium (http://w3c.org) sets the standards for HTML and its related languages.</a:t>
            </a:r>
            <a:r>
              <a:rPr lang="en-US" sz="2000" b="1" u="sng" dirty="0">
                <a:cs typeface="Arial" pitchFamily="34" charset="0"/>
              </a:rPr>
              <a:t> </a:t>
            </a:r>
          </a:p>
          <a:p>
            <a:endParaRPr lang="en-US" sz="2800" dirty="0"/>
          </a:p>
        </p:txBody>
      </p:sp>
    </p:spTree>
    <p:extLst>
      <p:ext uri="{BB962C8B-B14F-4D97-AF65-F5344CB8AC3E}">
        <p14:creationId xmlns:p14="http://schemas.microsoft.com/office/powerpoint/2010/main" val="96997157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Characters</a:t>
            </a:r>
            <a:endParaRPr lang="en-US" dirty="0"/>
          </a:p>
        </p:txBody>
      </p:sp>
      <p:sp>
        <p:nvSpPr>
          <p:cNvPr id="3" name="Content Placeholder 2"/>
          <p:cNvSpPr>
            <a:spLocks noGrp="1"/>
          </p:cNvSpPr>
          <p:nvPr>
            <p:ph idx="1"/>
          </p:nvPr>
        </p:nvSpPr>
        <p:spPr/>
        <p:txBody>
          <a:bodyPr>
            <a:normAutofit/>
          </a:bodyPr>
          <a:lstStyle/>
          <a:p>
            <a:r>
              <a:rPr lang="en-US" sz="2400" dirty="0"/>
              <a:t>Some characters </a:t>
            </a:r>
            <a:r>
              <a:rPr lang="en-US" sz="2400" dirty="0" smtClean="0"/>
              <a:t>(symbols) are </a:t>
            </a:r>
            <a:r>
              <a:rPr lang="en-US" sz="2400" dirty="0"/>
              <a:t>reserved in HTML5. For example, you cannot use the </a:t>
            </a:r>
            <a:r>
              <a:rPr lang="en-US" sz="2400" dirty="0" smtClean="0">
                <a:solidFill>
                  <a:srgbClr val="E46C0A"/>
                </a:solidFill>
              </a:rPr>
              <a:t>&gt; </a:t>
            </a:r>
            <a:r>
              <a:rPr lang="en-US" sz="2400" dirty="0" smtClean="0"/>
              <a:t>and </a:t>
            </a:r>
            <a:r>
              <a:rPr lang="en-US" sz="2400" dirty="0" smtClean="0">
                <a:solidFill>
                  <a:srgbClr val="E46C0A"/>
                </a:solidFill>
              </a:rPr>
              <a:t>&lt;</a:t>
            </a:r>
            <a:r>
              <a:rPr lang="en-US" sz="2400" dirty="0" smtClean="0"/>
              <a:t> signs </a:t>
            </a:r>
            <a:r>
              <a:rPr lang="en-US" sz="2400" dirty="0"/>
              <a:t>or </a:t>
            </a:r>
            <a:r>
              <a:rPr lang="en-US" sz="2400" dirty="0" smtClean="0"/>
              <a:t>the copyright symbol </a:t>
            </a:r>
            <a:r>
              <a:rPr lang="en-US" sz="2400" dirty="0" smtClean="0">
                <a:solidFill>
                  <a:srgbClr val="E46C0A"/>
                </a:solidFill>
              </a:rPr>
              <a:t>©</a:t>
            </a:r>
            <a:r>
              <a:rPr lang="en-US" sz="2400" dirty="0" smtClean="0"/>
              <a:t> within </a:t>
            </a:r>
            <a:r>
              <a:rPr lang="en-US" sz="2400" dirty="0"/>
              <a:t>your text because the browser could mistake them for markup</a:t>
            </a:r>
            <a:r>
              <a:rPr lang="en-US" sz="2400" dirty="0" smtClean="0"/>
              <a:t>. You need to use the </a:t>
            </a:r>
            <a:r>
              <a:rPr lang="en-US" sz="2400" dirty="0" smtClean="0">
                <a:solidFill>
                  <a:srgbClr val="E46C0A"/>
                </a:solidFill>
              </a:rPr>
              <a:t>special characters</a:t>
            </a:r>
            <a:r>
              <a:rPr lang="en-US" sz="2400" dirty="0" smtClean="0"/>
              <a:t> sometimes called </a:t>
            </a:r>
            <a:r>
              <a:rPr lang="en-US" sz="2400" dirty="0" smtClean="0">
                <a:solidFill>
                  <a:srgbClr val="E46C0A"/>
                </a:solidFill>
              </a:rPr>
              <a:t>Entity characters.</a:t>
            </a:r>
            <a:endParaRPr lang="en-US" sz="2400" dirty="0">
              <a:solidFill>
                <a:srgbClr val="E46C0A"/>
              </a:solidFill>
            </a:endParaRPr>
          </a:p>
          <a:p>
            <a:endParaRPr lang="en-US" dirty="0"/>
          </a:p>
        </p:txBody>
      </p:sp>
      <p:pic>
        <p:nvPicPr>
          <p:cNvPr id="4" name="Picture 3" descr="Screen shot 2013-09-12 at 12.07.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773540"/>
            <a:ext cx="8763000" cy="2946400"/>
          </a:xfrm>
          <a:prstGeom prst="rect">
            <a:avLst/>
          </a:prstGeom>
        </p:spPr>
      </p:pic>
    </p:spTree>
    <p:extLst>
      <p:ext uri="{BB962C8B-B14F-4D97-AF65-F5344CB8AC3E}">
        <p14:creationId xmlns:p14="http://schemas.microsoft.com/office/powerpoint/2010/main" val="3404795909"/>
      </p:ext>
    </p:extLst>
  </p:cSld>
  <p:clrMapOvr>
    <a:masterClrMapping/>
  </p:clrMapOvr>
  <p:transition xmlns:p14="http://schemas.microsoft.com/office/powerpoint/2010/mai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err="1" smtClean="0"/>
              <a:t>Characters</a:t>
            </a:r>
            <a:r>
              <a:rPr lang="fi-FI" dirty="0" smtClean="0"/>
              <a:t> </a:t>
            </a:r>
            <a:r>
              <a:rPr lang="fi-FI" dirty="0" err="1" smtClean="0"/>
              <a:t>Formatting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HTML </a:t>
            </a:r>
            <a:r>
              <a:rPr lang="en-US" dirty="0"/>
              <a:t>has two types of styles for individual words or sentences: </a:t>
            </a:r>
            <a:r>
              <a:rPr lang="en-US" dirty="0">
                <a:solidFill>
                  <a:schemeClr val="accent6">
                    <a:lumMod val="75000"/>
                  </a:schemeClr>
                </a:solidFill>
              </a:rPr>
              <a:t>logical</a:t>
            </a:r>
            <a:r>
              <a:rPr lang="en-US" dirty="0"/>
              <a:t> and </a:t>
            </a:r>
            <a:r>
              <a:rPr lang="en-US" dirty="0">
                <a:solidFill>
                  <a:srgbClr val="E46C0A"/>
                </a:solidFill>
              </a:rPr>
              <a:t>physical</a:t>
            </a:r>
            <a:r>
              <a:rPr lang="en-US" dirty="0"/>
              <a:t>.</a:t>
            </a:r>
          </a:p>
          <a:p>
            <a:r>
              <a:rPr lang="en-US" dirty="0" smtClean="0"/>
              <a:t>Logical </a:t>
            </a:r>
            <a:r>
              <a:rPr lang="en-US" dirty="0"/>
              <a:t>styles tag text according to its </a:t>
            </a:r>
            <a:r>
              <a:rPr lang="en-US" dirty="0" smtClean="0"/>
              <a:t>meaning.</a:t>
            </a:r>
          </a:p>
          <a:p>
            <a:endParaRPr lang="en-US" dirty="0" smtClean="0"/>
          </a:p>
          <a:p>
            <a:r>
              <a:rPr lang="en-US" dirty="0" smtClean="0"/>
              <a:t>Physical </a:t>
            </a:r>
            <a:r>
              <a:rPr lang="en-US" dirty="0"/>
              <a:t>styles indicate the specific appearance of a section.</a:t>
            </a:r>
          </a:p>
        </p:txBody>
      </p:sp>
    </p:spTree>
    <p:extLst>
      <p:ext uri="{BB962C8B-B14F-4D97-AF65-F5344CB8AC3E}">
        <p14:creationId xmlns:p14="http://schemas.microsoft.com/office/powerpoint/2010/main" val="3124230228"/>
      </p:ext>
    </p:extLst>
  </p:cSld>
  <p:clrMapOvr>
    <a:masterClrMapping/>
  </p:clrMapOvr>
  <p:transition xmlns:p14="http://schemas.microsoft.com/office/powerpoint/2010/mai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elements</a:t>
            </a:r>
            <a:endParaRPr lang="en-US" dirty="0"/>
          </a:p>
        </p:txBody>
      </p:sp>
      <p:sp>
        <p:nvSpPr>
          <p:cNvPr id="3" name="Content Placeholder 2"/>
          <p:cNvSpPr>
            <a:spLocks noGrp="1"/>
          </p:cNvSpPr>
          <p:nvPr>
            <p:ph idx="1"/>
          </p:nvPr>
        </p:nvSpPr>
        <p:spPr>
          <a:xfrm>
            <a:off x="457200" y="1295400"/>
            <a:ext cx="8229600" cy="4830763"/>
          </a:xfrm>
        </p:spPr>
        <p:txBody>
          <a:bodyPr/>
          <a:lstStyle/>
          <a:p>
            <a:r>
              <a:rPr lang="en-US" sz="2400" dirty="0"/>
              <a:t>Indicate the context and meaning of the text</a:t>
            </a:r>
            <a:r>
              <a:rPr lang="en-US" sz="2400" dirty="0">
                <a:cs typeface="Times New Roman" panose="02020603050405020304" pitchFamily="18" charset="0"/>
              </a:rPr>
              <a:t/>
            </a:r>
            <a:br>
              <a:rPr lang="en-US" sz="2400" dirty="0">
                <a:cs typeface="Times New Roman" panose="02020603050405020304" pitchFamily="18" charset="0"/>
              </a:rPr>
            </a:br>
            <a:endParaRPr lang="en-US" sz="2400" dirty="0">
              <a:cs typeface="Times New Roman" panose="02020603050405020304" pitchFamily="18"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77264334"/>
              </p:ext>
            </p:extLst>
          </p:nvPr>
        </p:nvGraphicFramePr>
        <p:xfrm>
          <a:off x="565096" y="1790950"/>
          <a:ext cx="8023732" cy="4754819"/>
        </p:xfrm>
        <a:graphic>
          <a:graphicData uri="http://schemas.openxmlformats.org/drawingml/2006/table">
            <a:tbl>
              <a:tblPr firstRow="1" firstCol="1" bandRow="1">
                <a:tableStyleId>{5C22544A-7EE6-4342-B048-85BDC9FD1C3A}</a:tableStyleId>
              </a:tblPr>
              <a:tblGrid>
                <a:gridCol w="1134808"/>
                <a:gridCol w="996231"/>
                <a:gridCol w="5892693"/>
              </a:tblGrid>
              <a:tr h="221227">
                <a:tc>
                  <a:txBody>
                    <a:bodyPr/>
                    <a:lstStyle/>
                    <a:p>
                      <a:pPr marL="0" marR="0">
                        <a:spcBef>
                          <a:spcPts val="0"/>
                        </a:spcBef>
                        <a:spcAft>
                          <a:spcPts val="0"/>
                        </a:spcAft>
                      </a:pPr>
                      <a:r>
                        <a:rPr lang="en-US" sz="1600" dirty="0">
                          <a:effectLst/>
                        </a:rPr>
                        <a:t>Element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Example</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Usage</a:t>
                      </a:r>
                      <a:endParaRPr lang="en-US" sz="2400" dirty="0">
                        <a:solidFill>
                          <a:srgbClr val="000000"/>
                        </a:solidFill>
                        <a:effectLst/>
                        <a:latin typeface="Optima"/>
                        <a:ea typeface="Times New Roman"/>
                        <a:cs typeface="Optima"/>
                      </a:endParaRPr>
                    </a:p>
                  </a:txBody>
                  <a:tcPr marL="68580" marR="68580" marT="0" marB="0"/>
                </a:tc>
              </a:tr>
              <a:tr h="510018">
                <a:tc>
                  <a:txBody>
                    <a:bodyPr/>
                    <a:lstStyle/>
                    <a:p>
                      <a:pPr marL="0" marR="0">
                        <a:spcBef>
                          <a:spcPts val="0"/>
                        </a:spcBef>
                        <a:spcAft>
                          <a:spcPts val="0"/>
                        </a:spcAft>
                      </a:pPr>
                      <a:r>
                        <a:rPr lang="en-US" sz="1600" dirty="0">
                          <a:effectLst/>
                        </a:rPr>
                        <a:t>&lt;b&gt;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a:effectLst/>
                        </a:rPr>
                        <a:t>bold 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Text that has no extra importance but is styled in bold font by usage and convention</a:t>
                      </a:r>
                      <a:endParaRPr lang="en-US" sz="2400" dirty="0">
                        <a:solidFill>
                          <a:srgbClr val="000000"/>
                        </a:solidFill>
                        <a:effectLst/>
                        <a:latin typeface="Optima"/>
                        <a:ea typeface="Times New Roman"/>
                        <a:cs typeface="Optima"/>
                      </a:endParaRPr>
                    </a:p>
                  </a:txBody>
                  <a:tcPr marL="68580" marR="68580" marT="0" marB="0"/>
                </a:tc>
              </a:tr>
              <a:tr h="510018">
                <a:tc>
                  <a:txBody>
                    <a:bodyPr/>
                    <a:lstStyle/>
                    <a:p>
                      <a:pPr marL="0" marR="0">
                        <a:spcBef>
                          <a:spcPts val="0"/>
                        </a:spcBef>
                        <a:spcAft>
                          <a:spcPts val="0"/>
                        </a:spcAft>
                      </a:pPr>
                      <a:r>
                        <a:rPr lang="en-US" sz="1600" dirty="0">
                          <a:effectLst/>
                        </a:rPr>
                        <a:t>&lt;</a:t>
                      </a:r>
                      <a:r>
                        <a:rPr lang="en-US" sz="1600" dirty="0" err="1">
                          <a:effectLst/>
                        </a:rPr>
                        <a:t>em</a:t>
                      </a:r>
                      <a:r>
                        <a:rPr lang="en-US" sz="1600" dirty="0">
                          <a:effectLst/>
                        </a:rPr>
                        <a:t>&gt;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dirty="0">
                          <a:effectLst/>
                        </a:rPr>
                        <a:t>emphasized text</a:t>
                      </a:r>
                      <a:endParaRPr lang="en-US" sz="16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Causes text to be emphasized in relation to other text; usually displayed in italics</a:t>
                      </a:r>
                      <a:endParaRPr lang="en-US" sz="2400" dirty="0">
                        <a:solidFill>
                          <a:srgbClr val="000000"/>
                        </a:solidFill>
                        <a:effectLst/>
                        <a:latin typeface="Arial"/>
                        <a:ea typeface="Times New Roman"/>
                      </a:endParaRPr>
                    </a:p>
                  </a:txBody>
                  <a:tcPr marL="68580" marR="68580" marT="0" marB="0"/>
                </a:tc>
              </a:tr>
              <a:tr h="510018">
                <a:tc>
                  <a:txBody>
                    <a:bodyPr/>
                    <a:lstStyle/>
                    <a:p>
                      <a:pPr marL="0" marR="0">
                        <a:spcBef>
                          <a:spcPts val="0"/>
                        </a:spcBef>
                        <a:spcAft>
                          <a:spcPts val="0"/>
                        </a:spcAft>
                      </a:pPr>
                      <a:r>
                        <a:rPr lang="en-US" sz="1600">
                          <a:effectLst/>
                        </a:rPr>
                        <a:t>&lt;i&gt;</a:t>
                      </a:r>
                      <a:endParaRPr lang="en-US" sz="2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dirty="0">
                          <a:effectLst/>
                        </a:rPr>
                        <a:t>italicized text</a:t>
                      </a:r>
                      <a:endParaRPr lang="en-US" sz="16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Text that has no extra importance but is styled in italics by usage and convention</a:t>
                      </a:r>
                      <a:endParaRPr lang="en-US" sz="2400" dirty="0">
                        <a:solidFill>
                          <a:srgbClr val="000000"/>
                        </a:solidFill>
                        <a:effectLst/>
                        <a:latin typeface="Arial"/>
                        <a:ea typeface="Times New Roman"/>
                      </a:endParaRPr>
                    </a:p>
                  </a:txBody>
                  <a:tcPr marL="68580" marR="68580" marT="0" marB="0"/>
                </a:tc>
              </a:tr>
              <a:tr h="510018">
                <a:tc>
                  <a:txBody>
                    <a:bodyPr/>
                    <a:lstStyle/>
                    <a:p>
                      <a:pPr marL="0" marR="0">
                        <a:spcBef>
                          <a:spcPts val="0"/>
                        </a:spcBef>
                        <a:spcAft>
                          <a:spcPts val="0"/>
                        </a:spcAft>
                      </a:pPr>
                      <a:r>
                        <a:rPr lang="en-US" sz="1600" dirty="0">
                          <a:effectLst/>
                        </a:rPr>
                        <a:t>&lt;mark&gt;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a:effectLst/>
                          <a:highlight>
                            <a:srgbClr val="FFFF00"/>
                          </a:highlight>
                        </a:rPr>
                        <a:t>mark</a:t>
                      </a:r>
                      <a:r>
                        <a:rPr lang="en-US" sz="1100">
                          <a:effectLst/>
                        </a:rPr>
                        <a:t> 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Text that is highlighted in order to be easily referenced (HTML5 only)</a:t>
                      </a:r>
                      <a:endParaRPr lang="en-US" sz="2400" dirty="0">
                        <a:solidFill>
                          <a:srgbClr val="000000"/>
                        </a:solidFill>
                        <a:effectLst/>
                        <a:latin typeface="Optima"/>
                        <a:ea typeface="Times New Roman"/>
                        <a:cs typeface="Optima"/>
                      </a:endParaRPr>
                    </a:p>
                  </a:txBody>
                  <a:tcPr marL="68580" marR="68580" marT="0" marB="0"/>
                </a:tc>
              </a:tr>
              <a:tr h="510018">
                <a:tc>
                  <a:txBody>
                    <a:bodyPr/>
                    <a:lstStyle/>
                    <a:p>
                      <a:pPr marL="0" marR="0">
                        <a:spcBef>
                          <a:spcPts val="0"/>
                        </a:spcBef>
                        <a:spcAft>
                          <a:spcPts val="0"/>
                        </a:spcAft>
                      </a:pPr>
                      <a:r>
                        <a:rPr lang="en-US" sz="1600" dirty="0">
                          <a:effectLst/>
                        </a:rPr>
                        <a:t>&lt;small&gt;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000">
                          <a:effectLst/>
                        </a:rPr>
                        <a:t>small </a:t>
                      </a:r>
                      <a:r>
                        <a:rPr lang="en-US" sz="1100">
                          <a:effectLst/>
                        </a:rPr>
                        <a:t>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Legal disclaimers and notices (“fine print”) displayed in small font-size</a:t>
                      </a:r>
                      <a:endParaRPr lang="en-US" sz="2400" dirty="0">
                        <a:solidFill>
                          <a:srgbClr val="000000"/>
                        </a:solidFill>
                        <a:effectLst/>
                        <a:latin typeface="Optima"/>
                        <a:ea typeface="Times New Roman"/>
                        <a:cs typeface="Optima"/>
                      </a:endParaRPr>
                    </a:p>
                  </a:txBody>
                  <a:tcPr marL="68580" marR="68580" marT="0" marB="0"/>
                </a:tc>
              </a:tr>
              <a:tr h="510018">
                <a:tc>
                  <a:txBody>
                    <a:bodyPr/>
                    <a:lstStyle/>
                    <a:p>
                      <a:pPr marL="0" marR="0">
                        <a:spcBef>
                          <a:spcPts val="0"/>
                        </a:spcBef>
                        <a:spcAft>
                          <a:spcPts val="0"/>
                        </a:spcAft>
                      </a:pPr>
                      <a:r>
                        <a:rPr lang="en-US" sz="1600">
                          <a:effectLst/>
                        </a:rPr>
                        <a:t>&lt;strong&gt;</a:t>
                      </a:r>
                      <a:endParaRPr lang="en-US" sz="2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a:effectLst/>
                        </a:rPr>
                        <a:t>strong 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Strong importance; causes text to stand out from surrounding text; usually displayed in bold</a:t>
                      </a:r>
                      <a:endParaRPr lang="en-US" sz="2400" dirty="0">
                        <a:solidFill>
                          <a:srgbClr val="000000"/>
                        </a:solidFill>
                        <a:effectLst/>
                        <a:latin typeface="Arial"/>
                        <a:ea typeface="Times New Roman"/>
                      </a:endParaRPr>
                    </a:p>
                  </a:txBody>
                  <a:tcPr marL="68580" marR="68580" marT="0" marB="0"/>
                </a:tc>
              </a:tr>
              <a:tr h="472347">
                <a:tc>
                  <a:txBody>
                    <a:bodyPr/>
                    <a:lstStyle/>
                    <a:p>
                      <a:pPr marL="0" marR="0">
                        <a:spcBef>
                          <a:spcPts val="0"/>
                        </a:spcBef>
                        <a:spcAft>
                          <a:spcPts val="0"/>
                        </a:spcAft>
                      </a:pPr>
                      <a:r>
                        <a:rPr lang="en-US" sz="1600">
                          <a:effectLst/>
                        </a:rPr>
                        <a:t>&lt;sub&gt;</a:t>
                      </a:r>
                      <a:endParaRPr lang="en-US" sz="2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baseline="-25000">
                          <a:effectLst/>
                        </a:rPr>
                        <a:t>sub</a:t>
                      </a:r>
                      <a:r>
                        <a:rPr lang="en-US" sz="1100">
                          <a:effectLst/>
                        </a:rPr>
                        <a:t> 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Displays a subscript as small text below the baseline</a:t>
                      </a:r>
                      <a:endParaRPr lang="en-US" sz="2400" dirty="0">
                        <a:solidFill>
                          <a:srgbClr val="000000"/>
                        </a:solidFill>
                        <a:effectLst/>
                        <a:latin typeface="Optima"/>
                        <a:ea typeface="Times New Roman"/>
                        <a:cs typeface="Optima"/>
                      </a:endParaRPr>
                    </a:p>
                  </a:txBody>
                  <a:tcPr marL="68580" marR="68580" marT="0" marB="0"/>
                </a:tc>
              </a:tr>
              <a:tr h="506177">
                <a:tc>
                  <a:txBody>
                    <a:bodyPr/>
                    <a:lstStyle/>
                    <a:p>
                      <a:pPr marL="0" marR="0">
                        <a:spcBef>
                          <a:spcPts val="0"/>
                        </a:spcBef>
                        <a:spcAft>
                          <a:spcPts val="0"/>
                        </a:spcAft>
                      </a:pPr>
                      <a:r>
                        <a:rPr lang="en-US" sz="1600" dirty="0">
                          <a:effectLst/>
                        </a:rPr>
                        <a:t>&lt;sup&gt;</a:t>
                      </a:r>
                      <a:endParaRPr lang="en-US" sz="2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100" baseline="30000">
                          <a:effectLst/>
                        </a:rPr>
                        <a:t>sup</a:t>
                      </a:r>
                      <a:r>
                        <a:rPr lang="en-US" sz="1100">
                          <a:effectLst/>
                        </a:rPr>
                        <a:t> text</a:t>
                      </a:r>
                      <a:endParaRPr lang="en-US" sz="16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600" dirty="0">
                          <a:effectLst/>
                        </a:rPr>
                        <a:t>Displays a superscript as small text above the baseline</a:t>
                      </a:r>
                      <a:endParaRPr lang="en-US" sz="2400" dirty="0">
                        <a:solidFill>
                          <a:srgbClr val="000000"/>
                        </a:solidFill>
                        <a:effectLst/>
                        <a:latin typeface="Optima"/>
                        <a:ea typeface="Times New Roman"/>
                        <a:cs typeface="Optima"/>
                      </a:endParaRPr>
                    </a:p>
                  </a:txBody>
                  <a:tcPr marL="68580" marR="68580" marT="0" marB="0"/>
                </a:tc>
              </a:tr>
              <a:tr h="472347">
                <a:tc>
                  <a:txBody>
                    <a:bodyPr/>
                    <a:lstStyle/>
                    <a:p>
                      <a:pPr marL="0" marR="0">
                        <a:spcBef>
                          <a:spcPts val="0"/>
                        </a:spcBef>
                        <a:spcAft>
                          <a:spcPts val="0"/>
                        </a:spcAft>
                      </a:pPr>
                      <a:r>
                        <a:rPr lang="en-US" sz="1200" dirty="0" smtClean="0">
                          <a:solidFill>
                            <a:schemeClr val="bg1"/>
                          </a:solidFill>
                          <a:effectLst/>
                          <a:latin typeface="Optima"/>
                          <a:ea typeface="Times New Roman"/>
                          <a:cs typeface="Optima"/>
                        </a:rPr>
                        <a:t>&lt;</a:t>
                      </a:r>
                      <a:r>
                        <a:rPr lang="en-US" sz="1200" dirty="0" err="1" smtClean="0">
                          <a:solidFill>
                            <a:schemeClr val="bg1"/>
                          </a:solidFill>
                          <a:effectLst/>
                          <a:latin typeface="Optima"/>
                          <a:ea typeface="Times New Roman"/>
                          <a:cs typeface="Optima"/>
                        </a:rPr>
                        <a:t>kbd</a:t>
                      </a:r>
                      <a:r>
                        <a:rPr lang="en-US" sz="1200" dirty="0" smtClean="0">
                          <a:solidFill>
                            <a:schemeClr val="bg1"/>
                          </a:solidFill>
                          <a:effectLst/>
                          <a:latin typeface="Optima"/>
                          <a:ea typeface="Times New Roman"/>
                          <a:cs typeface="Optima"/>
                        </a:rPr>
                        <a:t>&gt;</a:t>
                      </a:r>
                      <a:endParaRPr lang="en-US" sz="1200" dirty="0">
                        <a:solidFill>
                          <a:schemeClr val="bg1"/>
                        </a:solidFill>
                        <a:effectLst/>
                        <a:latin typeface="Optima"/>
                        <a:ea typeface="Times New Roman"/>
                        <a:cs typeface="Optima"/>
                      </a:endParaRPr>
                    </a:p>
                  </a:txBody>
                  <a:tcPr marL="68580" marR="68580" marT="0" marB="0"/>
                </a:tc>
                <a:tc>
                  <a:txBody>
                    <a:bodyPr/>
                    <a:lstStyle/>
                    <a:p>
                      <a:pPr marL="0" marR="0">
                        <a:spcBef>
                          <a:spcPts val="0"/>
                        </a:spcBef>
                        <a:spcAft>
                          <a:spcPts val="0"/>
                        </a:spcAft>
                      </a:pPr>
                      <a:endParaRPr lang="en-US" sz="12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200" dirty="0" smtClean="0">
                          <a:solidFill>
                            <a:srgbClr val="000000"/>
                          </a:solidFill>
                          <a:effectLst/>
                          <a:latin typeface="Optima"/>
                          <a:ea typeface="Times New Roman"/>
                          <a:cs typeface="Optima"/>
                        </a:rPr>
                        <a:t>Fixed space font</a:t>
                      </a:r>
                      <a:endParaRPr lang="en-US" sz="1200" dirty="0">
                        <a:solidFill>
                          <a:srgbClr val="000000"/>
                        </a:solidFill>
                        <a:effectLst/>
                        <a:latin typeface="Optima"/>
                        <a:ea typeface="Times New Roman"/>
                        <a:cs typeface="Optima"/>
                      </a:endParaRPr>
                    </a:p>
                  </a:txBody>
                  <a:tcPr marL="68580" marR="68580" marT="0" marB="0"/>
                </a:tc>
              </a:tr>
            </a:tbl>
          </a:graphicData>
        </a:graphic>
      </p:graphicFrame>
    </p:spTree>
    <p:extLst>
      <p:ext uri="{BB962C8B-B14F-4D97-AF65-F5344CB8AC3E}">
        <p14:creationId xmlns:p14="http://schemas.microsoft.com/office/powerpoint/2010/main" val="2808887080"/>
      </p:ext>
    </p:extLst>
  </p:cSld>
  <p:clrMapOvr>
    <a:masterClrMapping/>
  </p:clrMapOvr>
  <p:transition xmlns:p14="http://schemas.microsoft.com/office/powerpoint/2010/mai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 Element</a:t>
            </a:r>
            <a:endParaRPr lang="en-US" dirty="0"/>
          </a:p>
        </p:txBody>
      </p:sp>
      <p:sp>
        <p:nvSpPr>
          <p:cNvPr id="3" name="Content Placeholder 2"/>
          <p:cNvSpPr>
            <a:spLocks noGrp="1"/>
          </p:cNvSpPr>
          <p:nvPr>
            <p:ph idx="1"/>
          </p:nvPr>
        </p:nvSpPr>
        <p:spPr/>
        <p:txBody>
          <a:bodyPr/>
          <a:lstStyle/>
          <a:p>
            <a:r>
              <a:rPr lang="en-US" dirty="0" smtClean="0"/>
              <a:t>Short for </a:t>
            </a:r>
            <a:r>
              <a:rPr lang="en-US" dirty="0" smtClean="0">
                <a:solidFill>
                  <a:schemeClr val="accent6">
                    <a:lumMod val="75000"/>
                  </a:schemeClr>
                </a:solidFill>
              </a:rPr>
              <a:t>division</a:t>
            </a:r>
            <a:r>
              <a:rPr lang="en-US" dirty="0" smtClean="0"/>
              <a:t>. The </a:t>
            </a:r>
            <a:r>
              <a:rPr lang="en-US" dirty="0" smtClean="0">
                <a:solidFill>
                  <a:srgbClr val="E46C0A"/>
                </a:solidFill>
              </a:rPr>
              <a:t>div</a:t>
            </a:r>
            <a:r>
              <a:rPr lang="en-US" dirty="0" smtClean="0"/>
              <a:t> element configures structural block area on a web page with empty space above and below.</a:t>
            </a:r>
          </a:p>
          <a:p>
            <a:r>
              <a:rPr lang="en-US" dirty="0" smtClean="0"/>
              <a:t>It is a container </a:t>
            </a:r>
            <a:r>
              <a:rPr lang="en-US" dirty="0"/>
              <a:t>for grouping other HTML elements.</a:t>
            </a:r>
            <a:endParaRPr lang="en-US" dirty="0" smtClean="0"/>
          </a:p>
          <a:p>
            <a:endParaRPr lang="en-US" dirty="0" smtClean="0"/>
          </a:p>
          <a:p>
            <a:r>
              <a:rPr lang="en-US" dirty="0" smtClean="0"/>
              <a:t>The div element tag:</a:t>
            </a:r>
            <a:endParaRPr lang="en-US" dirty="0"/>
          </a:p>
          <a:p>
            <a:pPr marL="0" indent="0">
              <a:buNone/>
            </a:pPr>
            <a:r>
              <a:rPr lang="en-US" dirty="0" smtClean="0"/>
              <a:t>&lt;div&gt;          &lt;/div&gt;</a:t>
            </a:r>
            <a:endParaRPr lang="en-US" dirty="0"/>
          </a:p>
        </p:txBody>
      </p:sp>
    </p:spTree>
    <p:extLst>
      <p:ext uri="{BB962C8B-B14F-4D97-AF65-F5344CB8AC3E}">
        <p14:creationId xmlns:p14="http://schemas.microsoft.com/office/powerpoint/2010/main" val="807196734"/>
      </p:ext>
    </p:extLst>
  </p:cSld>
  <p:clrMapOvr>
    <a:masterClrMapping/>
  </p:clrMapOvr>
  <p:transition xmlns:p14="http://schemas.microsoft.com/office/powerpoint/2010/mai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 Element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Specify a unique name for your div using the </a:t>
            </a:r>
            <a:r>
              <a:rPr lang="en-US" dirty="0" smtClean="0">
                <a:solidFill>
                  <a:schemeClr val="accent6">
                    <a:lumMod val="75000"/>
                  </a:schemeClr>
                </a:solidFill>
              </a:rPr>
              <a:t>id</a:t>
            </a:r>
            <a:r>
              <a:rPr lang="en-US" dirty="0" smtClean="0"/>
              <a:t> attribute.</a:t>
            </a:r>
          </a:p>
          <a:p>
            <a:r>
              <a:rPr lang="en-US" dirty="0" smtClean="0"/>
              <a:t>The div element tag:</a:t>
            </a:r>
            <a:endParaRPr lang="en-US" dirty="0"/>
          </a:p>
          <a:p>
            <a:pPr marL="0" indent="0">
              <a:buNone/>
            </a:pPr>
            <a:r>
              <a:rPr lang="en-US" dirty="0" smtClean="0"/>
              <a:t>&lt;div id=“</a:t>
            </a:r>
            <a:r>
              <a:rPr lang="en-US" dirty="0" smtClean="0">
                <a:solidFill>
                  <a:srgbClr val="E46C0A"/>
                </a:solidFill>
              </a:rPr>
              <a:t>……</a:t>
            </a:r>
            <a:r>
              <a:rPr lang="en-US" dirty="0" smtClean="0"/>
              <a:t>”&gt;          &lt;/div&gt;</a:t>
            </a:r>
          </a:p>
          <a:p>
            <a:pPr marL="0" indent="0">
              <a:buNone/>
            </a:pPr>
            <a:endParaRPr lang="en-US" dirty="0" smtClean="0"/>
          </a:p>
          <a:p>
            <a:r>
              <a:rPr lang="en-US" dirty="0"/>
              <a:t>T</a:t>
            </a:r>
            <a:r>
              <a:rPr lang="en-US" dirty="0" smtClean="0"/>
              <a:t>he </a:t>
            </a:r>
            <a:r>
              <a:rPr lang="en-US" dirty="0"/>
              <a:t>id attribute can be used on </a:t>
            </a:r>
            <a:r>
              <a:rPr lang="en-US" b="1" dirty="0"/>
              <a:t>any</a:t>
            </a:r>
            <a:r>
              <a:rPr lang="en-US" dirty="0"/>
              <a:t> HTML </a:t>
            </a:r>
            <a:r>
              <a:rPr lang="en-US" dirty="0" smtClean="0"/>
              <a:t>element. </a:t>
            </a:r>
            <a:r>
              <a:rPr lang="en-US" dirty="0"/>
              <a:t>Specifies a unique id for the element. </a:t>
            </a:r>
            <a:endParaRPr lang="en-US" dirty="0" smtClean="0"/>
          </a:p>
          <a:p>
            <a:pPr marL="0" indent="0">
              <a:buNone/>
            </a:pPr>
            <a:endParaRPr lang="en-US" dirty="0"/>
          </a:p>
          <a:p>
            <a:pPr marL="0" indent="0">
              <a:buNone/>
            </a:pPr>
            <a:r>
              <a:rPr lang="en-US" dirty="0" smtClean="0"/>
              <a:t>The </a:t>
            </a:r>
            <a:r>
              <a:rPr lang="en-US" dirty="0" smtClean="0">
                <a:solidFill>
                  <a:srgbClr val="E46C0A"/>
                </a:solidFill>
              </a:rPr>
              <a:t>id</a:t>
            </a:r>
            <a:r>
              <a:rPr lang="en-US" dirty="0" smtClean="0"/>
              <a:t> naming rules:</a:t>
            </a:r>
            <a:endParaRPr lang="en-US" dirty="0"/>
          </a:p>
          <a:p>
            <a:r>
              <a:rPr lang="en-US" dirty="0"/>
              <a:t>Must contain at least one </a:t>
            </a:r>
            <a:r>
              <a:rPr lang="en-US" dirty="0" smtClean="0"/>
              <a:t>character.</a:t>
            </a:r>
            <a:endParaRPr lang="en-US" dirty="0"/>
          </a:p>
          <a:p>
            <a:r>
              <a:rPr lang="en-US" dirty="0" smtClean="0"/>
              <a:t>Never use space characters.</a:t>
            </a:r>
            <a:r>
              <a:rPr lang="en-US" dirty="0"/>
              <a:t>	</a:t>
            </a:r>
          </a:p>
          <a:p>
            <a:pPr marL="0" indent="0">
              <a:buNone/>
            </a:pPr>
            <a:endParaRPr lang="en-US" dirty="0"/>
          </a:p>
        </p:txBody>
      </p:sp>
    </p:spTree>
    <p:extLst>
      <p:ext uri="{BB962C8B-B14F-4D97-AF65-F5344CB8AC3E}">
        <p14:creationId xmlns:p14="http://schemas.microsoft.com/office/powerpoint/2010/main" val="50342316"/>
      </p:ext>
    </p:extLst>
  </p:cSld>
  <p:clrMapOvr>
    <a:masterClrMapping/>
  </p:clrMapOvr>
  <p:transition xmlns:p14="http://schemas.microsoft.com/office/powerpoint/2010/mai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 Element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Example of creating </a:t>
            </a:r>
            <a:r>
              <a:rPr lang="en-US" dirty="0" err="1" smtClean="0"/>
              <a:t>div’s</a:t>
            </a:r>
            <a:r>
              <a:rPr lang="en-US" dirty="0" smtClean="0"/>
              <a:t>:</a:t>
            </a:r>
          </a:p>
          <a:p>
            <a:pPr marL="0" indent="0">
              <a:buNone/>
            </a:pPr>
            <a:endParaRPr lang="en-US" dirty="0"/>
          </a:p>
          <a:p>
            <a:pPr marL="0" indent="0">
              <a:buNone/>
            </a:pPr>
            <a:r>
              <a:rPr lang="en-US" dirty="0" smtClean="0"/>
              <a:t>&lt;body&gt;</a:t>
            </a:r>
          </a:p>
          <a:p>
            <a:pPr marL="0" indent="0">
              <a:buNone/>
            </a:pPr>
            <a:endParaRPr lang="en-US" dirty="0" smtClean="0"/>
          </a:p>
          <a:p>
            <a:pPr marL="0" indent="0">
              <a:buNone/>
            </a:pPr>
            <a:r>
              <a:rPr lang="en-US" dirty="0" smtClean="0"/>
              <a:t>&lt;h1&gt; this is a div example &lt;/h1&gt;</a:t>
            </a:r>
          </a:p>
          <a:p>
            <a:pPr marL="0" indent="0">
              <a:buNone/>
            </a:pPr>
            <a:r>
              <a:rPr lang="en-US" dirty="0" smtClean="0">
                <a:solidFill>
                  <a:srgbClr val="E46C0A"/>
                </a:solidFill>
              </a:rPr>
              <a:t>&lt;div id=“content”&gt;</a:t>
            </a:r>
          </a:p>
          <a:p>
            <a:pPr marL="0" indent="0">
              <a:buNone/>
            </a:pPr>
            <a:r>
              <a:rPr lang="en-US" dirty="0" smtClean="0"/>
              <a:t>&lt;p&gt; this is the content division &lt;/p&gt;</a:t>
            </a:r>
            <a:endParaRPr lang="en-US" dirty="0"/>
          </a:p>
          <a:p>
            <a:pPr marL="0" indent="0">
              <a:buNone/>
            </a:pPr>
            <a:r>
              <a:rPr lang="en-US" dirty="0" smtClean="0">
                <a:solidFill>
                  <a:srgbClr val="E46C0A"/>
                </a:solidFill>
              </a:rPr>
              <a:t>&lt;/div&gt;</a:t>
            </a:r>
          </a:p>
          <a:p>
            <a:pPr marL="0" indent="0">
              <a:buNone/>
            </a:pPr>
            <a:endParaRPr lang="en-US" dirty="0" smtClean="0">
              <a:solidFill>
                <a:srgbClr val="E46C0A"/>
              </a:solidFill>
            </a:endParaRPr>
          </a:p>
          <a:p>
            <a:pPr marL="0" indent="0">
              <a:buNone/>
            </a:pPr>
            <a:r>
              <a:rPr lang="en-US" dirty="0" smtClean="0">
                <a:solidFill>
                  <a:srgbClr val="000000"/>
                </a:solidFill>
              </a:rPr>
              <a:t>&lt;/body&gt;</a:t>
            </a:r>
            <a:endParaRPr lang="en-US" dirty="0">
              <a:solidFill>
                <a:srgbClr val="000000"/>
              </a:solidFill>
            </a:endParaRPr>
          </a:p>
        </p:txBody>
      </p:sp>
    </p:spTree>
    <p:extLst>
      <p:ext uri="{BB962C8B-B14F-4D97-AF65-F5344CB8AC3E}">
        <p14:creationId xmlns:p14="http://schemas.microsoft.com/office/powerpoint/2010/main" val="2171806238"/>
      </p:ext>
    </p:extLst>
  </p:cSld>
  <p:clrMapOvr>
    <a:masterClrMapping/>
  </p:clrMapOvr>
  <p:transition xmlns:p14="http://schemas.microsoft.com/office/powerpoint/2010/mai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the </a:t>
            </a:r>
            <a:r>
              <a:rPr lang="en-US" dirty="0" smtClean="0">
                <a:solidFill>
                  <a:schemeClr val="accent6">
                    <a:lumMod val="75000"/>
                  </a:schemeClr>
                </a:solidFill>
              </a:rPr>
              <a:t>&lt;</a:t>
            </a:r>
            <a:r>
              <a:rPr lang="en-US" dirty="0" err="1" smtClean="0">
                <a:solidFill>
                  <a:schemeClr val="accent6">
                    <a:lumMod val="75000"/>
                  </a:schemeClr>
                </a:solidFill>
              </a:rPr>
              <a:t>img</a:t>
            </a:r>
            <a:r>
              <a:rPr lang="en-US" dirty="0" smtClean="0">
                <a:solidFill>
                  <a:schemeClr val="accent6">
                    <a:lumMod val="75000"/>
                  </a:schemeClr>
                </a:solidFill>
              </a:rPr>
              <a:t>&gt; </a:t>
            </a:r>
            <a:r>
              <a:rPr lang="en-US" dirty="0" smtClean="0"/>
              <a:t>tag to indicate the image</a:t>
            </a:r>
          </a:p>
          <a:p>
            <a:r>
              <a:rPr lang="en-US" dirty="0" smtClean="0"/>
              <a:t>Use the </a:t>
            </a:r>
            <a:r>
              <a:rPr lang="en-US" dirty="0" err="1" smtClean="0">
                <a:solidFill>
                  <a:srgbClr val="E46C0A"/>
                </a:solidFill>
              </a:rPr>
              <a:t>src</a:t>
            </a:r>
            <a:r>
              <a:rPr lang="en-US" dirty="0" smtClean="0"/>
              <a:t> attribute to indicate the image location.</a:t>
            </a:r>
          </a:p>
          <a:p>
            <a:r>
              <a:rPr lang="en-US" dirty="0" smtClean="0"/>
              <a:t>Include </a:t>
            </a:r>
            <a:r>
              <a:rPr lang="en-US" dirty="0" smtClean="0">
                <a:solidFill>
                  <a:srgbClr val="E46C0A"/>
                </a:solidFill>
              </a:rPr>
              <a:t>alt</a:t>
            </a:r>
            <a:r>
              <a:rPr lang="en-US" dirty="0" smtClean="0"/>
              <a:t> attribute that describe the image. Alt is short for alternative text.</a:t>
            </a:r>
          </a:p>
          <a:p>
            <a:pPr marL="0" indent="0">
              <a:buNone/>
            </a:pPr>
            <a:r>
              <a:rPr lang="en-US" dirty="0" smtClean="0"/>
              <a:t>Example:</a:t>
            </a:r>
          </a:p>
          <a:p>
            <a:pPr marL="0" indent="0">
              <a:buNone/>
            </a:pPr>
            <a:r>
              <a:rPr lang="hr-HR" dirty="0" smtClean="0"/>
              <a:t>&lt;</a:t>
            </a:r>
            <a:r>
              <a:rPr lang="hr-HR" dirty="0" smtClean="0">
                <a:solidFill>
                  <a:srgbClr val="E46C0A"/>
                </a:solidFill>
              </a:rPr>
              <a:t>img</a:t>
            </a:r>
            <a:r>
              <a:rPr lang="hr-HR" dirty="0" smtClean="0"/>
              <a:t> </a:t>
            </a:r>
            <a:r>
              <a:rPr lang="hr-HR" dirty="0">
                <a:solidFill>
                  <a:srgbClr val="E46C0A"/>
                </a:solidFill>
              </a:rPr>
              <a:t>src</a:t>
            </a:r>
            <a:r>
              <a:rPr lang="hr-HR" dirty="0"/>
              <a:t> = "</a:t>
            </a:r>
            <a:r>
              <a:rPr lang="hr-HR" dirty="0" smtClean="0"/>
              <a:t>monkey.png”</a:t>
            </a:r>
            <a:r>
              <a:rPr lang="en-US" dirty="0" smtClean="0"/>
              <a:t> </a:t>
            </a:r>
            <a:r>
              <a:rPr lang="en-US" dirty="0">
                <a:solidFill>
                  <a:srgbClr val="E46C0A"/>
                </a:solidFill>
              </a:rPr>
              <a:t>alt</a:t>
            </a:r>
            <a:r>
              <a:rPr lang="en-US" dirty="0"/>
              <a:t> = "Picture of a happy monkey" /</a:t>
            </a:r>
            <a:r>
              <a:rPr lang="en-US" dirty="0" smtClean="0"/>
              <a:t>&gt;</a:t>
            </a:r>
          </a:p>
          <a:p>
            <a:pPr marL="0" indent="0">
              <a:buNone/>
            </a:pPr>
            <a:endParaRPr lang="en-US" sz="1700" dirty="0" smtClean="0"/>
          </a:p>
          <a:p>
            <a:pPr marL="0" indent="0">
              <a:buNone/>
            </a:pPr>
            <a:endParaRPr lang="en-US" sz="1700" dirty="0"/>
          </a:p>
          <a:p>
            <a:pPr marL="0" indent="0">
              <a:buNone/>
            </a:pPr>
            <a:r>
              <a:rPr lang="en-US" sz="1700" dirty="0" smtClean="0"/>
              <a:t>P.S Make sure your image is in your web site directory folder</a:t>
            </a:r>
            <a:endParaRPr lang="en-US" sz="1700" dirty="0"/>
          </a:p>
        </p:txBody>
      </p:sp>
    </p:spTree>
    <p:extLst>
      <p:ext uri="{BB962C8B-B14F-4D97-AF65-F5344CB8AC3E}">
        <p14:creationId xmlns:p14="http://schemas.microsoft.com/office/powerpoint/2010/main" val="14401084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as a Link</a:t>
            </a:r>
            <a:endParaRPr lang="en-US" dirty="0"/>
          </a:p>
        </p:txBody>
      </p:sp>
      <p:sp>
        <p:nvSpPr>
          <p:cNvPr id="3" name="Content Placeholder 2"/>
          <p:cNvSpPr>
            <a:spLocks noGrp="1"/>
          </p:cNvSpPr>
          <p:nvPr>
            <p:ph idx="1"/>
          </p:nvPr>
        </p:nvSpPr>
        <p:spPr/>
        <p:txBody>
          <a:bodyPr/>
          <a:lstStyle/>
          <a:p>
            <a:r>
              <a:rPr lang="en-US" dirty="0"/>
              <a:t>&lt;a </a:t>
            </a:r>
            <a:r>
              <a:rPr lang="en-US" dirty="0" err="1"/>
              <a:t>href</a:t>
            </a:r>
            <a:r>
              <a:rPr lang="en-US" dirty="0"/>
              <a:t>="http:/</a:t>
            </a:r>
            <a:r>
              <a:rPr lang="en-US" dirty="0" smtClean="0"/>
              <a:t>/</a:t>
            </a:r>
            <a:r>
              <a:rPr lang="en-US" dirty="0" err="1" smtClean="0"/>
              <a:t>www.website.com</a:t>
            </a:r>
            <a:r>
              <a:rPr lang="en-US" dirty="0" smtClean="0"/>
              <a:t>"</a:t>
            </a:r>
            <a:r>
              <a:rPr lang="en-US" dirty="0"/>
              <a:t>&gt;&lt;</a:t>
            </a:r>
            <a:r>
              <a:rPr lang="en-US" dirty="0" err="1">
                <a:solidFill>
                  <a:srgbClr val="E46C0A"/>
                </a:solidFill>
              </a:rPr>
              <a:t>img</a:t>
            </a:r>
            <a:r>
              <a:rPr lang="en-US" dirty="0">
                <a:solidFill>
                  <a:srgbClr val="E46C0A"/>
                </a:solidFill>
              </a:rPr>
              <a:t> </a:t>
            </a:r>
            <a:r>
              <a:rPr lang="en-US" dirty="0" err="1">
                <a:solidFill>
                  <a:srgbClr val="E46C0A"/>
                </a:solidFill>
              </a:rPr>
              <a:t>src</a:t>
            </a:r>
            <a:r>
              <a:rPr lang="en-US" dirty="0" smtClean="0">
                <a:solidFill>
                  <a:srgbClr val="E46C0A"/>
                </a:solidFill>
              </a:rPr>
              <a:t>=”</a:t>
            </a:r>
            <a:r>
              <a:rPr lang="en-US" dirty="0" err="1" smtClean="0">
                <a:solidFill>
                  <a:srgbClr val="E46C0A"/>
                </a:solidFill>
              </a:rPr>
              <a:t>hyperlinkedImage.jpg</a:t>
            </a:r>
            <a:r>
              <a:rPr lang="en-US" dirty="0">
                <a:solidFill>
                  <a:srgbClr val="E46C0A"/>
                </a:solidFill>
              </a:rPr>
              <a:t>" </a:t>
            </a:r>
            <a:r>
              <a:rPr lang="en-US" dirty="0"/>
              <a:t>alt</a:t>
            </a:r>
            <a:r>
              <a:rPr lang="en-US" dirty="0" smtClean="0"/>
              <a:t>=”</a:t>
            </a:r>
            <a:r>
              <a:rPr lang="en-US" dirty="0" err="1" smtClean="0"/>
              <a:t>alternitavetext</a:t>
            </a:r>
            <a:r>
              <a:rPr lang="en-US" dirty="0" smtClean="0"/>
              <a:t>”&gt; &lt;</a:t>
            </a:r>
            <a:r>
              <a:rPr lang="en-US" dirty="0"/>
              <a:t>/a</a:t>
            </a:r>
            <a:r>
              <a:rPr lang="en-US" dirty="0" smtClean="0"/>
              <a:t>&gt;</a:t>
            </a:r>
            <a:endParaRPr lang="en-US" dirty="0"/>
          </a:p>
        </p:txBody>
      </p:sp>
    </p:spTree>
    <p:extLst>
      <p:ext uri="{BB962C8B-B14F-4D97-AF65-F5344CB8AC3E}">
        <p14:creationId xmlns:p14="http://schemas.microsoft.com/office/powerpoint/2010/main" val="4147712061"/>
      </p:ext>
    </p:extLst>
  </p:cSld>
  <p:clrMapOvr>
    <a:masterClrMapping/>
  </p:clrMapOvr>
  <p:transition xmlns:p14="http://schemas.microsoft.com/office/powerpoint/2010/mai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130000"/>
                  </a:schemeClr>
                </a:solidFill>
              </a:rPr>
              <a:t>Writing Valid XHTML</a:t>
            </a:r>
            <a:endParaRPr lang="en-US" dirty="0"/>
          </a:p>
        </p:txBody>
      </p:sp>
      <p:sp>
        <p:nvSpPr>
          <p:cNvPr id="3" name="Content Placeholder 2"/>
          <p:cNvSpPr>
            <a:spLocks noGrp="1"/>
          </p:cNvSpPr>
          <p:nvPr>
            <p:ph idx="1"/>
          </p:nvPr>
        </p:nvSpPr>
        <p:spPr/>
        <p:txBody>
          <a:bodyPr/>
          <a:lstStyle/>
          <a:p>
            <a:r>
              <a:rPr lang="en-US" sz="3600" dirty="0"/>
              <a:t>Check your code for syntax errors</a:t>
            </a:r>
          </a:p>
          <a:p>
            <a:pPr lvl="1"/>
            <a:r>
              <a:rPr lang="en-US" sz="2000" dirty="0"/>
              <a:t>Benefit:</a:t>
            </a:r>
          </a:p>
          <a:p>
            <a:pPr lvl="2"/>
            <a:r>
              <a:rPr lang="en-US" sz="3600" dirty="0"/>
              <a:t>Valid code </a:t>
            </a:r>
            <a:r>
              <a:rPr lang="en-US" sz="3600" dirty="0">
                <a:sym typeface="Wingdings" panose="05000000000000000000" pitchFamily="2" charset="2"/>
              </a:rPr>
              <a:t> </a:t>
            </a:r>
            <a:br>
              <a:rPr lang="en-US" sz="3600" dirty="0">
                <a:sym typeface="Wingdings" panose="05000000000000000000" pitchFamily="2" charset="2"/>
              </a:rPr>
            </a:br>
            <a:r>
              <a:rPr lang="en-US" sz="3600" dirty="0">
                <a:sym typeface="Wingdings" panose="05000000000000000000" pitchFamily="2" charset="2"/>
              </a:rPr>
              <a:t>more consistent browser display</a:t>
            </a:r>
          </a:p>
          <a:p>
            <a:pPr lvl="2">
              <a:buNone/>
            </a:pPr>
            <a:endParaRPr lang="en-US" sz="1800" dirty="0"/>
          </a:p>
          <a:p>
            <a:r>
              <a:rPr lang="en-US" sz="2800" dirty="0"/>
              <a:t>W3C XHTML Validation Tool</a:t>
            </a:r>
          </a:p>
          <a:p>
            <a:pPr lvl="1"/>
            <a:r>
              <a:rPr lang="en-US" sz="2000" dirty="0">
                <a:hlinkClick r:id="rId2"/>
              </a:rPr>
              <a:t>http://validator.w3.org</a:t>
            </a:r>
            <a:endParaRPr lang="en-US" sz="2000" dirty="0"/>
          </a:p>
          <a:p>
            <a:endParaRPr lang="en-US" dirty="0"/>
          </a:p>
        </p:txBody>
      </p:sp>
    </p:spTree>
    <p:extLst>
      <p:ext uri="{BB962C8B-B14F-4D97-AF65-F5344CB8AC3E}">
        <p14:creationId xmlns:p14="http://schemas.microsoft.com/office/powerpoint/2010/main" val="1833327717"/>
      </p:ext>
    </p:extLst>
  </p:cSld>
  <p:clrMapOvr>
    <a:masterClrMapping/>
  </p:clrMapOvr>
  <p:transition xmlns:p14="http://schemas.microsoft.com/office/powerpoint/2010/mai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130000"/>
                  </a:schemeClr>
                </a:solidFill>
              </a:rPr>
              <a:t>Writing Valid XHTML</a:t>
            </a:r>
            <a:endParaRPr lang="en-US" dirty="0"/>
          </a:p>
        </p:txBody>
      </p:sp>
      <p:pic>
        <p:nvPicPr>
          <p:cNvPr id="4" name="Content Placeholder 3" descr="Screen shot 2013-09-15 at 8.40.22 PM.png"/>
          <p:cNvPicPr>
            <a:picLocks noGrp="1" noChangeAspect="1"/>
          </p:cNvPicPr>
          <p:nvPr>
            <p:ph idx="1"/>
          </p:nvPr>
        </p:nvPicPr>
        <p:blipFill>
          <a:blip r:embed="rId2">
            <a:extLst>
              <a:ext uri="{28A0092B-C50C-407E-A947-70E740481C1C}">
                <a14:useLocalDpi xmlns:a14="http://schemas.microsoft.com/office/drawing/2010/main" val="0"/>
              </a:ext>
            </a:extLst>
          </a:blip>
          <a:srcRect t="-13219" b="-13219"/>
          <a:stretch>
            <a:fillRect/>
          </a:stretch>
        </p:blipFill>
        <p:spPr/>
      </p:pic>
    </p:spTree>
    <p:extLst>
      <p:ext uri="{BB962C8B-B14F-4D97-AF65-F5344CB8AC3E}">
        <p14:creationId xmlns:p14="http://schemas.microsoft.com/office/powerpoint/2010/main" val="1769801972"/>
      </p:ext>
    </p:extLst>
  </p:cSld>
  <p:clrMapOvr>
    <a:masterClrMapping/>
  </p:clrMapOvr>
  <p:transition xmlns:p14="http://schemas.microsoft.com/office/powerpoint/2010/mai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507" y="624567"/>
            <a:ext cx="8124794" cy="6247864"/>
          </a:xfrm>
          <a:prstGeom prst="rect">
            <a:avLst/>
          </a:prstGeom>
        </p:spPr>
        <p:txBody>
          <a:bodyPr wrap="square">
            <a:spAutoFit/>
          </a:bodyPr>
          <a:lstStyle/>
          <a:p>
            <a:r>
              <a:rPr lang="en-US" sz="4000" b="1" dirty="0" smtClean="0"/>
              <a:t>Q: What does </a:t>
            </a:r>
            <a:r>
              <a:rPr lang="en-US" sz="4000" b="1" dirty="0" smtClean="0">
                <a:solidFill>
                  <a:srgbClr val="E46C0A"/>
                </a:solidFill>
              </a:rPr>
              <a:t>Markup</a:t>
            </a:r>
            <a:r>
              <a:rPr lang="en-US" sz="4000" b="1" dirty="0" smtClean="0"/>
              <a:t> mean?</a:t>
            </a:r>
          </a:p>
          <a:p>
            <a:endParaRPr lang="en-US" sz="4000" dirty="0"/>
          </a:p>
          <a:p>
            <a:r>
              <a:rPr lang="en-US" sz="4000" dirty="0" smtClean="0"/>
              <a:t>A: Markup </a:t>
            </a:r>
            <a:r>
              <a:rPr lang="en-US" sz="4000" dirty="0"/>
              <a:t>is extra information placed with text </a:t>
            </a:r>
            <a:r>
              <a:rPr lang="en-US" sz="4000" dirty="0" smtClean="0"/>
              <a:t>to describe </a:t>
            </a:r>
            <a:r>
              <a:rPr lang="en-US" sz="4000" dirty="0"/>
              <a:t>how the text is to be interpreted</a:t>
            </a:r>
            <a:r>
              <a:rPr lang="en-US" sz="4000" dirty="0" smtClean="0"/>
              <a:t>.</a:t>
            </a:r>
          </a:p>
          <a:p>
            <a:endParaRPr lang="en-US" sz="4000" dirty="0"/>
          </a:p>
          <a:p>
            <a:pPr marL="571500" indent="-571500">
              <a:buFont typeface="Arial"/>
              <a:buChar char="•"/>
            </a:pPr>
            <a:r>
              <a:rPr lang="en-US" sz="4000" dirty="0" smtClean="0"/>
              <a:t>Interpretation can by accomplish by computer program such as a </a:t>
            </a:r>
            <a:r>
              <a:rPr lang="en-US" sz="4000" dirty="0" smtClean="0">
                <a:solidFill>
                  <a:srgbClr val="E46C0A"/>
                </a:solidFill>
              </a:rPr>
              <a:t>Web browsers</a:t>
            </a:r>
            <a:endParaRPr lang="en-US" sz="4000" dirty="0" smtClean="0"/>
          </a:p>
          <a:p>
            <a:endParaRPr lang="en-US" sz="4000" dirty="0"/>
          </a:p>
        </p:txBody>
      </p:sp>
    </p:spTree>
    <p:extLst>
      <p:ext uri="{BB962C8B-B14F-4D97-AF65-F5344CB8AC3E}">
        <p14:creationId xmlns:p14="http://schemas.microsoft.com/office/powerpoint/2010/main" val="382920432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130000"/>
                  </a:schemeClr>
                </a:solidFill>
              </a:rPr>
              <a:t>Writing Valid XHTML</a:t>
            </a:r>
            <a:endParaRPr lang="en-US" dirty="0"/>
          </a:p>
        </p:txBody>
      </p:sp>
      <p:sp>
        <p:nvSpPr>
          <p:cNvPr id="3" name="Content Placeholder 2"/>
          <p:cNvSpPr>
            <a:spLocks noGrp="1"/>
          </p:cNvSpPr>
          <p:nvPr>
            <p:ph idx="1"/>
          </p:nvPr>
        </p:nvSpPr>
        <p:spPr/>
        <p:txBody>
          <a:bodyPr/>
          <a:lstStyle/>
          <a:p>
            <a:r>
              <a:rPr lang="en-US" dirty="0"/>
              <a:t>Use the validate by upload to upload your index.html file that we created in the tutorial. Browse and upload the file. Check the validation result. </a:t>
            </a:r>
          </a:p>
          <a:p>
            <a:r>
              <a:rPr lang="en-US" dirty="0"/>
              <a:t>Now Delete any opening tag of your HTML code and upload the file again and check the validation result.</a:t>
            </a:r>
          </a:p>
          <a:p>
            <a:endParaRPr lang="en-US" dirty="0"/>
          </a:p>
        </p:txBody>
      </p:sp>
    </p:spTree>
    <p:extLst>
      <p:ext uri="{BB962C8B-B14F-4D97-AF65-F5344CB8AC3E}">
        <p14:creationId xmlns:p14="http://schemas.microsoft.com/office/powerpoint/2010/main" val="48563565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 1</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create a folder in “My documents” </a:t>
            </a:r>
          </a:p>
          <a:p>
            <a:pPr marL="514350" indent="-514350">
              <a:buAutoNum type="arabicPeriod"/>
            </a:pPr>
            <a:r>
              <a:rPr lang="en-US" dirty="0" smtClean="0"/>
              <a:t>Rename the folder to: “</a:t>
            </a:r>
            <a:r>
              <a:rPr lang="en-US" dirty="0" err="1" smtClean="0"/>
              <a:t>firstWebsite</a:t>
            </a:r>
            <a:r>
              <a:rPr lang="en-US" dirty="0" smtClean="0"/>
              <a:t>”</a:t>
            </a:r>
          </a:p>
          <a:p>
            <a:pPr marL="514350" indent="-514350">
              <a:buAutoNum type="arabicPeriod"/>
            </a:pPr>
            <a:r>
              <a:rPr lang="en-US" dirty="0" smtClean="0"/>
              <a:t>Launch note pad</a:t>
            </a:r>
          </a:p>
          <a:p>
            <a:pPr marL="514350" indent="-514350">
              <a:buAutoNum type="arabicPeriod"/>
            </a:pPr>
            <a:r>
              <a:rPr lang="en-US" dirty="0" smtClean="0"/>
              <a:t>Type the HTML code (</a:t>
            </a:r>
            <a:r>
              <a:rPr lang="en-US" dirty="0" smtClean="0">
                <a:hlinkClick r:id="rId2" action="ppaction://hlinksldjump"/>
              </a:rPr>
              <a:t>the template</a:t>
            </a:r>
            <a:r>
              <a:rPr lang="en-US" dirty="0" smtClean="0"/>
              <a:t>)</a:t>
            </a:r>
          </a:p>
          <a:p>
            <a:pPr marL="514350" indent="-514350">
              <a:buAutoNum type="arabicPeriod"/>
            </a:pPr>
            <a:r>
              <a:rPr lang="en-US" dirty="0" smtClean="0"/>
              <a:t>Go to file </a:t>
            </a:r>
            <a:r>
              <a:rPr lang="en-US" dirty="0" smtClean="0">
                <a:sym typeface="Wingdings"/>
              </a:rPr>
              <a:t> </a:t>
            </a:r>
            <a:r>
              <a:rPr lang="en-US" dirty="0" smtClean="0"/>
              <a:t>Save as </a:t>
            </a:r>
            <a:r>
              <a:rPr lang="en-US" dirty="0" smtClean="0">
                <a:sym typeface="Wingdings"/>
              </a:rPr>
              <a:t> navigate to your folder location  save your file</a:t>
            </a:r>
            <a:r>
              <a:rPr lang="en-US" dirty="0" smtClean="0"/>
              <a:t> under the name “</a:t>
            </a:r>
            <a:r>
              <a:rPr lang="en-US" dirty="0" err="1" smtClean="0"/>
              <a:t>index.html</a:t>
            </a:r>
            <a:r>
              <a:rPr lang="en-US" dirty="0" smtClean="0"/>
              <a:t>” (index is a common for the homepage)</a:t>
            </a:r>
          </a:p>
          <a:p>
            <a:pPr marL="514350" indent="-514350">
              <a:buAutoNum type="arabicPeriod"/>
            </a:pPr>
            <a:r>
              <a:rPr lang="en-US" dirty="0" smtClean="0"/>
              <a:t>Add a title and one paragraph</a:t>
            </a:r>
          </a:p>
          <a:p>
            <a:pPr marL="514350" indent="-514350">
              <a:buAutoNum type="arabicPeriod"/>
            </a:pPr>
            <a:r>
              <a:rPr lang="en-US" dirty="0" smtClean="0"/>
              <a:t>Test your page</a:t>
            </a:r>
            <a:endParaRPr lang="en-US" dirty="0"/>
          </a:p>
        </p:txBody>
      </p:sp>
    </p:spTree>
    <p:extLst>
      <p:ext uri="{BB962C8B-B14F-4D97-AF65-F5344CB8AC3E}">
        <p14:creationId xmlns:p14="http://schemas.microsoft.com/office/powerpoint/2010/main" val="42051857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1A</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E46C0A"/>
                </a:solidFill>
              </a:rPr>
              <a:t>Create this</a:t>
            </a:r>
          </a:p>
          <a:p>
            <a:pPr marL="0" indent="0">
              <a:buNone/>
            </a:pPr>
            <a:endParaRPr lang="en-US" dirty="0" smtClean="0">
              <a:solidFill>
                <a:srgbClr val="E46C0A"/>
              </a:solidFill>
            </a:endParaRPr>
          </a:p>
          <a:p>
            <a:pPr marL="0" indent="0">
              <a:buNone/>
            </a:pPr>
            <a:endParaRPr lang="en-US" dirty="0" smtClean="0"/>
          </a:p>
          <a:p>
            <a:endParaRPr lang="en-US" dirty="0"/>
          </a:p>
          <a:p>
            <a:endParaRPr lang="en-US" dirty="0" smtClean="0"/>
          </a:p>
          <a:p>
            <a:endParaRPr lang="en-US" dirty="0"/>
          </a:p>
        </p:txBody>
      </p:sp>
      <p:pic>
        <p:nvPicPr>
          <p:cNvPr id="5" name="Picture 4" descr="Screen shot 2013-09-11 at 11.48.35 PM.png"/>
          <p:cNvPicPr>
            <a:picLocks noChangeAspect="1"/>
          </p:cNvPicPr>
          <p:nvPr/>
        </p:nvPicPr>
        <p:blipFill rotWithShape="1">
          <a:blip r:embed="rId2">
            <a:extLst>
              <a:ext uri="{28A0092B-C50C-407E-A947-70E740481C1C}">
                <a14:useLocalDpi xmlns:a14="http://schemas.microsoft.com/office/drawing/2010/main" val="0"/>
              </a:ext>
            </a:extLst>
          </a:blip>
          <a:srcRect r="8621"/>
          <a:stretch/>
        </p:blipFill>
        <p:spPr>
          <a:xfrm>
            <a:off x="562818" y="2442345"/>
            <a:ext cx="8355694" cy="3724141"/>
          </a:xfrm>
          <a:prstGeom prst="rect">
            <a:avLst/>
          </a:prstGeom>
        </p:spPr>
      </p:pic>
    </p:spTree>
    <p:extLst>
      <p:ext uri="{BB962C8B-B14F-4D97-AF65-F5344CB8AC3E}">
        <p14:creationId xmlns:p14="http://schemas.microsoft.com/office/powerpoint/2010/main" val="22705430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1A Answer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481034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a:t>
            </a:r>
            <a:r>
              <a:rPr lang="en-US" dirty="0" smtClean="0"/>
              <a:t>1B</a:t>
            </a:r>
            <a:endParaRPr lang="en-US" dirty="0"/>
          </a:p>
        </p:txBody>
      </p:sp>
      <p:sp>
        <p:nvSpPr>
          <p:cNvPr id="5" name="TextBox 4"/>
          <p:cNvSpPr txBox="1"/>
          <p:nvPr/>
        </p:nvSpPr>
        <p:spPr>
          <a:xfrm>
            <a:off x="457200" y="1415447"/>
            <a:ext cx="1769159" cy="369332"/>
          </a:xfrm>
          <a:prstGeom prst="rect">
            <a:avLst/>
          </a:prstGeom>
          <a:noFill/>
        </p:spPr>
        <p:txBody>
          <a:bodyPr wrap="none" rtlCol="0">
            <a:spAutoFit/>
          </a:bodyPr>
          <a:lstStyle/>
          <a:p>
            <a:r>
              <a:rPr lang="en-US" dirty="0" smtClean="0"/>
              <a:t>Create this page:</a:t>
            </a:r>
            <a:endParaRPr lang="en-US" dirty="0"/>
          </a:p>
        </p:txBody>
      </p:sp>
      <p:pic>
        <p:nvPicPr>
          <p:cNvPr id="7" name="Content Placeholder 6" descr="Screen shot 2014-02-03 at 2.18.25 PM.png"/>
          <p:cNvPicPr>
            <a:picLocks noGrp="1" noChangeAspect="1"/>
          </p:cNvPicPr>
          <p:nvPr>
            <p:ph idx="1"/>
          </p:nvPr>
        </p:nvPicPr>
        <p:blipFill>
          <a:blip r:embed="rId2">
            <a:extLst>
              <a:ext uri="{28A0092B-C50C-407E-A947-70E740481C1C}">
                <a14:useLocalDpi xmlns:a14="http://schemas.microsoft.com/office/drawing/2010/main" val="0"/>
              </a:ext>
            </a:extLst>
          </a:blip>
          <a:srcRect l="-36412" r="-36412"/>
          <a:stretch>
            <a:fillRect/>
          </a:stretch>
        </p:blipFill>
        <p:spPr>
          <a:xfrm>
            <a:off x="457200" y="2088943"/>
            <a:ext cx="8229600" cy="4525963"/>
          </a:xfrm>
        </p:spPr>
      </p:pic>
    </p:spTree>
    <p:extLst>
      <p:ext uri="{BB962C8B-B14F-4D97-AF65-F5344CB8AC3E}">
        <p14:creationId xmlns:p14="http://schemas.microsoft.com/office/powerpoint/2010/main" val="348012743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1B Answer</a:t>
            </a:r>
            <a:endParaRPr lang="en-US" dirty="0"/>
          </a:p>
        </p:txBody>
      </p:sp>
      <p:pic>
        <p:nvPicPr>
          <p:cNvPr id="5" name="Content Placeholder 4" descr="Screen shot 2014-02-03 at 2.20.29 PM.png"/>
          <p:cNvPicPr>
            <a:picLocks noGrp="1" noChangeAspect="1"/>
          </p:cNvPicPr>
          <p:nvPr>
            <p:ph idx="1"/>
          </p:nvPr>
        </p:nvPicPr>
        <p:blipFill>
          <a:blip r:embed="rId2">
            <a:extLst>
              <a:ext uri="{28A0092B-C50C-407E-A947-70E740481C1C}">
                <a14:useLocalDpi xmlns:a14="http://schemas.microsoft.com/office/drawing/2010/main" val="0"/>
              </a:ext>
            </a:extLst>
          </a:blip>
          <a:srcRect t="-2349" b="-2349"/>
          <a:stretch>
            <a:fillRect/>
          </a:stretch>
        </p:blipFill>
        <p:spPr/>
      </p:pic>
    </p:spTree>
    <p:extLst>
      <p:ext uri="{BB962C8B-B14F-4D97-AF65-F5344CB8AC3E}">
        <p14:creationId xmlns:p14="http://schemas.microsoft.com/office/powerpoint/2010/main" val="2312861962"/>
      </p:ext>
    </p:extLst>
  </p:cSld>
  <p:clrMapOvr>
    <a:masterClrMapping/>
  </p:clrMapOvr>
  <p:transition xmlns:p14="http://schemas.microsoft.com/office/powerpoint/2010/mai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Difference </a:t>
            </a:r>
            <a:r>
              <a:rPr lang="en-US" sz="3200" dirty="0" smtClean="0"/>
              <a:t>between a markup </a:t>
            </a:r>
            <a:r>
              <a:rPr lang="en-US" sz="3200" dirty="0"/>
              <a:t>language </a:t>
            </a:r>
            <a:r>
              <a:rPr lang="en-US" sz="3200" dirty="0" smtClean="0"/>
              <a:t>&amp; programming </a:t>
            </a:r>
            <a:r>
              <a:rPr lang="en-US" sz="3200" dirty="0"/>
              <a:t>language </a:t>
            </a:r>
            <a:r>
              <a:rPr lang="en-US" sz="3200" dirty="0" smtClean="0"/>
              <a:t>?</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b="1" dirty="0"/>
              <a:t>Markup Language</a:t>
            </a:r>
            <a:r>
              <a:rPr lang="en-US" b="1" dirty="0" smtClean="0"/>
              <a:t>:</a:t>
            </a:r>
            <a:endParaRPr lang="en-US" dirty="0"/>
          </a:p>
          <a:p>
            <a:pPr lvl="1"/>
            <a:r>
              <a:rPr lang="en-US" dirty="0"/>
              <a:t>A language designed to format </a:t>
            </a:r>
            <a:r>
              <a:rPr lang="en-US" dirty="0" smtClean="0"/>
              <a:t>text.</a:t>
            </a:r>
            <a:endParaRPr lang="en-US" dirty="0"/>
          </a:p>
          <a:p>
            <a:pPr lvl="1"/>
            <a:r>
              <a:rPr lang="en-US" dirty="0" smtClean="0"/>
              <a:t> </a:t>
            </a:r>
            <a:r>
              <a:rPr lang="en-US" dirty="0"/>
              <a:t>Programming languages are compiled. But in markup language is just interpreted by the browser.</a:t>
            </a:r>
          </a:p>
          <a:p>
            <a:pPr lvl="1"/>
            <a:r>
              <a:rPr lang="en-US" dirty="0" smtClean="0"/>
              <a:t>E.g. HTML.XML</a:t>
            </a:r>
            <a:r>
              <a:rPr lang="en-US" dirty="0"/>
              <a:t>,XHTML and MML</a:t>
            </a:r>
          </a:p>
          <a:p>
            <a:endParaRPr lang="en-US" dirty="0"/>
          </a:p>
          <a:p>
            <a:r>
              <a:rPr lang="en-US" b="1" dirty="0"/>
              <a:t>Programming language</a:t>
            </a:r>
            <a:r>
              <a:rPr lang="en-US" b="1" dirty="0" smtClean="0"/>
              <a:t>:</a:t>
            </a:r>
            <a:endParaRPr lang="en-US" dirty="0"/>
          </a:p>
          <a:p>
            <a:pPr lvl="1"/>
            <a:r>
              <a:rPr lang="en-US" dirty="0"/>
              <a:t>It is an set of instructions to the computer to perform. </a:t>
            </a:r>
            <a:endParaRPr lang="en-US" dirty="0"/>
          </a:p>
          <a:p>
            <a:pPr lvl="1"/>
            <a:r>
              <a:rPr lang="en-US" dirty="0" smtClean="0"/>
              <a:t>The </a:t>
            </a:r>
            <a:r>
              <a:rPr lang="en-US" dirty="0"/>
              <a:t>computer hardware is responsible to execute an programming language and browser is needed for an markup language</a:t>
            </a:r>
            <a:r>
              <a:rPr lang="en-US" dirty="0" smtClean="0"/>
              <a:t>.</a:t>
            </a:r>
            <a:endParaRPr lang="en-US" dirty="0"/>
          </a:p>
          <a:p>
            <a:pPr lvl="1"/>
            <a:r>
              <a:rPr lang="en-US" dirty="0"/>
              <a:t>Few Programming Languages are JAVA,C++,COBOL,C++ and VB</a:t>
            </a:r>
            <a:endParaRPr lang="en-US" dirty="0"/>
          </a:p>
        </p:txBody>
      </p:sp>
    </p:spTree>
    <p:extLst>
      <p:ext uri="{BB962C8B-B14F-4D97-AF65-F5344CB8AC3E}">
        <p14:creationId xmlns:p14="http://schemas.microsoft.com/office/powerpoint/2010/main" val="2542518186"/>
      </p:ext>
    </p:extLst>
  </p:cSld>
  <p:clrMapOvr>
    <a:masterClrMapping/>
  </p:clrMapOvr>
  <p:transition xmlns:p14="http://schemas.microsoft.com/office/powerpoint/2010/mai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0895" y="801265"/>
            <a:ext cx="7877675" cy="5632310"/>
          </a:xfrm>
          <a:prstGeom prst="rect">
            <a:avLst/>
          </a:prstGeom>
          <a:noFill/>
        </p:spPr>
        <p:txBody>
          <a:bodyPr wrap="square" rtlCol="0">
            <a:spAutoFit/>
          </a:bodyPr>
          <a:lstStyle/>
          <a:p>
            <a:r>
              <a:rPr lang="en-US" sz="2400" b="1" dirty="0" smtClean="0"/>
              <a:t>Q: What can we do with HTML Document?</a:t>
            </a:r>
          </a:p>
          <a:p>
            <a:r>
              <a:rPr lang="en-US" sz="2400" dirty="0" smtClean="0"/>
              <a:t>A: we can,</a:t>
            </a:r>
          </a:p>
          <a:p>
            <a:endParaRPr lang="en-US" sz="2400" dirty="0"/>
          </a:p>
          <a:p>
            <a:r>
              <a:rPr lang="en-US" sz="2400" dirty="0" smtClean="0"/>
              <a:t>• </a:t>
            </a:r>
            <a:r>
              <a:rPr lang="en-US" sz="2400" dirty="0" smtClean="0">
                <a:solidFill>
                  <a:schemeClr val="accent6">
                    <a:lumMod val="75000"/>
                  </a:schemeClr>
                </a:solidFill>
              </a:rPr>
              <a:t>Publish</a:t>
            </a:r>
            <a:r>
              <a:rPr lang="en-US" sz="2400" dirty="0" smtClean="0"/>
              <a:t> </a:t>
            </a:r>
            <a:r>
              <a:rPr lang="en-US" sz="2400" dirty="0"/>
              <a:t>online documents with headings, text, tables, lists, photos, etc</a:t>
            </a:r>
            <a:r>
              <a:rPr lang="en-US" sz="2400" dirty="0" smtClean="0"/>
              <a:t>.</a:t>
            </a:r>
          </a:p>
          <a:p>
            <a:endParaRPr lang="en-US" sz="2400" dirty="0"/>
          </a:p>
          <a:p>
            <a:r>
              <a:rPr lang="en-US" sz="2400" dirty="0" smtClean="0"/>
              <a:t>• </a:t>
            </a:r>
            <a:r>
              <a:rPr lang="en-US" sz="2400" dirty="0" smtClean="0">
                <a:solidFill>
                  <a:srgbClr val="E46C0A"/>
                </a:solidFill>
              </a:rPr>
              <a:t>Retrieve</a:t>
            </a:r>
            <a:r>
              <a:rPr lang="en-US" sz="2400" dirty="0" smtClean="0"/>
              <a:t> </a:t>
            </a:r>
            <a:r>
              <a:rPr lang="en-US" sz="2400" dirty="0"/>
              <a:t>online information via hypertext links, at the click of a button</a:t>
            </a:r>
            <a:r>
              <a:rPr lang="en-US" sz="2400" dirty="0" smtClean="0"/>
              <a:t>.</a:t>
            </a:r>
          </a:p>
          <a:p>
            <a:endParaRPr lang="en-US" sz="2400" dirty="0"/>
          </a:p>
          <a:p>
            <a:r>
              <a:rPr lang="en-US" sz="2400" dirty="0" smtClean="0"/>
              <a:t>•Design </a:t>
            </a:r>
            <a:r>
              <a:rPr lang="en-US" sz="2400" dirty="0"/>
              <a:t>forms for </a:t>
            </a:r>
            <a:r>
              <a:rPr lang="en-US" sz="2400" dirty="0">
                <a:solidFill>
                  <a:srgbClr val="E46C0A"/>
                </a:solidFill>
              </a:rPr>
              <a:t>conducting transactions </a:t>
            </a:r>
            <a:r>
              <a:rPr lang="en-US" sz="2400" dirty="0"/>
              <a:t>with remote services, for use in searching for information, making reservations, ordering products, etc</a:t>
            </a:r>
            <a:r>
              <a:rPr lang="en-US" sz="2400" dirty="0" smtClean="0"/>
              <a:t>.</a:t>
            </a:r>
          </a:p>
          <a:p>
            <a:endParaRPr lang="en-US" sz="2400" dirty="0"/>
          </a:p>
          <a:p>
            <a:r>
              <a:rPr lang="en-US" sz="2400" dirty="0" smtClean="0"/>
              <a:t>•</a:t>
            </a:r>
            <a:r>
              <a:rPr lang="en-US" sz="2400" dirty="0" smtClean="0">
                <a:solidFill>
                  <a:srgbClr val="E46C0A"/>
                </a:solidFill>
              </a:rPr>
              <a:t>Include</a:t>
            </a:r>
            <a:r>
              <a:rPr lang="en-US" sz="2400" dirty="0" smtClean="0"/>
              <a:t> </a:t>
            </a:r>
            <a:r>
              <a:rPr lang="en-US" sz="2400" dirty="0"/>
              <a:t>spread-sheets, video clips, sound clips, and other applications directly in their documents.</a:t>
            </a:r>
          </a:p>
        </p:txBody>
      </p:sp>
    </p:spTree>
    <p:extLst>
      <p:ext uri="{BB962C8B-B14F-4D97-AF65-F5344CB8AC3E}">
        <p14:creationId xmlns:p14="http://schemas.microsoft.com/office/powerpoint/2010/main" val="111280289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4075</TotalTime>
  <Words>3426</Words>
  <Application>Microsoft Macintosh PowerPoint</Application>
  <PresentationFormat>On-screen Show (4:3)</PresentationFormat>
  <Paragraphs>585</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Learning Outcomes</vt:lpstr>
      <vt:lpstr>PowerPoint Presentation</vt:lpstr>
      <vt:lpstr>PowerPoint Presentation</vt:lpstr>
      <vt:lpstr>PowerPoint Presentation</vt:lpstr>
      <vt:lpstr>PowerPoint Presentation</vt:lpstr>
      <vt:lpstr>PowerPoint Presentation</vt:lpstr>
      <vt:lpstr>Difference between a markup language &amp; programming language ?</vt:lpstr>
      <vt:lpstr>PowerPoint Presentation</vt:lpstr>
      <vt:lpstr>PowerPoint Presentation</vt:lpstr>
      <vt:lpstr>PowerPoint Presentation</vt:lpstr>
      <vt:lpstr>PowerPoint Presentation</vt:lpstr>
      <vt:lpstr>Better Editors</vt:lpstr>
      <vt:lpstr>Notepad++</vt:lpstr>
      <vt:lpstr>PowerPoint Presentation</vt:lpstr>
      <vt:lpstr>PowerPoint Presentation</vt:lpstr>
      <vt:lpstr>PowerPoint Presentation</vt:lpstr>
      <vt:lpstr>HTML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 Tags</vt:lpstr>
      <vt:lpstr>Meta Tags</vt:lpstr>
      <vt:lpstr>Meta Tags</vt:lpstr>
      <vt:lpstr>A basic HTML5 web page template</vt:lpstr>
      <vt:lpstr>PowerPoint Presentation</vt:lpstr>
      <vt:lpstr>PowerPoint Presentation</vt:lpstr>
      <vt:lpstr>PowerPoint Presentation</vt:lpstr>
      <vt:lpstr>Practice 1</vt:lpstr>
      <vt:lpstr>Commenting Your Files</vt:lpstr>
      <vt:lpstr>PowerPoint Presentation</vt:lpstr>
      <vt:lpstr>PowerPoint Presentation</vt:lpstr>
      <vt:lpstr>PowerPoint Presentation</vt:lpstr>
      <vt:lpstr>PowerPoint Presentation</vt:lpstr>
      <vt:lpstr>HTML Links (CTD)</vt:lpstr>
      <vt:lpstr>Opening link in a new Window or tab</vt:lpstr>
      <vt:lpstr>The Anchor Link</vt:lpstr>
      <vt:lpstr>Empty Tags</vt:lpstr>
      <vt:lpstr>PowerPoint Presentation</vt:lpstr>
      <vt:lpstr>Empty Tags  Line Break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Blockquote</vt:lpstr>
      <vt:lpstr>Special Characters</vt:lpstr>
      <vt:lpstr>Characters Formatting</vt:lpstr>
      <vt:lpstr>Phrase elements</vt:lpstr>
      <vt:lpstr>The div Element</vt:lpstr>
      <vt:lpstr>The div Element</vt:lpstr>
      <vt:lpstr>The div Element</vt:lpstr>
      <vt:lpstr>Inserting an image</vt:lpstr>
      <vt:lpstr>Image as a Link</vt:lpstr>
      <vt:lpstr>Writing Valid XHTML</vt:lpstr>
      <vt:lpstr>Writing Valid XHTML</vt:lpstr>
      <vt:lpstr>Writing Valid XHTML</vt:lpstr>
      <vt:lpstr>Practice 1</vt:lpstr>
      <vt:lpstr>Tutorial 1A</vt:lpstr>
      <vt:lpstr>Tutorial 1A Answer</vt:lpstr>
      <vt:lpstr>Tutorial 1B</vt:lpstr>
      <vt:lpstr>Tutorial 1B 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S</dc:creator>
  <cp:lastModifiedBy>Amal  S</cp:lastModifiedBy>
  <cp:revision>192</cp:revision>
  <cp:lastPrinted>2013-09-14T20:50:03Z</cp:lastPrinted>
  <dcterms:created xsi:type="dcterms:W3CDTF">2013-09-07T11:29:14Z</dcterms:created>
  <dcterms:modified xsi:type="dcterms:W3CDTF">2015-02-03T20:11:43Z</dcterms:modified>
</cp:coreProperties>
</file>