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64" autoAdjust="0"/>
  </p:normalViewPr>
  <p:slideViewPr>
    <p:cSldViewPr snapToGrid="0">
      <p:cViewPr varScale="1">
        <p:scale>
          <a:sx n="95" d="100"/>
          <a:sy n="95" d="100"/>
        </p:scale>
        <p:origin x="37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9/25/2020 10:38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9/25/2020 10:37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title for either AZ-900T01 or AZ-900T00.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9/25/2020 10:37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9/25/2020 10:37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9/25/2020 10:37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specific to the 2-day version where the students do the walk-throughs. Edit the slide to remove one of the two descriptions.  If the student has an Azure Pass, or is using an Azure Subscription – keep the Azure Pass text.  If the student will be doing labs in the free MS Learn Sandbox – keep the Sandbox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9/25/2020 10:37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learn/paths/azure-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a:t>AZ-900T0x: Microsoft Azure Fundamentals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1136650"/>
          </a:xfrm>
        </p:spPr>
        <p:txBody>
          <a:bodyPr/>
          <a:lstStyle/>
          <a:p>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282950"/>
          </a:xfrm>
        </p:spPr>
        <p:txBody>
          <a:bodyPr/>
          <a:lstStyle/>
          <a:p>
            <a:pPr marL="342900" indent="-342900">
              <a:buFont typeface="Arial" panose="020B0604020202020204" pitchFamily="34" charset="0"/>
              <a:buChar char="•"/>
            </a:pPr>
            <a:r>
              <a:rPr lang="en-US" dirty="0">
                <a:latin typeface="+mn-lt"/>
              </a:rPr>
              <a:t>Instructor: &lt;Name&gt;</a:t>
            </a:r>
          </a:p>
          <a:p>
            <a:pPr marL="342900" indent="-342900">
              <a:buFont typeface="Arial" panose="020B0604020202020204" pitchFamily="34" charset="0"/>
              <a:buChar char="•"/>
            </a:pPr>
            <a:r>
              <a:rPr lang="en-US" dirty="0">
                <a:latin typeface="+mn-lt"/>
              </a:rPr>
              <a:t>&lt;Title or other credentials, e.g., Microsoft Certified Trainer&gt;</a:t>
            </a:r>
          </a:p>
          <a:p>
            <a:pPr marL="342900" indent="-342900">
              <a:buFont typeface="Arial" panose="020B0604020202020204" pitchFamily="34" charset="0"/>
              <a:buChar char="•"/>
            </a:pPr>
            <a:r>
              <a:rPr lang="en-US" dirty="0">
                <a:latin typeface="+mn-lt"/>
              </a:rPr>
              <a:t>&lt;Affiliation/Company&gt;</a:t>
            </a:r>
          </a:p>
          <a:p>
            <a:pPr marL="342900" indent="-342900">
              <a:buFont typeface="Arial" panose="020B0604020202020204" pitchFamily="34" charset="0"/>
              <a:buChar char="•"/>
            </a:pPr>
            <a:r>
              <a:rPr lang="en-US" dirty="0">
                <a:latin typeface="+mn-lt"/>
              </a:rPr>
              <a:t>&lt;A few words about my technical and professional experience&gt; </a:t>
            </a: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2"/>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2785378"/>
          </a:xfrm>
        </p:spPr>
        <p:txBody>
          <a:bodyPr/>
          <a:lstStyle/>
          <a:p>
            <a:pPr marL="342900" indent="-342900">
              <a:spcBef>
                <a:spcPts val="0"/>
              </a:spcBef>
              <a:spcAft>
                <a:spcPts val="600"/>
              </a:spcAft>
              <a:buFont typeface="Arial" panose="020B0604020202020204" pitchFamily="34" charset="0"/>
              <a:buChar char="•"/>
            </a:pPr>
            <a:r>
              <a:rPr lang="en-US" sz="2400" dirty="0">
                <a:latin typeface="+mn-lt"/>
              </a:rPr>
              <a:t>Class hours</a:t>
            </a:r>
          </a:p>
          <a:p>
            <a:pPr marL="342900" indent="-342900">
              <a:spcBef>
                <a:spcPts val="0"/>
              </a:spcBef>
              <a:spcAft>
                <a:spcPts val="600"/>
              </a:spcAft>
              <a:buFont typeface="Arial" panose="020B0604020202020204" pitchFamily="34" charset="0"/>
              <a:buChar char="•"/>
            </a:pPr>
            <a:r>
              <a:rPr lang="en-US" sz="2400" dirty="0">
                <a:latin typeface="+mn-lt"/>
              </a:rPr>
              <a:t>Building hours</a:t>
            </a:r>
          </a:p>
          <a:p>
            <a:pPr marL="342900" indent="-342900">
              <a:spcBef>
                <a:spcPts val="0"/>
              </a:spcBef>
              <a:spcAft>
                <a:spcPts val="600"/>
              </a:spcAft>
              <a:buFont typeface="Arial" panose="020B0604020202020204" pitchFamily="34" charset="0"/>
              <a:buChar char="•"/>
            </a:pPr>
            <a:r>
              <a:rPr lang="en-US" sz="2400" dirty="0">
                <a:latin typeface="+mn-lt"/>
              </a:rPr>
              <a:t>Parking</a:t>
            </a:r>
          </a:p>
          <a:p>
            <a:pPr marL="342900" indent="-342900">
              <a:spcBef>
                <a:spcPts val="0"/>
              </a:spcBef>
              <a:spcAft>
                <a:spcPts val="600"/>
              </a:spcAft>
              <a:buFont typeface="Arial" panose="020B0604020202020204" pitchFamily="34" charset="0"/>
              <a:buChar char="•"/>
            </a:pPr>
            <a:r>
              <a:rPr lang="en-US" sz="2400" dirty="0">
                <a:latin typeface="+mn-lt"/>
              </a:rPr>
              <a:t>Restrooms</a:t>
            </a:r>
          </a:p>
          <a:p>
            <a:pPr marL="342900" indent="-342900">
              <a:spcBef>
                <a:spcPts val="0"/>
              </a:spcBef>
              <a:spcAft>
                <a:spcPts val="600"/>
              </a:spcAft>
              <a:buFont typeface="Arial" panose="020B0604020202020204" pitchFamily="34" charset="0"/>
              <a:buChar char="•"/>
            </a:pPr>
            <a:r>
              <a:rPr lang="en-US" sz="2400" dirty="0">
                <a:latin typeface="+mn-lt"/>
              </a:rPr>
              <a:t>Meals</a:t>
            </a:r>
          </a:p>
          <a:p>
            <a:pPr marL="342900" indent="-342900">
              <a:spcBef>
                <a:spcPts val="0"/>
              </a:spcBef>
              <a:spcAft>
                <a:spcPts val="600"/>
              </a:spcAft>
              <a:buFont typeface="Arial" panose="020B0604020202020204" pitchFamily="34" charset="0"/>
              <a:buChar char="•"/>
            </a:pPr>
            <a:r>
              <a:rPr lang="en-US" sz="2400" dirty="0">
                <a:latin typeface="+mn-lt"/>
              </a:rPr>
              <a:t>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619525"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en-US" dirty="0">
                <a:latin typeface="+mn-lt"/>
              </a:rPr>
              <a:t>Messages</a:t>
            </a:r>
          </a:p>
          <a:p>
            <a:pPr marL="342900" indent="-342900">
              <a:spcBef>
                <a:spcPts val="0"/>
              </a:spcBef>
              <a:spcAft>
                <a:spcPts val="600"/>
              </a:spcAft>
              <a:buFont typeface="Arial" panose="020B0604020202020204" pitchFamily="34" charset="0"/>
              <a:buChar char="•"/>
            </a:pPr>
            <a:r>
              <a:rPr lang="en-US" dirty="0">
                <a:latin typeface="+mn-lt"/>
              </a:rPr>
              <a:t>Smoking</a:t>
            </a:r>
          </a:p>
          <a:p>
            <a:pPr marL="342900" indent="-342900">
              <a:spcBef>
                <a:spcPts val="0"/>
              </a:spcBef>
              <a:spcAft>
                <a:spcPts val="600"/>
              </a:spcAft>
              <a:buFont typeface="Arial" panose="020B0604020202020204" pitchFamily="34" charset="0"/>
              <a:buChar char="•"/>
            </a:pPr>
            <a:r>
              <a:rPr lang="en-US" dirty="0">
                <a:latin typeface="+mn-lt"/>
              </a:rPr>
              <a:t>Internet access </a:t>
            </a:r>
          </a:p>
          <a:p>
            <a:pPr marL="342900" indent="-342900">
              <a:spcBef>
                <a:spcPts val="0"/>
              </a:spcBef>
              <a:spcAft>
                <a:spcPts val="600"/>
              </a:spcAft>
              <a:buFont typeface="Arial" panose="020B0604020202020204" pitchFamily="34" charset="0"/>
              <a:buChar char="•"/>
            </a:pPr>
            <a:r>
              <a:rPr lang="en-US" dirty="0">
                <a:latin typeface="+mn-lt"/>
              </a:rPr>
              <a:t>Recycling</a:t>
            </a:r>
          </a:p>
          <a:p>
            <a:pPr marL="342900" indent="-342900">
              <a:spcBef>
                <a:spcPts val="0"/>
              </a:spcBef>
              <a:spcAft>
                <a:spcPts val="600"/>
              </a:spcAft>
              <a:buFont typeface="Arial" panose="020B0604020202020204" pitchFamily="34" charset="0"/>
              <a:buChar char="•"/>
            </a:pPr>
            <a:r>
              <a:rPr lang="en-US" dirty="0">
                <a:latin typeface="+mn-lt"/>
              </a:rPr>
              <a:t>Emergency procedures</a:t>
            </a:r>
          </a:p>
        </p:txBody>
      </p:sp>
      <p:pic>
        <p:nvPicPr>
          <p:cNvPr id="4" name="Picture 3" descr="Clock.">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7176469" y="2028242"/>
            <a:ext cx="1202732" cy="1202732"/>
          </a:xfrm>
          <a:prstGeom prst="rect">
            <a:avLst/>
          </a:prstGeom>
        </p:spPr>
      </p:pic>
      <p:pic>
        <p:nvPicPr>
          <p:cNvPr id="5" name="Picture 4" descr="Coffee mug.">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9694043" y="1469968"/>
            <a:ext cx="1082875" cy="1686193"/>
          </a:xfrm>
          <a:prstGeom prst="rect">
            <a:avLst/>
          </a:prstGeom>
        </p:spPr>
      </p:pic>
      <p:grpSp>
        <p:nvGrpSpPr>
          <p:cNvPr id="6" name="Group 5" descr="Laptop.">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56896"/>
            <a:ext cx="11340811" cy="3960058"/>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services; security, privacy, compliance, and trust; and Azure pricing and support.</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There are two versions of this course a one-day version and a two-day version.</a:t>
            </a:r>
          </a:p>
          <a:p>
            <a:pPr marL="342900" indent="-342900">
              <a:spcAft>
                <a:spcPts val="1200"/>
              </a:spcAft>
              <a:buFont typeface="Arial" panose="020B0604020202020204" pitchFamily="34" charset="0"/>
              <a:buChar char="•"/>
            </a:pPr>
            <a:r>
              <a:rPr lang="en-US" sz="2400" dirty="0">
                <a:latin typeface="+mn-lt"/>
              </a:rPr>
              <a:t>The content for both courses aligns to the AZ-900 exam objective domain.</a:t>
            </a:r>
          </a:p>
          <a:p>
            <a:pPr marL="342900" indent="-342900">
              <a:spcAft>
                <a:spcPts val="1200"/>
              </a:spcAft>
              <a:buFont typeface="Arial" panose="020B0604020202020204" pitchFamily="34" charset="0"/>
              <a:buChar char="•"/>
            </a:pPr>
            <a:r>
              <a:rPr lang="en-US" sz="2400" dirty="0">
                <a:latin typeface="+mn-lt"/>
              </a:rPr>
              <a:t>There are no prerequisites for the course, but students with an IT background will find the concepts easier to understand. </a:t>
            </a:r>
            <a:endParaRPr lang="en-US" sz="2400" dirty="0"/>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2796412506"/>
              </p:ext>
            </p:extLst>
          </p:nvPr>
        </p:nvGraphicFramePr>
        <p:xfrm>
          <a:off x="3038476" y="515985"/>
          <a:ext cx="9021710" cy="4909188"/>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Module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02 – Core Azure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03 – Core solutions and management tools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04 – General security and network security</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05 – Identity, governance, privacy, and compliance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06 – Azure cost management and Service Level Agreements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862170"/>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134424220"/>
              </p:ext>
            </p:extLst>
          </p:nvPr>
        </p:nvGraphicFramePr>
        <p:xfrm>
          <a:off x="709645" y="1040537"/>
          <a:ext cx="10695774" cy="2691451"/>
        </p:xfrm>
        <a:graphic>
          <a:graphicData uri="http://schemas.openxmlformats.org/drawingml/2006/table">
            <a:tbl>
              <a:tblPr firstRow="1" bandRow="1">
                <a:tableStyleId>{5C22544A-7EE6-4342-B048-85BDC9FD1C3A}</a:tableStyleId>
              </a:tblPr>
              <a:tblGrid>
                <a:gridCol w="9053787">
                  <a:extLst>
                    <a:ext uri="{9D8B030D-6E8A-4147-A177-3AD203B41FA5}">
                      <a16:colId xmlns:a16="http://schemas.microsoft.com/office/drawing/2014/main" val="3164179288"/>
                    </a:ext>
                  </a:extLst>
                </a:gridCol>
                <a:gridCol w="1641987">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20-25%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Core Azure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15-20%</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370840">
                <a:tc>
                  <a:txBody>
                    <a:bodyPr/>
                    <a:lstStyle/>
                    <a:p>
                      <a:pPr marL="0" marR="0" lvl="0" algn="l">
                        <a:lnSpc>
                          <a:spcPct val="114999"/>
                        </a:lnSpc>
                        <a:spcBef>
                          <a:spcPts val="0"/>
                        </a:spcBef>
                        <a:spcAft>
                          <a:spcPts val="0"/>
                        </a:spcAft>
                        <a:buNone/>
                      </a:pPr>
                      <a:r>
                        <a:rPr lang="en-IE" sz="2400" b="0" i="0" u="none" strike="noStrike" kern="1200" noProof="0" dirty="0">
                          <a:solidFill>
                            <a:schemeClr val="dk1"/>
                          </a:solidFill>
                          <a:effectLst/>
                          <a:latin typeface="+mn-lt"/>
                          <a:ea typeface="+mn-ea"/>
                          <a:cs typeface="+mn-cs"/>
                        </a:rPr>
                        <a:t>Describe Core Solutions and Management Tools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r h="370840">
                <a:tc>
                  <a:txBody>
                    <a:bodyPr/>
                    <a:lstStyle/>
                    <a:p>
                      <a:pPr marL="0" marR="0" lvl="0" algn="l">
                        <a:lnSpc>
                          <a:spcPct val="114999"/>
                        </a:lnSpc>
                        <a:spcBef>
                          <a:spcPts val="0"/>
                        </a:spcBef>
                        <a:spcAft>
                          <a:spcPts val="0"/>
                        </a:spcAft>
                        <a:buNone/>
                      </a:pPr>
                      <a:r>
                        <a:rPr lang="en-IE" sz="2400" b="0" i="0" u="none" strike="noStrike" kern="1200" noProof="0" dirty="0">
                          <a:effectLst/>
                        </a:rPr>
                        <a:t>Describe General Security and Network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760210"/>
                  </a:ext>
                </a:extLst>
              </a:tr>
              <a:tr h="370839">
                <a:tc>
                  <a:txBody>
                    <a:bodyPr/>
                    <a:lstStyle/>
                    <a:p>
                      <a:pPr marL="0" lvl="0" algn="l">
                        <a:lnSpc>
                          <a:spcPct val="114999"/>
                        </a:lnSpc>
                        <a:spcBef>
                          <a:spcPts val="0"/>
                        </a:spcBef>
                        <a:spcAft>
                          <a:spcPts val="0"/>
                        </a:spcAft>
                        <a:buNone/>
                      </a:pPr>
                      <a:r>
                        <a:rPr lang="en-IE" sz="2400" b="0" i="0" u="none" strike="noStrike" kern="1200" noProof="0" dirty="0">
                          <a:effectLst/>
                          <a:latin typeface="Segoe UI"/>
                        </a:rPr>
                        <a:t>Describe Identity, Governance, Privacy and Compliance</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a:effectLst/>
                          <a:latin typeface="Segoe UI Semilight"/>
                          <a:cs typeface="Segoe UI Semilight"/>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4991040"/>
                  </a:ext>
                </a:extLst>
              </a:tr>
              <a:tr h="370838">
                <a:tc>
                  <a:txBody>
                    <a:bodyPr/>
                    <a:lstStyle/>
                    <a:p>
                      <a:pPr marL="0" lvl="0" algn="l">
                        <a:lnSpc>
                          <a:spcPct val="114999"/>
                        </a:lnSpc>
                        <a:spcBef>
                          <a:spcPts val="0"/>
                        </a:spcBef>
                        <a:spcAft>
                          <a:spcPts val="0"/>
                        </a:spcAft>
                        <a:buNone/>
                      </a:pPr>
                      <a:r>
                        <a:rPr lang="en-IE" sz="2400" b="0" i="0" u="none" strike="noStrike" kern="1200" noProof="0" dirty="0">
                          <a:effectLst/>
                        </a:rPr>
                        <a:t>Describe Azure cost management and Service Level Agreements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dirty="0">
                          <a:effectLst/>
                          <a:latin typeface="Segoe UI Semilight"/>
                          <a:cs typeface="Segoe UI Semilight"/>
                        </a:rPr>
                        <a:t>10-15%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15334"/>
                  </a:ext>
                </a:extLst>
              </a:tr>
            </a:tbl>
          </a:graphicData>
        </a:graphic>
      </p:graphicFrame>
      <p:pic>
        <p:nvPicPr>
          <p:cNvPr id="6" name="Picture 5" descr="Microsoft Learn online training platform icon.">
            <a:hlinkClick r:id="rId3"/>
            <a:extLst>
              <a:ext uri="{FF2B5EF4-FFF2-40B4-BE49-F238E27FC236}">
                <a16:creationId xmlns:a16="http://schemas.microsoft.com/office/drawing/2014/main"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 or Microsoft Learning Azure Pass </a:t>
            </a:r>
            <a:r>
              <a:rPr lang="en-US" sz="1800" dirty="0">
                <a:cs typeface="Segoe UI"/>
              </a:rPr>
              <a:t>(Optional)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136273"/>
            <a:ext cx="11340811" cy="4519186"/>
          </a:xfrm>
        </p:spPr>
        <p:txBody>
          <a:bodyPr/>
          <a:lstStyle/>
          <a:p>
            <a:pPr>
              <a:tabLst>
                <a:tab pos="1430338" algn="l"/>
              </a:tabLst>
            </a:pPr>
            <a:r>
              <a:rPr lang="en-IE" sz="2400" b="1" dirty="0">
                <a:latin typeface="+mj-lt"/>
              </a:rPr>
              <a:t>MS Learn Sandbox </a:t>
            </a:r>
            <a:r>
              <a:rPr lang="en-IE" sz="2400" dirty="0"/>
              <a:t>– </a:t>
            </a:r>
            <a:r>
              <a:rPr lang="en-IE" sz="2400" dirty="0">
                <a:latin typeface="+mn-lt"/>
              </a:rPr>
              <a:t>The majority of the labs work from the Sandbox on Microsoft Learn, and will have a link from the course materials.  A few labs are optional and require a Microsoft Learning Azure Pass.</a:t>
            </a:r>
          </a:p>
          <a:p>
            <a:pPr>
              <a:spcBef>
                <a:spcPts val="0"/>
              </a:spcBef>
              <a:spcAft>
                <a:spcPts val="0"/>
              </a:spcAft>
              <a:tabLst>
                <a:tab pos="1430338" algn="l"/>
              </a:tabLst>
            </a:pPr>
            <a:endParaRPr lang="en-IE" sz="2400" dirty="0">
              <a:latin typeface="+mn-lt"/>
            </a:endParaRPr>
          </a:p>
          <a:p>
            <a:pPr>
              <a:tabLst>
                <a:tab pos="1430338" algn="l"/>
              </a:tabLst>
            </a:pPr>
            <a:r>
              <a:rPr lang="en-IE" sz="2400" b="1" dirty="0">
                <a:latin typeface="+mj-lt"/>
              </a:rPr>
              <a:t>Microsoft Learning Azure Pass </a:t>
            </a:r>
            <a:r>
              <a:rPr lang="en-IE" sz="2400" dirty="0"/>
              <a:t>– </a:t>
            </a:r>
            <a:r>
              <a:rPr lang="en-IE" sz="2400" dirty="0">
                <a:latin typeface="+mn-lt"/>
              </a:rPr>
              <a:t>to provide access to Microsoft Azure.</a:t>
            </a:r>
          </a:p>
          <a:p>
            <a:r>
              <a:rPr lang="en-US" sz="2400" dirty="0">
                <a:latin typeface="+mn-lt"/>
              </a:rPr>
              <a:t>Check the dollar balance of you Azure Pass within Microsoft Azure once you have set up your subscription and be aware of how much you are consuming as you proceed.</a:t>
            </a:r>
            <a:endParaRPr lang="en-IE" sz="2400" dirty="0">
              <a:latin typeface="+mn-lt"/>
            </a:endParaRPr>
          </a:p>
          <a:p>
            <a:r>
              <a:rPr lang="en-US" sz="2400" dirty="0">
                <a:latin typeface="+mn-lt"/>
              </a:rPr>
              <a:t>Do not allow Microsoft Azure components to run overnight or for extended periods.</a:t>
            </a:r>
            <a:endParaRPr lang="en-IE" sz="2400" dirty="0">
              <a:latin typeface="+mn-lt"/>
            </a:endParaRPr>
          </a:p>
          <a:p>
            <a:r>
              <a:rPr lang="en-US" sz="2400" dirty="0">
                <a:latin typeface="+mn-lt"/>
              </a:rPr>
              <a:t>Each lab creates a new resource group. To minimize costs, remove the resource group at the end of the lab. </a:t>
            </a:r>
          </a:p>
        </p:txBody>
      </p:sp>
    </p:spTree>
    <p:extLst>
      <p:ext uri="{BB962C8B-B14F-4D97-AF65-F5344CB8AC3E}">
        <p14:creationId xmlns:p14="http://schemas.microsoft.com/office/powerpoint/2010/main"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3.xml><?xml version="1.0" encoding="utf-8"?>
<ds:datastoreItem xmlns:ds="http://schemas.openxmlformats.org/officeDocument/2006/customXml" ds:itemID="{60F385C1-2E82-45AF-B7AA-67D8857994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Widescreen</PresentationFormat>
  <Paragraphs>91</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Segoe</vt:lpstr>
      <vt:lpstr>Segoe UI</vt:lpstr>
      <vt:lpstr>Segoe UI Light</vt:lpstr>
      <vt:lpstr>Segoe UI Semibold</vt:lpstr>
      <vt:lpstr>Segoe UI Semilight</vt:lpstr>
      <vt:lpstr>Wingdings</vt:lpstr>
      <vt:lpstr>WHITE TEMPLATE</vt:lpstr>
      <vt:lpstr>Microsoft Power Platform Template</vt:lpstr>
      <vt:lpstr>AZ-900T0x: Microsoft Azure Fundamentals</vt:lpstr>
      <vt:lpstr>Welcome</vt:lpstr>
      <vt:lpstr>Hello! Instructor Introduction</vt:lpstr>
      <vt:lpstr>Hello! Student Introductions</vt:lpstr>
      <vt:lpstr>Facilities</vt:lpstr>
      <vt:lpstr>About this course</vt:lpstr>
      <vt:lpstr>Course Agenda</vt:lpstr>
      <vt:lpstr>Certification areas (AZ-900)</vt:lpstr>
      <vt:lpstr>Labs – Microsoft Learn Sandbox or Microsoft Learning Azure Pass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2020-09-25T17:39:20Z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