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6" r:id="rId5"/>
    <p:sldId id="263" r:id="rId6"/>
    <p:sldId id="267" r:id="rId7"/>
    <p:sldId id="261" r:id="rId8"/>
    <p:sldId id="258" r:id="rId9"/>
    <p:sldId id="264" r:id="rId10"/>
    <p:sldId id="265" r:id="rId11"/>
    <p:sldId id="268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53E30F-4515-FC64-BDEB-B7F909C11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300EE78-773D-A849-63C3-109D79D74C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DD177F-2A65-AF45-2002-2555E9BE1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5712D-6B41-4E8F-BCB5-D6D0DA218B6C}" type="datetimeFigureOut">
              <a:rPr lang="es-ES" smtClean="0"/>
              <a:t>20/02/2025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91D569-B136-8544-FD76-DDA3DA689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FF64FC-3316-7502-E19A-349B6EB7F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5629-99AC-48AC-BB85-24447D1286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2308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AD2775-2F78-1C84-7AB0-5F7B28819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2349A23-116E-179B-B0E1-7589C761B7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8670CF-3D72-A446-7EA2-1F86BC339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5712D-6B41-4E8F-BCB5-D6D0DA218B6C}" type="datetimeFigureOut">
              <a:rPr lang="es-ES" smtClean="0"/>
              <a:t>20/02/2025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600369-8F50-D193-E3EB-2CDC6E6BC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7689C5-B121-3334-170E-47370A1D0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5629-99AC-48AC-BB85-24447D1286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3088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8418350-A1A4-9D1D-5447-732C482AE5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C10184B-EA6B-3518-20BD-490A1FF26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8D43A6-0008-4D5F-26F2-2E076745C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5712D-6B41-4E8F-BCB5-D6D0DA218B6C}" type="datetimeFigureOut">
              <a:rPr lang="es-ES" smtClean="0"/>
              <a:t>20/02/2025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C98A3B-A40C-AD0C-1C7C-5ADF522B0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96A181-9B4E-4546-725E-C32E9AD59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5629-99AC-48AC-BB85-24447D1286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6911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89A57A-F557-43E8-D892-232B81432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942BE9-87EF-68B5-52FB-6286F00F6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F84FC2-2E50-D1CE-ACA1-7D595E1CE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5712D-6B41-4E8F-BCB5-D6D0DA218B6C}" type="datetimeFigureOut">
              <a:rPr lang="es-ES" smtClean="0"/>
              <a:t>20/02/2025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E3DBDA-6B54-722A-7A13-E8FD7BA15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98E0AA-5212-C50B-DB5D-ED1E5B197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5629-99AC-48AC-BB85-24447D1286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4551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B250F5-3391-95D9-D87A-BD39AA2DA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0C87924-BBDA-A82D-0E38-3761B0B15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EEC534-B7AD-B7FB-5D17-AE97E47CA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5712D-6B41-4E8F-BCB5-D6D0DA218B6C}" type="datetimeFigureOut">
              <a:rPr lang="es-ES" smtClean="0"/>
              <a:t>20/02/2025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1D73DA-01E0-224B-5B71-A04D43D32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D76EC1-D788-9E44-2F69-518438359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5629-99AC-48AC-BB85-24447D1286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3037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1DE1E2-3226-ECAB-D749-80D01F50F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FF3E46-01EB-A2AF-E094-FAC97F5E6E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5773C6E-D6E4-D8B5-9DBF-B10BE67022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56D8700-553C-5950-079B-F7C417293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5712D-6B41-4E8F-BCB5-D6D0DA218B6C}" type="datetimeFigureOut">
              <a:rPr lang="es-ES" smtClean="0"/>
              <a:t>20/02/2025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D94E716-EC67-4FB1-EF75-12932D177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0A80541-8AD3-AF3A-BDC2-CE23C562F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5629-99AC-48AC-BB85-24447D1286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8867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83EE2-291C-5921-8597-4F4F11E4A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AC650C1-0726-C960-92A7-2E0FA84CD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102C566-7532-0964-5930-3E48E9443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F1DB1A9-8358-052C-7721-20641BD77A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884E722-50B5-C539-D14E-8F9E86198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73D510C-C94C-1699-115B-8D6130284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5712D-6B41-4E8F-BCB5-D6D0DA218B6C}" type="datetimeFigureOut">
              <a:rPr lang="es-ES" smtClean="0"/>
              <a:t>20/02/2025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1C61DF7-7CFC-9F1A-E839-1ED1720D6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E2F5D17-A1DD-C4C7-9D16-5CBE09556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5629-99AC-48AC-BB85-24447D1286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5612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C37317-0F2C-3C46-F411-E9D9B2012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7B17882-43B2-5073-E20A-C0A67D42C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5712D-6B41-4E8F-BCB5-D6D0DA218B6C}" type="datetimeFigureOut">
              <a:rPr lang="es-ES" smtClean="0"/>
              <a:t>20/02/2025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626B8DE-0EB0-827D-3C33-6BE6FAC6E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00341B5-3DDB-9F51-C6B2-63EB15816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5629-99AC-48AC-BB85-24447D1286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6045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D7192C2-5504-2F12-AD72-036478A8C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5712D-6B41-4E8F-BCB5-D6D0DA218B6C}" type="datetimeFigureOut">
              <a:rPr lang="es-ES" smtClean="0"/>
              <a:t>20/02/2025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19A4059-3DA9-A9B8-ED06-8A0E3D59A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A28824D-397A-662A-32F6-1FE35D263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5629-99AC-48AC-BB85-24447D1286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4714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DE076E-C5FA-2833-A23B-7618A8839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F419E8-4D8C-D94C-2274-28BD99FA4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1A6A271-EACB-5C19-5FB9-A8B7BF584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CCF3CDD-53DC-C516-39B6-246A8B4C1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5712D-6B41-4E8F-BCB5-D6D0DA218B6C}" type="datetimeFigureOut">
              <a:rPr lang="es-ES" smtClean="0"/>
              <a:t>20/02/2025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1651447-BBC8-B292-F2FC-A953D4FFD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8F679E5-6066-7233-CD28-97106AFFC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5629-99AC-48AC-BB85-24447D1286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3861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093F5D-3BA4-171E-46E0-C6376942D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2194098-547A-17BB-C840-AFF2D3DD68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FB5295C-9899-0379-39E4-A325D8823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47B2874-606C-0CB6-7326-E3CBF736A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5712D-6B41-4E8F-BCB5-D6D0DA218B6C}" type="datetimeFigureOut">
              <a:rPr lang="es-ES" smtClean="0"/>
              <a:t>20/02/2025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89820C-63D1-81FD-EDFE-C63FF0103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8FAE272-94B6-69CE-AC35-9641FD8DE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5629-99AC-48AC-BB85-24447D1286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8864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641A20E-0503-9C65-DA91-EB11A7641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444A452-732D-90F1-9F8E-AD6287A88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CA382D-2483-77CE-FB4B-7183174CCD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A5712D-6B41-4E8F-BCB5-D6D0DA218B6C}" type="datetimeFigureOut">
              <a:rPr lang="es-ES" smtClean="0"/>
              <a:t>20/02/2025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FB0B28-E19C-268C-7A8F-0DECD2D95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0491E9-20D0-C457-E931-CACAC3D144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215629-99AC-48AC-BB85-24447D1286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4584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0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CEAD5A-E870-027C-CD44-662F6C51A1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457200"/>
            <a:ext cx="10909640" cy="1368614"/>
          </a:xfrm>
        </p:spPr>
        <p:txBody>
          <a:bodyPr anchor="ctr">
            <a:normAutofit/>
          </a:bodyPr>
          <a:lstStyle/>
          <a:p>
            <a:r>
              <a:rPr lang="es-ES" sz="4600" b="1"/>
              <a:t>Agentes de IA: Diseño con LangGraph y Pydantic.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 descr="Código QR&#10;&#10;El contenido generado por IA puede ser incorrecto.">
            <a:extLst>
              <a:ext uri="{FF2B5EF4-FFF2-40B4-BE49-F238E27FC236}">
                <a16:creationId xmlns:a16="http://schemas.microsoft.com/office/drawing/2014/main" id="{290161D7-3E52-D56D-2AAA-7DDDE0F42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2712057"/>
            <a:ext cx="5614416" cy="3466902"/>
          </a:xfrm>
          <a:prstGeom prst="rect">
            <a:avLst/>
          </a:prstGeom>
        </p:spPr>
      </p:pic>
      <p:pic>
        <p:nvPicPr>
          <p:cNvPr id="4" name="Imagen 3" descr="Texto&#10;&#10;El contenido generado por IA puede ser incorrecto.">
            <a:extLst>
              <a:ext uri="{FF2B5EF4-FFF2-40B4-BE49-F238E27FC236}">
                <a16:creationId xmlns:a16="http://schemas.microsoft.com/office/drawing/2014/main" id="{4013EEC7-30B8-A3D0-C015-5F13D8BD08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496" y="3455967"/>
            <a:ext cx="5614416" cy="197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858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9B6101F-A7CA-232E-4C53-89F625C39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105856"/>
            <a:ext cx="10134600" cy="458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909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BE8D494-28D2-9895-647F-4F5ADD807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659" y="643467"/>
            <a:ext cx="4874681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38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A5544D-495A-3DFD-016B-BE9518A7A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¿Qué es un agente de IA?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8D4701-640F-6E08-2A53-5B0378776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4493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Del inglés: 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i="1" dirty="0"/>
              <a:t>“</a:t>
            </a:r>
            <a:r>
              <a:rPr lang="es-ES" i="1" dirty="0" err="1"/>
              <a:t>agentic</a:t>
            </a:r>
            <a:r>
              <a:rPr lang="es-ES" i="1" dirty="0"/>
              <a:t>”: </a:t>
            </a:r>
            <a:r>
              <a:rPr lang="en-US" i="1" dirty="0"/>
              <a:t>Having agency; able to make independent decisions in pursuit of a goal and interact with the outside.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s-ES" dirty="0"/>
              <a:t>Hablamos entonces de un </a:t>
            </a:r>
            <a:r>
              <a:rPr lang="es-ES" b="1" dirty="0"/>
              <a:t>sistema</a:t>
            </a:r>
            <a:r>
              <a:rPr lang="es-ES" dirty="0"/>
              <a:t> basado en diferentes </a:t>
            </a:r>
            <a:r>
              <a:rPr lang="es-ES" b="1" dirty="0"/>
              <a:t>IA/LLM </a:t>
            </a:r>
            <a:r>
              <a:rPr lang="es-ES" dirty="0"/>
              <a:t>capaz de funcionar con </a:t>
            </a:r>
            <a:r>
              <a:rPr lang="es-ES" b="1" dirty="0"/>
              <a:t>autonomía</a:t>
            </a:r>
            <a:r>
              <a:rPr lang="es-ES" dirty="0"/>
              <a:t> para conseguir un determinado objetivo.</a:t>
            </a:r>
          </a:p>
        </p:txBody>
      </p:sp>
    </p:spTree>
    <p:extLst>
      <p:ext uri="{BB962C8B-B14F-4D97-AF65-F5344CB8AC3E}">
        <p14:creationId xmlns:p14="http://schemas.microsoft.com/office/powerpoint/2010/main" val="2831150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9F6024-AA61-E793-1693-496AEDAD72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215351-4FD5-9E8E-31BD-258367662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¿Qué es un agente de IA?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51D233-831F-2887-29A3-0A069BC0A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449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/>
              <a:t>Sistema</a:t>
            </a:r>
            <a:r>
              <a:rPr lang="es-ES" dirty="0"/>
              <a:t>: conjunto de cosas o entidades conectadas entre sí, que interactúan con un determinado objetivo.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n-US" b="1" dirty="0"/>
              <a:t>LLM</a:t>
            </a:r>
            <a:r>
              <a:rPr lang="en-US" dirty="0"/>
              <a:t>: (Large Language Models), </a:t>
            </a:r>
            <a:r>
              <a:rPr lang="en-US" dirty="0" err="1"/>
              <a:t>modelos</a:t>
            </a:r>
            <a:r>
              <a:rPr lang="en-US" dirty="0"/>
              <a:t> de IA </a:t>
            </a:r>
            <a:r>
              <a:rPr lang="en-US" dirty="0" err="1"/>
              <a:t>capaces</a:t>
            </a:r>
            <a:r>
              <a:rPr lang="en-US" dirty="0"/>
              <a:t> de </a:t>
            </a:r>
            <a:r>
              <a:rPr lang="en-US" dirty="0" err="1"/>
              <a:t>generar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salida</a:t>
            </a:r>
            <a:r>
              <a:rPr lang="en-US" dirty="0"/>
              <a:t> (</a:t>
            </a:r>
            <a:r>
              <a:rPr lang="en-US" dirty="0" err="1"/>
              <a:t>texto</a:t>
            </a:r>
            <a:r>
              <a:rPr lang="en-US" dirty="0"/>
              <a:t>, </a:t>
            </a:r>
            <a:r>
              <a:rPr lang="en-US" dirty="0" err="1"/>
              <a:t>imágenes</a:t>
            </a:r>
            <a:r>
              <a:rPr lang="en-US" dirty="0"/>
              <a:t>, audios) </a:t>
            </a:r>
            <a:r>
              <a:rPr lang="en-US" dirty="0" err="1"/>
              <a:t>coherentes</a:t>
            </a:r>
            <a:r>
              <a:rPr lang="en-US" dirty="0"/>
              <a:t> con </a:t>
            </a:r>
            <a:r>
              <a:rPr lang="en-US" dirty="0" err="1"/>
              <a:t>una</a:t>
            </a:r>
            <a:r>
              <a:rPr lang="en-US" dirty="0"/>
              <a:t> entrada (que también </a:t>
            </a:r>
            <a:r>
              <a:rPr lang="en-US" dirty="0" err="1"/>
              <a:t>puede</a:t>
            </a:r>
            <a:r>
              <a:rPr lang="en-US" dirty="0"/>
              <a:t> ser </a:t>
            </a:r>
            <a:r>
              <a:rPr lang="en-US" dirty="0" err="1"/>
              <a:t>texto</a:t>
            </a:r>
            <a:r>
              <a:rPr lang="en-US" dirty="0"/>
              <a:t>, imagen, audio)</a:t>
            </a: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b="1" dirty="0" err="1"/>
              <a:t>Autonomía</a:t>
            </a:r>
            <a:r>
              <a:rPr lang="en-US" b="1" dirty="0"/>
              <a:t>: </a:t>
            </a:r>
            <a:r>
              <a:rPr lang="en-US" dirty="0" err="1"/>
              <a:t>Dotar</a:t>
            </a:r>
            <a:r>
              <a:rPr lang="en-US" dirty="0"/>
              <a:t> al LLM de la </a:t>
            </a:r>
            <a:r>
              <a:rPr lang="en-US" dirty="0" err="1"/>
              <a:t>capacidad</a:t>
            </a:r>
            <a:r>
              <a:rPr lang="en-US" dirty="0"/>
              <a:t> de </a:t>
            </a:r>
            <a:r>
              <a:rPr lang="en-US" dirty="0" err="1"/>
              <a:t>toma</a:t>
            </a:r>
            <a:r>
              <a:rPr lang="en-US" dirty="0"/>
              <a:t> de decisions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función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lógica</a:t>
            </a:r>
            <a:r>
              <a:rPr lang="en-US" dirty="0"/>
              <a:t> del </a:t>
            </a:r>
            <a:r>
              <a:rPr lang="en-US" dirty="0" err="1"/>
              <a:t>sistema</a:t>
            </a:r>
            <a:r>
              <a:rPr lang="en-US" dirty="0"/>
              <a:t> que </a:t>
            </a:r>
            <a:r>
              <a:rPr lang="en-US" dirty="0" err="1"/>
              <a:t>describamos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33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B2F067-1984-7050-A0A8-8FC1F0FA55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27AF8D-41FF-139E-C958-DD70E0148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¿Qué es un agente de IA?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D61B0E-3067-50CB-2719-9E12BBCB8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449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/>
              <a:t>Sistema</a:t>
            </a:r>
            <a:r>
              <a:rPr lang="es-ES" dirty="0"/>
              <a:t>: conjunto de cosas o entidades conectadas entre sí, que interactúan con un determinado objetivo.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n-US" b="1" dirty="0"/>
              <a:t>LLM</a:t>
            </a:r>
            <a:r>
              <a:rPr lang="en-US" dirty="0"/>
              <a:t>: (Large Language Models), </a:t>
            </a:r>
            <a:r>
              <a:rPr lang="en-US" dirty="0" err="1"/>
              <a:t>modelos</a:t>
            </a:r>
            <a:r>
              <a:rPr lang="en-US" dirty="0"/>
              <a:t> de IA </a:t>
            </a:r>
            <a:r>
              <a:rPr lang="en-US" dirty="0" err="1"/>
              <a:t>capaces</a:t>
            </a:r>
            <a:r>
              <a:rPr lang="en-US" dirty="0"/>
              <a:t> de </a:t>
            </a:r>
            <a:r>
              <a:rPr lang="en-US" dirty="0" err="1"/>
              <a:t>generar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salida</a:t>
            </a:r>
            <a:r>
              <a:rPr lang="en-US" dirty="0"/>
              <a:t> (</a:t>
            </a:r>
            <a:r>
              <a:rPr lang="en-US" dirty="0" err="1"/>
              <a:t>texto</a:t>
            </a:r>
            <a:r>
              <a:rPr lang="en-US" dirty="0"/>
              <a:t>, </a:t>
            </a:r>
            <a:r>
              <a:rPr lang="en-US" dirty="0" err="1"/>
              <a:t>imágenes</a:t>
            </a:r>
            <a:r>
              <a:rPr lang="en-US" dirty="0"/>
              <a:t>, audios) </a:t>
            </a:r>
            <a:r>
              <a:rPr lang="en-US" dirty="0" err="1"/>
              <a:t>coherentes</a:t>
            </a:r>
            <a:r>
              <a:rPr lang="en-US" dirty="0"/>
              <a:t> con </a:t>
            </a:r>
            <a:r>
              <a:rPr lang="en-US" dirty="0" err="1"/>
              <a:t>una</a:t>
            </a:r>
            <a:r>
              <a:rPr lang="en-US" dirty="0"/>
              <a:t> entrada (que también </a:t>
            </a:r>
            <a:r>
              <a:rPr lang="en-US" dirty="0" err="1"/>
              <a:t>puede</a:t>
            </a:r>
            <a:r>
              <a:rPr lang="en-US" dirty="0"/>
              <a:t> ser </a:t>
            </a:r>
            <a:r>
              <a:rPr lang="en-US" dirty="0" err="1"/>
              <a:t>texto</a:t>
            </a:r>
            <a:r>
              <a:rPr lang="en-US" dirty="0"/>
              <a:t>, imagen, audio)</a:t>
            </a: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b="1" dirty="0" err="1"/>
              <a:t>Autonomía</a:t>
            </a:r>
            <a:r>
              <a:rPr lang="en-US" b="1" dirty="0"/>
              <a:t>: </a:t>
            </a:r>
            <a:r>
              <a:rPr lang="en-US" dirty="0" err="1"/>
              <a:t>Dotar</a:t>
            </a:r>
            <a:r>
              <a:rPr lang="en-US" dirty="0"/>
              <a:t> al LLM de la </a:t>
            </a:r>
            <a:r>
              <a:rPr lang="en-US" dirty="0" err="1"/>
              <a:t>capacidad</a:t>
            </a:r>
            <a:r>
              <a:rPr lang="en-US" dirty="0"/>
              <a:t> de </a:t>
            </a:r>
            <a:r>
              <a:rPr lang="en-US" dirty="0" err="1"/>
              <a:t>toma</a:t>
            </a:r>
            <a:r>
              <a:rPr lang="en-US" dirty="0"/>
              <a:t> de decisions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función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lógica</a:t>
            </a:r>
            <a:r>
              <a:rPr lang="en-US" dirty="0"/>
              <a:t> del </a:t>
            </a:r>
            <a:r>
              <a:rPr lang="en-US" dirty="0" err="1"/>
              <a:t>sistema</a:t>
            </a:r>
            <a:r>
              <a:rPr lang="en-US" dirty="0"/>
              <a:t> que </a:t>
            </a:r>
            <a:r>
              <a:rPr lang="en-US" dirty="0" err="1"/>
              <a:t>describamos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4606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4D71EE-A2DA-C7D7-B9AA-523F89A5D0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9B9D078-1121-BB93-D39E-CA963865C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 fontScale="90000"/>
          </a:bodyPr>
          <a:lstStyle/>
          <a:p>
            <a:r>
              <a:rPr lang="es-ES" sz="3200" b="1" dirty="0"/>
              <a:t>LLM + Herramientas (Aumento de capacidades)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E6967F-5763-1BBE-4AED-B1AFF4B81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716" y="828016"/>
            <a:ext cx="6002636" cy="186762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1800" dirty="0"/>
              <a:t>En el caso de uso general, los LLM por sí solos, sólo admiten o generan texto, pero </a:t>
            </a:r>
            <a:r>
              <a:rPr lang="es-ES" sz="1800" b="1" dirty="0"/>
              <a:t>podemos identificar los parámetros útiles en el texto </a:t>
            </a:r>
            <a:r>
              <a:rPr lang="es-ES" sz="1800" dirty="0"/>
              <a:t>para poder </a:t>
            </a:r>
            <a:r>
              <a:rPr lang="es-ES" sz="1800" b="1" dirty="0"/>
              <a:t>activar </a:t>
            </a:r>
            <a:r>
              <a:rPr lang="es-ES" sz="1800" dirty="0"/>
              <a:t>diferentes funcionalidades y/o </a:t>
            </a:r>
            <a:r>
              <a:rPr lang="es-ES" sz="1800" b="1" dirty="0"/>
              <a:t>herramientas externas.</a:t>
            </a:r>
          </a:p>
          <a:p>
            <a:pPr marL="0" indent="0">
              <a:buNone/>
            </a:pPr>
            <a:r>
              <a:rPr lang="es-ES" sz="1800" dirty="0"/>
              <a:t>Ejemplos: Enviar correos, consultar bases de datos, obtener información a tiempo real de internet…</a:t>
            </a:r>
          </a:p>
          <a:p>
            <a:pPr marL="0" indent="0">
              <a:buNone/>
            </a:pPr>
            <a:endParaRPr lang="es-ES" sz="1800" dirty="0"/>
          </a:p>
          <a:p>
            <a:pPr marL="0" indent="0">
              <a:buNone/>
            </a:pPr>
            <a:endParaRPr lang="es-ES" sz="18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07B9CE4-4FAD-AC36-2E0F-4E0C25D9B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4" y="3080385"/>
            <a:ext cx="11164824" cy="279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427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4C167C-2F5A-DA73-9A3F-8D39FE82E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67776D-869B-1288-596A-3535971FE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LLM (Funcionamiento)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DC3456-CD2C-AA60-8D59-53E108A1C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2085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 err="1"/>
              <a:t>System</a:t>
            </a:r>
            <a:r>
              <a:rPr lang="es-ES" b="1" dirty="0"/>
              <a:t> </a:t>
            </a:r>
            <a:r>
              <a:rPr lang="es-ES" b="1" dirty="0" err="1"/>
              <a:t>Prompt</a:t>
            </a:r>
            <a:r>
              <a:rPr lang="es-ES" dirty="0"/>
              <a:t>: Le indica cómo debe proceder/actuar ante la entrada del usuario.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/>
              <a:t>Entrada del usuario</a:t>
            </a:r>
            <a:r>
              <a:rPr lang="es-ES" dirty="0"/>
              <a:t>: Texto libre indicando una tarea.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FAB5C6C1-7452-96BF-4F66-E2BC78C4F57F}"/>
              </a:ext>
            </a:extLst>
          </p:cNvPr>
          <p:cNvSpPr txBox="1">
            <a:spLocks/>
          </p:cNvSpPr>
          <p:nvPr/>
        </p:nvSpPr>
        <p:spPr>
          <a:xfrm>
            <a:off x="810768" y="5009961"/>
            <a:ext cx="10515600" cy="2085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b="1" dirty="0"/>
              <a:t>Salida del sistema</a:t>
            </a:r>
            <a:endParaRPr lang="es-ES" dirty="0"/>
          </a:p>
          <a:p>
            <a:pPr marL="0" indent="0">
              <a:buFont typeface="Arial" panose="020B0604020202020204" pitchFamily="34" charset="0"/>
              <a:buNone/>
            </a:pPr>
            <a:endParaRPr lang="es-ES" dirty="0"/>
          </a:p>
        </p:txBody>
      </p:sp>
      <p:sp>
        <p:nvSpPr>
          <p:cNvPr id="6" name="Abrir llave 5">
            <a:extLst>
              <a:ext uri="{FF2B5EF4-FFF2-40B4-BE49-F238E27FC236}">
                <a16:creationId xmlns:a16="http://schemas.microsoft.com/office/drawing/2014/main" id="{8016C788-C07A-46CE-E280-7CE6FD17E457}"/>
              </a:ext>
            </a:extLst>
          </p:cNvPr>
          <p:cNvSpPr/>
          <p:nvPr/>
        </p:nvSpPr>
        <p:spPr>
          <a:xfrm>
            <a:off x="4050792" y="4132136"/>
            <a:ext cx="1005840" cy="2268663"/>
          </a:xfrm>
          <a:prstGeom prst="leftBrac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552ED1E-89A0-B657-104D-54046BD7C327}"/>
              </a:ext>
            </a:extLst>
          </p:cNvPr>
          <p:cNvSpPr txBox="1"/>
          <p:nvPr/>
        </p:nvSpPr>
        <p:spPr>
          <a:xfrm>
            <a:off x="5437632" y="4250804"/>
            <a:ext cx="38343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Estructurada</a:t>
            </a:r>
            <a:r>
              <a:rPr lang="es-ES" dirty="0"/>
              <a:t>: Forzar con </a:t>
            </a:r>
            <a:r>
              <a:rPr lang="es-ES" dirty="0" err="1"/>
              <a:t>Pydantic</a:t>
            </a:r>
            <a:r>
              <a:rPr lang="es-ES" dirty="0"/>
              <a:t>, Temperatura = 0.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b="1" dirty="0"/>
              <a:t>No estructurada</a:t>
            </a:r>
            <a:r>
              <a:rPr lang="es-ES" dirty="0"/>
              <a:t>: Temperatura &gt; 0</a:t>
            </a:r>
          </a:p>
        </p:txBody>
      </p:sp>
    </p:spTree>
    <p:extLst>
      <p:ext uri="{BB962C8B-B14F-4D97-AF65-F5344CB8AC3E}">
        <p14:creationId xmlns:p14="http://schemas.microsoft.com/office/powerpoint/2010/main" val="707723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575788-2370-9C4C-64B3-FFA615E01A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69463D-CF7C-9155-FC98-42C7CF429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600" b="1" dirty="0"/>
              <a:t>Sistemas </a:t>
            </a:r>
            <a:r>
              <a:rPr lang="en-US" sz="5600" b="1" dirty="0" err="1"/>
              <a:t>reales</a:t>
            </a:r>
            <a:r>
              <a:rPr lang="en-US" sz="5600" b="1" dirty="0"/>
              <a:t> vs Sistemas de IA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0F6CB3F-B6C4-7174-7160-3026CFF80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2929616"/>
            <a:ext cx="5614416" cy="303178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1B8EB01-BAFD-7E69-159F-4FC7E1DBF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2936634"/>
            <a:ext cx="5614416" cy="301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040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39ED2-F698-04DC-B3AB-37446B399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Sistema Real vs Sistema de IA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1E89B4E4-92B5-A311-1289-1AB34AC922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6553587"/>
              </p:ext>
            </p:extLst>
          </p:nvPr>
        </p:nvGraphicFramePr>
        <p:xfrm>
          <a:off x="713232" y="1825624"/>
          <a:ext cx="10640564" cy="2810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9172">
                  <a:extLst>
                    <a:ext uri="{9D8B030D-6E8A-4147-A177-3AD203B41FA5}">
                      <a16:colId xmlns:a16="http://schemas.microsoft.com/office/drawing/2014/main" val="3195682344"/>
                    </a:ext>
                  </a:extLst>
                </a:gridCol>
                <a:gridCol w="3610696">
                  <a:extLst>
                    <a:ext uri="{9D8B030D-6E8A-4147-A177-3AD203B41FA5}">
                      <a16:colId xmlns:a16="http://schemas.microsoft.com/office/drawing/2014/main" val="3015514893"/>
                    </a:ext>
                  </a:extLst>
                </a:gridCol>
                <a:gridCol w="3610696">
                  <a:extLst>
                    <a:ext uri="{9D8B030D-6E8A-4147-A177-3AD203B41FA5}">
                      <a16:colId xmlns:a16="http://schemas.microsoft.com/office/drawing/2014/main" val="1561965408"/>
                    </a:ext>
                  </a:extLst>
                </a:gridCol>
              </a:tblGrid>
              <a:tr h="468397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Sistema Real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Sistema 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044496"/>
                  </a:ext>
                </a:extLst>
              </a:tr>
              <a:tr h="468397">
                <a:tc>
                  <a:txBody>
                    <a:bodyPr/>
                    <a:lstStyle/>
                    <a:p>
                      <a:r>
                        <a:rPr lang="es-ES" b="1" dirty="0"/>
                        <a:t>Entrada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Acotada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Acotada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971731"/>
                  </a:ext>
                </a:extLst>
              </a:tr>
              <a:tr h="468397">
                <a:tc>
                  <a:txBody>
                    <a:bodyPr/>
                    <a:lstStyle/>
                    <a:p>
                      <a:r>
                        <a:rPr lang="es-ES" b="1" dirty="0"/>
                        <a:t>Salida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Acotada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Parcialmente Acotada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576970"/>
                  </a:ext>
                </a:extLst>
              </a:tr>
              <a:tr h="468397">
                <a:tc>
                  <a:txBody>
                    <a:bodyPr/>
                    <a:lstStyle/>
                    <a:p>
                      <a:r>
                        <a:rPr lang="es-ES" b="1" dirty="0"/>
                        <a:t>¿Predecible?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293113"/>
                  </a:ext>
                </a:extLst>
              </a:tr>
              <a:tr h="468397">
                <a:tc>
                  <a:txBody>
                    <a:bodyPr/>
                    <a:lstStyle/>
                    <a:p>
                      <a:r>
                        <a:rPr lang="es-ES" b="1" dirty="0"/>
                        <a:t>¿Complejidad?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Baja/Media/Alta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Alta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778642"/>
                  </a:ext>
                </a:extLst>
              </a:tr>
              <a:tr h="468397">
                <a:tc>
                  <a:txBody>
                    <a:bodyPr/>
                    <a:lstStyle/>
                    <a:p>
                      <a:r>
                        <a:rPr lang="es-ES" b="1" dirty="0"/>
                        <a:t>¿Controlable?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Parcialmente controlable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311028"/>
                  </a:ext>
                </a:extLst>
              </a:tr>
            </a:tbl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1D789643-49D1-7D59-7ED3-7E2C1E1A0DD2}"/>
              </a:ext>
            </a:extLst>
          </p:cNvPr>
          <p:cNvSpPr txBox="1"/>
          <p:nvPr/>
        </p:nvSpPr>
        <p:spPr>
          <a:xfrm>
            <a:off x="493776" y="4928616"/>
            <a:ext cx="1074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La naturaleza de la </a:t>
            </a:r>
            <a:r>
              <a:rPr lang="es-ES" sz="2400" b="1" dirty="0"/>
              <a:t>respuesta de los LLM</a:t>
            </a:r>
            <a:r>
              <a:rPr lang="es-ES" sz="2400" dirty="0"/>
              <a:t> es puramente </a:t>
            </a:r>
            <a:r>
              <a:rPr lang="es-ES" sz="2400" b="1" dirty="0"/>
              <a:t>estadística</a:t>
            </a:r>
            <a:r>
              <a:rPr lang="es-ES" sz="2400" dirty="0"/>
              <a:t>, y, requiere de un </a:t>
            </a:r>
            <a:r>
              <a:rPr lang="es-ES" sz="2400" b="1" dirty="0"/>
              <a:t>sólido sistema de control </a:t>
            </a:r>
            <a:r>
              <a:rPr lang="es-ES" sz="2400" dirty="0"/>
              <a:t>para poder realizar un sistema confiable que genere </a:t>
            </a:r>
            <a:r>
              <a:rPr lang="es-ES" sz="2400" b="1" dirty="0"/>
              <a:t>resultados reproducibles </a:t>
            </a:r>
            <a:r>
              <a:rPr lang="es-ES" sz="2400" dirty="0"/>
              <a:t>en el tiempo.</a:t>
            </a:r>
          </a:p>
        </p:txBody>
      </p:sp>
    </p:spTree>
    <p:extLst>
      <p:ext uri="{BB962C8B-B14F-4D97-AF65-F5344CB8AC3E}">
        <p14:creationId xmlns:p14="http://schemas.microsoft.com/office/powerpoint/2010/main" val="2148729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63B534-7A16-0B4E-FF6D-CAA13D7E2C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29B02B-BBB8-F5DF-E3C7-9F242B9ED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Sistema de Control: </a:t>
            </a:r>
            <a:r>
              <a:rPr lang="es-ES" b="1" dirty="0" err="1"/>
              <a:t>LangGraph</a:t>
            </a:r>
            <a:endParaRPr lang="es-E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1A8146-0614-9DF2-3D85-B1BD047CD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4493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 err="1"/>
              <a:t>LangGraph</a:t>
            </a:r>
            <a:r>
              <a:rPr lang="es-ES" dirty="0"/>
              <a:t> es un </a:t>
            </a:r>
            <a:r>
              <a:rPr lang="es-ES" dirty="0" err="1"/>
              <a:t>framework</a:t>
            </a:r>
            <a:r>
              <a:rPr lang="es-ES" dirty="0"/>
              <a:t> que nos permite diseñar sistemas de agentes complejos (grafos) a través de una lógica simple basada en: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/>
              <a:t>Estados: Información</a:t>
            </a:r>
            <a:r>
              <a:rPr lang="es-ES" dirty="0"/>
              <a:t> que es </a:t>
            </a:r>
            <a:r>
              <a:rPr lang="es-ES" b="1" dirty="0"/>
              <a:t>compartida</a:t>
            </a:r>
            <a:r>
              <a:rPr lang="es-ES" dirty="0"/>
              <a:t> entre todos los nodos del grafo (de principio a fin) para una comunicación coherente.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/>
              <a:t>Nodos: Etapas del sistema </a:t>
            </a:r>
            <a:r>
              <a:rPr lang="es-ES" dirty="0"/>
              <a:t>definidas con su propia lógica que pueden incluir LLM (</a:t>
            </a:r>
            <a:r>
              <a:rPr lang="es-ES" dirty="0" err="1"/>
              <a:t>ó</a:t>
            </a:r>
            <a:r>
              <a:rPr lang="es-ES" dirty="0"/>
              <a:t> no) para realizar diferentes acciones.</a:t>
            </a:r>
          </a:p>
          <a:p>
            <a:pPr marL="0" indent="0">
              <a:buNone/>
            </a:pPr>
            <a:endParaRPr lang="es-ES" b="1" dirty="0"/>
          </a:p>
          <a:p>
            <a:pPr marL="0" indent="0">
              <a:buNone/>
            </a:pPr>
            <a:r>
              <a:rPr lang="es-ES" b="1" dirty="0"/>
              <a:t>Transiciones/Líneas: Cambio entre nodos </a:t>
            </a:r>
            <a:r>
              <a:rPr lang="es-ES" dirty="0"/>
              <a:t>(etapas), puede ser directa o tener una condición (y crear bifurcaciones)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801171F-CF67-9338-7EA9-D8DE99E15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6963" y="6079998"/>
            <a:ext cx="2854170" cy="51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2616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524</Words>
  <Application>Microsoft Office PowerPoint</Application>
  <PresentationFormat>Panorámica</PresentationFormat>
  <Paragraphs>65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Tema de Office</vt:lpstr>
      <vt:lpstr>Agentes de IA: Diseño con LangGraph y Pydantic.</vt:lpstr>
      <vt:lpstr>¿Qué es un agente de IA?</vt:lpstr>
      <vt:lpstr>¿Qué es un agente de IA?</vt:lpstr>
      <vt:lpstr>¿Qué es un agente de IA?</vt:lpstr>
      <vt:lpstr>LLM + Herramientas (Aumento de capacidades)</vt:lpstr>
      <vt:lpstr>LLM (Funcionamiento)</vt:lpstr>
      <vt:lpstr>Sistemas reales vs Sistemas de IA</vt:lpstr>
      <vt:lpstr>Sistema Real vs Sistema de IA</vt:lpstr>
      <vt:lpstr>Sistema de Control: LangGraph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josvilala2@alum.us.es</dc:creator>
  <cp:lastModifiedBy>josvilala2@alum.us.es</cp:lastModifiedBy>
  <cp:revision>2</cp:revision>
  <dcterms:created xsi:type="dcterms:W3CDTF">2025-02-19T23:52:57Z</dcterms:created>
  <dcterms:modified xsi:type="dcterms:W3CDTF">2025-02-20T19:40:45Z</dcterms:modified>
</cp:coreProperties>
</file>